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4.xml" ContentType="application/vnd.openxmlformats-officedocument.theme+xml"/>
  <Override PartName="/ppt/slideLayouts/slideLayout21.xml" ContentType="application/vnd.openxmlformats-officedocument.presentationml.slideLayout+xml"/>
  <Override PartName="/ppt/theme/theme15.xml" ContentType="application/vnd.openxmlformats-officedocument.theme+xml"/>
  <Override PartName="/ppt/slideLayouts/slideLayout22.xml" ContentType="application/vnd.openxmlformats-officedocument.presentationml.slideLayout+xml"/>
  <Override PartName="/ppt/theme/theme16.xml" ContentType="application/vnd.openxmlformats-officedocument.theme+xml"/>
  <Override PartName="/ppt/slideLayouts/slideLayout23.xml" ContentType="application/vnd.openxmlformats-officedocument.presentationml.slideLayout+xml"/>
  <Override PartName="/ppt/theme/theme17.xml" ContentType="application/vnd.openxmlformats-officedocument.theme+xml"/>
  <Override PartName="/ppt/slideLayouts/slideLayout24.xml" ContentType="application/vnd.openxmlformats-officedocument.presentationml.slideLayout+xml"/>
  <Override PartName="/ppt/theme/theme18.xml" ContentType="application/vnd.openxmlformats-officedocument.theme+xml"/>
  <Override PartName="/ppt/slideLayouts/slideLayout25.xml" ContentType="application/vnd.openxmlformats-officedocument.presentationml.slideLayout+xml"/>
  <Override PartName="/ppt/theme/theme19.xml" ContentType="application/vnd.openxmlformats-officedocument.theme+xml"/>
  <Override PartName="/ppt/slideLayouts/slideLayout26.xml" ContentType="application/vnd.openxmlformats-officedocument.presentationml.slideLayout+xml"/>
  <Override PartName="/ppt/theme/theme20.xml" ContentType="application/vnd.openxmlformats-officedocument.theme+xml"/>
  <Override PartName="/ppt/slideLayouts/slideLayout27.xml" ContentType="application/vnd.openxmlformats-officedocument.presentationml.slideLayout+xml"/>
  <Override PartName="/ppt/theme/theme21.xml" ContentType="application/vnd.openxmlformats-officedocument.theme+xml"/>
  <Override PartName="/ppt/slideLayouts/slideLayout28.xml" ContentType="application/vnd.openxmlformats-officedocument.presentationml.slideLayout+xml"/>
  <Override PartName="/ppt/theme/theme22.xml" ContentType="application/vnd.openxmlformats-officedocument.theme+xml"/>
  <Override PartName="/ppt/slideLayouts/slideLayout29.xml" ContentType="application/vnd.openxmlformats-officedocument.presentationml.slideLayout+xml"/>
  <Override PartName="/ppt/theme/theme23.xml" ContentType="application/vnd.openxmlformats-officedocument.theme+xml"/>
  <Override PartName="/ppt/slideLayouts/slideLayout30.xml" ContentType="application/vnd.openxmlformats-officedocument.presentationml.slideLayout+xml"/>
  <Override PartName="/ppt/theme/theme24.xml" ContentType="application/vnd.openxmlformats-officedocument.theme+xml"/>
  <Override PartName="/ppt/slideLayouts/slideLayout31.xml" ContentType="application/vnd.openxmlformats-officedocument.presentationml.slideLayout+xml"/>
  <Override PartName="/ppt/theme/theme25.xml" ContentType="application/vnd.openxmlformats-officedocument.theme+xml"/>
  <Override PartName="/ppt/slideLayouts/slideLayout32.xml" ContentType="application/vnd.openxmlformats-officedocument.presentationml.slideLayout+xml"/>
  <Override PartName="/ppt/theme/theme26.xml" ContentType="application/vnd.openxmlformats-officedocument.theme+xml"/>
  <Override PartName="/ppt/slideLayouts/slideLayout33.xml" ContentType="application/vnd.openxmlformats-officedocument.presentationml.slideLayout+xml"/>
  <Override PartName="/ppt/theme/theme27.xml" ContentType="application/vnd.openxmlformats-officedocument.theme+xml"/>
  <Override PartName="/ppt/slideLayouts/slideLayout34.xml" ContentType="application/vnd.openxmlformats-officedocument.presentationml.slideLayout+xml"/>
  <Override PartName="/ppt/theme/theme28.xml" ContentType="application/vnd.openxmlformats-officedocument.theme+xml"/>
  <Override PartName="/ppt/slideLayouts/slideLayout35.xml" ContentType="application/vnd.openxmlformats-officedocument.presentationml.slideLayout+xml"/>
  <Override PartName="/ppt/theme/theme29.xml" ContentType="application/vnd.openxmlformats-officedocument.theme+xml"/>
  <Override PartName="/ppt/slideLayouts/slideLayout36.xml" ContentType="application/vnd.openxmlformats-officedocument.presentationml.slideLayout+xml"/>
  <Override PartName="/ppt/theme/theme30.xml" ContentType="application/vnd.openxmlformats-officedocument.theme+xml"/>
  <Override PartName="/ppt/slideLayouts/slideLayout37.xml" ContentType="application/vnd.openxmlformats-officedocument.presentationml.slideLayout+xml"/>
  <Override PartName="/ppt/theme/theme31.xml" ContentType="application/vnd.openxmlformats-officedocument.theme+xml"/>
  <Override PartName="/ppt/slideLayouts/slideLayout38.xml" ContentType="application/vnd.openxmlformats-officedocument.presentationml.slideLayout+xml"/>
  <Override PartName="/ppt/theme/theme32.xml" ContentType="application/vnd.openxmlformats-officedocument.theme+xml"/>
  <Override PartName="/ppt/slideLayouts/slideLayout39.xml" ContentType="application/vnd.openxmlformats-officedocument.presentationml.slideLayout+xml"/>
  <Override PartName="/ppt/theme/theme33.xml" ContentType="application/vnd.openxmlformats-officedocument.theme+xml"/>
  <Override PartName="/ppt/slideLayouts/slideLayout40.xml" ContentType="application/vnd.openxmlformats-officedocument.presentationml.slideLayout+xml"/>
  <Override PartName="/ppt/theme/theme34.xml" ContentType="application/vnd.openxmlformats-officedocument.theme+xml"/>
  <Override PartName="/ppt/slideLayouts/slideLayout41.xml" ContentType="application/vnd.openxmlformats-officedocument.presentationml.slideLayout+xml"/>
  <Override PartName="/ppt/theme/theme35.xml" ContentType="application/vnd.openxmlformats-officedocument.theme+xml"/>
  <Override PartName="/ppt/slideLayouts/slideLayout42.xml" ContentType="application/vnd.openxmlformats-officedocument.presentationml.slideLayout+xml"/>
  <Override PartName="/ppt/theme/theme36.xml" ContentType="application/vnd.openxmlformats-officedocument.theme+xml"/>
  <Override PartName="/ppt/slideLayouts/slideLayout43.xml" ContentType="application/vnd.openxmlformats-officedocument.presentationml.slideLayout+xml"/>
  <Override PartName="/ppt/theme/theme37.xml" ContentType="application/vnd.openxmlformats-officedocument.theme+xml"/>
  <Override PartName="/ppt/slideLayouts/slideLayout44.xml" ContentType="application/vnd.openxmlformats-officedocument.presentationml.slideLayout+xml"/>
  <Override PartName="/ppt/theme/theme38.xml" ContentType="application/vnd.openxmlformats-officedocument.theme+xml"/>
  <Override PartName="/ppt/slideLayouts/slideLayout45.xml" ContentType="application/vnd.openxmlformats-officedocument.presentationml.slideLayout+xml"/>
  <Override PartName="/ppt/theme/theme39.xml" ContentType="application/vnd.openxmlformats-officedocument.theme+xml"/>
  <Override PartName="/ppt/slideLayouts/slideLayout46.xml" ContentType="application/vnd.openxmlformats-officedocument.presentationml.slideLayout+xml"/>
  <Override PartName="/ppt/theme/theme40.xml" ContentType="application/vnd.openxmlformats-officedocument.theme+xml"/>
  <Override PartName="/ppt/slideLayouts/slideLayout47.xml" ContentType="application/vnd.openxmlformats-officedocument.presentationml.slideLayout+xml"/>
  <Override PartName="/ppt/theme/theme41.xml" ContentType="application/vnd.openxmlformats-officedocument.theme+xml"/>
  <Override PartName="/ppt/slideLayouts/slideLayout48.xml" ContentType="application/vnd.openxmlformats-officedocument.presentationml.slideLayout+xml"/>
  <Override PartName="/ppt/theme/theme42.xml" ContentType="application/vnd.openxmlformats-officedocument.theme+xml"/>
  <Override PartName="/ppt/slideLayouts/slideLayout49.xml" ContentType="application/vnd.openxmlformats-officedocument.presentationml.slideLayout+xml"/>
  <Override PartName="/ppt/theme/theme43.xml" ContentType="application/vnd.openxmlformats-officedocument.theme+xml"/>
  <Override PartName="/ppt/slideLayouts/slideLayout50.xml" ContentType="application/vnd.openxmlformats-officedocument.presentationml.slideLayout+xml"/>
  <Override PartName="/ppt/theme/theme44.xml" ContentType="application/vnd.openxmlformats-officedocument.theme+xml"/>
  <Override PartName="/ppt/slideLayouts/slideLayout51.xml" ContentType="application/vnd.openxmlformats-officedocument.presentationml.slideLayout+xml"/>
  <Override PartName="/ppt/theme/theme45.xml" ContentType="application/vnd.openxmlformats-officedocument.theme+xml"/>
  <Override PartName="/ppt/slideLayouts/slideLayout52.xml" ContentType="application/vnd.openxmlformats-officedocument.presentationml.slideLayout+xml"/>
  <Override PartName="/ppt/theme/theme46.xml" ContentType="application/vnd.openxmlformats-officedocument.theme+xml"/>
  <Override PartName="/ppt/slideLayouts/slideLayout53.xml" ContentType="application/vnd.openxmlformats-officedocument.presentationml.slideLayout+xml"/>
  <Override PartName="/ppt/theme/theme47.xml" ContentType="application/vnd.openxmlformats-officedocument.theme+xml"/>
  <Override PartName="/ppt/slideLayouts/slideLayout54.xml" ContentType="application/vnd.openxmlformats-officedocument.presentationml.slideLayout+xml"/>
  <Override PartName="/ppt/theme/theme48.xml" ContentType="application/vnd.openxmlformats-officedocument.theme+xml"/>
  <Override PartName="/ppt/slideLayouts/slideLayout55.xml" ContentType="application/vnd.openxmlformats-officedocument.presentationml.slideLayout+xml"/>
  <Override PartName="/ppt/theme/theme49.xml" ContentType="application/vnd.openxmlformats-officedocument.theme+xml"/>
  <Override PartName="/ppt/slideLayouts/slideLayout56.xml" ContentType="application/vnd.openxmlformats-officedocument.presentationml.slideLayout+xml"/>
  <Override PartName="/ppt/theme/theme50.xml" ContentType="application/vnd.openxmlformats-officedocument.theme+xml"/>
  <Override PartName="/ppt/slideLayouts/slideLayout57.xml" ContentType="application/vnd.openxmlformats-officedocument.presentationml.slideLayout+xml"/>
  <Override PartName="/ppt/theme/theme51.xml" ContentType="application/vnd.openxmlformats-officedocument.theme+xml"/>
  <Override PartName="/ppt/slideLayouts/slideLayout58.xml" ContentType="application/vnd.openxmlformats-officedocument.presentationml.slideLayout+xml"/>
  <Override PartName="/ppt/theme/theme52.xml" ContentType="application/vnd.openxmlformats-officedocument.theme+xml"/>
  <Override PartName="/ppt/slideLayouts/slideLayout59.xml" ContentType="application/vnd.openxmlformats-officedocument.presentationml.slideLayout+xml"/>
  <Override PartName="/ppt/theme/theme53.xml" ContentType="application/vnd.openxmlformats-officedocument.theme+xml"/>
  <Override PartName="/ppt/slideLayouts/slideLayout60.xml" ContentType="application/vnd.openxmlformats-officedocument.presentationml.slideLayout+xml"/>
  <Override PartName="/ppt/theme/theme54.xml" ContentType="application/vnd.openxmlformats-officedocument.theme+xml"/>
  <Override PartName="/ppt/slideLayouts/slideLayout61.xml" ContentType="application/vnd.openxmlformats-officedocument.presentationml.slideLayout+xml"/>
  <Override PartName="/ppt/theme/theme55.xml" ContentType="application/vnd.openxmlformats-officedocument.theme+xml"/>
  <Override PartName="/ppt/slideLayouts/slideLayout62.xml" ContentType="application/vnd.openxmlformats-officedocument.presentationml.slideLayout+xml"/>
  <Override PartName="/ppt/theme/theme56.xml" ContentType="application/vnd.openxmlformats-officedocument.theme+xml"/>
  <Override PartName="/ppt/slideLayouts/slideLayout63.xml" ContentType="application/vnd.openxmlformats-officedocument.presentationml.slideLayout+xml"/>
  <Override PartName="/ppt/theme/theme57.xml" ContentType="application/vnd.openxmlformats-officedocument.theme+xml"/>
  <Override PartName="/ppt/slideLayouts/slideLayout64.xml" ContentType="application/vnd.openxmlformats-officedocument.presentationml.slideLayout+xml"/>
  <Override PartName="/ppt/theme/theme58.xml" ContentType="application/vnd.openxmlformats-officedocument.theme+xml"/>
  <Override PartName="/ppt/slideLayouts/slideLayout65.xml" ContentType="application/vnd.openxmlformats-officedocument.presentationml.slideLayout+xml"/>
  <Override PartName="/ppt/theme/theme59.xml" ContentType="application/vnd.openxmlformats-officedocument.theme+xml"/>
  <Override PartName="/ppt/slideLayouts/slideLayout66.xml" ContentType="application/vnd.openxmlformats-officedocument.presentationml.slideLayout+xml"/>
  <Override PartName="/ppt/theme/theme60.xml" ContentType="application/vnd.openxmlformats-officedocument.theme+xml"/>
  <Override PartName="/ppt/slideLayouts/slideLayout67.xml" ContentType="application/vnd.openxmlformats-officedocument.presentationml.slideLayout+xml"/>
  <Override PartName="/ppt/theme/theme61.xml" ContentType="application/vnd.openxmlformats-officedocument.theme+xml"/>
  <Override PartName="/ppt/slideLayouts/slideLayout68.xml" ContentType="application/vnd.openxmlformats-officedocument.presentationml.slideLayout+xml"/>
  <Override PartName="/ppt/theme/theme62.xml" ContentType="application/vnd.openxmlformats-officedocument.theme+xml"/>
  <Override PartName="/ppt/slideLayouts/slideLayout69.xml" ContentType="application/vnd.openxmlformats-officedocument.presentationml.slideLayout+xml"/>
  <Override PartName="/ppt/theme/theme63.xml" ContentType="application/vnd.openxmlformats-officedocument.theme+xml"/>
  <Override PartName="/ppt/slideLayouts/slideLayout70.xml" ContentType="application/vnd.openxmlformats-officedocument.presentationml.slideLayout+xml"/>
  <Override PartName="/ppt/theme/theme64.xml" ContentType="application/vnd.openxmlformats-officedocument.theme+xml"/>
  <Override PartName="/ppt/slideLayouts/slideLayout71.xml" ContentType="application/vnd.openxmlformats-officedocument.presentationml.slideLayout+xml"/>
  <Override PartName="/ppt/theme/theme65.xml" ContentType="application/vnd.openxmlformats-officedocument.theme+xml"/>
  <Override PartName="/ppt/slideLayouts/slideLayout72.xml" ContentType="application/vnd.openxmlformats-officedocument.presentationml.slideLayout+xml"/>
  <Override PartName="/ppt/theme/theme66.xml" ContentType="application/vnd.openxmlformats-officedocument.theme+xml"/>
  <Override PartName="/ppt/slideLayouts/slideLayout73.xml" ContentType="application/vnd.openxmlformats-officedocument.presentationml.slideLayout+xml"/>
  <Override PartName="/ppt/theme/theme67.xml" ContentType="application/vnd.openxmlformats-officedocument.theme+xml"/>
  <Override PartName="/ppt/slideLayouts/slideLayout74.xml" ContentType="application/vnd.openxmlformats-officedocument.presentationml.slideLayout+xml"/>
  <Override PartName="/ppt/theme/theme6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82" r:id="rId15"/>
    <p:sldMasterId id="2147483684" r:id="rId16"/>
    <p:sldMasterId id="2147483686" r:id="rId17"/>
    <p:sldMasterId id="2147483688" r:id="rId18"/>
    <p:sldMasterId id="2147483690" r:id="rId19"/>
    <p:sldMasterId id="2147483692" r:id="rId20"/>
    <p:sldMasterId id="2147483694" r:id="rId21"/>
    <p:sldMasterId id="2147483696" r:id="rId22"/>
    <p:sldMasterId id="2147483698" r:id="rId23"/>
    <p:sldMasterId id="2147483700" r:id="rId24"/>
    <p:sldMasterId id="2147483702" r:id="rId25"/>
    <p:sldMasterId id="2147483704" r:id="rId26"/>
    <p:sldMasterId id="2147483706" r:id="rId27"/>
    <p:sldMasterId id="2147483708" r:id="rId28"/>
    <p:sldMasterId id="2147483710" r:id="rId29"/>
    <p:sldMasterId id="2147483712" r:id="rId30"/>
    <p:sldMasterId id="2147483714" r:id="rId31"/>
    <p:sldMasterId id="2147483716" r:id="rId32"/>
    <p:sldMasterId id="2147483718" r:id="rId33"/>
    <p:sldMasterId id="2147483720" r:id="rId34"/>
    <p:sldMasterId id="2147483722" r:id="rId35"/>
    <p:sldMasterId id="2147483724" r:id="rId36"/>
    <p:sldMasterId id="2147483726" r:id="rId37"/>
    <p:sldMasterId id="2147483728" r:id="rId38"/>
    <p:sldMasterId id="2147483730" r:id="rId39"/>
    <p:sldMasterId id="2147483732" r:id="rId40"/>
    <p:sldMasterId id="2147483734" r:id="rId41"/>
    <p:sldMasterId id="2147483736" r:id="rId42"/>
    <p:sldMasterId id="2147483738" r:id="rId43"/>
    <p:sldMasterId id="2147483740" r:id="rId44"/>
    <p:sldMasterId id="2147483742" r:id="rId45"/>
    <p:sldMasterId id="2147483744" r:id="rId46"/>
    <p:sldMasterId id="2147483746" r:id="rId47"/>
    <p:sldMasterId id="2147483748" r:id="rId48"/>
    <p:sldMasterId id="2147483750" r:id="rId49"/>
    <p:sldMasterId id="2147483752" r:id="rId50"/>
    <p:sldMasterId id="2147483754" r:id="rId51"/>
    <p:sldMasterId id="2147483756" r:id="rId52"/>
    <p:sldMasterId id="2147483758" r:id="rId53"/>
    <p:sldMasterId id="2147483760" r:id="rId54"/>
    <p:sldMasterId id="2147483762" r:id="rId55"/>
    <p:sldMasterId id="2147483764" r:id="rId56"/>
    <p:sldMasterId id="2147483766" r:id="rId57"/>
    <p:sldMasterId id="2147483768" r:id="rId58"/>
    <p:sldMasterId id="2147483770" r:id="rId59"/>
    <p:sldMasterId id="2147483772" r:id="rId60"/>
    <p:sldMasterId id="2147483774" r:id="rId61"/>
    <p:sldMasterId id="2147483776" r:id="rId62"/>
    <p:sldMasterId id="2147483778" r:id="rId63"/>
    <p:sldMasterId id="2147483780" r:id="rId64"/>
    <p:sldMasterId id="2147483782" r:id="rId65"/>
    <p:sldMasterId id="2147483784" r:id="rId66"/>
    <p:sldMasterId id="2147483786" r:id="rId67"/>
    <p:sldMasterId id="2147483788" r:id="rId68"/>
  </p:sldMasterIdLst>
  <p:sldIdLst>
    <p:sldId id="256" r:id="rId69"/>
    <p:sldId id="257" r:id="rId70"/>
    <p:sldId id="271" r:id="rId71"/>
    <p:sldId id="258" r:id="rId72"/>
    <p:sldId id="263" r:id="rId73"/>
    <p:sldId id="259" r:id="rId74"/>
    <p:sldId id="260" r:id="rId75"/>
    <p:sldId id="261" r:id="rId76"/>
    <p:sldId id="262" r:id="rId77"/>
    <p:sldId id="273" r:id="rId78"/>
    <p:sldId id="264" r:id="rId79"/>
    <p:sldId id="265" r:id="rId80"/>
    <p:sldId id="266" r:id="rId81"/>
    <p:sldId id="267" r:id="rId82"/>
    <p:sldId id="268" r:id="rId83"/>
    <p:sldId id="269" r:id="rId84"/>
    <p:sldId id="274" r:id="rId85"/>
    <p:sldId id="270" r:id="rId86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63" Type="http://schemas.openxmlformats.org/officeDocument/2006/relationships/slideMaster" Target="slideMasters/slideMaster63.xml"/><Relationship Id="rId68" Type="http://schemas.openxmlformats.org/officeDocument/2006/relationships/slideMaster" Target="slideMasters/slideMaster68.xml"/><Relationship Id="rId76" Type="http://schemas.openxmlformats.org/officeDocument/2006/relationships/slide" Target="slides/slide8.xml"/><Relationship Id="rId84" Type="http://schemas.openxmlformats.org/officeDocument/2006/relationships/slide" Target="slides/slide16.xml"/><Relationship Id="rId89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Master" Target="slideMasters/slideMaster53.xml"/><Relationship Id="rId58" Type="http://schemas.openxmlformats.org/officeDocument/2006/relationships/slideMaster" Target="slideMasters/slideMaster58.xml"/><Relationship Id="rId66" Type="http://schemas.openxmlformats.org/officeDocument/2006/relationships/slideMaster" Target="slideMasters/slideMaster66.xml"/><Relationship Id="rId74" Type="http://schemas.openxmlformats.org/officeDocument/2006/relationships/slide" Target="slides/slide6.xml"/><Relationship Id="rId79" Type="http://schemas.openxmlformats.org/officeDocument/2006/relationships/slide" Target="slides/slide11.xml"/><Relationship Id="rId87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Master" Target="slideMasters/slideMaster61.xml"/><Relationship Id="rId82" Type="http://schemas.openxmlformats.org/officeDocument/2006/relationships/slide" Target="slides/slide14.xml"/><Relationship Id="rId90" Type="http://schemas.openxmlformats.org/officeDocument/2006/relationships/tableStyles" Target="tableStyles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Master" Target="slideMasters/slideMaster56.xml"/><Relationship Id="rId64" Type="http://schemas.openxmlformats.org/officeDocument/2006/relationships/slideMaster" Target="slideMasters/slideMaster64.xml"/><Relationship Id="rId69" Type="http://schemas.openxmlformats.org/officeDocument/2006/relationships/slide" Target="slides/slide1.xml"/><Relationship Id="rId77" Type="http://schemas.openxmlformats.org/officeDocument/2006/relationships/slide" Target="slides/slide9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4.xml"/><Relationship Id="rId80" Type="http://schemas.openxmlformats.org/officeDocument/2006/relationships/slide" Target="slides/slide12.xml"/><Relationship Id="rId85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Master" Target="slideMasters/slideMaster59.xml"/><Relationship Id="rId67" Type="http://schemas.openxmlformats.org/officeDocument/2006/relationships/slideMaster" Target="slideMasters/slideMaster67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Master" Target="slideMasters/slideMaster54.xml"/><Relationship Id="rId62" Type="http://schemas.openxmlformats.org/officeDocument/2006/relationships/slideMaster" Target="slideMasters/slideMaster62.xml"/><Relationship Id="rId70" Type="http://schemas.openxmlformats.org/officeDocument/2006/relationships/slide" Target="slides/slide2.xml"/><Relationship Id="rId75" Type="http://schemas.openxmlformats.org/officeDocument/2006/relationships/slide" Target="slides/slide7.xml"/><Relationship Id="rId83" Type="http://schemas.openxmlformats.org/officeDocument/2006/relationships/slide" Target="slides/slide15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Master" Target="slideMasters/slideMaster57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Master" Target="slideMasters/slideMaster60.xml"/><Relationship Id="rId65" Type="http://schemas.openxmlformats.org/officeDocument/2006/relationships/slideMaster" Target="slideMasters/slideMaster65.xml"/><Relationship Id="rId73" Type="http://schemas.openxmlformats.org/officeDocument/2006/relationships/slide" Target="slides/slide5.xml"/><Relationship Id="rId78" Type="http://schemas.openxmlformats.org/officeDocument/2006/relationships/slide" Target="slides/slide10.xml"/><Relationship Id="rId81" Type="http://schemas.openxmlformats.org/officeDocument/2006/relationships/slide" Target="slides/slide13.xml"/><Relationship Id="rId86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E908F4-F047-47CA-A950-3A72509E105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Обычный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4822BD7-EEE1-4430-B8FC-28BF32E8AF8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C787D02-A87F-484B-857D-849AEAC7033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42C48EB-396D-4B23-A3D2-B58AAFF3A7E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A969379B-7ACD-4CDA-BB1F-389366811B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EB42F92F-3313-4CD2-9970-6CFF7BC3D00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ый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C1224873-C2C4-4ABD-8DEE-1EB1ABB5309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C826ECCA-3541-4AE2-8C1F-5BFD6AB9939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10256334-30E7-437A-80A4-ACCC4A3994F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6B72F135-5BE5-42B4-A09B-723DD009C7B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Обычный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87AAC3C1-DE3F-4276-90EF-B28B050FE87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6A1C99C6-2AFD-4483-87EC-22B081035E0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0994CCB-4373-4485-AE42-08B547EF48D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27B24A74-70C9-4B28-A2FD-7169F5126BE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D29A4523-AECE-4E58-92DF-33A1F18522E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D9FE3C11-E398-4911-BF78-F07C95E5FF2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C0688694-8FFC-4BF2-A297-7A547275C01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094D96C4-D1D0-423F-AE1A-15A0C906C3F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ый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788C5852-171C-4120-B09A-7CA3F624433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lstStyle/>
          <a:p>
            <a:fld id="{7E0B6739-742D-413E-AE8C-C098DBF1155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2"/>
          </p:nvPr>
        </p:nvSpPr>
        <p:spPr/>
        <p:txBody>
          <a:bodyPr/>
          <a:lstStyle/>
          <a:p>
            <a:fld id="{373045E1-95D5-4B04-A856-BDC53AF5B28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lstStyle/>
          <a:p>
            <a:fld id="{F9FA1F77-43B6-402B-9EF5-DF3154E2DE2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Обычный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lstStyle/>
          <a:p>
            <a:fld id="{A26CFC41-AB34-4A90-ABA1-7C853753EFF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lstStyle/>
          <a:p>
            <a:fld id="{902D531E-0EE1-4417-94BB-D74375E495D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lstStyle/>
          <a:p>
            <a:fld id="{D947FD9F-8C3D-408D-986F-05D5FE8E242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lstStyle/>
          <a:p>
            <a:fld id="{DDA10251-8632-4ADA-BD56-F49AE489FD1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0"/>
          </p:nvPr>
        </p:nvSpPr>
        <p:spPr/>
        <p:txBody>
          <a:bodyPr/>
          <a:lstStyle/>
          <a:p>
            <a:fld id="{2AF260E6-8E01-4215-BE41-B412C3F14D3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lstStyle/>
          <a:p>
            <a:fld id="{A59598C9-53D0-437B-9B11-B9DE6E8E02A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lstStyle/>
          <a:p>
            <a:fld id="{C0FD8A1E-77CE-45C2-B08D-4CE9C33990F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ый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lstStyle/>
          <a:p>
            <a:fld id="{4EEB9221-FC4D-4B60-AF49-634CBDB1C7E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lstStyle/>
          <a:p>
            <a:fld id="{3650F605-2E6F-444C-951F-F7F5696461F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5"/>
          </p:nvPr>
        </p:nvSpPr>
        <p:spPr/>
        <p:txBody>
          <a:bodyPr/>
          <a:lstStyle/>
          <a:p>
            <a:fld id="{DE0E21A8-AFBF-4949-B9A6-CF15F262007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lstStyle/>
          <a:p>
            <a:fld id="{80AC26DE-BD59-4287-A364-0C59C031803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Обычный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1"/>
          </p:nvPr>
        </p:nvSpPr>
        <p:spPr/>
        <p:txBody>
          <a:bodyPr/>
          <a:lstStyle/>
          <a:p>
            <a:fld id="{A4407D5E-22E4-40F0-8070-3837E6B1336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lstStyle/>
          <a:p>
            <a:fld id="{6975F224-B5D5-40C1-A72C-D906743739B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lstStyle/>
          <a:p>
            <a:fld id="{28F967AB-F8DB-473A-A15B-DD54DD650A0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lstStyle/>
          <a:p>
            <a:fld id="{B1306353-4329-4479-9751-DBE262DB4B6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3"/>
          </p:nvPr>
        </p:nvSpPr>
        <p:spPr/>
        <p:txBody>
          <a:bodyPr/>
          <a:lstStyle/>
          <a:p>
            <a:fld id="{B65554BA-8024-4452-B570-24D0B815B0E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lstStyle/>
          <a:p>
            <a:fld id="{46DF7DFA-3429-410B-9FE7-8232AB9D524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lstStyle/>
          <a:p>
            <a:fld id="{E0306AB6-84D0-4D21-801C-686AEDA94FB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ый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2"/>
          </p:nvPr>
        </p:nvSpPr>
        <p:spPr/>
        <p:txBody>
          <a:bodyPr/>
          <a:lstStyle/>
          <a:p>
            <a:fld id="{7CB0FCCF-AB82-450F-A15D-8C6A60EA0F6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lstStyle/>
          <a:p>
            <a:fld id="{80CC889C-6576-4377-8CBE-41C0875E296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8"/>
          </p:nvPr>
        </p:nvSpPr>
        <p:spPr/>
        <p:txBody>
          <a:bodyPr/>
          <a:lstStyle/>
          <a:p>
            <a:fld id="{3F2BC999-DC80-4700-867D-FA2C805416C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lstStyle/>
          <a:p>
            <a:fld id="{74E47BA0-CE9C-451B-9658-DA40812DD02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Обычный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4"/>
          </p:nvPr>
        </p:nvSpPr>
        <p:spPr/>
        <p:txBody>
          <a:bodyPr/>
          <a:lstStyle/>
          <a:p>
            <a:fld id="{BDE56D0F-097C-4B5B-BA82-74B64C6E854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lstStyle/>
          <a:p>
            <a:fld id="{0C26A313-55A7-487F-B34E-80A6D396CBD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lstStyle/>
          <a:p>
            <a:fld id="{EAA310D5-B2C8-43BD-AC80-946318EA9C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lstStyle/>
          <a:p>
            <a:fld id="{161B5A15-891C-4EE0-9F4C-8CA841EAAD6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9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0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1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2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3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4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6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7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8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9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0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1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2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3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4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6.xml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47.xml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48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49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50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51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52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53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54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56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57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58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3.xml"/><Relationship Id="rId1" Type="http://schemas.openxmlformats.org/officeDocument/2006/relationships/slideLayout" Target="../slideLayouts/slideLayout59.xml"/></Relationships>
</file>

<file path=ppt/slideMasters/_rels/slideMaster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4.xml"/><Relationship Id="rId1" Type="http://schemas.openxmlformats.org/officeDocument/2006/relationships/slideLayout" Target="../slideLayouts/slideLayout60.xml"/></Relationships>
</file>

<file path=ppt/slideMasters/_rels/slideMaster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5.xml"/><Relationship Id="rId1" Type="http://schemas.openxmlformats.org/officeDocument/2006/relationships/slideLayout" Target="../slideLayouts/slideLayout61.xml"/></Relationships>
</file>

<file path=ppt/slideMasters/_rels/slideMaster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6.xml"/><Relationship Id="rId1" Type="http://schemas.openxmlformats.org/officeDocument/2006/relationships/slideLayout" Target="../slideLayouts/slideLayout62.xml"/></Relationships>
</file>

<file path=ppt/slideMasters/_rels/slideMaster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7.xml"/><Relationship Id="rId1" Type="http://schemas.openxmlformats.org/officeDocument/2006/relationships/slideLayout" Target="../slideLayouts/slideLayout63.xml"/></Relationships>
</file>

<file path=ppt/slideMasters/_rels/slideMaster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58.xml"/><Relationship Id="rId1" Type="http://schemas.openxmlformats.org/officeDocument/2006/relationships/slideLayout" Target="../slideLayouts/slideLayout64.xml"/></Relationships>
</file>

<file path=ppt/slideMasters/_rels/slideMaster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59.xml"/><Relationship Id="rId1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0.xml"/><Relationship Id="rId1" Type="http://schemas.openxmlformats.org/officeDocument/2006/relationships/slideLayout" Target="../slideLayouts/slideLayout66.xml"/></Relationships>
</file>

<file path=ppt/slideMasters/_rels/slideMaster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1.xml"/><Relationship Id="rId1" Type="http://schemas.openxmlformats.org/officeDocument/2006/relationships/slideLayout" Target="../slideLayouts/slideLayout67.xml"/></Relationships>
</file>

<file path=ppt/slideMasters/_rels/slideMaster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2.xml"/><Relationship Id="rId1" Type="http://schemas.openxmlformats.org/officeDocument/2006/relationships/slideLayout" Target="../slideLayouts/slideLayout68.xml"/></Relationships>
</file>

<file path=ppt/slideMasters/_rels/slideMaster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3.xml"/><Relationship Id="rId1" Type="http://schemas.openxmlformats.org/officeDocument/2006/relationships/slideLayout" Target="../slideLayouts/slideLayout69.xml"/></Relationships>
</file>

<file path=ppt/slideMasters/_rels/slideMaster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4.xml"/><Relationship Id="rId1" Type="http://schemas.openxmlformats.org/officeDocument/2006/relationships/slideLayout" Target="../slideLayouts/slideLayout70.xml"/></Relationships>
</file>

<file path=ppt/slideMasters/_rels/slideMaster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5.xml"/><Relationship Id="rId1" Type="http://schemas.openxmlformats.org/officeDocument/2006/relationships/slideLayout" Target="../slideLayouts/slideLayout71.xml"/></Relationships>
</file>

<file path=ppt/slideMasters/_rels/slideMaster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6.xml"/><Relationship Id="rId1" Type="http://schemas.openxmlformats.org/officeDocument/2006/relationships/slideLayout" Target="../slideLayouts/slideLayout72.xml"/></Relationships>
</file>

<file path=ppt/slideMasters/_rels/slideMaster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7.xml"/><Relationship Id="rId1" Type="http://schemas.openxmlformats.org/officeDocument/2006/relationships/slideLayout" Target="../slideLayouts/slideLayout73.xml"/></Relationships>
</file>

<file path=ppt/slideMasters/_rels/slideMaster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8.xml"/><Relationship Id="rId1" Type="http://schemas.openxmlformats.org/officeDocument/2006/relationships/slideLayout" Target="../slideLayouts/slideLayout7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Прямоугольник 4"/>
          <p:cNvSpPr/>
          <p:nvPr/>
        </p:nvSpPr>
        <p:spPr>
          <a:xfrm>
            <a:off x="0" y="0"/>
            <a:ext cx="8866800" cy="15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" name="Прямоугольник: скругленные углы 6"/>
          <p:cNvSpPr/>
          <p:nvPr/>
        </p:nvSpPr>
        <p:spPr>
          <a:xfrm>
            <a:off x="204120" y="1661040"/>
            <a:ext cx="8662680" cy="84816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46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52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61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67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8"/>
          <p:cNvPicPr/>
          <p:nvPr/>
        </p:nvPicPr>
        <p:blipFill>
          <a:blip r:embed="rId9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76" name="Рисунок 7"/>
          <p:cNvPicPr/>
          <p:nvPr/>
        </p:nvPicPr>
        <p:blipFill>
          <a:blip r:embed="rId10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89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92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95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98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05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25DA29E-9DE5-4C9B-B7D3-7E215B80D2AB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08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11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14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2DFB2D3-4557-4667-972D-C9A6B3C83BF3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EF0F834-81EE-4745-B81D-D2C18CD17556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3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785C418-B31B-499D-8DF0-15A7C27B5C8E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38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28B5368-7D7F-4923-A91F-11688AA36449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143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144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3583CC4-E035-408D-9299-669481F1D7F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511F791-0C92-4B05-9507-BB957FF2842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6174F01-7F4E-4D8D-8DED-F41AC9EA8B6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156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157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CB66901-DD9F-4E61-80BD-6169040898B6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164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66573FB-BB2A-4FE2-B742-2B82AFA2173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23B51BA-61FC-46A4-9A11-02D44EDCB3C7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74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539912C-83B5-4AB0-896E-297DC4742198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78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0D34BA3-8DF0-4D6C-BF71-384C99BC6A7E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" name="PlaceHolder 1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E0379B6-DF63-40E8-9B9F-495EE4C642D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86" name="PlaceHolder 2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87" name="PlaceHolder 3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F9C7DE1-4BC3-43AC-9EA6-AEFD1F0DE9D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93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3C990CA-8E6A-4E83-B93F-22749831B91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97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A0FF553-23ED-4F73-9B38-04B754D150A9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02" name="PlaceHolder 3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03" name="PlaceHolder 4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B78F72F-E21B-462A-BA66-9C691EA481D6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3F74F2D-14F9-4077-9D81-C2862D2E25D6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09" name="PlaceHolder 2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365F7AA-29EF-4DE4-A00E-81B37A6E5D03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15" name="PlaceHolder 4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16" name="PlaceHolder 5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9D88042-8AEC-46B3-8D73-803AE0F6BA6D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2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23" name="PlaceHolder 2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45EE5D3-2F52-46E6-AFE0-1AE8140A71B1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27" name="PlaceHolder 2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28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7DCFD42-30C7-4184-8FB5-27E53A6EA14E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2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33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A75525B-C655-44AF-A352-9E8FAB4EF8F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6" name="PlaceHolder 1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37" name="PlaceHolder 2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04F3130-B088-4664-90DA-32623EA3FC41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0" name="PlaceHolder 1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41" name="PlaceHolder 2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85D8409-3420-4B92-A714-9C9A3FC0CB11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44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46" name="PlaceHolder 2"/>
          <p:cNvSpPr>
            <a:spLocks noGrp="1"/>
          </p:cNvSpPr>
          <p:nvPr>
            <p:ph type="ftr" idx="79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47" name="PlaceHolder 3"/>
          <p:cNvSpPr>
            <a:spLocks noGrp="1"/>
          </p:cNvSpPr>
          <p:nvPr>
            <p:ph type="sldNum" idx="80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FF352FC-5150-4E6E-8A0B-FD763973A92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dt" idx="81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53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4" name="PlaceHolder 1"/>
          <p:cNvSpPr>
            <a:spLocks noGrp="1"/>
          </p:cNvSpPr>
          <p:nvPr>
            <p:ph type="ftr" idx="82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55" name="PlaceHolder 2"/>
          <p:cNvSpPr>
            <a:spLocks noGrp="1"/>
          </p:cNvSpPr>
          <p:nvPr>
            <p:ph type="sldNum" idx="83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0F88889-0DD5-412D-859C-E75B2B70A7B2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dt" idx="84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58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9" name="PlaceHolder 1"/>
          <p:cNvSpPr>
            <a:spLocks noGrp="1"/>
          </p:cNvSpPr>
          <p:nvPr>
            <p:ph type="ftr" idx="85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60" name="PlaceHolder 2"/>
          <p:cNvSpPr>
            <a:spLocks noGrp="1"/>
          </p:cNvSpPr>
          <p:nvPr>
            <p:ph type="sldNum" idx="86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0F6C7DA-E51D-40EB-9602-2FF85B77D34A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dt" idx="87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Прямоугольник 4"/>
          <p:cNvSpPr/>
          <p:nvPr/>
        </p:nvSpPr>
        <p:spPr>
          <a:xfrm>
            <a:off x="0" y="0"/>
            <a:ext cx="8866800" cy="15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63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66" name="PlaceHolder 3"/>
          <p:cNvSpPr>
            <a:spLocks noGrp="1"/>
          </p:cNvSpPr>
          <p:nvPr>
            <p:ph type="ftr" idx="88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67" name="PlaceHolder 4"/>
          <p:cNvSpPr>
            <a:spLocks noGrp="1"/>
          </p:cNvSpPr>
          <p:nvPr>
            <p:ph type="sldNum" idx="89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7D3A8C7-BFFB-4F59-8637-3CF6E9A82792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dt" idx="90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72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3" name="PlaceHolder 1"/>
          <p:cNvSpPr>
            <a:spLocks noGrp="1"/>
          </p:cNvSpPr>
          <p:nvPr>
            <p:ph type="ftr" idx="91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74" name="PlaceHolder 2"/>
          <p:cNvSpPr>
            <a:spLocks noGrp="1"/>
          </p:cNvSpPr>
          <p:nvPr>
            <p:ph type="sldNum" idx="92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638B758-5913-4067-AEB3-8994D1374191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dt" idx="93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77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81" name="PlaceHolder 4"/>
          <p:cNvSpPr>
            <a:spLocks noGrp="1"/>
          </p:cNvSpPr>
          <p:nvPr>
            <p:ph type="ftr" idx="94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82" name="PlaceHolder 5"/>
          <p:cNvSpPr>
            <a:spLocks noGrp="1"/>
          </p:cNvSpPr>
          <p:nvPr>
            <p:ph type="sldNum" idx="95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74A8881-F038-4201-8660-D82D09C2D386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dt" idx="96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88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9" name="PlaceHolder 1"/>
          <p:cNvSpPr>
            <a:spLocks noGrp="1"/>
          </p:cNvSpPr>
          <p:nvPr>
            <p:ph type="ftr" idx="97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90" name="PlaceHolder 2"/>
          <p:cNvSpPr>
            <a:spLocks noGrp="1"/>
          </p:cNvSpPr>
          <p:nvPr>
            <p:ph type="sldNum" idx="98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5F69664-B986-4BEB-86C1-153A9E97AD13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dt" idx="99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93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95" name="PlaceHolder 2"/>
          <p:cNvSpPr>
            <a:spLocks noGrp="1"/>
          </p:cNvSpPr>
          <p:nvPr>
            <p:ph type="ftr" idx="100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96" name="PlaceHolder 3"/>
          <p:cNvSpPr>
            <a:spLocks noGrp="1"/>
          </p:cNvSpPr>
          <p:nvPr>
            <p:ph type="sldNum" idx="101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00CC6D0-F2BE-4FA3-AA46-0F0653D1A2E6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dt" idx="102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00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1" name="PlaceHolder 1"/>
          <p:cNvSpPr>
            <a:spLocks noGrp="1"/>
          </p:cNvSpPr>
          <p:nvPr>
            <p:ph type="ftr" idx="103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02" name="PlaceHolder 2"/>
          <p:cNvSpPr>
            <a:spLocks noGrp="1"/>
          </p:cNvSpPr>
          <p:nvPr>
            <p:ph type="sldNum" idx="104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A4E6137-6BC7-4917-8826-04BE6777DA9B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dt" idx="105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05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6" name="PlaceHolder 1"/>
          <p:cNvSpPr>
            <a:spLocks noGrp="1"/>
          </p:cNvSpPr>
          <p:nvPr>
            <p:ph type="ftr" idx="106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07" name="PlaceHolder 2"/>
          <p:cNvSpPr>
            <a:spLocks noGrp="1"/>
          </p:cNvSpPr>
          <p:nvPr>
            <p:ph type="sldNum" idx="107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3400CD0-CCC6-4119-8088-24389607CDD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dt" idx="108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10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1" name="PlaceHolder 1"/>
          <p:cNvSpPr>
            <a:spLocks noGrp="1"/>
          </p:cNvSpPr>
          <p:nvPr>
            <p:ph type="ftr" idx="109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12" name="PlaceHolder 2"/>
          <p:cNvSpPr>
            <a:spLocks noGrp="1"/>
          </p:cNvSpPr>
          <p:nvPr>
            <p:ph type="sldNum" idx="110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E9C224D-6D1D-4ECB-A589-4F8B242773AD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dt" idx="111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16" name="PlaceHolder 2"/>
          <p:cNvSpPr>
            <a:spLocks noGrp="1"/>
          </p:cNvSpPr>
          <p:nvPr>
            <p:ph type="ftr" idx="112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17" name="PlaceHolder 3"/>
          <p:cNvSpPr>
            <a:spLocks noGrp="1"/>
          </p:cNvSpPr>
          <p:nvPr>
            <p:ph type="sldNum" idx="113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CBC38B8-940D-4895-85BD-ABEA00A9F62A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dt" idx="114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2" name="PlaceHolder 1"/>
          <p:cNvSpPr>
            <a:spLocks noGrp="1"/>
          </p:cNvSpPr>
          <p:nvPr>
            <p:ph type="ftr" idx="115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23" name="PlaceHolder 2"/>
          <p:cNvSpPr>
            <a:spLocks noGrp="1"/>
          </p:cNvSpPr>
          <p:nvPr>
            <p:ph type="sldNum" idx="116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DF8068C-97B1-45FE-BA39-BE5744B91673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dt" idx="117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Прямоугольник 13"/>
          <p:cNvSpPr/>
          <p:nvPr/>
        </p:nvSpPr>
        <p:spPr>
          <a:xfrm>
            <a:off x="0" y="0"/>
            <a:ext cx="3742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1" name="Прямоугольник: скругленные углы 12"/>
          <p:cNvSpPr/>
          <p:nvPr/>
        </p:nvSpPr>
        <p:spPr>
          <a:xfrm>
            <a:off x="509040" y="1043640"/>
            <a:ext cx="11096640" cy="51321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6" name="PlaceHolder 1"/>
          <p:cNvSpPr>
            <a:spLocks noGrp="1"/>
          </p:cNvSpPr>
          <p:nvPr>
            <p:ph type="ftr" idx="118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27" name="PlaceHolder 2"/>
          <p:cNvSpPr>
            <a:spLocks noGrp="1"/>
          </p:cNvSpPr>
          <p:nvPr>
            <p:ph type="sldNum" idx="119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AC13E3A-A859-47ED-86DB-B9AD6FF871B8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dt" idx="120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332" name="PlaceHolder 3"/>
          <p:cNvSpPr>
            <a:spLocks noGrp="1"/>
          </p:cNvSpPr>
          <p:nvPr>
            <p:ph type="ftr" idx="121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33" name="PlaceHolder 4"/>
          <p:cNvSpPr>
            <a:spLocks noGrp="1"/>
          </p:cNvSpPr>
          <p:nvPr>
            <p:ph type="sldNum" idx="122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291B564-5466-4E57-A395-03465950E07D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dt" idx="123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8" name="PlaceHolder 1"/>
          <p:cNvSpPr>
            <a:spLocks noGrp="1"/>
          </p:cNvSpPr>
          <p:nvPr>
            <p:ph type="ftr" idx="124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39" name="PlaceHolder 2"/>
          <p:cNvSpPr>
            <a:spLocks noGrp="1"/>
          </p:cNvSpPr>
          <p:nvPr>
            <p:ph type="sldNum" idx="125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C38634F-BBA6-475C-8B44-46CE7CF7096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dt" idx="126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345" name="PlaceHolder 4"/>
          <p:cNvSpPr>
            <a:spLocks noGrp="1"/>
          </p:cNvSpPr>
          <p:nvPr>
            <p:ph type="ftr" idx="127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46" name="PlaceHolder 5"/>
          <p:cNvSpPr>
            <a:spLocks noGrp="1"/>
          </p:cNvSpPr>
          <p:nvPr>
            <p:ph type="sldNum" idx="128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4FDB3F6-8F6F-49EC-AD1A-A10F91FA9E0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7" name="PlaceHolder 6"/>
          <p:cNvSpPr>
            <a:spLocks noGrp="1"/>
          </p:cNvSpPr>
          <p:nvPr>
            <p:ph type="dt" idx="129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2" name="PlaceHolder 1"/>
          <p:cNvSpPr>
            <a:spLocks noGrp="1"/>
          </p:cNvSpPr>
          <p:nvPr>
            <p:ph type="ftr" idx="130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53" name="PlaceHolder 2"/>
          <p:cNvSpPr>
            <a:spLocks noGrp="1"/>
          </p:cNvSpPr>
          <p:nvPr>
            <p:ph type="sldNum" idx="131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F5C8AE1-9B43-469C-A5C1-E0BB33DA338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dt" idx="132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57" name="PlaceHolder 2"/>
          <p:cNvSpPr>
            <a:spLocks noGrp="1"/>
          </p:cNvSpPr>
          <p:nvPr>
            <p:ph type="ftr" idx="133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58" name="PlaceHolder 3"/>
          <p:cNvSpPr>
            <a:spLocks noGrp="1"/>
          </p:cNvSpPr>
          <p:nvPr>
            <p:ph type="sldNum" idx="134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11D9A80-8404-4515-85DC-0CB617013D83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dt" idx="135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2" name="PlaceHolder 1"/>
          <p:cNvSpPr>
            <a:spLocks noGrp="1"/>
          </p:cNvSpPr>
          <p:nvPr>
            <p:ph type="ftr" idx="136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63" name="PlaceHolder 2"/>
          <p:cNvSpPr>
            <a:spLocks noGrp="1"/>
          </p:cNvSpPr>
          <p:nvPr>
            <p:ph type="sldNum" idx="137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5D22BAE-9DB4-435D-9A6E-DA2B4D81D5F7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dt" idx="138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6" name="PlaceHolder 1"/>
          <p:cNvSpPr>
            <a:spLocks noGrp="1"/>
          </p:cNvSpPr>
          <p:nvPr>
            <p:ph type="ftr" idx="139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67" name="PlaceHolder 2"/>
          <p:cNvSpPr>
            <a:spLocks noGrp="1"/>
          </p:cNvSpPr>
          <p:nvPr>
            <p:ph type="sldNum" idx="140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AA59BC5-26A9-4348-A9BF-4FF955F7567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dt" idx="141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0" name="PlaceHolder 1"/>
          <p:cNvSpPr>
            <a:spLocks noGrp="1"/>
          </p:cNvSpPr>
          <p:nvPr>
            <p:ph type="ftr" idx="142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71" name="PlaceHolder 2"/>
          <p:cNvSpPr>
            <a:spLocks noGrp="1"/>
          </p:cNvSpPr>
          <p:nvPr>
            <p:ph type="sldNum" idx="143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A602C6A-1581-442A-8D03-E6AC71E7EA63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dt" idx="144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Прямоугольник: скругленные углы 7"/>
          <p:cNvSpPr/>
          <p:nvPr/>
        </p:nvSpPr>
        <p:spPr>
          <a:xfrm>
            <a:off x="431280" y="1095480"/>
            <a:ext cx="11118240" cy="206928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Прямоугольник 9"/>
          <p:cNvSpPr/>
          <p:nvPr/>
        </p:nvSpPr>
        <p:spPr>
          <a:xfrm>
            <a:off x="0" y="0"/>
            <a:ext cx="9217800" cy="1206720"/>
          </a:xfrm>
          <a:prstGeom prst="rect">
            <a:avLst/>
          </a:prstGeom>
          <a:solidFill>
            <a:srgbClr val="D7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2" name="Прямоугольник 7"/>
          <p:cNvSpPr/>
          <p:nvPr/>
        </p:nvSpPr>
        <p:spPr>
          <a:xfrm>
            <a:off x="232920" y="232920"/>
            <a:ext cx="44640" cy="6408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3" name="Прямоугольник 8"/>
          <p:cNvSpPr/>
          <p:nvPr/>
        </p:nvSpPr>
        <p:spPr>
          <a:xfrm>
            <a:off x="5714640" y="1494360"/>
            <a:ext cx="44640" cy="514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Прямоугольник 11"/>
          <p:cNvSpPr/>
          <p:nvPr/>
        </p:nvSpPr>
        <p:spPr>
          <a:xfrm>
            <a:off x="0" y="0"/>
            <a:ext cx="9142920" cy="1344600"/>
          </a:xfrm>
          <a:prstGeom prst="rect">
            <a:avLst/>
          </a:prstGeom>
          <a:solidFill>
            <a:srgbClr val="D7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42" name="Прямоугольник: скругленные углы 13"/>
          <p:cNvSpPr/>
          <p:nvPr/>
        </p:nvSpPr>
        <p:spPr>
          <a:xfrm>
            <a:off x="874440" y="1578600"/>
            <a:ext cx="5182200" cy="9252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43" name="Прямоугольник: скругленные углы 15"/>
          <p:cNvSpPr/>
          <p:nvPr/>
        </p:nvSpPr>
        <p:spPr>
          <a:xfrm>
            <a:off x="6206760" y="1567080"/>
            <a:ext cx="5182200" cy="9252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863640" y="1584720"/>
            <a:ext cx="10514520" cy="144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ru-RU" sz="4000" dirty="0" smtClean="0">
                <a:solidFill>
                  <a:schemeClr val="lt1"/>
                </a:solidFill>
              </a:rPr>
              <a:t>МАГИСТЕРСКАЯ ДИССЕРТАЦИЯ</a:t>
            </a:r>
            <a:endParaRPr lang="ru-RU" sz="4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4" name="TextBox 2"/>
          <p:cNvSpPr/>
          <p:nvPr/>
        </p:nvSpPr>
        <p:spPr>
          <a:xfrm>
            <a:off x="1063800" y="3420360"/>
            <a:ext cx="1012752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ru-RU" sz="2400" b="1" u="none" strike="noStrike" cap="all" dirty="0" smtClean="0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Разработка программы «Базы Знаний ТОГУ» с использованием полнотекстового поиска с помощью лексем естественного языка</a:t>
            </a:r>
            <a:endParaRPr lang="ru-RU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5" name="TextBox 4"/>
          <p:cNvSpPr/>
          <p:nvPr/>
        </p:nvSpPr>
        <p:spPr>
          <a:xfrm>
            <a:off x="1222200" y="5001593"/>
            <a:ext cx="1026648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b="0" u="none" strike="noStrike" dirty="0" err="1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Забавин</a:t>
            </a:r>
            <a:r>
              <a:rPr lang="ru-RU" b="0" u="none" strike="noStrike" dirty="0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 Алексей Сергеевич</a:t>
            </a:r>
            <a:endParaRPr lang="ru-RU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ru-RU" b="0" u="none" strike="noStrike" dirty="0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Тихоокеанский Государственный Университет</a:t>
            </a:r>
            <a:endParaRPr lang="ru-RU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ru-RU" b="0" u="none" strike="noStrike" dirty="0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Г. Хабаровск</a:t>
            </a:r>
            <a:endParaRPr lang="ru-RU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ru-RU" b="0" u="none" strike="noStrike" dirty="0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2025</a:t>
            </a:r>
            <a:endParaRPr lang="ru-RU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 idx="4294967295"/>
          </p:nvPr>
        </p:nvSpPr>
        <p:spPr>
          <a:xfrm>
            <a:off x="409319" y="125280"/>
            <a:ext cx="876996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3200" b="0" u="none" strike="noStrike" dirty="0">
                <a:solidFill>
                  <a:schemeClr val="dk1"/>
                </a:solidFill>
                <a:uFillTx/>
                <a:latin typeface="Russo One"/>
              </a:rPr>
              <a:t>Используемые технологии. </a:t>
            </a:r>
            <a:r>
              <a:rPr lang="en-US" sz="3200" b="0" u="none" strike="noStrike" dirty="0" smtClean="0">
                <a:solidFill>
                  <a:schemeClr val="dk1"/>
                </a:solidFill>
                <a:uFillTx/>
                <a:latin typeface="Russo One"/>
              </a:rPr>
              <a:t>Word2Vec</a:t>
            </a:r>
            <a:endParaRPr lang="ru-RU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idx="4294967295"/>
          </p:nvPr>
        </p:nvSpPr>
        <p:spPr>
          <a:xfrm>
            <a:off x="427981" y="644915"/>
            <a:ext cx="7690681" cy="513676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0000"/>
          </a:bodyPr>
          <a:lstStyle/>
          <a:p>
            <a:pPr marL="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 dirty="0">
                <a:solidFill>
                  <a:schemeClr val="dk1"/>
                </a:solidFill>
                <a:uFillTx/>
                <a:latin typeface="Manrope Light"/>
              </a:rPr>
              <a:t>Word2Vec использует нейронные сети для обучения векторных представлений слов из больших наборов текстовых данных. Существуют две основные архитектуры Word2Vec</a:t>
            </a:r>
            <a:r>
              <a:rPr lang="ru-RU" sz="16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:</a:t>
            </a:r>
            <a:endParaRPr lang="ru-RU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Rectangle 1"/>
          <p:cNvSpPr/>
          <p:nvPr/>
        </p:nvSpPr>
        <p:spPr>
          <a:xfrm>
            <a:off x="-4920120" y="-164880"/>
            <a:ext cx="2341872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ru-RU" sz="1200" b="0" u="none" strike="noStrik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lang="ru-RU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4" name="Рисунок 11"/>
          <p:cNvPicPr/>
          <p:nvPr/>
        </p:nvPicPr>
        <p:blipFill>
          <a:blip r:embed="rId2"/>
          <a:stretch/>
        </p:blipFill>
        <p:spPr>
          <a:xfrm>
            <a:off x="3637991" y="1249755"/>
            <a:ext cx="4033080" cy="2482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5" name="Рисунок 12"/>
          <p:cNvPicPr/>
          <p:nvPr/>
        </p:nvPicPr>
        <p:blipFill>
          <a:blip r:embed="rId3"/>
          <a:stretch/>
        </p:blipFill>
        <p:spPr>
          <a:xfrm>
            <a:off x="3789911" y="4338515"/>
            <a:ext cx="3729240" cy="2137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6" name="Изображение1"/>
          <p:cNvPicPr/>
          <p:nvPr/>
        </p:nvPicPr>
        <p:blipFill>
          <a:blip r:embed="rId4"/>
          <a:srcRect b="3641"/>
          <a:stretch/>
        </p:blipFill>
        <p:spPr>
          <a:xfrm>
            <a:off x="7725747" y="1118333"/>
            <a:ext cx="4155780" cy="1757723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7" name="Изображение10"/>
          <p:cNvPicPr/>
          <p:nvPr/>
        </p:nvPicPr>
        <p:blipFill>
          <a:blip r:embed="rId5"/>
          <a:stretch/>
        </p:blipFill>
        <p:spPr>
          <a:xfrm>
            <a:off x="7657282" y="5187818"/>
            <a:ext cx="4311979" cy="1244447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398" name="Таблица 15"/>
          <p:cNvGraphicFramePr/>
          <p:nvPr>
            <p:extLst>
              <p:ext uri="{D42A27DB-BD31-4B8C-83A1-F6EECF244321}">
                <p14:modId xmlns:p14="http://schemas.microsoft.com/office/powerpoint/2010/main" val="1920660596"/>
              </p:ext>
            </p:extLst>
          </p:nvPr>
        </p:nvGraphicFramePr>
        <p:xfrm>
          <a:off x="7753740" y="2880000"/>
          <a:ext cx="4155780" cy="1990976"/>
        </p:xfrm>
        <a:graphic>
          <a:graphicData uri="http://schemas.openxmlformats.org/drawingml/2006/table">
            <a:tbl>
              <a:tblPr/>
              <a:tblGrid>
                <a:gridCol w="100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456">
                <a:tc rowSpan="2"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8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Архитектура модели</a:t>
                      </a:r>
                      <a:endParaRPr lang="ru-RU" sz="8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8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Набор тестов на семантико-синтаксическую взаимосвязь слов</a:t>
                      </a:r>
                      <a:endParaRPr lang="ru-RU" sz="8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8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Связанность слов </a:t>
                      </a:r>
                      <a:r>
                        <a:rPr lang="en-US" sz="8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MSR</a:t>
                      </a:r>
                      <a:endParaRPr lang="ru-RU" sz="8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8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(тестовый набор[20])</a:t>
                      </a:r>
                      <a:endParaRPr lang="ru-RU" sz="8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56">
                <a:tc vMerge="1">
                  <a:txBody>
                    <a:bodyPr/>
                    <a:lstStyle/>
                    <a:p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8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Семантическая точность, %</a:t>
                      </a:r>
                      <a:endParaRPr lang="ru-RU" sz="8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8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Синтаксическая точность,%</a:t>
                      </a:r>
                      <a:endParaRPr lang="ru-RU" sz="8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4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RNNLM</a:t>
                      </a:r>
                      <a:endParaRPr lang="ru-RU" sz="9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9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36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35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4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NNLM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23</a:t>
                      </a:r>
                      <a:endParaRPr lang="ru-RU" sz="9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53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47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4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CBOW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24</a:t>
                      </a:r>
                      <a:endParaRPr lang="ru-RU" sz="9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64</a:t>
                      </a:r>
                      <a:endParaRPr lang="ru-RU" sz="9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61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4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Skip-gram</a:t>
                      </a:r>
                      <a:endParaRPr lang="ru-RU" sz="9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55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59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56</a:t>
                      </a:r>
                      <a:endParaRPr lang="ru-RU" sz="9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PlaceHolder 2"/>
          <p:cNvSpPr txBox="1">
            <a:spLocks/>
          </p:cNvSpPr>
          <p:nvPr/>
        </p:nvSpPr>
        <p:spPr>
          <a:xfrm>
            <a:off x="535565" y="1554869"/>
            <a:ext cx="2758141" cy="14614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ru-RU" sz="1600" b="1" dirty="0" smtClean="0">
                <a:solidFill>
                  <a:schemeClr val="dk1"/>
                </a:solidFill>
                <a:latin typeface="Manrope Light"/>
              </a:rPr>
              <a:t>CBOW</a:t>
            </a:r>
            <a:r>
              <a:rPr lang="ru-RU" sz="1600" dirty="0" smtClean="0">
                <a:solidFill>
                  <a:schemeClr val="dk1"/>
                </a:solidFill>
                <a:latin typeface="Manrope Light"/>
              </a:rPr>
              <a:t>: предсказывает текущее слово на основе контекста (окружающих слов). Например, в предложении "Собака лает на ___", CBOW попытается угадать недостающее слово (например, "почтальона") на основе окружающих слов.</a:t>
            </a:r>
            <a:endParaRPr lang="ru-RU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 txBox="1">
            <a:spLocks/>
          </p:cNvSpPr>
          <p:nvPr/>
        </p:nvSpPr>
        <p:spPr>
          <a:xfrm>
            <a:off x="427981" y="4598689"/>
            <a:ext cx="2968642" cy="162957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ru-RU" sz="1600" b="1" dirty="0" err="1" smtClean="0">
                <a:solidFill>
                  <a:schemeClr val="dk1"/>
                </a:solidFill>
                <a:latin typeface="Manrope Light"/>
              </a:rPr>
              <a:t>Skip-gram</a:t>
            </a:r>
            <a:r>
              <a:rPr lang="ru-RU" sz="1600" dirty="0" smtClean="0">
                <a:solidFill>
                  <a:schemeClr val="dk1"/>
                </a:solidFill>
                <a:latin typeface="Manrope Light"/>
              </a:rPr>
              <a:t>: работает наоборот по сравнению с CBOW. Использует текущее слово для предсказания окружающих его слов в предложении. Например, если взять слово "кошка", модель попытается предсказать слова, которые часто встречаются в окружении слова "кошка", такие как "мышь", "мяукает" и т.д.</a:t>
            </a:r>
            <a:endParaRPr lang="ru-RU" sz="16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1" name="Рисунок 390"/>
          <p:cNvPicPr/>
          <p:nvPr/>
        </p:nvPicPr>
        <p:blipFill>
          <a:blip r:embed="rId6">
            <a:alphaModFix amt="40000"/>
          </a:blip>
          <a:stretch/>
        </p:blipFill>
        <p:spPr>
          <a:xfrm>
            <a:off x="0" y="2978115"/>
            <a:ext cx="1237861" cy="1545004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62730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ubTitle"/>
          </p:nvPr>
        </p:nvSpPr>
        <p:spPr>
          <a:xfrm>
            <a:off x="1521000" y="5275440"/>
            <a:ext cx="10358280" cy="1383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7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V - количество слов в словаре после обучения, каждое слово в словаре описывается как вектор с однократным кодированием (двоичный вектор, в котором только позиция соответствующего слова имеет значение 1),  N - количество нейронов (размерность векторного пространства слов). Весовая матрица VxN хранит обученный вектор и моделью предсказываются векторы которые соответствуют словам близким по контексту входному — то есть при обучении находившихся слева и с права в тексте (окно w=1).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0" name="TextBox 5"/>
          <p:cNvSpPr/>
          <p:nvPr/>
        </p:nvSpPr>
        <p:spPr>
          <a:xfrm rot="16200000">
            <a:off x="-2978280" y="3188635"/>
            <a:ext cx="68356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400" b="0" u="none" strike="noStrike" dirty="0" smtClean="0">
                <a:solidFill>
                  <a:schemeClr val="bg1"/>
                </a:solidFill>
                <a:uFillTx/>
                <a:latin typeface="Arial"/>
              </a:rPr>
              <a:t>ВКР</a:t>
            </a:r>
            <a:endParaRPr lang="ru-RU" sz="2400" b="0" u="none" strike="noStrike" dirty="0">
              <a:solidFill>
                <a:schemeClr val="bg1"/>
              </a:solidFill>
              <a:uFillTx/>
              <a:latin typeface="Arial"/>
            </a:endParaRPr>
          </a:p>
        </p:txBody>
      </p:sp>
      <p:pic>
        <p:nvPicPr>
          <p:cNvPr id="401" name="Изображение7"/>
          <p:cNvPicPr/>
          <p:nvPr/>
        </p:nvPicPr>
        <p:blipFill>
          <a:blip r:embed="rId2"/>
          <a:stretch/>
        </p:blipFill>
        <p:spPr>
          <a:xfrm>
            <a:off x="3789000" y="677160"/>
            <a:ext cx="5665320" cy="4339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2" name="TextBox 3"/>
          <p:cNvSpPr/>
          <p:nvPr/>
        </p:nvSpPr>
        <p:spPr>
          <a:xfrm>
            <a:off x="1441800" y="17568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1" u="none" strike="noStrike">
                <a:solidFill>
                  <a:schemeClr val="dk1"/>
                </a:solidFill>
                <a:uFillTx/>
                <a:latin typeface="Manrope Light"/>
              </a:rPr>
              <a:t>Пример архитектуры Word2vec ИНС (</a:t>
            </a:r>
            <a:r>
              <a:rPr lang="en-US" sz="1800" b="1" u="none" strike="noStrike">
                <a:solidFill>
                  <a:schemeClr val="dk1"/>
                </a:solidFill>
                <a:uFillTx/>
                <a:latin typeface="Manrope Light"/>
              </a:rPr>
              <a:t>skip</a:t>
            </a:r>
            <a:r>
              <a:rPr lang="ru-RU" sz="1800" b="1" u="none" strike="noStrik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lang="en-US" sz="1800" b="1" u="none" strike="noStrike">
                <a:solidFill>
                  <a:schemeClr val="dk1"/>
                </a:solidFill>
                <a:uFillTx/>
                <a:latin typeface="Manrope Light"/>
              </a:rPr>
              <a:t>gram</a:t>
            </a:r>
            <a:r>
              <a:rPr lang="ru-RU" sz="1800" b="1" u="none" strike="noStrike">
                <a:solidFill>
                  <a:schemeClr val="dk1"/>
                </a:solidFill>
                <a:uFillTx/>
                <a:latin typeface="Manrope Light"/>
              </a:rPr>
              <a:t>), 1 скрытый слой, окно = 1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63150" y="1143000"/>
            <a:ext cx="1916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Объективная </a:t>
            </a:r>
            <a:r>
              <a:rPr lang="ru-RU" sz="900" dirty="0"/>
              <a:t>(целевая) </a:t>
            </a:r>
            <a:r>
              <a:rPr lang="ru-RU" sz="900" dirty="0" smtClean="0"/>
              <a:t>функция для сети используется </a:t>
            </a:r>
            <a:r>
              <a:rPr lang="ru-RU" sz="900" dirty="0"/>
              <a:t>для предсказания целевого слова использует логарифмическую сумму вероятностей окружающих n-искомых слов вокруг целевого слова </a:t>
            </a:r>
            <a:r>
              <a:rPr lang="en-US" sz="900" dirty="0" smtClean="0"/>
              <a:t>Cm</a:t>
            </a:r>
            <a:r>
              <a:rPr lang="ru-RU" sz="900" dirty="0" smtClean="0"/>
              <a:t>.</a:t>
            </a:r>
            <a:endParaRPr lang="ru-RU" sz="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ubTitle"/>
          </p:nvPr>
        </p:nvSpPr>
        <p:spPr>
          <a:xfrm>
            <a:off x="1441800" y="4976280"/>
            <a:ext cx="10206720" cy="135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Программа использует комплекс из двух алгоритмов: «Алгоритм синтаксического анализа запроса, выявление основной части запроса» и «Алгоритм оптимизации по семантической близости и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anrope Light"/>
              </a:rPr>
              <a:t>TF</a:t>
            </a: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anrope Light"/>
              </a:rPr>
              <a:t>IDF</a:t>
            </a: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» для модификации пользовательского запроса к базе данных. </a:t>
            </a: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В работе алгоритма используется как уже обученные модели из пакета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anrope Light"/>
              </a:rPr>
              <a:t>gensim </a:t>
            </a: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и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anrope Light"/>
              </a:rPr>
              <a:t>natasha</a:t>
            </a: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, так и полностью самостоятельно обученная фразовая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anrope Light"/>
              </a:rPr>
              <a:t>Word2Vec </a:t>
            </a: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модель словосочетаний</a:t>
            </a: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4" name="TextBox 5"/>
          <p:cNvSpPr/>
          <p:nvPr/>
        </p:nvSpPr>
        <p:spPr>
          <a:xfrm rot="16200000">
            <a:off x="-2978280" y="3188635"/>
            <a:ext cx="68356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ru-RU" sz="2400" b="0" u="none" strike="noStrike" dirty="0" smtClean="0">
                <a:solidFill>
                  <a:schemeClr val="bg1"/>
                </a:solidFill>
                <a:uFillTx/>
                <a:latin typeface="Arial"/>
              </a:rPr>
              <a:t>ВКР</a:t>
            </a:r>
            <a:endParaRPr lang="ru-RU" sz="24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05" name="TextBox 3"/>
          <p:cNvSpPr/>
          <p:nvPr/>
        </p:nvSpPr>
        <p:spPr>
          <a:xfrm>
            <a:off x="1441800" y="17568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1" u="none" strike="noStrike">
                <a:solidFill>
                  <a:schemeClr val="dk1"/>
                </a:solidFill>
                <a:uFillTx/>
                <a:latin typeface="Manrope Light"/>
              </a:rPr>
              <a:t>Разработанная программа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6" name="Изображение13"/>
          <p:cNvPicPr/>
          <p:nvPr/>
        </p:nvPicPr>
        <p:blipFill>
          <a:blip r:embed="rId2"/>
          <a:stretch/>
        </p:blipFill>
        <p:spPr>
          <a:xfrm>
            <a:off x="3560760" y="545040"/>
            <a:ext cx="5596200" cy="4311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ubTitle"/>
          </p:nvPr>
        </p:nvSpPr>
        <p:spPr>
          <a:xfrm>
            <a:off x="1260000" y="5760000"/>
            <a:ext cx="10799280" cy="1097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Как видно из пузырьковой диаграммы, лучше всего улавливает семантическую близость модель </a:t>
            </a:r>
            <a:r>
              <a:rPr lang="en-US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navec</a:t>
            </a:r>
            <a:r>
              <a:rPr lang="ru-RU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 обученная на корпусах из 12 миллиардов слов художественной литературы. Обученная мной модель 4</a:t>
            </a:r>
            <a:r>
              <a:rPr lang="en-US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corpora</a:t>
            </a:r>
            <a:r>
              <a:rPr lang="ru-RU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_3,5</a:t>
            </a:r>
            <a:r>
              <a:rPr lang="en-US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Msentences</a:t>
            </a:r>
            <a:r>
              <a:rPr lang="ru-RU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 иногда и давала результат порядка 0.75, что считается хорошим качеством, однако в данном наборе слов модели удалось найти векторное представление пар слов в лучшем случае в 50% случаев.</a:t>
            </a:r>
            <a:endParaRPr lang="ru-RU" sz="15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8" name="TextBox 1"/>
          <p:cNvSpPr/>
          <p:nvPr/>
        </p:nvSpPr>
        <p:spPr>
          <a:xfrm rot="16200000">
            <a:off x="-2978280" y="3188635"/>
            <a:ext cx="68356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ru-RU" sz="2400" b="0" u="none" strike="noStrike" dirty="0" smtClean="0">
                <a:solidFill>
                  <a:schemeClr val="bg1"/>
                </a:solidFill>
                <a:uFillTx/>
                <a:latin typeface="Arial"/>
              </a:rPr>
              <a:t>ВКР</a:t>
            </a:r>
            <a:endParaRPr lang="ru-RU" sz="24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09" name="TextBox 7"/>
          <p:cNvSpPr/>
          <p:nvPr/>
        </p:nvSpPr>
        <p:spPr>
          <a:xfrm>
            <a:off x="1441800" y="-432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1" u="none" strike="noStrike">
                <a:solidFill>
                  <a:schemeClr val="dk1"/>
                </a:solidFill>
                <a:uFillTx/>
                <a:latin typeface="Manrope Light"/>
              </a:rPr>
              <a:t>Семантическая модель языка используемая в программе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0" name="Рисунок 409"/>
          <p:cNvPicPr/>
          <p:nvPr/>
        </p:nvPicPr>
        <p:blipFill>
          <a:blip r:embed="rId2"/>
          <a:srcRect b="3264"/>
          <a:stretch/>
        </p:blipFill>
        <p:spPr>
          <a:xfrm>
            <a:off x="1465560" y="349200"/>
            <a:ext cx="10089720" cy="53377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Box 5"/>
          <p:cNvSpPr/>
          <p:nvPr/>
        </p:nvSpPr>
        <p:spPr>
          <a:xfrm rot="16200000">
            <a:off x="-2978280" y="3188635"/>
            <a:ext cx="68356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ru-RU" sz="2400" b="0" u="none" strike="noStrike" dirty="0" smtClean="0">
                <a:solidFill>
                  <a:schemeClr val="bg1"/>
                </a:solidFill>
                <a:uFillTx/>
                <a:latin typeface="Arial"/>
              </a:rPr>
              <a:t>ВКР</a:t>
            </a:r>
            <a:endParaRPr lang="ru-RU" sz="24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12" name="TextBox 3"/>
          <p:cNvSpPr/>
          <p:nvPr/>
        </p:nvSpPr>
        <p:spPr>
          <a:xfrm>
            <a:off x="1441800" y="17568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Manrope Light"/>
              </a:rPr>
              <a:t>«Алгоритм синтаксического анализа запроса, выявление основной части запроса»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3" name="PlaceHolder 1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algn="ctr"/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4" name="Изображение6"/>
          <p:cNvPicPr/>
          <p:nvPr/>
        </p:nvPicPr>
        <p:blipFill>
          <a:blip r:embed="rId2"/>
          <a:stretch/>
        </p:blipFill>
        <p:spPr>
          <a:xfrm>
            <a:off x="2207520" y="735840"/>
            <a:ext cx="8034480" cy="56660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Box 5"/>
          <p:cNvSpPr/>
          <p:nvPr/>
        </p:nvSpPr>
        <p:spPr>
          <a:xfrm rot="16200000">
            <a:off x="-2978280" y="3188635"/>
            <a:ext cx="68356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ru-RU" sz="2400" b="0" u="none" strike="noStrike" dirty="0" smtClean="0">
                <a:solidFill>
                  <a:schemeClr val="bg1"/>
                </a:solidFill>
                <a:uFillTx/>
                <a:latin typeface="Arial"/>
              </a:rPr>
              <a:t>ВКР</a:t>
            </a:r>
            <a:endParaRPr lang="ru-RU" sz="24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16" name="TextBox 3"/>
          <p:cNvSpPr/>
          <p:nvPr/>
        </p:nvSpPr>
        <p:spPr>
          <a:xfrm>
            <a:off x="1441800" y="17568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Manrope Light"/>
              </a:rPr>
              <a:t>«Алгоритм оптимизации по семантической близости и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anrope Light"/>
              </a:rPr>
              <a:t>TF</a:t>
            </a:r>
            <a:r>
              <a:rPr lang="ru-RU" sz="1800" b="0" u="none" strike="noStrik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anrope Light"/>
              </a:rPr>
              <a:t>IDF</a:t>
            </a:r>
            <a:r>
              <a:rPr lang="ru-RU" sz="1800" b="0" u="none" strike="noStrike">
                <a:solidFill>
                  <a:schemeClr val="dk1"/>
                </a:solidFill>
                <a:uFillTx/>
                <a:latin typeface="Manrope Light"/>
              </a:rPr>
              <a:t>»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7" name="PlaceHolder 1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algn="ctr"/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8" name="Изображение8"/>
          <p:cNvPicPr/>
          <p:nvPr/>
        </p:nvPicPr>
        <p:blipFill>
          <a:blip r:embed="rId2"/>
          <a:stretch/>
        </p:blipFill>
        <p:spPr>
          <a:xfrm>
            <a:off x="3025080" y="658440"/>
            <a:ext cx="7181640" cy="58863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ubTitle"/>
          </p:nvPr>
        </p:nvSpPr>
        <p:spPr>
          <a:xfrm>
            <a:off x="1248480" y="630060"/>
            <a:ext cx="10065960" cy="361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Таблицы оценки релевантности</a:t>
            </a:r>
          </a:p>
          <a:p>
            <a:pPr algn="ctr">
              <a:spcBef>
                <a:spcPts val="1001"/>
              </a:spcBef>
              <a:tabLst>
                <a:tab pos="0" algn="l"/>
              </a:tabLst>
            </a:pPr>
            <a:r>
              <a:rPr lang="ru-RU" sz="1300" b="1" dirty="0" smtClean="0">
                <a:solidFill>
                  <a:schemeClr val="dk1"/>
                </a:solidFill>
                <a:latin typeface="Manrope Light"/>
              </a:rPr>
              <a:t>(</a:t>
            </a:r>
            <a:r>
              <a:rPr lang="ru-RU" sz="1300" dirty="0" err="1"/>
              <a:t>p@K</a:t>
            </a:r>
            <a:r>
              <a:rPr lang="ru-RU" sz="1300" dirty="0"/>
              <a:t> и </a:t>
            </a:r>
            <a:r>
              <a:rPr lang="ru-RU" sz="1300" dirty="0" err="1" smtClean="0"/>
              <a:t>ap@K</a:t>
            </a:r>
            <a:r>
              <a:rPr lang="ru-RU" sz="1300" dirty="0" smtClean="0"/>
              <a:t>, </a:t>
            </a:r>
            <a:r>
              <a:rPr lang="ru-RU" sz="1300" dirty="0"/>
              <a:t>при </a:t>
            </a:r>
            <a:r>
              <a:rPr lang="en-US" sz="1300" dirty="0"/>
              <a:t>K</a:t>
            </a:r>
            <a:r>
              <a:rPr lang="ru-RU" sz="1300" dirty="0"/>
              <a:t>=10</a:t>
            </a:r>
            <a:r>
              <a:rPr lang="ru-RU" sz="1300" b="1" dirty="0" smtClean="0">
                <a:solidFill>
                  <a:schemeClr val="dk1"/>
                </a:solidFill>
                <a:latin typeface="Manrope Light"/>
              </a:rPr>
              <a:t>)</a:t>
            </a:r>
            <a:endParaRPr lang="ru-RU" sz="13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779163"/>
              </p:ext>
            </p:extLst>
          </p:nvPr>
        </p:nvGraphicFramePr>
        <p:xfrm>
          <a:off x="510540" y="1903222"/>
          <a:ext cx="3314705" cy="4052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907">
                  <a:extLst>
                    <a:ext uri="{9D8B030D-6E8A-4147-A177-3AD203B41FA5}">
                      <a16:colId xmlns:a16="http://schemas.microsoft.com/office/drawing/2014/main" val="742281848"/>
                    </a:ext>
                  </a:extLst>
                </a:gridCol>
                <a:gridCol w="1293993">
                  <a:extLst>
                    <a:ext uri="{9D8B030D-6E8A-4147-A177-3AD203B41FA5}">
                      <a16:colId xmlns:a16="http://schemas.microsoft.com/office/drawing/2014/main" val="1849507321"/>
                    </a:ext>
                  </a:extLst>
                </a:gridCol>
                <a:gridCol w="356861">
                  <a:extLst>
                    <a:ext uri="{9D8B030D-6E8A-4147-A177-3AD203B41FA5}">
                      <a16:colId xmlns:a16="http://schemas.microsoft.com/office/drawing/2014/main" val="3883623405"/>
                    </a:ext>
                  </a:extLst>
                </a:gridCol>
                <a:gridCol w="300894">
                  <a:extLst>
                    <a:ext uri="{9D8B030D-6E8A-4147-A177-3AD203B41FA5}">
                      <a16:colId xmlns:a16="http://schemas.microsoft.com/office/drawing/2014/main" val="3546622794"/>
                    </a:ext>
                  </a:extLst>
                </a:gridCol>
                <a:gridCol w="390350">
                  <a:extLst>
                    <a:ext uri="{9D8B030D-6E8A-4147-A177-3AD203B41FA5}">
                      <a16:colId xmlns:a16="http://schemas.microsoft.com/office/drawing/2014/main" val="3799002031"/>
                    </a:ext>
                  </a:extLst>
                </a:gridCol>
                <a:gridCol w="390350">
                  <a:extLst>
                    <a:ext uri="{9D8B030D-6E8A-4147-A177-3AD203B41FA5}">
                      <a16:colId xmlns:a16="http://schemas.microsoft.com/office/drawing/2014/main" val="1142388956"/>
                    </a:ext>
                  </a:extLst>
                </a:gridCol>
                <a:gridCol w="390350">
                  <a:extLst>
                    <a:ext uri="{9D8B030D-6E8A-4147-A177-3AD203B41FA5}">
                      <a16:colId xmlns:a16="http://schemas.microsoft.com/office/drawing/2014/main" val="265686019"/>
                    </a:ext>
                  </a:extLst>
                </a:gridCol>
              </a:tblGrid>
              <a:tr h="4147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№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Запрос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 dirty="0">
                          <a:effectLst/>
                        </a:rPr>
                        <a:t>Точное соответствие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Изменение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Перефразирование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p@K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ap@K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57715703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Какова длинна кровеносных сосудов человека?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4246978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Сколько в человеке кровеносных сосудов?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9778375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Какого цвета язык у жирафа?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0421434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Кто проживает на дне моря?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5811573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Кто живет на дне?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8208025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Сколько пузырьков углекислого газа содержит шампанское?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8283649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 получить документ с оценками для иностранного вуза?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33753910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Не появились индивидуальные достижения в анкете абитуриента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1098079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Я преподаватель кафедры и не могу зайти на сайт и заполнить журнал преподавателя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4365347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Как назывался свод законов в Древней Руси?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1.0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720739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14048"/>
              </p:ext>
            </p:extLst>
          </p:nvPr>
        </p:nvGraphicFramePr>
        <p:xfrm>
          <a:off x="4366259" y="1903222"/>
          <a:ext cx="3439644" cy="4052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380">
                  <a:extLst>
                    <a:ext uri="{9D8B030D-6E8A-4147-A177-3AD203B41FA5}">
                      <a16:colId xmlns:a16="http://schemas.microsoft.com/office/drawing/2014/main" val="370604438"/>
                    </a:ext>
                  </a:extLst>
                </a:gridCol>
                <a:gridCol w="1428564">
                  <a:extLst>
                    <a:ext uri="{9D8B030D-6E8A-4147-A177-3AD203B41FA5}">
                      <a16:colId xmlns:a16="http://schemas.microsoft.com/office/drawing/2014/main" val="2689412137"/>
                    </a:ext>
                  </a:extLst>
                </a:gridCol>
                <a:gridCol w="340991">
                  <a:extLst>
                    <a:ext uri="{9D8B030D-6E8A-4147-A177-3AD203B41FA5}">
                      <a16:colId xmlns:a16="http://schemas.microsoft.com/office/drawing/2014/main" val="1002097406"/>
                    </a:ext>
                  </a:extLst>
                </a:gridCol>
                <a:gridCol w="302726">
                  <a:extLst>
                    <a:ext uri="{9D8B030D-6E8A-4147-A177-3AD203B41FA5}">
                      <a16:colId xmlns:a16="http://schemas.microsoft.com/office/drawing/2014/main" val="1464171967"/>
                    </a:ext>
                  </a:extLst>
                </a:gridCol>
                <a:gridCol w="466486">
                  <a:extLst>
                    <a:ext uri="{9D8B030D-6E8A-4147-A177-3AD203B41FA5}">
                      <a16:colId xmlns:a16="http://schemas.microsoft.com/office/drawing/2014/main" val="3384759079"/>
                    </a:ext>
                  </a:extLst>
                </a:gridCol>
                <a:gridCol w="348836">
                  <a:extLst>
                    <a:ext uri="{9D8B030D-6E8A-4147-A177-3AD203B41FA5}">
                      <a16:colId xmlns:a16="http://schemas.microsoft.com/office/drawing/2014/main" val="3220652174"/>
                    </a:ext>
                  </a:extLst>
                </a:gridCol>
                <a:gridCol w="407661">
                  <a:extLst>
                    <a:ext uri="{9D8B030D-6E8A-4147-A177-3AD203B41FA5}">
                      <a16:colId xmlns:a16="http://schemas.microsoft.com/office/drawing/2014/main" val="1301917167"/>
                    </a:ext>
                  </a:extLst>
                </a:gridCol>
              </a:tblGrid>
              <a:tr h="3841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№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Запрос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Точное соответствие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Изменение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Перефразирование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p@K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</a:rPr>
                        <a:t>ap@K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4879460"/>
                  </a:ext>
                </a:extLst>
              </a:tr>
              <a:tr h="3524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Какова длинна кровеносных сосудов человека?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7638493"/>
                  </a:ext>
                </a:extLst>
              </a:tr>
              <a:tr h="3524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Сколько в человеке кровеносных сосудов?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7940833"/>
                  </a:ext>
                </a:extLst>
              </a:tr>
              <a:tr h="3524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Какого цвета язык у жирафа?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358383"/>
                  </a:ext>
                </a:extLst>
              </a:tr>
              <a:tr h="3524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Кто проживает на дне моря?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00668885"/>
                  </a:ext>
                </a:extLst>
              </a:tr>
              <a:tr h="3524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Кто живет на дне?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4913471"/>
                  </a:ext>
                </a:extLst>
              </a:tr>
              <a:tr h="3524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Сколько пузырьков углекислого газа содержит шампанское?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1208125"/>
                  </a:ext>
                </a:extLst>
              </a:tr>
              <a:tr h="3524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 получить документ с оценками для иностранного вуза?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8416995"/>
                  </a:ext>
                </a:extLst>
              </a:tr>
              <a:tr h="4239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Не появились индивидуальные достижения в анкете абитуриента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19942184"/>
                  </a:ext>
                </a:extLst>
              </a:tr>
              <a:tr h="4239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Я преподаватель кафедры и не могу зайти на сайт и заполнить журнал преподавателя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30292089"/>
                  </a:ext>
                </a:extLst>
              </a:tr>
              <a:tr h="3524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10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 назывался свод законов в Древней Руси?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1.0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039588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14209"/>
              </p:ext>
            </p:extLst>
          </p:nvPr>
        </p:nvGraphicFramePr>
        <p:xfrm>
          <a:off x="8168642" y="1903222"/>
          <a:ext cx="3346752" cy="405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768">
                  <a:extLst>
                    <a:ext uri="{9D8B030D-6E8A-4147-A177-3AD203B41FA5}">
                      <a16:colId xmlns:a16="http://schemas.microsoft.com/office/drawing/2014/main" val="2321346327"/>
                    </a:ext>
                  </a:extLst>
                </a:gridCol>
                <a:gridCol w="1338701">
                  <a:extLst>
                    <a:ext uri="{9D8B030D-6E8A-4147-A177-3AD203B41FA5}">
                      <a16:colId xmlns:a16="http://schemas.microsoft.com/office/drawing/2014/main" val="560951427"/>
                    </a:ext>
                  </a:extLst>
                </a:gridCol>
                <a:gridCol w="391815">
                  <a:extLst>
                    <a:ext uri="{9D8B030D-6E8A-4147-A177-3AD203B41FA5}">
                      <a16:colId xmlns:a16="http://schemas.microsoft.com/office/drawing/2014/main" val="3435901515"/>
                    </a:ext>
                  </a:extLst>
                </a:gridCol>
                <a:gridCol w="302023">
                  <a:extLst>
                    <a:ext uri="{9D8B030D-6E8A-4147-A177-3AD203B41FA5}">
                      <a16:colId xmlns:a16="http://schemas.microsoft.com/office/drawing/2014/main" val="1102356812"/>
                    </a:ext>
                  </a:extLst>
                </a:gridCol>
                <a:gridCol w="391815">
                  <a:extLst>
                    <a:ext uri="{9D8B030D-6E8A-4147-A177-3AD203B41FA5}">
                      <a16:colId xmlns:a16="http://schemas.microsoft.com/office/drawing/2014/main" val="701160272"/>
                    </a:ext>
                  </a:extLst>
                </a:gridCol>
                <a:gridCol w="391815">
                  <a:extLst>
                    <a:ext uri="{9D8B030D-6E8A-4147-A177-3AD203B41FA5}">
                      <a16:colId xmlns:a16="http://schemas.microsoft.com/office/drawing/2014/main" val="295091496"/>
                    </a:ext>
                  </a:extLst>
                </a:gridCol>
                <a:gridCol w="391815">
                  <a:extLst>
                    <a:ext uri="{9D8B030D-6E8A-4147-A177-3AD203B41FA5}">
                      <a16:colId xmlns:a16="http://schemas.microsoft.com/office/drawing/2014/main" val="582301700"/>
                    </a:ext>
                  </a:extLst>
                </a:gridCol>
              </a:tblGrid>
              <a:tr h="42261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№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Запрос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Точное соответствие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Изменение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Перефразирование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p@K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ap@K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7708642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Какова длинна кровеносных сосудов человека?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3226869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Сколько в человеке кровеносных сосудов?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7173780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Какого цвета язык у жирафа?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6367191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Кто проживает на дне моря?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1620786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Кто живет на дне?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1794580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Сколько пузырьков углекислого газа содержит шампанское?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4542904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 получить документ с оценками для иностранного вуза?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3386683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Не появились индивидуальные достижения в анкете абитуриента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50938537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Я преподаватель кафедры и не могу зайти на сайт и заполнить журнал преподавателя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5515346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Как назывался свод законов в Древней Руси?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1.0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5392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2996" y="1614370"/>
            <a:ext cx="325224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ru-RU" sz="900" dirty="0"/>
              <a:t>Таблица </a:t>
            </a:r>
            <a:r>
              <a:rPr lang="ru-RU" sz="900" dirty="0" smtClean="0"/>
              <a:t>1 – для </a:t>
            </a:r>
            <a:r>
              <a:rPr lang="ru-RU" sz="900" dirty="0"/>
              <a:t>поиска </a:t>
            </a:r>
            <a:r>
              <a:rPr lang="ru-RU" sz="900" dirty="0" smtClean="0"/>
              <a:t>по вхождению </a:t>
            </a:r>
            <a:endParaRPr lang="ru-RU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4195604" y="1633220"/>
            <a:ext cx="361791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ru-RU" sz="900" dirty="0"/>
              <a:t>Таблица </a:t>
            </a:r>
            <a:r>
              <a:rPr lang="ru-RU" sz="900" dirty="0" smtClean="0"/>
              <a:t>2 – для </a:t>
            </a:r>
            <a:r>
              <a:rPr lang="ru-RU" sz="900" dirty="0"/>
              <a:t>полнотекстового поиска </a:t>
            </a:r>
            <a:r>
              <a:rPr lang="en-US" sz="900" dirty="0" err="1"/>
              <a:t>Postgres</a:t>
            </a:r>
            <a:endParaRPr lang="ru-RU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7917180" y="1683620"/>
            <a:ext cx="3636315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ru-RU" sz="900" dirty="0" smtClean="0"/>
              <a:t>Таблица 3 – для  </a:t>
            </a:r>
            <a:r>
              <a:rPr lang="ru-RU" sz="900" dirty="0"/>
              <a:t>полнотекстового поиска с NLP оптимизацией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ubTitle"/>
          </p:nvPr>
        </p:nvSpPr>
        <p:spPr>
          <a:xfrm>
            <a:off x="1248480" y="896760"/>
            <a:ext cx="10065960" cy="361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Manrope Light"/>
              </a:rPr>
              <a:t>Полученные результаты эффективности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Ранжирование — задача сортировки набора элементов из соображения их релевантности. Чаще всего релевантность понимается по отношению к некому объекту. В задаче информационного поиска объект — это запрос, элементы — всевозможные документы (ссылки на них), а релевантность — соответствие документа запросу. 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Для релевантности существует метрика: Средняя точность на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Manrope Light"/>
              </a:rPr>
              <a:t> k-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элементах 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Manrope Light"/>
              </a:rPr>
              <a:t>(map@K)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Были проведены расчеты для 10 поисковых запросов с размеченной релевантностью на базе из 100 вопросов: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20" name="Таблица 4"/>
          <p:cNvGraphicFramePr/>
          <p:nvPr/>
        </p:nvGraphicFramePr>
        <p:xfrm>
          <a:off x="3411000" y="4607280"/>
          <a:ext cx="5229000" cy="1554480"/>
        </p:xfrm>
        <a:graphic>
          <a:graphicData uri="http://schemas.openxmlformats.org/drawingml/2006/table">
            <a:tbl>
              <a:tblPr/>
              <a:tblGrid>
                <a:gridCol w="397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Тип поиска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map@K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Поиск по вхождению строки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0,2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Postgres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0,4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с NLP оптимизацией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0,861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3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36440" y="464760"/>
            <a:ext cx="8017560" cy="1182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endParaRPr lang="ru-RU" sz="4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2" name="TextBox 3"/>
          <p:cNvSpPr/>
          <p:nvPr/>
        </p:nvSpPr>
        <p:spPr>
          <a:xfrm>
            <a:off x="797400" y="2572920"/>
            <a:ext cx="105890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ru-RU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ru-RU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3" name="TextBox 5"/>
          <p:cNvSpPr/>
          <p:nvPr/>
        </p:nvSpPr>
        <p:spPr>
          <a:xfrm>
            <a:off x="1286460" y="3386342"/>
            <a:ext cx="961092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4000" b="0" u="none" strike="noStrike" dirty="0" smtClean="0">
                <a:solidFill>
                  <a:schemeClr val="lt1"/>
                </a:solidFill>
                <a:uFillTx/>
                <a:latin typeface="Manrope Light"/>
              </a:rPr>
              <a:t>Вопросы</a:t>
            </a:r>
            <a:endParaRPr lang="ru-RU" sz="4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TextBox 6"/>
          <p:cNvSpPr/>
          <p:nvPr/>
        </p:nvSpPr>
        <p:spPr>
          <a:xfrm>
            <a:off x="5124960" y="6040747"/>
            <a:ext cx="1933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0" u="none" strike="noStrike" dirty="0">
                <a:solidFill>
                  <a:schemeClr val="lt1"/>
                </a:solidFill>
                <a:uFillTx/>
                <a:latin typeface="Manrope Light"/>
              </a:rPr>
              <a:t>2025</a:t>
            </a:r>
            <a:endParaRPr lang="ru-RU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ubTitle"/>
          </p:nvPr>
        </p:nvSpPr>
        <p:spPr>
          <a:xfrm>
            <a:off x="1529280" y="1452600"/>
            <a:ext cx="9142920" cy="3622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Manrope Light"/>
              </a:rPr>
              <a:t>Предмет работы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Предметом исследования является разработка вопросно-ответной системы базы знаний ТОГУ. Изучение качества поиска — при простом поиске по вхождению текста, при индексировании на основе «частотной важности» слов в документе и полнотекстовом поиске по нему. 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А также использование оптимизаций поискового запроса на основе семантической близости и синтаксической важности членов предложения в тексте документа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1555560" y="1602000"/>
            <a:ext cx="9142920" cy="3622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9999"/>
          </a:bodyPr>
          <a:lstStyle/>
          <a:p>
            <a:pPr algn="ctr"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Объектами исследования являются:</a:t>
            </a:r>
            <a:endParaRPr lang="ru-RU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b="0" u="none" strike="noStrike" dirty="0" smtClean="0">
              <a:solidFill>
                <a:schemeClr val="dk1"/>
              </a:solidFill>
              <a:uFillTx/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хранение информации для QA-системы в базе данных позволяющее решать задачу полнотекстового поиска </a:t>
            </a:r>
            <a:r>
              <a:rPr lang="ru-RU" sz="2400" b="0" u="none" strike="noStrike" smtClean="0">
                <a:solidFill>
                  <a:schemeClr val="dk1"/>
                </a:solidFill>
                <a:uFillTx/>
                <a:latin typeface="Manrope Light"/>
              </a:rPr>
              <a:t>в ней</a:t>
            </a:r>
            <a:r>
              <a:rPr lang="ru-RU" sz="2400" smtClean="0">
                <a:solidFill>
                  <a:schemeClr val="dk1"/>
                </a:solidFill>
                <a:latin typeface="Manrope Light"/>
              </a:rPr>
              <a:t>;</a:t>
            </a:r>
            <a:endParaRPr lang="ru-RU" sz="2400" b="0" u="none" strike="noStrike" dirty="0" smtClean="0">
              <a:solidFill>
                <a:schemeClr val="dk1"/>
              </a:solidFill>
              <a:uFillTx/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b="0" u="none" strike="noStrike" dirty="0" smtClean="0">
              <a:solidFill>
                <a:schemeClr val="dk1"/>
              </a:solidFill>
              <a:uFillTx/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частотный алгоритм ранжирования результатов поиска в коллекции документов;</a:t>
            </a: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b="0" u="none" strike="noStrike" dirty="0" smtClean="0">
              <a:solidFill>
                <a:schemeClr val="dk1"/>
              </a:solidFill>
              <a:uFillTx/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методы лексического, синтаксического и семантического анализа текста.</a:t>
            </a:r>
            <a:endParaRPr lang="ru-RU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41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1276539" y="1602000"/>
            <a:ext cx="9904491" cy="4500036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 dirty="0">
                <a:solidFill>
                  <a:schemeClr val="dk1"/>
                </a:solidFill>
                <a:uFillTx/>
                <a:latin typeface="Manrope Light"/>
              </a:rPr>
              <a:t>Задача полнотекстового поиска</a:t>
            </a:r>
            <a:endParaRPr lang="ru-RU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u="none" strike="noStrike" dirty="0" smtClean="0">
              <a:solidFill>
                <a:schemeClr val="dk1"/>
              </a:solidFill>
              <a:uFillTx/>
              <a:latin typeface="Manrope Light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Полнотекстовый </a:t>
            </a:r>
            <a:r>
              <a:rPr lang="ru-RU" sz="2400" b="0" u="none" strike="noStrike" dirty="0">
                <a:solidFill>
                  <a:schemeClr val="dk1"/>
                </a:solidFill>
                <a:uFillTx/>
                <a:latin typeface="Manrope Light"/>
              </a:rPr>
              <a:t>поиск предназначен для поиска и ранжирования текстовых данных на основе ключевых слов или фраз, встречающихся в текстовых полях базы данных где стандартные механизмы вроде оператора 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Manrope Light"/>
              </a:rPr>
              <a:t>LIKE</a:t>
            </a:r>
            <a:r>
              <a:rPr lang="ru-RU" sz="2400" b="0" u="none" strike="noStrike" dirty="0">
                <a:solidFill>
                  <a:schemeClr val="dk1"/>
                </a:solidFill>
                <a:uFillTx/>
                <a:latin typeface="Manrope Light"/>
              </a:rPr>
              <a:t> недостаточны. </a:t>
            </a:r>
            <a:endParaRPr lang="ru-RU" sz="2400" b="0" u="none" strike="noStrike" dirty="0" smtClean="0">
              <a:solidFill>
                <a:schemeClr val="dk1"/>
              </a:solidFill>
              <a:uFillTx/>
              <a:latin typeface="Manrope Light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dirty="0">
              <a:solidFill>
                <a:schemeClr val="dk1"/>
              </a:solidFill>
              <a:latin typeface="Manrope Light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Поиск </a:t>
            </a:r>
            <a:r>
              <a:rPr lang="ru-RU" sz="2400" b="0" u="none" strike="noStrike" dirty="0">
                <a:solidFill>
                  <a:schemeClr val="dk1"/>
                </a:solidFill>
                <a:uFillTx/>
                <a:latin typeface="Manrope Light"/>
              </a:rPr>
              <a:t>должен учитывать различные формы слов</a:t>
            </a:r>
            <a:r>
              <a:rPr lang="ru-RU" sz="24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.</a:t>
            </a: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 dirty="0">
                <a:solidFill>
                  <a:schemeClr val="dk1"/>
                </a:solidFill>
                <a:uFillTx/>
                <a:latin typeface="Manrope Light"/>
              </a:rPr>
              <a:t> Важным аспектом является не только нахождение документов, но и их сортировка по релевантности. Стандартные SQL-запросы не обладают встроенной поддержкой ранжирования результатов на основе того, насколько близки слова запроса к друг другу в документе или как часто они встречаются.</a:t>
            </a:r>
            <a:endParaRPr lang="ru-RU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09319" y="125280"/>
            <a:ext cx="876996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>
              <a:tabLst>
                <a:tab pos="0" algn="l"/>
              </a:tabLst>
            </a:pPr>
            <a:r>
              <a:rPr lang="ru-RU" sz="3200" dirty="0">
                <a:solidFill>
                  <a:schemeClr val="dk1"/>
                </a:solidFill>
              </a:rPr>
              <a:t>Разработанная система</a:t>
            </a:r>
            <a:endParaRPr lang="ru-RU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Rectangle 1"/>
          <p:cNvSpPr/>
          <p:nvPr/>
        </p:nvSpPr>
        <p:spPr>
          <a:xfrm>
            <a:off x="-4920120" y="-164880"/>
            <a:ext cx="2341872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ru-RU" sz="1200" b="0" u="none" strike="noStrik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lang="ru-RU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45" y="0"/>
            <a:ext cx="1035910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4320" y="463320"/>
            <a:ext cx="8602200" cy="689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3200" b="0" u="none" strike="noStrike" dirty="0" smtClean="0">
                <a:solidFill>
                  <a:schemeClr val="dk1"/>
                </a:solidFill>
                <a:uFillTx/>
                <a:latin typeface="Russo One"/>
              </a:rPr>
              <a:t>Введение в </a:t>
            </a:r>
            <a:r>
              <a:rPr lang="en-US" sz="3200" b="0" u="none" strike="noStrike" dirty="0" smtClean="0">
                <a:solidFill>
                  <a:schemeClr val="dk1"/>
                </a:solidFill>
                <a:uFillTx/>
                <a:latin typeface="Russo One"/>
              </a:rPr>
              <a:t>NLP</a:t>
            </a:r>
            <a:r>
              <a:rPr lang="ru-RU" sz="3200" b="0" u="none" strike="noStrike" dirty="0" smtClean="0">
                <a:solidFill>
                  <a:schemeClr val="dk1"/>
                </a:solidFill>
                <a:uFillTx/>
                <a:latin typeface="Russo One"/>
              </a:rPr>
              <a:t>. </a:t>
            </a:r>
            <a:r>
              <a:rPr lang="ru-RU" sz="3200" b="0" u="none" strike="noStrike" dirty="0">
                <a:solidFill>
                  <a:schemeClr val="dk1"/>
                </a:solidFill>
                <a:uFillTx/>
                <a:latin typeface="Russo One"/>
              </a:rPr>
              <a:t>Обратная частота встречаемости </a:t>
            </a:r>
            <a:r>
              <a:rPr lang="en-US" sz="3200" b="0" u="none" strike="noStrike" dirty="0">
                <a:solidFill>
                  <a:schemeClr val="dk1"/>
                </a:solidFill>
                <a:uFillTx/>
                <a:latin typeface="Russo One"/>
              </a:rPr>
              <a:t>TF-IDF</a:t>
            </a:r>
            <a:r>
              <a:rPr sz="3200" dirty="0"/>
              <a:t/>
            </a:r>
            <a:br>
              <a:rPr sz="3200" dirty="0"/>
            </a:br>
            <a:endParaRPr lang="ru-RU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54320" y="1751040"/>
            <a:ext cx="5063040" cy="4691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Manrope Light"/>
              </a:rPr>
              <a:t>В работе используется движок полнотекстового поиска </a:t>
            </a:r>
            <a:r>
              <a:rPr lang="en-US" sz="2000" b="0" u="none" strike="noStrike" dirty="0" err="1">
                <a:solidFill>
                  <a:schemeClr val="dk1"/>
                </a:solidFill>
                <a:uFillTx/>
                <a:latin typeface="Manrope Light"/>
              </a:rPr>
              <a:t>Postgres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Manrope Light"/>
              </a:rPr>
              <a:t>.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Manrope Light"/>
              </a:rPr>
              <a:t>Документы с помощью него индексируются по «лексемам» – базовым синтаксическим единицам представляющим неизменяемые части слов.</a:t>
            </a: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Manrope Light"/>
              </a:rPr>
              <a:t>Результаты поиска ранжируются в соответствии с статистикой встречаемости слов во всей базе и в документе:</a:t>
            </a: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Manrope Light"/>
              </a:rPr>
              <a:t>Это можно назвать «важностью слова»</a:t>
            </a: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0" name="Rectangle 1"/>
          <p:cNvSpPr/>
          <p:nvPr/>
        </p:nvSpPr>
        <p:spPr>
          <a:xfrm>
            <a:off x="-4920120" y="-164880"/>
            <a:ext cx="2341872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ru-RU" sz="1200" b="0" u="none" strike="noStrik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lang="ru-RU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1" name="Изображение12"/>
          <p:cNvPicPr/>
          <p:nvPr/>
        </p:nvPicPr>
        <p:blipFill>
          <a:blip r:embed="rId2"/>
          <a:srcRect r="45314" b="35255"/>
          <a:stretch/>
        </p:blipFill>
        <p:spPr>
          <a:xfrm>
            <a:off x="5975280" y="1584000"/>
            <a:ext cx="5364000" cy="42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5832000" y="1332000"/>
            <a:ext cx="6227280" cy="5597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Пример разбиения в базе данных:</a:t>
            </a: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При добавлении данных автоматически </a:t>
            </a: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применяется операция «стемминг» к документу, и строится подобный индекс с подсчетом вхождения лексемы.</a:t>
            </a: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3" name="Рисунок 7"/>
          <p:cNvPicPr/>
          <p:nvPr/>
        </p:nvPicPr>
        <p:blipFill>
          <a:blip r:embed="rId3"/>
          <a:stretch/>
        </p:blipFill>
        <p:spPr>
          <a:xfrm>
            <a:off x="576719" y="4935894"/>
            <a:ext cx="4738907" cy="626106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ubTitle"/>
          </p:nvPr>
        </p:nvSpPr>
        <p:spPr>
          <a:xfrm>
            <a:off x="1292400" y="1608840"/>
            <a:ext cx="9608760" cy="4122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Manrope Light"/>
              </a:rPr>
              <a:t>Обработка естественного языка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Базовая машина полнотекстового поиска работает лучше стандартного поиска, однако не всегда достаточна для пользовательских запросов на естественном языке.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Чтобы повысить качество поиска нам необходимо углубится в теорию работы с естественным языком (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Manrope Light"/>
              </a:rPr>
              <a:t>NLP – Natural Langueage Processing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)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4320" y="463320"/>
            <a:ext cx="8602200" cy="689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Russo One"/>
              </a:rPr>
              <a:t>Основы </a:t>
            </a:r>
            <a:r>
              <a:rPr lang="en-US" sz="3200" b="0" u="none" strike="noStrike">
                <a:solidFill>
                  <a:schemeClr val="dk1"/>
                </a:solidFill>
                <a:uFillTx/>
                <a:latin typeface="Russo One"/>
              </a:rPr>
              <a:t>NLP</a:t>
            </a:r>
            <a:r>
              <a:rPr lang="ru-RU" sz="3200" b="0" u="none" strike="noStrike">
                <a:solidFill>
                  <a:schemeClr val="dk1"/>
                </a:solidFill>
                <a:uFillTx/>
                <a:latin typeface="Russo One"/>
              </a:rPr>
              <a:t> анализа текста. Эмбеддинги</a:t>
            </a:r>
            <a:r>
              <a:rPr sz="3200"/>
              <a:t/>
            </a:r>
            <a:br>
              <a:rPr sz="3200"/>
            </a:b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4320" y="1751040"/>
            <a:ext cx="5063040" cy="4691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200" b="0" u="none" strike="noStrike">
                <a:solidFill>
                  <a:schemeClr val="dk1"/>
                </a:solidFill>
                <a:uFillTx/>
                <a:latin typeface="Manrope Light"/>
              </a:rPr>
              <a:t>В широком смысле, </a:t>
            </a:r>
            <a:r>
              <a:rPr lang="ru-RU" sz="2200" b="1" u="none" strike="noStrike">
                <a:solidFill>
                  <a:schemeClr val="dk1"/>
                </a:solidFill>
                <a:uFillTx/>
                <a:latin typeface="Manrope Light"/>
              </a:rPr>
              <a:t>эмбеддинг</a:t>
            </a:r>
            <a:r>
              <a:rPr lang="ru-RU" sz="2200" b="0" u="none" strike="noStrike">
                <a:solidFill>
                  <a:schemeClr val="dk1"/>
                </a:solidFill>
                <a:uFillTx/>
                <a:latin typeface="Manrope Light"/>
              </a:rPr>
              <a:t> - это процесс преобразования каких-либо данных (чаще всего текста, но могут быть и изображения, звуки и т.д.) в набор чисел, </a:t>
            </a:r>
            <a:r>
              <a:rPr lang="ru-RU" sz="2200" b="1" u="none" strike="noStrike">
                <a:solidFill>
                  <a:schemeClr val="dk1"/>
                </a:solidFill>
                <a:uFillTx/>
                <a:latin typeface="Manrope Light"/>
              </a:rPr>
              <a:t>векторы</a:t>
            </a:r>
            <a:r>
              <a:rPr lang="ru-RU" sz="2200" b="0" u="none" strike="noStrike">
                <a:solidFill>
                  <a:schemeClr val="dk1"/>
                </a:solidFill>
                <a:uFillTx/>
                <a:latin typeface="Manrope Light"/>
              </a:rPr>
              <a:t>, которые машина может не только хранить, но и с которыми она может работать. </a:t>
            </a:r>
            <a:endParaRPr lang="ru-RU" sz="2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200" b="0" u="none" strike="noStrike">
                <a:solidFill>
                  <a:schemeClr val="dk1"/>
                </a:solidFill>
                <a:uFillTx/>
                <a:latin typeface="Manrope Light"/>
              </a:rPr>
              <a:t>Именно преобразовав слово в числовой вид можно применить аппарат математики и вычислительной техники к </a:t>
            </a:r>
            <a:r>
              <a:rPr lang="en-US" sz="2200" b="0" u="none" strike="noStrike">
                <a:solidFill>
                  <a:schemeClr val="dk1"/>
                </a:solidFill>
                <a:uFillTx/>
                <a:latin typeface="Manrope Light"/>
              </a:rPr>
              <a:t>NLP-</a:t>
            </a:r>
            <a:r>
              <a:rPr lang="ru-RU" sz="2200" b="0" u="none" strike="noStrike">
                <a:solidFill>
                  <a:schemeClr val="dk1"/>
                </a:solidFill>
                <a:uFillTx/>
                <a:latin typeface="Manrope Light"/>
              </a:rPr>
              <a:t> анализу текста</a:t>
            </a:r>
            <a:endParaRPr lang="ru-RU" sz="2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87" name="Объект 4"/>
          <p:cNvGraphicFramePr/>
          <p:nvPr/>
        </p:nvGraphicFramePr>
        <p:xfrm>
          <a:off x="5907600" y="1608120"/>
          <a:ext cx="5916240" cy="5023825"/>
        </p:xfrm>
        <a:graphic>
          <a:graphicData uri="http://schemas.openxmlformats.org/drawingml/2006/table">
            <a:tbl>
              <a:tblPr/>
              <a:tblGrid>
                <a:gridCol w="98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2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Категория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тип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описание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20">
                <a:tc rowSpan="2"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Текстовые 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Word Embeddings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Эти эмбеддинги преобразуют слова в векторы, так что слова с похожим значением имеют похожие векторные представления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280">
                <a:tc vMerge="1">
                  <a:txBody>
                    <a:bodyPr/>
                    <a:lstStyle/>
                    <a:p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Sentence Embeddings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Здесь уже идет дело о целых предложениях. Подобные модели создают векторные представления для целых предложений или даже абзацев, улавливая гораздо более тонкие нюансы языка.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280">
                <a:tc rowSpan="2"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изображений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CNN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CNN позволяет преобразовать изображения в векторы, которые затем используются для различных задач, например, классификации изображений или даже генерации новых изображений.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280">
                <a:tc vMerge="1">
                  <a:txBody>
                    <a:bodyPr/>
                    <a:lstStyle/>
                    <a:p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Autoencoders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Автоэнкодеры могут сжимать изображения в более мелкие, плотные векторные представления, которые затем могут быть использованы для различных целей, включая декомпрессию или даже обнаружение аномалий.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440">
                <a:tc rowSpan="2"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 для 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других типов данных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Graph Embeddings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Применяются для работы с графовыми структурами (к примеру рекомендательные системы). Это способ представить узлы и связи графа в виде векторов.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760">
                <a:tc vMerge="1">
                  <a:txBody>
                    <a:bodyPr/>
                    <a:lstStyle/>
                    <a:p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Sequence Embeddings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Используются для анализа последовательностей, например, во временных рядах или в музыке.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8" name="Rectangle 1"/>
          <p:cNvSpPr/>
          <p:nvPr/>
        </p:nvSpPr>
        <p:spPr>
          <a:xfrm>
            <a:off x="-4920120" y="-164880"/>
            <a:ext cx="2341872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ru-RU" sz="1200" b="0" u="none" strike="noStrik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lang="ru-RU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ubTitle"/>
          </p:nvPr>
        </p:nvSpPr>
        <p:spPr>
          <a:xfrm>
            <a:off x="1292400" y="1608840"/>
            <a:ext cx="9608760" cy="4122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Manrope Light"/>
              </a:rPr>
              <a:t>Векторные пространства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 — это математические структуры, состоящие из векторов. Векторы можно понимать как точки в некотором пространстве, которые обладают направлением и величиной. В эмбеддингах, каждый вектор представляет собой уникальное представление объекта, преобразованное в числовую форму.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Manrope Light"/>
              </a:rPr>
              <a:t>Размерность вектора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 определяет, сколько координат используется для описания каждого вектора в пространстве. В эмбеддингах высокая размерность может означать более детализированное представление данных. Векторное пространство для текстовых эмбеддингов может иметь тысячи измерений.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Manrope Light"/>
              </a:rPr>
              <a:t>Расстояние между векторами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 в эмбеддингах измеряется с помощью метрик, таких как </a:t>
            </a:r>
            <a:r>
              <a:rPr lang="ru-RU" sz="2400" b="0" i="1" u="none" strike="noStrike">
                <a:solidFill>
                  <a:schemeClr val="dk1"/>
                </a:solidFill>
                <a:uFillTx/>
                <a:latin typeface="Manrope Light"/>
              </a:rPr>
              <a:t>Евклидово расстояние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 или </a:t>
            </a:r>
            <a:r>
              <a:rPr lang="ru-RU" sz="2400" b="0" i="1" u="none" strike="noStrike">
                <a:solidFill>
                  <a:schemeClr val="dk1"/>
                </a:solidFill>
                <a:uFillTx/>
                <a:latin typeface="Manrope Light"/>
              </a:rPr>
              <a:t>косинусное сходство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. Метрики позволяют оценить, насколько близко или далеко друг от друга находятся различные объекты в векторном пространстве, что является основой для многих алгоритмов машинного обучения, таких как классификация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6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7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8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1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2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3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4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5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6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7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8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9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0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1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2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3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4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5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6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7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8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1501</Words>
  <Application>Microsoft Office PowerPoint</Application>
  <PresentationFormat>Широкоэкранный</PresentationFormat>
  <Paragraphs>376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68</vt:i4>
      </vt:variant>
      <vt:variant>
        <vt:lpstr>Заголовки слайдов</vt:lpstr>
      </vt:variant>
      <vt:variant>
        <vt:i4>18</vt:i4>
      </vt:variant>
    </vt:vector>
  </HeadingPairs>
  <TitlesOfParts>
    <vt:vector size="94" baseType="lpstr">
      <vt:lpstr>Microsoft YaHei</vt:lpstr>
      <vt:lpstr>Arial</vt:lpstr>
      <vt:lpstr>Manrope Light</vt:lpstr>
      <vt:lpstr>Microsoft Sans Serif</vt:lpstr>
      <vt:lpstr>Russo One</vt:lpstr>
      <vt:lpstr>Symbol</vt:lpstr>
      <vt:lpstr>Times New Roman</vt:lpstr>
      <vt:lpstr>Wingdings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МАГИСТЕРСКАЯ ДИССЕРТАЦИЯ</vt:lpstr>
      <vt:lpstr>Презентация PowerPoint</vt:lpstr>
      <vt:lpstr>Презентация PowerPoint</vt:lpstr>
      <vt:lpstr>Презентация PowerPoint</vt:lpstr>
      <vt:lpstr>Разработанная система</vt:lpstr>
      <vt:lpstr>Введение в NLP. Обратная частота встречаемости TF-IDF </vt:lpstr>
      <vt:lpstr>Презентация PowerPoint</vt:lpstr>
      <vt:lpstr>Основы NLP анализа текста. Эмбеддинги </vt:lpstr>
      <vt:lpstr>Презентация PowerPoint</vt:lpstr>
      <vt:lpstr>Используемые технологии. Word2Vec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Стельмакова Татьяна Олеговна [012862]</dc:creator>
  <dc:description/>
  <cp:lastModifiedBy>ASZabavin</cp:lastModifiedBy>
  <cp:revision>45</cp:revision>
  <dcterms:created xsi:type="dcterms:W3CDTF">2024-01-23T08:11:47Z</dcterms:created>
  <dcterms:modified xsi:type="dcterms:W3CDTF">2025-06-17T00:36:10Z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14</vt:i4>
  </property>
</Properties>
</file>