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_rels/slideMaster4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62.xml.rels" ContentType="application/vnd.openxmlformats-package.relationships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40.xml" ContentType="application/vnd.openxmlformats-officedocument.theme+xml"/>
  <Override PartName="/ppt/theme/theme6.xml" ContentType="application/vnd.openxmlformats-officedocument.theme+xml"/>
  <Override PartName="/ppt/theme/theme41.xml" ContentType="application/vnd.openxmlformats-officedocument.theme+xml"/>
  <Override PartName="/ppt/theme/theme7.xml" ContentType="application/vnd.openxmlformats-officedocument.theme+xml"/>
  <Override PartName="/ppt/theme/theme42.xml" ContentType="application/vnd.openxmlformats-officedocument.theme+xml"/>
  <Override PartName="/ppt/theme/theme8.xml" ContentType="application/vnd.openxmlformats-officedocument.theme+xml"/>
  <Override PartName="/ppt/theme/theme43.xml" ContentType="application/vnd.openxmlformats-officedocument.theme+xml"/>
  <Override PartName="/ppt/theme/theme9.xml" ContentType="application/vnd.openxmlformats-officedocument.theme+xml"/>
  <Override PartName="/ppt/theme/theme44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8" r:id="rId14"/>
    <p:sldMasterId id="2147483680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4" r:id="rId22"/>
    <p:sldMasterId id="2147483696" r:id="rId23"/>
    <p:sldMasterId id="2147483698" r:id="rId24"/>
    <p:sldMasterId id="2147483700" r:id="rId25"/>
    <p:sldMasterId id="2147483702" r:id="rId26"/>
    <p:sldMasterId id="2147483704" r:id="rId27"/>
    <p:sldMasterId id="2147483706" r:id="rId28"/>
    <p:sldMasterId id="2147483708" r:id="rId29"/>
    <p:sldMasterId id="2147483710" r:id="rId30"/>
    <p:sldMasterId id="2147483712" r:id="rId31"/>
    <p:sldMasterId id="2147483714" r:id="rId32"/>
    <p:sldMasterId id="2147483716" r:id="rId33"/>
    <p:sldMasterId id="2147483718" r:id="rId34"/>
    <p:sldMasterId id="2147483720" r:id="rId35"/>
    <p:sldMasterId id="2147483722" r:id="rId36"/>
    <p:sldMasterId id="2147483724" r:id="rId37"/>
    <p:sldMasterId id="2147483726" r:id="rId38"/>
    <p:sldMasterId id="2147483728" r:id="rId39"/>
    <p:sldMasterId id="2147483730" r:id="rId40"/>
    <p:sldMasterId id="2147483732" r:id="rId41"/>
    <p:sldMasterId id="2147483734" r:id="rId42"/>
    <p:sldMasterId id="2147483736" r:id="rId43"/>
    <p:sldMasterId id="2147483738" r:id="rId44"/>
    <p:sldMasterId id="2147483740" r:id="rId45"/>
    <p:sldMasterId id="2147483742" r:id="rId46"/>
    <p:sldMasterId id="2147483744" r:id="rId47"/>
    <p:sldMasterId id="2147483746" r:id="rId48"/>
    <p:sldMasterId id="2147483748" r:id="rId49"/>
    <p:sldMasterId id="2147483750" r:id="rId50"/>
    <p:sldMasterId id="2147483752" r:id="rId51"/>
    <p:sldMasterId id="2147483754" r:id="rId52"/>
    <p:sldMasterId id="2147483756" r:id="rId53"/>
    <p:sldMasterId id="2147483758" r:id="rId54"/>
    <p:sldMasterId id="2147483760" r:id="rId55"/>
    <p:sldMasterId id="2147483762" r:id="rId56"/>
    <p:sldMasterId id="2147483764" r:id="rId57"/>
    <p:sldMasterId id="2147483766" r:id="rId58"/>
    <p:sldMasterId id="2147483768" r:id="rId59"/>
    <p:sldMasterId id="2147483770" r:id="rId60"/>
    <p:sldMasterId id="2147483772" r:id="rId61"/>
    <p:sldMasterId id="2147483774" r:id="rId62"/>
    <p:sldMasterId id="2147483776" r:id="rId63"/>
  </p:sldMasterIdLst>
  <p:sldIdLst>
    <p:sldId id="256" r:id="rId64"/>
    <p:sldId id="257" r:id="rId65"/>
    <p:sldId id="258" r:id="rId66"/>
    <p:sldId id="259" r:id="rId67"/>
    <p:sldId id="260" r:id="rId68"/>
    <p:sldId id="261" r:id="rId69"/>
    <p:sldId id="262" r:id="rId70"/>
    <p:sldId id="263" r:id="rId71"/>
    <p:sldId id="264" r:id="rId72"/>
    <p:sldId id="265" r:id="rId73"/>
    <p:sldId id="266" r:id="rId74"/>
    <p:sldId id="267" r:id="rId75"/>
    <p:sldId id="268" r:id="rId76"/>
    <p:sldId id="269" r:id="rId77"/>
    <p:sldId id="270" r:id="rId7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" Target="slides/slide1.xml"/><Relationship Id="rId65" Type="http://schemas.openxmlformats.org/officeDocument/2006/relationships/slide" Target="slides/slide2.xml"/><Relationship Id="rId66" Type="http://schemas.openxmlformats.org/officeDocument/2006/relationships/slide" Target="slides/slide3.xml"/><Relationship Id="rId67" Type="http://schemas.openxmlformats.org/officeDocument/2006/relationships/slide" Target="slides/slide4.xml"/><Relationship Id="rId68" Type="http://schemas.openxmlformats.org/officeDocument/2006/relationships/slide" Target="slides/slide5.xml"/><Relationship Id="rId69" Type="http://schemas.openxmlformats.org/officeDocument/2006/relationships/slide" Target="slides/slide6.xml"/><Relationship Id="rId70" Type="http://schemas.openxmlformats.org/officeDocument/2006/relationships/slide" Target="slides/slide7.xml"/><Relationship Id="rId71" Type="http://schemas.openxmlformats.org/officeDocument/2006/relationships/slide" Target="slides/slide8.xml"/><Relationship Id="rId72" Type="http://schemas.openxmlformats.org/officeDocument/2006/relationships/slide" Target="slides/slide9.xml"/><Relationship Id="rId73" Type="http://schemas.openxmlformats.org/officeDocument/2006/relationships/slide" Target="slides/slide10.xml"/><Relationship Id="rId74" Type="http://schemas.openxmlformats.org/officeDocument/2006/relationships/slide" Target="slides/slide11.xml"/><Relationship Id="rId75" Type="http://schemas.openxmlformats.org/officeDocument/2006/relationships/slide" Target="slides/slide12.xml"/><Relationship Id="rId76" Type="http://schemas.openxmlformats.org/officeDocument/2006/relationships/slide" Target="slides/slide13.xml"/><Relationship Id="rId77" Type="http://schemas.openxmlformats.org/officeDocument/2006/relationships/slide" Target="slides/slide14.xml"/><Relationship Id="rId78" Type="http://schemas.openxmlformats.org/officeDocument/2006/relationships/slide" Target="slides/slide15.xml"/><Relationship Id="rId7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479C94-E6BD-41E7-B8BC-808286B689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118EB95-819F-4856-A20E-FEB183CA17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84B55DC-F97D-4780-A964-9409747CC5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6A392A1-9608-4F21-AD46-F195131AE0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F64020A-AB58-4A06-8FF0-937602F914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083F143-8EE8-4E69-9A00-F2DB82B454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C875138-2C5D-4270-99E6-91BE6FC51E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669FEB-F06A-4440-AF94-287A69EA76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287459E-4FCF-4538-8F5B-B1F78766FD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1A9986A-4550-4F99-BADB-42014F26A2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CC8F8A54-C3F9-4870-A1A6-AF222CB645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17A4738E-7D30-483D-A495-AA582AADBF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CE3B7929-E556-493A-816A-201FCC4C43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A04E6E90-314B-45D8-BCA6-3674666E21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901C53D9-6E1A-4654-B8FC-DCD923EEFA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C1CBCA2C-8B6A-4CBF-B2A7-3A850A4D8F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D0336514-C635-4680-A540-FFD492AF23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220349DB-3DB7-4428-8ED2-C5D294E942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9938AAE-1C3E-4D71-A926-6AF8B97A4E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DAE8143B-C82F-4E61-8680-AF5537EDE6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95615790-9D5B-49C7-A771-53AEB93B59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A7AFCD20-ED0D-4158-89D0-8985440015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8EAD1617-DF94-4548-BF02-E7BAEA8097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94A830A2-8159-4CAB-BBE8-D76C8FC9AF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25156A59-0667-474A-9CC0-F847A276B7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5F450347-6568-4994-9C1A-31996F8065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ED253277-BB25-41FF-B3C8-7563B217BF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B1EAD7D0-2E32-4254-81C3-215C64DE30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CD8DA682-F70D-459D-9EBB-415A27DF6E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F1654307-0481-4EA7-904E-8CF1FA4E87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CCB02DEE-B625-44D7-ACE0-2F19573C54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E70965FA-92E0-48C8-8A9F-C95614727A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FFE99FFF-57AD-4045-A4AE-A00D695C99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C1DD5184-78C2-479B-9EB1-9FC49C2BE2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DF71A57E-6244-4046-833E-95CC4529D3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427D6FF3-DDBB-4370-95DA-8CC41611BD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517264EA-06EA-42C1-B00C-1429FAE67F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0986B92C-6A39-488D-823F-355084E61C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375C360E-A56D-4752-B355-71654D0768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CC0CDC7E-8121-4559-B1FF-8AC31FBAC4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B943601B-4259-4561-A8B1-CC740D9C1C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1B78BC4A-7A8E-418C-BF8F-C6BB9657A2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623A88A4-610E-4AC6-94B9-8F3A7BD955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9FF0FB47-30CC-47CF-A240-6194278E7B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B43EFB39-890B-40E1-A081-5742D6A509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A9C555EF-0F2B-44FB-ACD2-A28565F63E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46482699-9C05-45EB-B3E3-82A1AFBE0D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F91A5192-8874-4747-B15A-AAC62337AB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9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0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1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3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4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6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7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8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9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0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1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2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3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4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6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8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9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0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1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2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3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4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5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6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7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8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0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1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2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3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4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6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7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58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59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0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2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3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4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6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7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440" cy="5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" name="Прямоугольник 4"/>
          <p:cNvSpPr/>
          <p:nvPr/>
        </p:nvSpPr>
        <p:spPr>
          <a:xfrm>
            <a:off x="0" y="0"/>
            <a:ext cx="8867160" cy="1508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" name="Прямоугольник: скругленные углы 6"/>
          <p:cNvSpPr/>
          <p:nvPr/>
        </p:nvSpPr>
        <p:spPr>
          <a:xfrm>
            <a:off x="204120" y="1661040"/>
            <a:ext cx="8663040" cy="84852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440" cy="5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" name="Прямоугольник 5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46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4680" cy="525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440" cy="5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" name="Прямоугольник 5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52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4680" cy="525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440" cy="5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" name="Прямоугольник 5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61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4680" cy="525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440" cy="5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" name="Прямоугольник 5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74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4680" cy="52596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440" cy="5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" name="Прямоугольник 5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77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4680" cy="52596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440" cy="5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" name="Прямоугольник 5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80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4680" cy="52596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440" cy="5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Прямоугольник 5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83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4680" cy="525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440" cy="5140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440" cy="5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0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F7C9329-46E4-4625-B424-8B63F5412EDB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11E67D7-3C25-46D4-AE40-AFDE7100EEE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440" cy="5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4C81856-0458-4D04-999C-10BCE7760525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9D32973-EA63-4583-AD67-F830A366890B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E984359-6BC8-47D2-B08F-09EF41F7518A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264F338-BF15-479A-A395-B1C2F9ACA6B5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E463ECA-738C-4AB8-961A-F15E31F63E94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E7B7DD1-D35C-4FC6-9DA2-0A04197AB3F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2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E450CEB-2799-4B77-A1E7-38127E15C7DD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4F93C49-946E-49B8-A72F-D9D3E6308472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B876815-C53A-4CCE-8823-A5F3A88EBBF7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6" name="PlaceHolder 1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8E3AC77-EB84-4501-BE35-054C69EE245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C13C6EB-C0E2-4140-89CC-46B8D7E80F98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440" cy="5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E0C3C38-76E4-4B30-A4B6-D13195143775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9640" cy="612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C86BE78-F598-42E4-9C83-3C5A71B77458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3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9640" cy="612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1" name="PlaceHolder 1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BB44952-6C29-4CE8-991E-118E15E7AE9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3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9640" cy="612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5" name="PlaceHolder 1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7E31CA1-FDCC-4DDD-A6C3-4B0AEAC4C2D6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3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9640" cy="612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6457841-A26C-4C2D-8F6B-43B8B468E33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3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9640" cy="612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7" name="PlaceHolder 1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FDF3008-3FFD-4E1A-B9E1-A295FA6C08B6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3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9640" cy="612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0FD2A40-89B2-4244-AD10-0ACC829D107A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3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9640" cy="612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1" name="PlaceHolder 1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25EF77F-5AEF-43A0-8BD9-EAA4620A3990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3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9640" cy="612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A5135A5-1354-4E58-8C74-37FAC145968D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3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9640" cy="612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1" name="PlaceHolder 1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ED443A4-D323-4C01-B89E-21F1E950AE65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3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9640" cy="612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5" name="PlaceHolder 1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4C6335A-6C3B-4F9C-BF88-A0CD3558D80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440" cy="5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F41F842-7F2A-469B-9639-CC4B1D7A8C09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9640" cy="612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9" name="PlaceHolder 1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A363F81-95E4-4966-AD0A-8322F0516A0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3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Прямоугольник 6"/>
          <p:cNvSpPr/>
          <p:nvPr/>
        </p:nvSpPr>
        <p:spPr>
          <a:xfrm>
            <a:off x="0" y="0"/>
            <a:ext cx="103428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13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840" cy="72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ftr" idx="79"/>
          </p:nvPr>
        </p:nvSpPr>
        <p:spPr>
          <a:xfrm>
            <a:off x="4442760" y="6356520"/>
            <a:ext cx="3710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80"/>
          </p:nvPr>
        </p:nvSpPr>
        <p:spPr>
          <a:xfrm>
            <a:off x="8880120" y="6356520"/>
            <a:ext cx="2473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0631A66-FE3E-43EC-8094-1C44E7CD1954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dt" idx="81"/>
          </p:nvPr>
        </p:nvSpPr>
        <p:spPr>
          <a:xfrm>
            <a:off x="1190520" y="6356520"/>
            <a:ext cx="239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3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Прямоугольник 6"/>
          <p:cNvSpPr/>
          <p:nvPr/>
        </p:nvSpPr>
        <p:spPr>
          <a:xfrm>
            <a:off x="0" y="0"/>
            <a:ext cx="103428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22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840" cy="72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3" name="PlaceHolder 1"/>
          <p:cNvSpPr>
            <a:spLocks noGrp="1"/>
          </p:cNvSpPr>
          <p:nvPr>
            <p:ph type="ftr" idx="82"/>
          </p:nvPr>
        </p:nvSpPr>
        <p:spPr>
          <a:xfrm>
            <a:off x="4442760" y="6356520"/>
            <a:ext cx="3710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ldNum" idx="83"/>
          </p:nvPr>
        </p:nvSpPr>
        <p:spPr>
          <a:xfrm>
            <a:off x="8880120" y="6356520"/>
            <a:ext cx="2473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8368293-0F13-4314-A4AB-E0F4114D3BC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dt" idx="84"/>
          </p:nvPr>
        </p:nvSpPr>
        <p:spPr>
          <a:xfrm>
            <a:off x="1190520" y="6356520"/>
            <a:ext cx="239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3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Прямоугольник 6"/>
          <p:cNvSpPr/>
          <p:nvPr/>
        </p:nvSpPr>
        <p:spPr>
          <a:xfrm>
            <a:off x="0" y="0"/>
            <a:ext cx="103428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27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840" cy="72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8" name="PlaceHolder 1"/>
          <p:cNvSpPr>
            <a:spLocks noGrp="1"/>
          </p:cNvSpPr>
          <p:nvPr>
            <p:ph type="ftr" idx="85"/>
          </p:nvPr>
        </p:nvSpPr>
        <p:spPr>
          <a:xfrm>
            <a:off x="4442760" y="6356520"/>
            <a:ext cx="3710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ldNum" idx="86"/>
          </p:nvPr>
        </p:nvSpPr>
        <p:spPr>
          <a:xfrm>
            <a:off x="8880120" y="6356520"/>
            <a:ext cx="2473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5D79BB8-ADD0-4AA7-AAC8-C9CB3EB47654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dt" idx="87"/>
          </p:nvPr>
        </p:nvSpPr>
        <p:spPr>
          <a:xfrm>
            <a:off x="1190520" y="6356520"/>
            <a:ext cx="239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3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6"/>
          <p:cNvSpPr/>
          <p:nvPr/>
        </p:nvSpPr>
        <p:spPr>
          <a:xfrm>
            <a:off x="0" y="0"/>
            <a:ext cx="103428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32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840" cy="72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ftr" idx="88"/>
          </p:nvPr>
        </p:nvSpPr>
        <p:spPr>
          <a:xfrm>
            <a:off x="4442760" y="6356520"/>
            <a:ext cx="3710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sldNum" idx="89"/>
          </p:nvPr>
        </p:nvSpPr>
        <p:spPr>
          <a:xfrm>
            <a:off x="8880120" y="6356520"/>
            <a:ext cx="2473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8B38337-42CF-489C-A3E4-8EBCCEFF5CC5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dt" idx="90"/>
          </p:nvPr>
        </p:nvSpPr>
        <p:spPr>
          <a:xfrm>
            <a:off x="1190520" y="6356520"/>
            <a:ext cx="239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3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Прямоугольник 6"/>
          <p:cNvSpPr/>
          <p:nvPr/>
        </p:nvSpPr>
        <p:spPr>
          <a:xfrm>
            <a:off x="0" y="0"/>
            <a:ext cx="103428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41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840" cy="72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2" name="PlaceHolder 1"/>
          <p:cNvSpPr>
            <a:spLocks noGrp="1"/>
          </p:cNvSpPr>
          <p:nvPr>
            <p:ph type="ftr" idx="91"/>
          </p:nvPr>
        </p:nvSpPr>
        <p:spPr>
          <a:xfrm>
            <a:off x="4442760" y="6356520"/>
            <a:ext cx="3710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ldNum" idx="92"/>
          </p:nvPr>
        </p:nvSpPr>
        <p:spPr>
          <a:xfrm>
            <a:off x="8880120" y="6356520"/>
            <a:ext cx="2473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3EBFE7C-FEBE-4049-9EDF-778FC01F5E37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dt" idx="93"/>
          </p:nvPr>
        </p:nvSpPr>
        <p:spPr>
          <a:xfrm>
            <a:off x="1190520" y="6356520"/>
            <a:ext cx="239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3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Прямоугольник 6"/>
          <p:cNvSpPr/>
          <p:nvPr/>
        </p:nvSpPr>
        <p:spPr>
          <a:xfrm>
            <a:off x="0" y="0"/>
            <a:ext cx="103428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46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840" cy="72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ftr" idx="94"/>
          </p:nvPr>
        </p:nvSpPr>
        <p:spPr>
          <a:xfrm>
            <a:off x="4442760" y="6356520"/>
            <a:ext cx="3710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sldNum" idx="95"/>
          </p:nvPr>
        </p:nvSpPr>
        <p:spPr>
          <a:xfrm>
            <a:off x="8880120" y="6356520"/>
            <a:ext cx="2473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B71B4AC-8266-4C67-B265-72BA18464D14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2" name="PlaceHolder 6"/>
          <p:cNvSpPr>
            <a:spLocks noGrp="1"/>
          </p:cNvSpPr>
          <p:nvPr>
            <p:ph type="dt" idx="96"/>
          </p:nvPr>
        </p:nvSpPr>
        <p:spPr>
          <a:xfrm>
            <a:off x="1190520" y="6356520"/>
            <a:ext cx="239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3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Прямоугольник 6"/>
          <p:cNvSpPr/>
          <p:nvPr/>
        </p:nvSpPr>
        <p:spPr>
          <a:xfrm>
            <a:off x="0" y="0"/>
            <a:ext cx="103428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57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840" cy="72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8" name="PlaceHolder 1"/>
          <p:cNvSpPr>
            <a:spLocks noGrp="1"/>
          </p:cNvSpPr>
          <p:nvPr>
            <p:ph type="ftr" idx="97"/>
          </p:nvPr>
        </p:nvSpPr>
        <p:spPr>
          <a:xfrm>
            <a:off x="4442760" y="6356520"/>
            <a:ext cx="3710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ldNum" idx="98"/>
          </p:nvPr>
        </p:nvSpPr>
        <p:spPr>
          <a:xfrm>
            <a:off x="8880120" y="6356520"/>
            <a:ext cx="2473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F21B6A4-6468-42F9-AF98-E4EED0FBDA57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dt" idx="99"/>
          </p:nvPr>
        </p:nvSpPr>
        <p:spPr>
          <a:xfrm>
            <a:off x="1190520" y="6356520"/>
            <a:ext cx="239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3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Прямоугольник 6"/>
          <p:cNvSpPr/>
          <p:nvPr/>
        </p:nvSpPr>
        <p:spPr>
          <a:xfrm>
            <a:off x="0" y="0"/>
            <a:ext cx="103428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62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840" cy="72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ftr" idx="100"/>
          </p:nvPr>
        </p:nvSpPr>
        <p:spPr>
          <a:xfrm>
            <a:off x="4442760" y="6356520"/>
            <a:ext cx="3710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sldNum" idx="101"/>
          </p:nvPr>
        </p:nvSpPr>
        <p:spPr>
          <a:xfrm>
            <a:off x="8880120" y="6356520"/>
            <a:ext cx="2473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86BA017-DCAF-4AEA-B0FC-9906E25FEE92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dt" idx="102"/>
          </p:nvPr>
        </p:nvSpPr>
        <p:spPr>
          <a:xfrm>
            <a:off x="1190520" y="6356520"/>
            <a:ext cx="239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3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Прямоугольник 6"/>
          <p:cNvSpPr/>
          <p:nvPr/>
        </p:nvSpPr>
        <p:spPr>
          <a:xfrm>
            <a:off x="0" y="0"/>
            <a:ext cx="103428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69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840" cy="72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0" name="PlaceHolder 1"/>
          <p:cNvSpPr>
            <a:spLocks noGrp="1"/>
          </p:cNvSpPr>
          <p:nvPr>
            <p:ph type="ftr" idx="103"/>
          </p:nvPr>
        </p:nvSpPr>
        <p:spPr>
          <a:xfrm>
            <a:off x="4442760" y="6356520"/>
            <a:ext cx="3710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ldNum" idx="104"/>
          </p:nvPr>
        </p:nvSpPr>
        <p:spPr>
          <a:xfrm>
            <a:off x="8880120" y="6356520"/>
            <a:ext cx="2473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6BA5897-9245-4177-8B7C-6DDA8B4033C2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dt" idx="105"/>
          </p:nvPr>
        </p:nvSpPr>
        <p:spPr>
          <a:xfrm>
            <a:off x="1190520" y="6356520"/>
            <a:ext cx="239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440" cy="5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Прямоугольник 4"/>
          <p:cNvSpPr/>
          <p:nvPr/>
        </p:nvSpPr>
        <p:spPr>
          <a:xfrm>
            <a:off x="0" y="0"/>
            <a:ext cx="8867160" cy="1508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Прямоугольник 6"/>
          <p:cNvSpPr/>
          <p:nvPr/>
        </p:nvSpPr>
        <p:spPr>
          <a:xfrm>
            <a:off x="0" y="0"/>
            <a:ext cx="103428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74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840" cy="72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5" name="PlaceHolder 1"/>
          <p:cNvSpPr>
            <a:spLocks noGrp="1"/>
          </p:cNvSpPr>
          <p:nvPr>
            <p:ph type="ftr" idx="106"/>
          </p:nvPr>
        </p:nvSpPr>
        <p:spPr>
          <a:xfrm>
            <a:off x="4442760" y="6356520"/>
            <a:ext cx="3710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ldNum" idx="107"/>
          </p:nvPr>
        </p:nvSpPr>
        <p:spPr>
          <a:xfrm>
            <a:off x="8880120" y="6356520"/>
            <a:ext cx="2473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9BC844B-890E-4E0C-B1FF-1B648FE3FA54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dt" idx="108"/>
          </p:nvPr>
        </p:nvSpPr>
        <p:spPr>
          <a:xfrm>
            <a:off x="1190520" y="6356520"/>
            <a:ext cx="239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3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Прямоугольник 6"/>
          <p:cNvSpPr/>
          <p:nvPr/>
        </p:nvSpPr>
        <p:spPr>
          <a:xfrm>
            <a:off x="0" y="0"/>
            <a:ext cx="103428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279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9840" cy="72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0" name="PlaceHolder 1"/>
          <p:cNvSpPr>
            <a:spLocks noGrp="1"/>
          </p:cNvSpPr>
          <p:nvPr>
            <p:ph type="ftr" idx="109"/>
          </p:nvPr>
        </p:nvSpPr>
        <p:spPr>
          <a:xfrm>
            <a:off x="4442760" y="6356520"/>
            <a:ext cx="3710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ldNum" idx="110"/>
          </p:nvPr>
        </p:nvSpPr>
        <p:spPr>
          <a:xfrm>
            <a:off x="8880120" y="6356520"/>
            <a:ext cx="2473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875F19B-F07C-401B-A30F-BAB5A199E27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dt" idx="111"/>
          </p:nvPr>
        </p:nvSpPr>
        <p:spPr>
          <a:xfrm>
            <a:off x="1190520" y="6356520"/>
            <a:ext cx="239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3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7000" cy="695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ftr" idx="112"/>
          </p:nvPr>
        </p:nvSpPr>
        <p:spPr>
          <a:xfrm>
            <a:off x="4351680" y="6356520"/>
            <a:ext cx="3801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113"/>
          </p:nvPr>
        </p:nvSpPr>
        <p:spPr>
          <a:xfrm>
            <a:off x="8819280" y="6356520"/>
            <a:ext cx="2533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82A6CCF-AD64-4F83-8CE8-701212614FCC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dt" idx="114"/>
          </p:nvPr>
        </p:nvSpPr>
        <p:spPr>
          <a:xfrm>
            <a:off x="1046880" y="6356520"/>
            <a:ext cx="2533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3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7000" cy="695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1" name="PlaceHolder 1"/>
          <p:cNvSpPr>
            <a:spLocks noGrp="1"/>
          </p:cNvSpPr>
          <p:nvPr>
            <p:ph type="ftr" idx="115"/>
          </p:nvPr>
        </p:nvSpPr>
        <p:spPr>
          <a:xfrm>
            <a:off x="4351680" y="6356520"/>
            <a:ext cx="3801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ldNum" idx="116"/>
          </p:nvPr>
        </p:nvSpPr>
        <p:spPr>
          <a:xfrm>
            <a:off x="8819280" y="6356520"/>
            <a:ext cx="2533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5E8A09B-FA6C-4DC0-98A6-FD1F041D01D3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dt" idx="117"/>
          </p:nvPr>
        </p:nvSpPr>
        <p:spPr>
          <a:xfrm>
            <a:off x="1046880" y="6356520"/>
            <a:ext cx="2533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3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7000" cy="695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5" name="PlaceHolder 1"/>
          <p:cNvSpPr>
            <a:spLocks noGrp="1"/>
          </p:cNvSpPr>
          <p:nvPr>
            <p:ph type="ftr" idx="118"/>
          </p:nvPr>
        </p:nvSpPr>
        <p:spPr>
          <a:xfrm>
            <a:off x="4351680" y="6356520"/>
            <a:ext cx="3801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sldNum" idx="119"/>
          </p:nvPr>
        </p:nvSpPr>
        <p:spPr>
          <a:xfrm>
            <a:off x="8819280" y="6356520"/>
            <a:ext cx="2533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1FE1F38-8130-4B95-B412-8A9BCCDAB32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dt" idx="120"/>
          </p:nvPr>
        </p:nvSpPr>
        <p:spPr>
          <a:xfrm>
            <a:off x="1046880" y="6356520"/>
            <a:ext cx="2533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3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7000" cy="695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ftr" idx="121"/>
          </p:nvPr>
        </p:nvSpPr>
        <p:spPr>
          <a:xfrm>
            <a:off x="4351680" y="6356520"/>
            <a:ext cx="3801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sldNum" idx="122"/>
          </p:nvPr>
        </p:nvSpPr>
        <p:spPr>
          <a:xfrm>
            <a:off x="8819280" y="6356520"/>
            <a:ext cx="2533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5D0EAEB-21DF-4B44-B8DE-726FD6B402D4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dt" idx="123"/>
          </p:nvPr>
        </p:nvSpPr>
        <p:spPr>
          <a:xfrm>
            <a:off x="1046880" y="6356520"/>
            <a:ext cx="2533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3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7000" cy="695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7" name="PlaceHolder 1"/>
          <p:cNvSpPr>
            <a:spLocks noGrp="1"/>
          </p:cNvSpPr>
          <p:nvPr>
            <p:ph type="ftr" idx="124"/>
          </p:nvPr>
        </p:nvSpPr>
        <p:spPr>
          <a:xfrm>
            <a:off x="4351680" y="6356520"/>
            <a:ext cx="3801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ldNum" idx="125"/>
          </p:nvPr>
        </p:nvSpPr>
        <p:spPr>
          <a:xfrm>
            <a:off x="8819280" y="6356520"/>
            <a:ext cx="2533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2F469C4-3685-49BA-9676-6A0FB121BDB5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dt" idx="126"/>
          </p:nvPr>
        </p:nvSpPr>
        <p:spPr>
          <a:xfrm>
            <a:off x="1046880" y="6356520"/>
            <a:ext cx="2533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3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7000" cy="695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ftr" idx="127"/>
          </p:nvPr>
        </p:nvSpPr>
        <p:spPr>
          <a:xfrm>
            <a:off x="4351680" y="6356520"/>
            <a:ext cx="3801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 type="sldNum" idx="128"/>
          </p:nvPr>
        </p:nvSpPr>
        <p:spPr>
          <a:xfrm>
            <a:off x="8819280" y="6356520"/>
            <a:ext cx="2533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69583C0-4645-4360-B649-00818232953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6" name="PlaceHolder 6"/>
          <p:cNvSpPr>
            <a:spLocks noGrp="1"/>
          </p:cNvSpPr>
          <p:nvPr>
            <p:ph type="dt" idx="129"/>
          </p:nvPr>
        </p:nvSpPr>
        <p:spPr>
          <a:xfrm>
            <a:off x="1046880" y="6356520"/>
            <a:ext cx="2533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3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7000" cy="695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1" name="PlaceHolder 1"/>
          <p:cNvSpPr>
            <a:spLocks noGrp="1"/>
          </p:cNvSpPr>
          <p:nvPr>
            <p:ph type="ftr" idx="130"/>
          </p:nvPr>
        </p:nvSpPr>
        <p:spPr>
          <a:xfrm>
            <a:off x="4351680" y="6356520"/>
            <a:ext cx="3801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sldNum" idx="131"/>
          </p:nvPr>
        </p:nvSpPr>
        <p:spPr>
          <a:xfrm>
            <a:off x="8819280" y="6356520"/>
            <a:ext cx="2533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D188C36-83C0-448E-A3DD-89A995AC455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dt" idx="132"/>
          </p:nvPr>
        </p:nvSpPr>
        <p:spPr>
          <a:xfrm>
            <a:off x="1046880" y="6356520"/>
            <a:ext cx="2533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3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7000" cy="695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ftr" idx="133"/>
          </p:nvPr>
        </p:nvSpPr>
        <p:spPr>
          <a:xfrm>
            <a:off x="4351680" y="6356520"/>
            <a:ext cx="3801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134"/>
          </p:nvPr>
        </p:nvSpPr>
        <p:spPr>
          <a:xfrm>
            <a:off x="8819280" y="6356520"/>
            <a:ext cx="2533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711F97C-B1ED-4DE5-8AC2-0D3879C3CEE2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dt" idx="135"/>
          </p:nvPr>
        </p:nvSpPr>
        <p:spPr>
          <a:xfrm>
            <a:off x="1046880" y="6356520"/>
            <a:ext cx="2533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440" cy="5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" name="Прямоугольник 13"/>
          <p:cNvSpPr/>
          <p:nvPr/>
        </p:nvSpPr>
        <p:spPr>
          <a:xfrm>
            <a:off x="0" y="0"/>
            <a:ext cx="374328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1" name="Прямоугольник: скругленные углы 12"/>
          <p:cNvSpPr/>
          <p:nvPr/>
        </p:nvSpPr>
        <p:spPr>
          <a:xfrm>
            <a:off x="509040" y="1043640"/>
            <a:ext cx="11097000" cy="51325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7000" cy="695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1" name="PlaceHolder 1"/>
          <p:cNvSpPr>
            <a:spLocks noGrp="1"/>
          </p:cNvSpPr>
          <p:nvPr>
            <p:ph type="ftr" idx="136"/>
          </p:nvPr>
        </p:nvSpPr>
        <p:spPr>
          <a:xfrm>
            <a:off x="4351680" y="6356520"/>
            <a:ext cx="3801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sldNum" idx="137"/>
          </p:nvPr>
        </p:nvSpPr>
        <p:spPr>
          <a:xfrm>
            <a:off x="8819280" y="6356520"/>
            <a:ext cx="2533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7BD572D-829D-4492-B899-0AD475F87136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dt" idx="138"/>
          </p:nvPr>
        </p:nvSpPr>
        <p:spPr>
          <a:xfrm>
            <a:off x="1046880" y="6356520"/>
            <a:ext cx="2533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3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7000" cy="695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5" name="PlaceHolder 1"/>
          <p:cNvSpPr>
            <a:spLocks noGrp="1"/>
          </p:cNvSpPr>
          <p:nvPr>
            <p:ph type="ftr" idx="139"/>
          </p:nvPr>
        </p:nvSpPr>
        <p:spPr>
          <a:xfrm>
            <a:off x="4351680" y="6356520"/>
            <a:ext cx="3801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ldNum" idx="140"/>
          </p:nvPr>
        </p:nvSpPr>
        <p:spPr>
          <a:xfrm>
            <a:off x="8819280" y="6356520"/>
            <a:ext cx="2533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E502326-4C7B-4EDA-9FF1-DA7E9553E0E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dt" idx="141"/>
          </p:nvPr>
        </p:nvSpPr>
        <p:spPr>
          <a:xfrm>
            <a:off x="1046880" y="6356520"/>
            <a:ext cx="2533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3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7000" cy="695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9" name="PlaceHolder 1"/>
          <p:cNvSpPr>
            <a:spLocks noGrp="1"/>
          </p:cNvSpPr>
          <p:nvPr>
            <p:ph type="ftr" idx="142"/>
          </p:nvPr>
        </p:nvSpPr>
        <p:spPr>
          <a:xfrm>
            <a:off x="4351680" y="6356520"/>
            <a:ext cx="3801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ldNum" idx="143"/>
          </p:nvPr>
        </p:nvSpPr>
        <p:spPr>
          <a:xfrm>
            <a:off x="8819280" y="6356520"/>
            <a:ext cx="2533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4601312-3811-4ABA-84E4-147F39535A7D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dt" idx="144"/>
          </p:nvPr>
        </p:nvSpPr>
        <p:spPr>
          <a:xfrm>
            <a:off x="1046880" y="6356520"/>
            <a:ext cx="2533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440" cy="5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" name="Прямоугольник: скругленные углы 7"/>
          <p:cNvSpPr/>
          <p:nvPr/>
        </p:nvSpPr>
        <p:spPr>
          <a:xfrm>
            <a:off x="431280" y="1095480"/>
            <a:ext cx="11118600" cy="206964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440" cy="5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Прямоугольник 9"/>
          <p:cNvSpPr/>
          <p:nvPr/>
        </p:nvSpPr>
        <p:spPr>
          <a:xfrm>
            <a:off x="0" y="0"/>
            <a:ext cx="9218160" cy="1207080"/>
          </a:xfrm>
          <a:prstGeom prst="rect">
            <a:avLst/>
          </a:prstGeom>
          <a:solidFill>
            <a:srgbClr val="d7d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32" name="Прямоугольник 7"/>
          <p:cNvSpPr/>
          <p:nvPr/>
        </p:nvSpPr>
        <p:spPr>
          <a:xfrm>
            <a:off x="232920" y="232920"/>
            <a:ext cx="45000" cy="64087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33" name="Прямоугольник 8"/>
          <p:cNvSpPr/>
          <p:nvPr/>
        </p:nvSpPr>
        <p:spPr>
          <a:xfrm>
            <a:off x="5714640" y="1494360"/>
            <a:ext cx="45000" cy="514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4880" cy="363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6440" cy="5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Прямоугольник 11"/>
          <p:cNvSpPr/>
          <p:nvPr/>
        </p:nvSpPr>
        <p:spPr>
          <a:xfrm>
            <a:off x="0" y="0"/>
            <a:ext cx="9143280" cy="1344960"/>
          </a:xfrm>
          <a:prstGeom prst="rect">
            <a:avLst/>
          </a:prstGeom>
          <a:solidFill>
            <a:srgbClr val="d7d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42" name="Прямоугольник: скругленные углы 13"/>
          <p:cNvSpPr/>
          <p:nvPr/>
        </p:nvSpPr>
        <p:spPr>
          <a:xfrm>
            <a:off x="874440" y="1578600"/>
            <a:ext cx="5182560" cy="92556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43" name="Прямоугольник: скругленные углы 15"/>
          <p:cNvSpPr/>
          <p:nvPr/>
        </p:nvSpPr>
        <p:spPr>
          <a:xfrm>
            <a:off x="6206760" y="1567080"/>
            <a:ext cx="5182560" cy="92556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863640" y="1584720"/>
            <a:ext cx="10514880" cy="144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5000" lnSpcReduction="19999"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trike="noStrike" u="none">
                <a:solidFill>
                  <a:schemeClr val="lt1"/>
                </a:solidFill>
                <a:uFillTx/>
                <a:latin typeface="Russo One"/>
              </a:rPr>
              <a:t>Преддипломная практика</a:t>
            </a:r>
            <a:br>
              <a:rPr sz="6000"/>
            </a:br>
            <a:endParaRPr b="0" lang="ru-RU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3" name="TextBox 2"/>
          <p:cNvSpPr/>
          <p:nvPr/>
        </p:nvSpPr>
        <p:spPr>
          <a:xfrm>
            <a:off x="1063800" y="3420360"/>
            <a:ext cx="101278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3200" strike="noStrike" u="none" cap="all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Разработка </a:t>
            </a:r>
            <a:r>
              <a:rPr b="1" lang="en-US" sz="3200" strike="noStrike" u="none" cap="all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QA</a:t>
            </a:r>
            <a:r>
              <a:rPr b="1" lang="ru-RU" sz="3200" strike="noStrike" u="none" cap="all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 системы с семантическим поиском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4" name="TextBox 4"/>
          <p:cNvSpPr/>
          <p:nvPr/>
        </p:nvSpPr>
        <p:spPr>
          <a:xfrm>
            <a:off x="1222200" y="4739040"/>
            <a:ext cx="10266840" cy="17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Забавин Алексей Сергеевич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Тихоокеанский Государственный Университет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Г. Хабаровск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2025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ubTitle"/>
          </p:nvPr>
        </p:nvSpPr>
        <p:spPr>
          <a:xfrm>
            <a:off x="1441800" y="4976280"/>
            <a:ext cx="10207080" cy="13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Программа использует комплекс из двух алгоритмов: «Алгоритм синтаксического анализа запроса, выявление основной части запроса» и «Алгоритм оптимизации по семантической близости и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anrope Light"/>
              </a:rPr>
              <a:t>TF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-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anrope Light"/>
              </a:rPr>
              <a:t>IDF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» для модификации пользовательского запроса к базе данных. 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В работе алгоритма используется как уже обученные модели из пакета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anrope Light"/>
              </a:rPr>
              <a:t>gensim 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и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anrope Light"/>
              </a:rPr>
              <a:t>natasha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, так и полностью самостоятельно обученная фразовая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anrope Light"/>
              </a:rPr>
              <a:t>Word2Vec 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модель словосочетаний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3" name="TextBox 5"/>
          <p:cNvSpPr/>
          <p:nvPr/>
        </p:nvSpPr>
        <p:spPr>
          <a:xfrm rot="16200000">
            <a:off x="-2841840" y="3099600"/>
            <a:ext cx="6836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Manrope Light"/>
              </a:rPr>
              <a:t>III </a:t>
            </a:r>
            <a:r>
              <a:rPr b="0" lang="ru-RU" sz="1800" strike="noStrike" u="none">
                <a:solidFill>
                  <a:schemeClr val="lt1"/>
                </a:solidFill>
                <a:uFillTx/>
                <a:latin typeface="Manrope Light"/>
              </a:rPr>
              <a:t>Региональная научно-практическая конференция</a:t>
            </a:r>
            <a:br>
              <a:rPr sz="1800"/>
            </a:b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4" name="TextBox 3"/>
          <p:cNvSpPr/>
          <p:nvPr/>
        </p:nvSpPr>
        <p:spPr>
          <a:xfrm>
            <a:off x="1441800" y="175680"/>
            <a:ext cx="10198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Разработанная программа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75" name="Изображение13" descr=""/>
          <p:cNvPicPr/>
          <p:nvPr/>
        </p:nvPicPr>
        <p:blipFill>
          <a:blip r:embed="rId1"/>
          <a:stretch/>
        </p:blipFill>
        <p:spPr>
          <a:xfrm>
            <a:off x="3560760" y="545040"/>
            <a:ext cx="5596560" cy="4311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ubTitle"/>
          </p:nvPr>
        </p:nvSpPr>
        <p:spPr>
          <a:xfrm>
            <a:off x="1260000" y="5760000"/>
            <a:ext cx="10799640" cy="109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algn="just">
              <a:lnSpc>
                <a:spcPct val="100000"/>
              </a:lnSpc>
            </a:pPr>
            <a:r>
              <a:rPr b="0" lang="ru-RU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Как видно из пузырьковой диаграммы, лучше всего улавливает семантическую близость модель 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navec</a:t>
            </a:r>
            <a:r>
              <a:rPr b="0" lang="ru-RU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 обученная на корпусах из 12 миллиардов слов художественной литературы. Обученная мной модель 4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corpora</a:t>
            </a:r>
            <a:r>
              <a:rPr b="0" lang="ru-RU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_3,5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Msentences</a:t>
            </a:r>
            <a:r>
              <a:rPr b="0" lang="ru-RU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 иногда и давала результат порядка 0.75, что считается хорошим качеством, однако в данном наборе слов модели удалось найти векторное представление пар слов в лучшем случае в 50% случаев.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7" name="TextBox 1"/>
          <p:cNvSpPr/>
          <p:nvPr/>
        </p:nvSpPr>
        <p:spPr>
          <a:xfrm rot="16200000">
            <a:off x="-2841840" y="3099600"/>
            <a:ext cx="6836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Manrope Light"/>
              </a:rPr>
              <a:t>III </a:t>
            </a:r>
            <a:r>
              <a:rPr b="0" lang="ru-RU" sz="1800" strike="noStrike" u="none">
                <a:solidFill>
                  <a:schemeClr val="lt1"/>
                </a:solidFill>
                <a:uFillTx/>
                <a:latin typeface="Manrope Light"/>
              </a:rPr>
              <a:t>Региональная научно-практическая конференция</a:t>
            </a:r>
            <a:br>
              <a:rPr sz="1800"/>
            </a:b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TextBox 7"/>
          <p:cNvSpPr/>
          <p:nvPr/>
        </p:nvSpPr>
        <p:spPr>
          <a:xfrm>
            <a:off x="1441800" y="-4320"/>
            <a:ext cx="10198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Семантическая модель языка используемая в программе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79" name="" descr=""/>
          <p:cNvPicPr/>
          <p:nvPr/>
        </p:nvPicPr>
        <p:blipFill>
          <a:blip r:embed="rId1"/>
          <a:srcRect l="0" t="0" r="0" b="3264"/>
          <a:stretch/>
        </p:blipFill>
        <p:spPr>
          <a:xfrm>
            <a:off x="1465560" y="349200"/>
            <a:ext cx="10090080" cy="5338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TextBox 5"/>
          <p:cNvSpPr/>
          <p:nvPr/>
        </p:nvSpPr>
        <p:spPr>
          <a:xfrm rot="16200000">
            <a:off x="-2841840" y="3099600"/>
            <a:ext cx="6836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Manrope Light"/>
              </a:rPr>
              <a:t>III </a:t>
            </a:r>
            <a:r>
              <a:rPr b="0" lang="ru-RU" sz="1800" strike="noStrike" u="none">
                <a:solidFill>
                  <a:schemeClr val="lt1"/>
                </a:solidFill>
                <a:uFillTx/>
                <a:latin typeface="Manrope Light"/>
              </a:rPr>
              <a:t>Региональная научно-практическая конференция</a:t>
            </a:r>
            <a:br>
              <a:rPr sz="1800"/>
            </a:b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1" name="TextBox 3"/>
          <p:cNvSpPr/>
          <p:nvPr/>
        </p:nvSpPr>
        <p:spPr>
          <a:xfrm>
            <a:off x="1441800" y="175680"/>
            <a:ext cx="10198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«Алгоритм синтаксического анализа запроса, выявление основной части запроса»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2" name="PlaceHolder 1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algn="ctr"/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3" name="Изображение6" descr=""/>
          <p:cNvPicPr/>
          <p:nvPr/>
        </p:nvPicPr>
        <p:blipFill>
          <a:blip r:embed="rId1"/>
          <a:stretch/>
        </p:blipFill>
        <p:spPr>
          <a:xfrm>
            <a:off x="2207520" y="735840"/>
            <a:ext cx="8034840" cy="5666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Box 5"/>
          <p:cNvSpPr/>
          <p:nvPr/>
        </p:nvSpPr>
        <p:spPr>
          <a:xfrm rot="16200000">
            <a:off x="-2841840" y="3099600"/>
            <a:ext cx="6836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Manrope Light"/>
              </a:rPr>
              <a:t>III </a:t>
            </a:r>
            <a:r>
              <a:rPr b="0" lang="ru-RU" sz="1800" strike="noStrike" u="none">
                <a:solidFill>
                  <a:schemeClr val="lt1"/>
                </a:solidFill>
                <a:uFillTx/>
                <a:latin typeface="Manrope Light"/>
              </a:rPr>
              <a:t>Региональная научно-практическая конференция</a:t>
            </a:r>
            <a:br>
              <a:rPr sz="1800"/>
            </a:b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5" name="TextBox 3"/>
          <p:cNvSpPr/>
          <p:nvPr/>
        </p:nvSpPr>
        <p:spPr>
          <a:xfrm>
            <a:off x="1441800" y="175680"/>
            <a:ext cx="10198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«Алгоритм оптимизации по семантической близости и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Manrope Light"/>
              </a:rPr>
              <a:t>TF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-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Manrope Light"/>
              </a:rPr>
              <a:t>IDF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»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6" name="PlaceHolder 1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algn="ctr"/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7" name="Изображение8" descr=""/>
          <p:cNvPicPr/>
          <p:nvPr/>
        </p:nvPicPr>
        <p:blipFill>
          <a:blip r:embed="rId1"/>
          <a:stretch/>
        </p:blipFill>
        <p:spPr>
          <a:xfrm>
            <a:off x="3025080" y="658440"/>
            <a:ext cx="7182000" cy="5886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ubTitle"/>
          </p:nvPr>
        </p:nvSpPr>
        <p:spPr>
          <a:xfrm>
            <a:off x="1248480" y="896760"/>
            <a:ext cx="10066320" cy="361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Полученные результаты эффективности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Ранжирование — задача сортировки набора элементов из соображения их релевантности. Чаще всего релевантность понимается по отношению к некому объекту. В задаче информационного поиска объект — это запрос, элементы — всевозможные документы (ссылки на них), а релевантность — соответствие документа запросу. 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Для релевантности существует метрика: Средняя точность на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Manrope Light"/>
              </a:rPr>
              <a:t> k-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элементах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Manrope Light"/>
              </a:rPr>
              <a:t>(map@K)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Были проведены расчеты для 10 поисковых запросов с размеченной релевантностью на базе из 100 вопросов: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389" name="Таблица 4"/>
          <p:cNvGraphicFramePr/>
          <p:nvPr/>
        </p:nvGraphicFramePr>
        <p:xfrm>
          <a:off x="3411000" y="4607280"/>
          <a:ext cx="5228640" cy="2106000"/>
        </p:xfrm>
        <a:graphic>
          <a:graphicData uri="http://schemas.openxmlformats.org/drawingml/2006/table">
            <a:tbl>
              <a:tblPr/>
              <a:tblGrid>
                <a:gridCol w="3976200"/>
                <a:gridCol w="1252800"/>
              </a:tblGrid>
              <a:tr h="0"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Тип поиска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map@K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Поиск по вхождению строки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0,2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0"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Полнотекстовый поиск Postgres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0,4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0"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Полнотекстовый поиск с NLP оптимизацией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0,861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136440" y="464760"/>
            <a:ext cx="8017920" cy="118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200" strike="noStrike" u="none">
                <a:solidFill>
                  <a:schemeClr val="lt1"/>
                </a:solidFill>
                <a:uFillTx/>
                <a:latin typeface="Russo One"/>
              </a:rPr>
              <a:t>Преддипломная практика </a:t>
            </a:r>
            <a:endParaRPr b="0" lang="ru-RU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1" name="TextBox 3"/>
          <p:cNvSpPr/>
          <p:nvPr/>
        </p:nvSpPr>
        <p:spPr>
          <a:xfrm>
            <a:off x="797400" y="2572920"/>
            <a:ext cx="10589400" cy="12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4000" strike="noStrike" u="none">
                <a:solidFill>
                  <a:schemeClr val="lt1"/>
                </a:solidFill>
                <a:uFillTx/>
                <a:latin typeface="Manrope Light"/>
              </a:rPr>
              <a:t>СПАСИБО ЗА ВНИМАНИЕ!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2" name="TextBox 5"/>
          <p:cNvSpPr/>
          <p:nvPr/>
        </p:nvSpPr>
        <p:spPr>
          <a:xfrm>
            <a:off x="1467360" y="3721320"/>
            <a:ext cx="961128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Manrope Light"/>
              </a:rPr>
              <a:t>Забавин Алексей Сергеевич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Manrope Light"/>
              </a:rPr>
              <a:t>Тихоокеанский Государственный Университет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Manrope Light"/>
              </a:rPr>
              <a:t>Г. Хабаровск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3" name="TextBox 6"/>
          <p:cNvSpPr/>
          <p:nvPr/>
        </p:nvSpPr>
        <p:spPr>
          <a:xfrm>
            <a:off x="5305680" y="6049800"/>
            <a:ext cx="1934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Manrope Light"/>
              </a:rPr>
              <a:t>2025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1529280" y="1452600"/>
            <a:ext cx="9143280" cy="362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Предмет работы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Предметом исследования является разработка вопросно-ответной системы базы знаний ТОГУ. Изучение качества поиска — при простом поиске по вхождению текста, при индексировании на основе «частотной важности» слов в документе и полнотекстовом поиске по нему. 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А также использование оптимизаций поискового запроса на основе семантической близости и синтаксической важности членов предложения в тексте документа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ubTitle"/>
          </p:nvPr>
        </p:nvSpPr>
        <p:spPr>
          <a:xfrm>
            <a:off x="1555560" y="1602000"/>
            <a:ext cx="9143280" cy="362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Задача полнотекстового поиска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Полнотекстовый поиск предназначен для поиска и ранжирования текстовых данных на основе ключевых слов или фраз, встречающихся в текстовых полях базы данных где стандартные механизмы вроде оператора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Manrope Light"/>
              </a:rPr>
              <a:t>LIKE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 недостаточны. Поиск должен учитывать различные формы слов.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 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Важным аспектом является не только нахождение документов, но и их сортировка по релевантности. Стандартные SQL-запросы не обладают встроенной поддержкой ранжирования результатов на основе того, насколько близки слова запроса к друг другу в документе или как часто они встречаются.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4320" y="463320"/>
            <a:ext cx="8602560" cy="68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Russo One"/>
              </a:rPr>
              <a:t>Основы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Russo One"/>
              </a:rPr>
              <a:t>NLP</a:t>
            </a:r>
            <a:r>
              <a:rPr b="0" lang="ru-RU" sz="3200" strike="noStrike" u="none">
                <a:solidFill>
                  <a:schemeClr val="dk1"/>
                </a:solidFill>
                <a:uFillTx/>
                <a:latin typeface="Russo One"/>
              </a:rPr>
              <a:t> анализа текста. Обратная частота встречаемости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Russo One"/>
              </a:rPr>
              <a:t>TF-IDF</a:t>
            </a:r>
            <a:br>
              <a:rPr sz="3200"/>
            </a:b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454320" y="1751040"/>
            <a:ext cx="5063400" cy="469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Manrope Light"/>
              </a:rPr>
              <a:t>В работе используется движок полнотекстового поиска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Manrope Light"/>
              </a:rPr>
              <a:t>Postgres. </a:t>
            </a:r>
            <a:r>
              <a:rPr b="0" lang="ru-RU" sz="2000" strike="noStrike" u="none">
                <a:solidFill>
                  <a:schemeClr val="dk1"/>
                </a:solidFill>
                <a:uFillTx/>
                <a:latin typeface="Manrope Light"/>
              </a:rPr>
              <a:t>Документы с помощью него индексируются по «лексемам» – базовым синтаксическим единицам представляющим неизменяемые части слов.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Manrope Light"/>
              </a:rPr>
              <a:t>Результаты поиска ранжируются в соответствии с статистикой встречаемости слов во всей базе и в документе: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Manrope Light"/>
              </a:rPr>
              <a:t>Это можно назвать «важностью слова»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9" name="Rectangle 1"/>
          <p:cNvSpPr/>
          <p:nvPr/>
        </p:nvSpPr>
        <p:spPr>
          <a:xfrm>
            <a:off x="-4920120" y="-164880"/>
            <a:ext cx="2341908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u-RU" sz="1200" strike="noStrike" u="none">
                <a:solidFill>
                  <a:srgbClr val="333333"/>
                </a:solidFill>
                <a:uFillTx/>
                <a:latin typeface="Arial"/>
                <a:ea typeface="Times New Roman"/>
              </a:rPr>
              <a:t>Эмбеддинги делятся на: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50" name="Изображение12" descr=""/>
          <p:cNvPicPr/>
          <p:nvPr/>
        </p:nvPicPr>
        <p:blipFill>
          <a:blip r:embed="rId1"/>
          <a:srcRect l="0" t="0" r="45314" b="35255"/>
          <a:stretch/>
        </p:blipFill>
        <p:spPr>
          <a:xfrm>
            <a:off x="5975280" y="1584000"/>
            <a:ext cx="5364360" cy="421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5832000" y="1332000"/>
            <a:ext cx="6227640" cy="559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Пример разбиения в базе данных: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При добавлении данных автоматически 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применяется операция «стемминг» к документу, и строится подобный индекс с подсчетом вхождения лексемы.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52" name="Рисунок 7" descr=""/>
          <p:cNvPicPr/>
          <p:nvPr/>
        </p:nvPicPr>
        <p:blipFill>
          <a:blip r:embed="rId2"/>
          <a:stretch/>
        </p:blipFill>
        <p:spPr>
          <a:xfrm>
            <a:off x="576720" y="5041800"/>
            <a:ext cx="3937680" cy="520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ubTitle"/>
          </p:nvPr>
        </p:nvSpPr>
        <p:spPr>
          <a:xfrm>
            <a:off x="1292400" y="1608840"/>
            <a:ext cx="9609120" cy="412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Обработка естественного языка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Базовая машина полнотекстового поиска работает лучше стандартного поиска, однако не всегда достаточна для пользовательских запросов на естественном языке.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Чтобы повысить качество поиска нам необходимо углубится в теорию работы с естественным языком (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Manrope Light"/>
              </a:rPr>
              <a:t>NLP – Natural Langueage Processing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)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4320" y="463320"/>
            <a:ext cx="8602560" cy="68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Russo One"/>
              </a:rPr>
              <a:t>Основы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Russo One"/>
              </a:rPr>
              <a:t>NLP</a:t>
            </a:r>
            <a:r>
              <a:rPr b="0" lang="ru-RU" sz="3200" strike="noStrike" u="none">
                <a:solidFill>
                  <a:schemeClr val="dk1"/>
                </a:solidFill>
                <a:uFillTx/>
                <a:latin typeface="Russo One"/>
              </a:rPr>
              <a:t> анализа текста. Эмбеддинги</a:t>
            </a:r>
            <a:br>
              <a:rPr sz="3200"/>
            </a:b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454320" y="1751040"/>
            <a:ext cx="5063400" cy="469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В широком смысле, </a:t>
            </a:r>
            <a:r>
              <a:rPr b="1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эмбеддинг</a:t>
            </a:r>
            <a:r>
              <a:rPr b="0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 - это процесс преобразования каких-либо данных (чаще всего текста, но могут быть и изображения, звуки и т.д.) в набор чисел, </a:t>
            </a:r>
            <a:r>
              <a:rPr b="1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векторы</a:t>
            </a:r>
            <a:r>
              <a:rPr b="0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, которые машина может не только хранить, но и с которыми она может работать. 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Именно преобразовав слово в числовой вид можно применить аппарат математики и вычислительной техники к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Manrope Light"/>
              </a:rPr>
              <a:t>NLP-</a:t>
            </a:r>
            <a:r>
              <a:rPr b="0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 анализу текста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356" name="Объект 4"/>
          <p:cNvGraphicFramePr/>
          <p:nvPr/>
        </p:nvGraphicFramePr>
        <p:xfrm>
          <a:off x="5907600" y="1608120"/>
          <a:ext cx="5915880" cy="4916880"/>
        </p:xfrm>
        <a:graphic>
          <a:graphicData uri="http://schemas.openxmlformats.org/drawingml/2006/table">
            <a:tbl>
              <a:tblPr/>
              <a:tblGrid>
                <a:gridCol w="986040"/>
                <a:gridCol w="1211760"/>
                <a:gridCol w="3718440"/>
              </a:tblGrid>
              <a:tr h="393120"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Категория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тип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описание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585720">
                <a:tc rowSpan="2"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Текстовые 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эмбеддинги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Word Embeddings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Эти эмбеддинги преобразуют слова в векторы, так что слова с похожим значением имеют похожие векторные представления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89928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Sentence Embeddings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Здесь уже идет дело о целых предложениях. Подобные модели создают векторные представления для целых предложений или даже абзацев, улавливая гораздо более тонкие нюансы языка.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899280">
                <a:tc rowSpan="2"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Эмбеддинги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изображений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CNN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CNN позволяет преобразовать изображения в векторы, которые затем используются для различных задач, например, классификации изображений или даже генерации новых изображений.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89928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Autoencoders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Автоэнкодеры могут сжимать изображения в более мелкие, плотные векторные представления, которые затем могут быть использованы для различных целей, включая декомпрессию или даже обнаружение аномалий.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730440">
                <a:tc rowSpan="2"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Эмбеддинги для 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других типов данных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Graph Embeddings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Применяются для работы с графовыми структурами (к примеру рекомендательные системы). Это способ представить узлы и связи графа в виде векторов.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0976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Sequence Embeddings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Используются для анализа последовательностей, например, во временных рядах или в музыке.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7" name="Rectangle 1"/>
          <p:cNvSpPr/>
          <p:nvPr/>
        </p:nvSpPr>
        <p:spPr>
          <a:xfrm>
            <a:off x="-4920120" y="-164880"/>
            <a:ext cx="2341908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u-RU" sz="1200" strike="noStrike" u="none">
                <a:solidFill>
                  <a:srgbClr val="333333"/>
                </a:solidFill>
                <a:uFillTx/>
                <a:latin typeface="Arial"/>
                <a:ea typeface="Times New Roman"/>
              </a:rPr>
              <a:t>Эмбеддинги делятся на: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ubTitle"/>
          </p:nvPr>
        </p:nvSpPr>
        <p:spPr>
          <a:xfrm>
            <a:off x="1292400" y="1608840"/>
            <a:ext cx="9609120" cy="412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Векторные пространства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 — это математические структуры, состоящие из векторов. Векторы можно понимать как точки в некотором пространстве, которые обладают направлением и величиной. В эмбеддингах, каждый вектор представляет собой уникальное представление объекта, преобразованное в числовую форму.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Размерность вектора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 определяет, сколько координат используется для описания каждого вектора в пространстве. В эмбеддингах высокая размерность может означать более детализированное представление данных. Векторное пространство для текстовых эмбеддингов может иметь тысячи измерений.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Расстояние между векторами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 в эмбеддингах измеряется с помощью метрик, таких как </a:t>
            </a:r>
            <a:r>
              <a:rPr b="0" i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Евклидово расстояние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 или </a:t>
            </a:r>
            <a:r>
              <a:rPr b="0" i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косинусное сходство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. Метрики позволяют оценить, насколько близко или далеко друг от друга находятся различные объекты в векторном пространстве, что является основой для многих алгоритмов машинного обучения, таких как классификация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09320" y="125280"/>
            <a:ext cx="8770320" cy="111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Russo One"/>
              </a:rPr>
              <a:t>Используемые технологии.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Russo One"/>
              </a:rPr>
              <a:t>Word2Vec</a:t>
            </a:r>
            <a:br>
              <a:rPr sz="3200"/>
            </a:b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1">
            <a:alphaModFix amt="40000"/>
          </a:blip>
          <a:stretch/>
        </p:blipFill>
        <p:spPr>
          <a:xfrm>
            <a:off x="2112480" y="3420000"/>
            <a:ext cx="1487520" cy="1856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409320" y="1041840"/>
            <a:ext cx="3462480" cy="5456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Word2Vec использует нейронные сети для обучения векторных представлений слов из больших наборов текстовых данных. Существуют две основные архитектуры Word2Vec: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CBOW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: предсказывает текущее слово на основе контекста (окружающих слов). Например, в предложении "Собака лает на ___", CBOW попытается угадать недостающее слово (например, "почтальона") на основе окружающих слов.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Skip-gram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: работает наоборот по сравнению с CBOW. Использует текущее слово для предсказания окружающих его слов в предложении. Например, если взять слово "кошка", модель попытается предсказать слова, которые часто встречаются в окружении слова "кошка", такие как "мышь", "мяукает" и т.д.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2" name="Rectangle 1"/>
          <p:cNvSpPr/>
          <p:nvPr/>
        </p:nvSpPr>
        <p:spPr>
          <a:xfrm>
            <a:off x="-4920120" y="-164880"/>
            <a:ext cx="2341908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u-RU" sz="1200" strike="noStrike" u="none">
                <a:solidFill>
                  <a:srgbClr val="333333"/>
                </a:solidFill>
                <a:uFillTx/>
                <a:latin typeface="Arial"/>
                <a:ea typeface="Times New Roman"/>
              </a:rPr>
              <a:t>Эмбеддинги делятся на: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63" name="Рисунок 11" descr=""/>
          <p:cNvPicPr/>
          <p:nvPr/>
        </p:nvPicPr>
        <p:blipFill>
          <a:blip r:embed="rId2"/>
          <a:stretch/>
        </p:blipFill>
        <p:spPr>
          <a:xfrm>
            <a:off x="3935520" y="1041840"/>
            <a:ext cx="4033440" cy="2482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64" name="Рисунок 12" descr=""/>
          <p:cNvPicPr/>
          <p:nvPr/>
        </p:nvPicPr>
        <p:blipFill>
          <a:blip r:embed="rId3"/>
          <a:stretch/>
        </p:blipFill>
        <p:spPr>
          <a:xfrm>
            <a:off x="4034160" y="4360680"/>
            <a:ext cx="3729600" cy="2137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65" name="Изображение1" descr=""/>
          <p:cNvPicPr/>
          <p:nvPr/>
        </p:nvPicPr>
        <p:blipFill>
          <a:blip r:embed="rId4"/>
          <a:srcRect l="0" t="0" r="0" b="3641"/>
          <a:stretch/>
        </p:blipFill>
        <p:spPr>
          <a:xfrm>
            <a:off x="8161920" y="1174320"/>
            <a:ext cx="3747960" cy="1585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66" name="Изображение10" descr=""/>
          <p:cNvPicPr/>
          <p:nvPr/>
        </p:nvPicPr>
        <p:blipFill>
          <a:blip r:embed="rId5"/>
          <a:stretch/>
        </p:blipFill>
        <p:spPr>
          <a:xfrm>
            <a:off x="7912440" y="5343120"/>
            <a:ext cx="3935880" cy="113616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367" name="Таблица 15"/>
          <p:cNvGraphicFramePr/>
          <p:nvPr/>
        </p:nvGraphicFramePr>
        <p:xfrm>
          <a:off x="8100000" y="2880000"/>
          <a:ext cx="3700440" cy="2069280"/>
        </p:xfrm>
        <a:graphic>
          <a:graphicData uri="http://schemas.openxmlformats.org/drawingml/2006/table">
            <a:tbl>
              <a:tblPr/>
              <a:tblGrid>
                <a:gridCol w="994320"/>
                <a:gridCol w="994320"/>
                <a:gridCol w="805680"/>
                <a:gridCol w="906480"/>
              </a:tblGrid>
              <a:tr h="398520">
                <a:tc rowSpan="2"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Архитектура модели</a:t>
                      </a:r>
                      <a:endParaRPr b="0" lang="ru-RU" sz="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Набор тестов на семантико-синтаксическую взаимосвязь слов</a:t>
                      </a:r>
                      <a:endParaRPr b="0" lang="ru-RU" sz="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rowSpan="2"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Связанность слов </a:t>
                      </a:r>
                      <a:r>
                        <a:rPr b="0" lang="en-US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MSR</a:t>
                      </a:r>
                      <a:endParaRPr b="0" lang="ru-RU" sz="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(тестовый набор[20])</a:t>
                      </a:r>
                      <a:endParaRPr b="0" lang="ru-RU" sz="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70524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Семантическая точность, %</a:t>
                      </a:r>
                      <a:endParaRPr b="0" lang="ru-RU" sz="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Синтаксическая точность,%</a:t>
                      </a:r>
                      <a:endParaRPr b="0" lang="ru-RU" sz="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63520"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RNNLM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9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36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35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263520"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NNLM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23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53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47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263520"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CBOW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24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64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61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263520"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Skip-gram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55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59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56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ubTitle"/>
          </p:nvPr>
        </p:nvSpPr>
        <p:spPr>
          <a:xfrm>
            <a:off x="1521000" y="5275440"/>
            <a:ext cx="10358640" cy="138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V - количество слов в словаре после обучения, каждое слово в словаре описывается как вектор с однократным кодированием (двоичный вектор, в котором только позиция соответствующего слова имеет значение 1),  N - количество нейронов (размерность векторного пространства слов). Весовая матрица VxN хранит обученный вектор и моделью предсказываются векторы которые соответствуют словам близким по контексту входному — то есть при обучении находившихся слева и с права в тексте (окно w=1).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9" name="TextBox 5"/>
          <p:cNvSpPr/>
          <p:nvPr/>
        </p:nvSpPr>
        <p:spPr>
          <a:xfrm rot="16200000">
            <a:off x="-2841840" y="3099600"/>
            <a:ext cx="6836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Manrope Light"/>
              </a:rPr>
              <a:t>III </a:t>
            </a:r>
            <a:r>
              <a:rPr b="0" lang="ru-RU" sz="1800" strike="noStrike" u="none">
                <a:solidFill>
                  <a:schemeClr val="lt1"/>
                </a:solidFill>
                <a:uFillTx/>
                <a:latin typeface="Manrope Light"/>
              </a:rPr>
              <a:t>Региональная научно-практическая конференция</a:t>
            </a:r>
            <a:br>
              <a:rPr sz="1800"/>
            </a:b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70" name="Изображение7" descr=""/>
          <p:cNvPicPr/>
          <p:nvPr/>
        </p:nvPicPr>
        <p:blipFill>
          <a:blip r:embed="rId1"/>
          <a:stretch/>
        </p:blipFill>
        <p:spPr>
          <a:xfrm>
            <a:off x="3789000" y="677160"/>
            <a:ext cx="5665680" cy="4339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1" name="TextBox 3"/>
          <p:cNvSpPr/>
          <p:nvPr/>
        </p:nvSpPr>
        <p:spPr>
          <a:xfrm>
            <a:off x="1441800" y="175680"/>
            <a:ext cx="10198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Пример архитектуры Word2vec ИНС (</a:t>
            </a:r>
            <a:r>
              <a:rPr b="1" lang="en-US" sz="1800" strike="noStrike" u="none">
                <a:solidFill>
                  <a:schemeClr val="dk1"/>
                </a:solidFill>
                <a:uFillTx/>
                <a:latin typeface="Manrope Light"/>
              </a:rPr>
              <a:t>skip</a:t>
            </a:r>
            <a:r>
              <a:rPr b="1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-</a:t>
            </a:r>
            <a:r>
              <a:rPr b="1" lang="en-US" sz="1800" strike="noStrike" u="none">
                <a:solidFill>
                  <a:schemeClr val="dk1"/>
                </a:solidFill>
                <a:uFillTx/>
                <a:latin typeface="Manrope Light"/>
              </a:rPr>
              <a:t>gram</a:t>
            </a:r>
            <a:r>
              <a:rPr b="1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), 1 скрытый слой, окно = 1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Application>LibreOffice/24.8.6.2$Windows_X86_64 LibreOffice_project/6d98ba145e9a8a39fc57bcc76981d1fb1316c60c</Application>
  <AppVersion>15.0000</AppVersion>
  <Words>988</Words>
  <Paragraphs>130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2024-01-23T08:11:47Z</dcterms:created>
  <dc:creator>Стельмакова Татьяна Олеговна [012862]</dc:creator>
  <dc:description/>
  <dc:language>ru-RU</dc:language>
  <cp:lastModifiedBy/>
  <dcterms:modified xsi:type="dcterms:W3CDTF">2025-05-20T21:40:19Z</dcterms:modified>
  <cp:revision>30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14</vt:i4>
  </property>
</Properties>
</file>