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61" r:id="rId6"/>
    <p:sldId id="262" r:id="rId7"/>
    <p:sldId id="269" r:id="rId8"/>
    <p:sldId id="272" r:id="rId9"/>
    <p:sldId id="271" r:id="rId10"/>
    <p:sldId id="273" r:id="rId11"/>
    <p:sldId id="270" r:id="rId12"/>
    <p:sldId id="274" r:id="rId13"/>
    <p:sldId id="268" r:id="rId14"/>
    <p:sldId id="275" r:id="rId15"/>
    <p:sldId id="276" r:id="rId16"/>
    <p:sldId id="279" r:id="rId17"/>
    <p:sldId id="281" r:id="rId18"/>
    <p:sldId id="278" r:id="rId19"/>
    <p:sldId id="280" r:id="rId20"/>
    <p:sldId id="277" r:id="rId21"/>
    <p:sldId id="282" r:id="rId22"/>
    <p:sldId id="284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30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332" autoAdjust="0"/>
  </p:normalViewPr>
  <p:slideViewPr>
    <p:cSldViewPr snapToGrid="0">
      <p:cViewPr varScale="1">
        <p:scale>
          <a:sx n="80" d="100"/>
          <a:sy n="80" d="100"/>
        </p:scale>
        <p:origin x="68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DF7EF3FD-BA5A-4221-8D19-E5991C986725}"/>
              </a:ext>
            </a:extLst>
          </p:cNvPr>
          <p:cNvSpPr/>
          <p:nvPr userDrawn="1"/>
        </p:nvSpPr>
        <p:spPr>
          <a:xfrm>
            <a:off x="204158" y="1661095"/>
            <a:ext cx="8663797" cy="849192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6015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1A8276-9E3C-4F86-A7A2-D80335728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A2409E-1D8E-4A7C-9B25-22C8AE53AD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261C84B-B957-4715-8C32-FCC8C7CB6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82E8F1-99AF-409F-BDB0-515B5E03D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72CDC4-1C6C-4AF3-935E-B5794341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CB7A4B-77F1-49B2-91D1-87B2EE8FC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0443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60891-7AAE-4C79-85A9-A76B57B4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C51C47-6187-4004-B079-965EE17B8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A41844-50D4-487D-A748-B8B8C566B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752A887-A8F4-432B-ACEC-5A958047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61EF6-ED58-47E2-9553-AF2892490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65121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B4137CA-44E0-4B37-88E0-8B549C7A58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1009291"/>
            <a:ext cx="2628900" cy="516767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84A4EA-E2C5-4DEF-B0DE-92B5A856A3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E9468E-EB5B-4CCD-AC2C-624153B9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9143D60-B8AB-4D38-A944-99A40DCA2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B3C7CB-3993-4971-AE93-81AE4F7E3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07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EFB06A-B555-4EFA-A027-AF42491903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1BDC7D1-AC6A-461A-A75A-B058924DC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AF0834-BB50-4E56-830D-907840B9C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C0C80F-80BE-45B0-A76D-52571C747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5F1EF5-F3B8-4509-A4EA-4D7B6512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1865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9F7EA7-A01F-476D-AE58-6A495834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22A057-2B33-4DC8-B1D6-8CCB7AC20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8AA855-92AD-446C-AA03-8778F89C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26255E-439B-4E44-BBB6-23302FF30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BF7C74-94CC-4B08-9A57-FDE19B263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163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C5E30E-1759-4FE2-BBF6-AFC6B809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DE18E4-40CF-4C03-AF98-A4DFB02FA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E55751-43A8-4BDE-80E4-D1D7A1C98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FE41AEB-DDDA-4725-BBBB-D2DEFAB48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4CFD82-CD72-42CF-B332-BDA53E769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43179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BEE8B-DF4B-4B88-AAAF-415B3E03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E5C7630-4C53-4C1C-B297-21430DEBD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7A2CC15-249A-4A50-A398-C2AABE49F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B5C49B-67FB-44C2-8C45-4DC9AFB5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CAF7F1E-E6B7-4D4E-A709-A24A8B324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3E02E5C-551F-440B-A9AC-8679BFC3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407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F31C3A-91BF-404D-AD5A-C72BC2CDE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2574E28-E04E-42ED-8DAE-00B1222BB1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F5A653-C2FA-4631-B1ED-9C32B6823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861583B-A4E3-4D3E-9BD6-7A690CDA7E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CD8961-2116-4B05-8956-FE3007281D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F5A2A7-EEFA-4835-88D2-EB3E508D7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63BD7B6-7094-4D82-B1BE-B3D24ABB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9FE513E-7176-4995-B399-BA5358BAF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0805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D72FC2-D8C8-4C68-B9D5-3C0CF1440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08CD5DA-4371-4E93-95CF-1380808B2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EDAF34-6766-4F04-9839-1628D072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AE63652-6F05-4E78-BCFF-9880F8E64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25446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6A76C15-FEBD-4FD3-AD54-491E007D8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15FA9F2-9C74-4805-AF38-7F524BD88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FABB8D-234F-47B1-B046-1462F4A89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0349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31495538-D67F-4793-B6B9-B4A48CF2EAFA}"/>
              </a:ext>
            </a:extLst>
          </p:cNvPr>
          <p:cNvSpPr/>
          <p:nvPr userDrawn="1"/>
        </p:nvSpPr>
        <p:spPr>
          <a:xfrm>
            <a:off x="0" y="0"/>
            <a:ext cx="8867955" cy="1509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704E4-12F3-4AF1-A78C-F1B934DE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159" y="1"/>
            <a:ext cx="8406441" cy="1509622"/>
          </a:xfrm>
        </p:spPr>
        <p:txBody>
          <a:bodyPr anchor="ctr"/>
          <a:lstStyle>
            <a:lvl1pPr algn="l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22E1D72-7470-4CFD-B863-5880B728A7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158" y="1661094"/>
            <a:ext cx="8406441" cy="849191"/>
          </a:xfrm>
        </p:spPr>
        <p:txBody>
          <a:bodyPr anchor="ctr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9" name="Текст 2">
            <a:extLst>
              <a:ext uri="{FF2B5EF4-FFF2-40B4-BE49-F238E27FC236}">
                <a16:creationId xmlns:a16="http://schemas.microsoft.com/office/drawing/2014/main" id="{57A2E1B9-E91C-4986-926E-FEB81BED5387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204158" y="2661757"/>
            <a:ext cx="11143292" cy="3928824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8632160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0F3C7B-348A-4FFC-A6ED-583F2C53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750933-E740-43AD-B13F-FC40C48045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FAFAEE4-C938-48C1-BCD3-B1B91FBE80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44B058C-FC16-4390-9566-09639AB8F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2EF62E-833F-4E34-82F5-BD3762470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12CF075-03BB-4966-9CB4-A5F2C7B2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37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7B587F-2945-4CD5-AD63-F7B37179C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2F31006-8335-41F1-9FCF-27D90BB0F3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078A1-2AB6-417A-8814-D04CA5CDA2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91C2EB-A67A-41AF-BF3B-CDFEAAA2C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58E29A-648A-443A-B07B-7DF0C890F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411B3A-ACCA-4977-BBA5-B3DD119A9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64109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890A13-C718-4615-859C-01565BAFC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D7DBD5-AB57-4A0D-B113-79E146544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B368E5E-F894-42DE-8495-CD390CA9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ED2233-205E-44E7-A564-5F019DA0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4038C17-0164-44CC-8928-2BB91C49B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02930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EE897D8-6627-435C-B1B9-5D364FE86C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830C3C-EF35-4981-8485-395D048B36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A00B1C-6B9F-432C-92F6-EF09CABBE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348CBB-6773-4D34-8424-85B259C18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E9FF15B-424E-490B-B3E3-2D9889D30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002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6E0073-8681-4F29-82DC-049008ED5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28F1DC-B6D2-45A9-A286-A392A684CD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B44C112-3455-4919-A68F-97CDC994C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5E6E11-1814-47B7-B19C-3D34E3A2A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3CEA9E-6367-4A71-BA7C-8CE25596E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41292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319C9-E0C4-43A4-97B9-870A8D8B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334F1F-154F-4A5F-976B-49CC963F3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7FFC99-7CA5-4957-A8F9-28967182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277BB9-5323-4858-A27D-D709D135B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F34EE-C8FC-4623-9360-3D9EB95CF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069560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F0E0B2-DA69-4C5F-9D01-AE6BD6F80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07A5FE-7788-43E7-8874-4F524337BE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6C2865-3DE6-401E-A36A-DBAAD1D2C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8BC0A2A-6BD4-4265-90E3-C13497AE8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5B9C5B-B800-497E-A683-85052745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6436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35FA67-7046-4561-B244-6835ED624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41A6D6-3EEF-42D1-97EF-726EB93A9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320901-E9D3-4185-A194-9DA08C4C5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1797EB-5D1B-4960-A49E-DC62E84BD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667FAC-3AC4-4C3B-AEE2-2B60D0D06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F500D74-B10C-4341-A2B2-BE1A30ADC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491784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E94492-ACA6-4554-83B2-DE2D300AB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FAA3C7-8604-4B3C-9026-E362CABA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5E81985-7809-4E3E-A51E-4CEA47772E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6D1C451-492A-4D1B-951C-88B4C4CC19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2F7FFDF-D2EC-414C-BFB7-B1111AF061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1E57B5-C9E4-4C61-B5DA-25CEEECED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C5F9DE4-2966-46E1-877C-73577E199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FDCED1-91FE-4691-8AEE-780BE6678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07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B1F7EA-A002-4D6A-80A9-3D5B9F7E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5387D3-FD2F-4593-8BDA-104D82E8A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290BC7-C0DD-4CBB-800B-2CA603A64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E3AF223-A462-44E3-AFC6-7BF4A86AA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6614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290CE1E3-E6E3-4F09-83F3-FDDF359E5B78}"/>
              </a:ext>
            </a:extLst>
          </p:cNvPr>
          <p:cNvSpPr/>
          <p:nvPr userDrawn="1"/>
        </p:nvSpPr>
        <p:spPr>
          <a:xfrm>
            <a:off x="0" y="0"/>
            <a:ext cx="374386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0C54783-3609-4D21-A954-1D11C6F3BDD6}"/>
              </a:ext>
            </a:extLst>
          </p:cNvPr>
          <p:cNvSpPr/>
          <p:nvPr userDrawn="1"/>
        </p:nvSpPr>
        <p:spPr>
          <a:xfrm>
            <a:off x="508958" y="1043796"/>
            <a:ext cx="11097685" cy="5133166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571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0E0AE8-30D5-4837-B1C9-DA74C2D34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239" y="1043796"/>
            <a:ext cx="10466561" cy="1915064"/>
          </a:xfrm>
        </p:spPr>
        <p:txBody>
          <a:bodyPr/>
          <a:lstStyle>
            <a:lvl1pPr algn="ctr">
              <a:defRPr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57F2A5A-A437-4053-BD60-188CE3A2F0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7238" y="3071004"/>
            <a:ext cx="10466561" cy="3105959"/>
          </a:xfrm>
        </p:spPr>
        <p:txBody>
          <a:bodyPr/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368440396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F965228-FE36-49C8-8B20-20E406B0D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64878E40-CDAD-461F-87B2-41E6E4B01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A37BFD1-792A-4C6B-A42A-7321BD84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288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4B6C72-3880-409F-A007-D581AF1EC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4C16AB-7061-46F5-ABF1-1262C5CFE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DDAE13A-C58C-4E6A-B356-5CAE049B60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595F60-7F5C-4644-82A7-9633D4D7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6FFEF1B-D9DC-4B70-AAE2-79E3D9D6B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89DDA29-4098-4412-83B8-2E4B17DC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1281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CF5054-87B8-41A4-AB73-EA0AC832A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BCDBD1-7A1E-45A1-8023-9B3E929D63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BFA2885-AB83-46C8-A062-EC585F200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97F19DA-4294-473C-ACF8-CA0814253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E96EE5-18EB-4161-9CAC-179E5132D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54DB2D2-2D02-4E90-BA9F-97D69F24F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40553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8FAD0F-96F4-40AD-904B-A87836346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57E5A09-0780-495A-A945-134381C022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BC4EB2-127E-41E0-A9F1-A9899C8C2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49AB64-4C4D-4731-9E16-A4389BD9C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125FFC0-D01C-4544-9FA5-D9DAB63FC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3298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EB645C3-7722-4484-97CC-4EE0C98B7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AEF512B-8BAE-4E8D-B99B-33BA575A4B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ECEAD9-9B97-4A8C-A737-BAF4311F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845410-3A2D-4458-830D-8AD89938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E12E3F-28C1-4DD0-B638-2AE8CBA3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419937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4199FA-B16A-4BDA-8843-024DF4B98C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69E460D-662C-4459-B310-5BC39A59ED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FDAA22-643A-4924-AA60-D8F957A0F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B4025B-C7A4-4E49-A4BF-79E82F65B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14A7F0-DC20-4EB8-B813-6A9A5A2C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54964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E5682F-0E47-4666-99A9-1E26A01C7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C419A3F-93C2-4696-9E11-44E4B48A1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9C90C7-E5CE-4E5E-BDC0-388E2E54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9112E7-879C-4EAB-A41C-5111E1C99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A0D7A6-AC2E-4A73-9906-264853E9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3751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AB7F62-285D-434A-954B-D86758619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1709738"/>
            <a:ext cx="1015700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60CF9E8-957C-4C8D-977B-E2E0DA0E9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4589463"/>
            <a:ext cx="101570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0E0FEBF-64BD-4627-ADB5-A01696194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57EB24-A0D3-4CF1-AC61-ECEBD97C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502499-1528-4521-8383-CE6E90AC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53678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8876E4-6A7F-43DE-BEEB-D1DE19A6A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D7CBB1-E77C-48E4-BA1F-9F0CCE5FF0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90444" y="1825625"/>
            <a:ext cx="4829356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043982F-22DA-467D-9853-5E40DEDC96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E4CB8A-7588-4790-8B61-455CF463B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9E3C476-9267-4844-95DC-4C42B5C93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0C6435-F8F8-4187-AA6F-AD70B06F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501297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0EBA1-09D3-4ECF-84CE-6BF5C3EA9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4943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5892C7-4B46-4BA6-9BEF-F1E245A86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681163"/>
            <a:ext cx="480713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AA67A0D-6835-451A-B6F0-41AD7C684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90444" y="2505075"/>
            <a:ext cx="480713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51C961-8FD4-487A-A206-997BE72B93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4582" y="1681163"/>
            <a:ext cx="483080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48E83C4-DE87-44FE-B1F9-CD25951BEF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4582" y="2505075"/>
            <a:ext cx="483080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309AA51-DD1F-481C-A93D-6CB45731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DEE2D3-299C-45F1-8D68-952FB5A89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6D84950-9CB6-47E1-924C-E3DFD37E7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414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41DE1A8-2DCE-4F23-A7D8-51A6BEDE78A6}"/>
              </a:ext>
            </a:extLst>
          </p:cNvPr>
          <p:cNvSpPr/>
          <p:nvPr userDrawn="1"/>
        </p:nvSpPr>
        <p:spPr>
          <a:xfrm>
            <a:off x="431321" y="1095555"/>
            <a:ext cx="11119449" cy="2070339"/>
          </a:xfrm>
          <a:prstGeom prst="roundRect">
            <a:avLst>
              <a:gd name="adj" fmla="val 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CE2110-457E-4AFB-9C5C-AA51DBFA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95556"/>
            <a:ext cx="10515600" cy="2070338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5D3E02C-A741-450E-802A-224878D72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54348" y="3312543"/>
            <a:ext cx="9993102" cy="277710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04252439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14AB8B-7C9F-4D90-96CD-E6F023119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6F17113-0C39-43D7-A251-42111BC2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00CA6B0-4A6C-42C2-93FE-0EEB791A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3C4C2F-AB0C-41E1-900D-52522DC48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654017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DDE593-E3FA-461D-814E-B6236FDC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1414F5D-B74A-4E85-B397-5D62F645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57F02A3-439B-4AF9-AA28-7EECCDC0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25946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9E2F-5AC0-422C-B402-8DEC39C83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25AC36F-847A-4BE4-89CD-287C3A412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39A78E-D378-422F-B15B-B858BC6C15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B7AB2B5-AFC4-4B05-9580-3AAC6F9CB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D6D8CE-B18D-486B-A527-AC3914A05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45B845B-2987-48C1-A4C0-6F877937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7730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8661FF-9EBC-474A-B35A-1C5644C12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4EB6294-6803-4053-B762-E5A6D2693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F9B3807-D602-4800-AF42-16AF013F20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90444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CFE91E6-3D4E-4910-BA48-FF1A3336B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D4DA3D-0E95-46C5-B072-71E6CF6BA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90B022-97BB-479F-901B-AE5AF1525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38624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3EAFCA-E603-4266-A425-0DE0ECC2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DDDC6B6-B8CF-4DDF-B3E0-728575998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D15017-9B72-483E-87BE-7EA0F066C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206F6A-CC6E-4DEE-AF00-18EE7D4E1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D944322-801C-4067-AC84-A1956DDA3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04816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794A404-1389-4C71-9F70-F6ECFB34EF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694B035-749B-42B2-8573-30578CC202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90444" y="365125"/>
            <a:ext cx="7382056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95DEC3-2F6D-45DC-9ADB-65D35848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78BE14-23D9-40D4-B213-4D678C136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B1E424-E59E-4857-8D24-C349E8EA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691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69ABBC-F460-4891-A7CE-99979E8D7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13F7B24-208C-4DFC-91A1-2BA162853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45E988A-D195-4B51-84AE-F27DB9B6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CF06AE-4692-458C-A9A1-1A7232A91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767B951-F2BD-4A54-BA9C-506ECF0BF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22125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AF66C-1A45-4B56-9FAE-3B011E037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E3813A-8172-4C65-8245-FEBBB4730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E165361-CE42-43C9-9ECF-E528AAE34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F62E03-8140-4F0E-B308-528D7C594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1655FF-A5DC-4932-9874-5CE1ABAD6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71325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3E6B5D-9F00-4904-BEBB-E8D332760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562A76B-4F0A-4B67-B9D0-20CB30E19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556579-A9FD-409A-9976-1E90BF068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90D50C-3798-42D4-A90B-70E953BF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4279517-CB49-411A-AA53-A7DAD73F9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80275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2E5A39-CA4F-4A46-90F5-C8A72F5D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6A6E96-AA41-4333-9F8D-12673CD887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46830" y="1825625"/>
            <a:ext cx="497297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492526-F014-4B6D-82BA-75A49DEE85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C45018-1433-4BE3-853B-891250DED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6008835-D000-4E94-BD9D-E09DF07FC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D0BC3E-7DE6-4683-ABE2-98447B92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207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1CFFF42-8586-4B57-8B66-FE640EA562D4}"/>
              </a:ext>
            </a:extLst>
          </p:cNvPr>
          <p:cNvSpPr/>
          <p:nvPr userDrawn="1"/>
        </p:nvSpPr>
        <p:spPr>
          <a:xfrm>
            <a:off x="0" y="0"/>
            <a:ext cx="9219051" cy="12076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5FD43C-D371-41F5-A297-F290D874E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377" y="293298"/>
            <a:ext cx="8603362" cy="690113"/>
          </a:xfrm>
        </p:spPr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3218CC-820D-4FC5-ABCE-CBC6FDB04A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4378" y="1751162"/>
            <a:ext cx="5063942" cy="4692770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7315DBE-655F-48C0-8F24-190FA8CB48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56542" y="1751162"/>
            <a:ext cx="5181600" cy="469277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24858E23-AF43-4AFA-8E3A-91DC5E37071B}"/>
              </a:ext>
            </a:extLst>
          </p:cNvPr>
          <p:cNvSpPr/>
          <p:nvPr userDrawn="1"/>
        </p:nvSpPr>
        <p:spPr>
          <a:xfrm>
            <a:off x="232913" y="232913"/>
            <a:ext cx="45719" cy="640942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56A1815-AB92-494C-A1F2-E513802635F5}"/>
              </a:ext>
            </a:extLst>
          </p:cNvPr>
          <p:cNvSpPr/>
          <p:nvPr userDrawn="1"/>
        </p:nvSpPr>
        <p:spPr>
          <a:xfrm>
            <a:off x="5714571" y="1494340"/>
            <a:ext cx="45719" cy="514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808793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B9BC1-7BD3-45FE-BA96-09D8ECA5E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8557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EF73AD6-984A-4827-947E-A8D6A6C34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681163"/>
            <a:ext cx="49507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96103F9-2970-4F07-A5CE-A9B964A2BF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46830" y="2505075"/>
            <a:ext cx="4950745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ADA704-3972-4425-A689-390D2F65A7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AEBDA1-C4F2-4133-963A-B169B3ABEA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66FA5B-A541-4E99-B564-A40CBD034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2110B0-4F6F-4623-BBD7-42634AFED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E58E94-6C8D-4F90-9162-3D34683E6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93858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B14C62-B153-466D-81EA-94BAB08C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6DC710A-6564-4637-99A4-8BE2E7D9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64B1AC3-4514-42BE-B8C1-AD81EE324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1148D3B-C548-43DE-89D5-E434E6BD4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866389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0F89DC-0DD5-422F-A6C7-E95523C12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42383DC-E70A-4585-BFCC-66CABAE6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68B018-11FE-4242-8895-E5F190312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0869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81FBE-4C60-4096-9593-7DEBA971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585615-3935-47A2-A4F4-88DFE3EEF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08697ED-A707-4294-9367-8B9A6E292F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8A736D-7E08-4C09-8AEE-F8BA4A5F8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B7C2363-790F-4B65-A945-B2C9EC20E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E4AA25-69E5-434B-B96A-FE503FD01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23874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166ED-DB6C-4FF5-8C42-1B5E5580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7236D18-02A7-4F0F-955C-DBECBCB1D5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91F8822-FA0E-40BE-80D3-F934740A3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4683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68DF0DA-B7E0-4919-AF92-C3E1111A8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BE3FCB2-8B34-427C-B144-59EB018E6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01AC771-38B4-4515-8FD1-5EB7B9F6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228384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7B5658-210D-4491-9C9C-247CDC487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006969-B89B-4660-A4A0-1E9BE6098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A42B38-DC86-42A1-ADAF-CBFDC6E03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63980E-5AD5-430B-840C-D2C6A6D32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5F0F3F-C474-4266-BAA7-EA919CA42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845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846D7BA-3595-470A-8C26-85D2F26E13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E4BFCE-9273-47F4-86A1-9F4908DE8B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46830" y="365125"/>
            <a:ext cx="752567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3E2DB7-04DC-4F4C-9B82-8D3B2F39B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95B74D-8AB7-4928-9291-9E7648723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EF1B07-1DBA-49D1-A722-F77964369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503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FE328BF-4B4B-4665-A995-97E42C04A346}"/>
              </a:ext>
            </a:extLst>
          </p:cNvPr>
          <p:cNvSpPr/>
          <p:nvPr userDrawn="1"/>
        </p:nvSpPr>
        <p:spPr>
          <a:xfrm>
            <a:off x="0" y="0"/>
            <a:ext cx="9144000" cy="134572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D6865-96EC-4483-9171-45A56CB25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89" y="160786"/>
            <a:ext cx="8045424" cy="1015101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206F899-3F28-4F2F-8C15-0E561D8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4289" y="1578634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7AB6973-57BC-430E-9801-6261F4CD4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742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E45796-A045-40C1-9C0C-ABFF96CF6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067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1B57547-B426-4B67-A91A-6DE080167DB4}"/>
              </a:ext>
            </a:extLst>
          </p:cNvPr>
          <p:cNvSpPr/>
          <p:nvPr userDrawn="1"/>
        </p:nvSpPr>
        <p:spPr>
          <a:xfrm>
            <a:off x="874289" y="1578634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Текст 2">
            <a:extLst>
              <a:ext uri="{FF2B5EF4-FFF2-40B4-BE49-F238E27FC236}">
                <a16:creationId xmlns:a16="http://schemas.microsoft.com/office/drawing/2014/main" id="{76F05702-8B02-43BF-BD5C-06167F8B21E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206701" y="1567132"/>
            <a:ext cx="5157787" cy="926441"/>
          </a:xfrm>
        </p:spPr>
        <p:txBody>
          <a:bodyPr anchor="ctr"/>
          <a:lstStyle>
            <a:lvl1pPr marL="0" indent="0" algn="ctr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FF9ADBF1-8EAE-41C1-B1BA-AC3D6291FF2E}"/>
              </a:ext>
            </a:extLst>
          </p:cNvPr>
          <p:cNvSpPr/>
          <p:nvPr userDrawn="1"/>
        </p:nvSpPr>
        <p:spPr>
          <a:xfrm>
            <a:off x="6206701" y="1567132"/>
            <a:ext cx="5183188" cy="926441"/>
          </a:xfrm>
          <a:prstGeom prst="roundRect">
            <a:avLst>
              <a:gd name="adj" fmla="val 0"/>
            </a:avLst>
          </a:prstGeom>
          <a:noFill/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155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04E0B9C9-8113-47A9-A4B4-1C5F295D6E0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857B06-47CA-4E6C-9163-24B37FD98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3141"/>
            <a:ext cx="10515600" cy="363172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07629E3-8D0C-455D-A88F-0E660AEA25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4681" y="301625"/>
            <a:ext cx="2165536" cy="526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08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180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5E40EA-E6A5-4BA6-8767-3197C2187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0AF61B-92FB-4B15-BB95-22FD67613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260DC77-64D4-46E9-B907-840A88DB7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7D1717-BAED-4BA6-BDDF-0D5BA3CC7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3F3CA17-1B3B-4D65-BBC0-2C9D2AFD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EC26AA-0E5A-4585-BD58-600BBEBAD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155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3.jp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3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48.xml"/><Relationship Id="rId7" Type="http://schemas.openxmlformats.org/officeDocument/2006/relationships/slideLayout" Target="../slideLayouts/slideLayout5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7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55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9BCD21-969C-47BB-95C5-7FE0D8757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28467"/>
            <a:ext cx="10515600" cy="23912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1B7923F-E2C6-4313-ADED-55FD0FABA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3899139"/>
            <a:ext cx="10515600" cy="22778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45116C6-DAEE-4726-A424-C79CAB59D6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8CB8F-DE4F-4F3C-8976-33B572ECD28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F9764-47CF-4BE5-A493-63F1788B86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AE8D-A3B7-4E00-AC7D-EA3D1E985DE6}" type="slidenum">
              <a:rPr lang="ru-RU" smtClean="0"/>
              <a:t>‹#›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4F3D846-4D60-4279-8458-57E499ED326E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809" y="365125"/>
            <a:ext cx="2117242" cy="514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351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8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14350" indent="-51435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3pPr>
      <a:lvl4pPr marL="17145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4pPr>
      <a:lvl5pPr marL="21717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SzPct val="15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anrope Light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C403C0A-1E0D-41DC-A7F4-87FCD6A03D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B74C5-4D5A-4629-80E7-1188EA7D0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7DF56-A840-4300-88DB-50ACCA0C9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C3BEC-7CC7-4C94-ABE4-DBA7DDACD2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EB200-99CB-494E-AA97-71D26577784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5C3227-5B22-4A53-9244-997FD8043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EC9476-D34E-4EB3-9ABE-ECD6D2C86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578A-84BE-4083-B8F4-2E54A175D5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261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3F04F-4082-49BC-AE17-D614B858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D31E6B0-A786-4269-ABAF-C6D9F48FC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B9D5F1-A6C2-4A46-B9D3-18DF7A47CE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93996-A361-4D22-8042-B9CD43F2B0B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F332E5-3F92-4717-A931-2D07628521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93C1CAF-55C9-4825-A592-9361518C9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CD434-2C90-469A-93B9-C4F1473EFF27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7AF2D4-2ABF-4CC0-B382-5ECDD8225F9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027" y="136525"/>
            <a:ext cx="2520346" cy="61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217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EFC158-B94A-4E5E-8089-6BD743540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444" y="365125"/>
            <a:ext cx="1016335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430F9CA-8865-44B5-B25A-F908E4FDCC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0444" y="1825625"/>
            <a:ext cx="1016335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664DC0-1AB1-442E-859E-9C6755086A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90444" y="6356350"/>
            <a:ext cx="23909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49F3C-D528-46C9-86B1-6BA0C1997F27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C99717-438F-427C-B91D-90227D7F3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442666" y="6356350"/>
            <a:ext cx="37107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412951-5245-4484-832E-9F337B4183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79976" y="6356350"/>
            <a:ext cx="247382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4D369-8DDE-4ED8-9AE6-E38E8D2F431A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7EC53C0-17B4-4065-A702-9BA7CC3E7657}"/>
              </a:ext>
            </a:extLst>
          </p:cNvPr>
          <p:cNvSpPr/>
          <p:nvPr userDrawn="1"/>
        </p:nvSpPr>
        <p:spPr>
          <a:xfrm>
            <a:off x="1" y="0"/>
            <a:ext cx="103517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D667F18-6228-475F-A68F-CD4AF1784DA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" y="300094"/>
            <a:ext cx="970416" cy="727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48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28DE6-622A-420D-B70E-D57089D35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830" y="365125"/>
            <a:ext cx="1030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AB743AC-AC6C-44EF-93B1-2D21ACF98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6830" y="1825625"/>
            <a:ext cx="1030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6773DAC-5A8D-4DCF-B5F6-C86D28C5FE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68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D97488-C818-4ADA-8271-C86ECD1E7F3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C626B5-0C6A-4F40-85A1-5E04C7177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51544" y="6356350"/>
            <a:ext cx="38018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EAFCB24-A88F-45DB-BCF6-BE00839922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819230" y="6356350"/>
            <a:ext cx="25345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44140-59E1-45D1-9921-1DD2949DD955}" type="slidenum">
              <a:rPr lang="ru-RU" smtClean="0"/>
              <a:t>‹#›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F8FB51-C16D-4B42-B1A7-04E4DF44DD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2" y="331982"/>
            <a:ext cx="927898" cy="69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92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 smtClean="0"/>
              <a:t>Министерство науки и высшего образования Российской Федерации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«Тихоокеанский государственный университет»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dirty="0"/>
              <a:t>Высшая школа Кибернетики и цифровых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Направление: </a:t>
            </a:r>
            <a:r>
              <a:rPr lang="ru-RU" sz="1600" dirty="0">
                <a:solidFill>
                  <a:schemeClr val="bg1"/>
                </a:solidFill>
              </a:rPr>
              <a:t>09.04.04 – Программная инженерия	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Профиль: </a:t>
            </a:r>
            <a:r>
              <a:rPr lang="ru-RU" sz="1600" dirty="0">
                <a:solidFill>
                  <a:schemeClr val="bg1"/>
                </a:solidFill>
              </a:rPr>
              <a:t>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Магистерская диссертация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48291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</a:t>
            </a:r>
            <a:r>
              <a:rPr lang="ru-RU" dirty="0" err="1" smtClean="0">
                <a:solidFill>
                  <a:schemeClr val="bg1"/>
                </a:solidFill>
              </a:rPr>
              <a:t>Забавин</a:t>
            </a:r>
            <a:r>
              <a:rPr lang="ru-RU" dirty="0" smtClean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Студент группы ПИИ(м)-31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</a:rPr>
              <a:t>Вихтенко</a:t>
            </a:r>
            <a:r>
              <a:rPr lang="ru-RU" dirty="0" smtClean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к.ф.-м.н., доцент ВШ КЦТ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8073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Word2Vec</a:t>
            </a:r>
            <a:r>
              <a:rPr lang="ru-RU" sz="2400" dirty="0" smtClean="0">
                <a:solidFill>
                  <a:schemeClr val="dk1"/>
                </a:solidFill>
              </a:rPr>
              <a:t>. Формирование </a:t>
            </a:r>
            <a:r>
              <a:rPr lang="ru-RU" sz="2400" dirty="0" err="1" smtClean="0">
                <a:solidFill>
                  <a:schemeClr val="dk1"/>
                </a:solidFill>
              </a:rPr>
              <a:t>датасета</a:t>
            </a:r>
            <a:r>
              <a:rPr lang="ru-RU" sz="2400" dirty="0" smtClean="0">
                <a:solidFill>
                  <a:schemeClr val="dk1"/>
                </a:solidFill>
              </a:rPr>
              <a:t> (</a:t>
            </a:r>
            <a:r>
              <a:rPr lang="en-US" sz="2400" dirty="0" smtClean="0">
                <a:solidFill>
                  <a:schemeClr val="dk1"/>
                </a:solidFill>
              </a:rPr>
              <a:t>Skip-gram</a:t>
            </a:r>
            <a:r>
              <a:rPr lang="ru-RU" sz="2400" dirty="0" smtClean="0">
                <a:solidFill>
                  <a:schemeClr val="dk1"/>
                </a:solidFill>
              </a:rPr>
              <a:t>).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Изображение10"/>
          <p:cNvPicPr/>
          <p:nvPr/>
        </p:nvPicPr>
        <p:blipFill>
          <a:blip r:embed="rId2"/>
          <a:stretch/>
        </p:blipFill>
        <p:spPr>
          <a:xfrm>
            <a:off x="637357" y="3539993"/>
            <a:ext cx="10535468" cy="304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" name="Рисунок 12"/>
          <p:cNvPicPr/>
          <p:nvPr/>
        </p:nvPicPr>
        <p:blipFill>
          <a:blip r:embed="rId3"/>
          <a:stretch/>
        </p:blipFill>
        <p:spPr>
          <a:xfrm>
            <a:off x="532360" y="795215"/>
            <a:ext cx="4306339" cy="246807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5760491" y="1047003"/>
            <a:ext cx="60315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 smtClean="0"/>
              <a:t>Цвет «Искомого слова» – это его «вероятность» </a:t>
            </a:r>
          </a:p>
          <a:p>
            <a:r>
              <a:rPr lang="ru-RU" sz="2000" dirty="0" smtClean="0"/>
              <a:t>из целевой функции обучения сети. Вероятность</a:t>
            </a:r>
            <a:br>
              <a:rPr lang="ru-RU" sz="2000" dirty="0" smtClean="0"/>
            </a:br>
            <a:r>
              <a:rPr lang="ru-RU" sz="2000" dirty="0" smtClean="0"/>
              <a:t>что слово соседнее.</a:t>
            </a:r>
            <a:br>
              <a:rPr lang="ru-RU" sz="2000" dirty="0" smtClean="0"/>
            </a:br>
            <a:r>
              <a:rPr lang="ru-RU" sz="2000" dirty="0" smtClean="0"/>
              <a:t/>
            </a:r>
            <a:br>
              <a:rPr lang="ru-RU" sz="2000" dirty="0" smtClean="0"/>
            </a:br>
            <a:r>
              <a:rPr lang="ru-RU" sz="2000" u="sng" dirty="0" smtClean="0"/>
              <a:t>Гипотеза локальности</a:t>
            </a:r>
            <a:r>
              <a:rPr lang="ru-RU" sz="2000" dirty="0" smtClean="0"/>
              <a:t> </a:t>
            </a:r>
            <a:r>
              <a:rPr lang="ru-RU" sz="2000" dirty="0"/>
              <a:t>- «слова, которые </a:t>
            </a:r>
            <a:endParaRPr lang="ru-RU" sz="2000" dirty="0" smtClean="0"/>
          </a:p>
          <a:p>
            <a:r>
              <a:rPr lang="ru-RU" sz="2000" dirty="0" smtClean="0"/>
              <a:t>встречаются </a:t>
            </a:r>
            <a:r>
              <a:rPr lang="ru-RU" sz="2000" dirty="0"/>
              <a:t>в </a:t>
            </a:r>
            <a:r>
              <a:rPr lang="ru-RU" sz="2000" dirty="0" smtClean="0"/>
              <a:t>одинаковых </a:t>
            </a:r>
            <a:r>
              <a:rPr lang="ru-RU" sz="2000" dirty="0"/>
              <a:t>окружениях, </a:t>
            </a:r>
            <a:r>
              <a:rPr lang="ru-RU" sz="2000" dirty="0" smtClean="0"/>
              <a:t>имеют </a:t>
            </a:r>
          </a:p>
          <a:p>
            <a:r>
              <a:rPr lang="ru-RU" sz="2000" dirty="0" smtClean="0"/>
              <a:t>близкие </a:t>
            </a:r>
            <a:r>
              <a:rPr lang="ru-RU" sz="2000" dirty="0"/>
              <a:t>значения</a:t>
            </a:r>
            <a:r>
              <a:rPr lang="ru-RU" sz="2000" dirty="0" smtClean="0"/>
              <a:t>».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32361" y="5193553"/>
            <a:ext cx="824389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/>
              <a:t>Вероятность встретить «</a:t>
            </a:r>
            <a:r>
              <a:rPr lang="ru-RU" sz="2800" i="1" dirty="0" smtClean="0"/>
              <a:t>создавать</a:t>
            </a:r>
            <a:r>
              <a:rPr lang="ru-RU" sz="2800" dirty="0" smtClean="0"/>
              <a:t>» рядом с «</a:t>
            </a:r>
            <a:r>
              <a:rPr lang="ru-RU" sz="2800" i="1" dirty="0" smtClean="0"/>
              <a:t>должен</a:t>
            </a:r>
            <a:r>
              <a:rPr lang="ru-RU" sz="2800" dirty="0" smtClean="0"/>
              <a:t>» выше чем «</a:t>
            </a:r>
            <a:r>
              <a:rPr lang="ru-RU" sz="2800" i="1" dirty="0" smtClean="0"/>
              <a:t>машину</a:t>
            </a:r>
            <a:r>
              <a:rPr lang="ru-RU" sz="2800" dirty="0" smtClean="0"/>
              <a:t>» рядом с «</a:t>
            </a:r>
            <a:r>
              <a:rPr lang="ru-RU" sz="2800" i="1" dirty="0" smtClean="0"/>
              <a:t>должен</a:t>
            </a:r>
            <a:r>
              <a:rPr lang="ru-RU" sz="2800" dirty="0" smtClean="0"/>
              <a:t>».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34904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Используемые технологии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35" t="16883" r="10925" b="8442"/>
          <a:stretch/>
        </p:blipFill>
        <p:spPr>
          <a:xfrm>
            <a:off x="876300" y="1110321"/>
            <a:ext cx="4135230" cy="219485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6646" y="1110321"/>
            <a:ext cx="2607012" cy="1914524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8275" y="1419225"/>
            <a:ext cx="2457450" cy="1123950"/>
          </a:xfrm>
          <a:prstGeom prst="rect">
            <a:avLst/>
          </a:prstGeom>
        </p:spPr>
      </p:pic>
      <p:pic>
        <p:nvPicPr>
          <p:cNvPr id="1026" name="Picture 2" descr="Picture background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952" y="3683000"/>
            <a:ext cx="4479925" cy="223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6975" y="4033532"/>
            <a:ext cx="4533900" cy="1671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40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776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Разработанная программа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3"/>
          <p:cNvPicPr/>
          <p:nvPr/>
        </p:nvPicPr>
        <p:blipFill>
          <a:blip r:embed="rId2"/>
          <a:stretch/>
        </p:blipFill>
        <p:spPr>
          <a:xfrm>
            <a:off x="218819" y="684240"/>
            <a:ext cx="7482609" cy="5764185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" name="Рисунок 4" descr="M:\home\git\magistry2022\study.mag_diploma\Мой диплом\Куски-разделы\5-b.png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" t="2078" r="7739" b="18480"/>
          <a:stretch/>
        </p:blipFill>
        <p:spPr bwMode="auto">
          <a:xfrm>
            <a:off x="7844303" y="3123921"/>
            <a:ext cx="4176247" cy="2523122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Стрелка вправо 5"/>
          <p:cNvSpPr/>
          <p:nvPr/>
        </p:nvSpPr>
        <p:spPr>
          <a:xfrm>
            <a:off x="7086600" y="3257550"/>
            <a:ext cx="757703" cy="742950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6660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/>
          <p:nvPr/>
        </p:nvPicPr>
        <p:blipFill>
          <a:blip r:embed="rId2"/>
          <a:srcRect b="3264"/>
          <a:stretch/>
        </p:blipFill>
        <p:spPr>
          <a:xfrm>
            <a:off x="285494" y="454185"/>
            <a:ext cx="11659634" cy="6168245"/>
          </a:xfrm>
          <a:prstGeom prst="corner">
            <a:avLst>
              <a:gd name="adj1" fmla="val 91597"/>
              <a:gd name="adj2" fmla="val 140310"/>
            </a:avLst>
          </a:prstGeom>
          <a:noFill/>
          <a:ln w="0">
            <a:noFill/>
          </a:ln>
        </p:spPr>
      </p:pic>
      <p:sp>
        <p:nvSpPr>
          <p:cNvPr id="2" name="PlaceHolder 1"/>
          <p:cNvSpPr txBox="1">
            <a:spLocks/>
          </p:cNvSpPr>
          <p:nvPr/>
        </p:nvSpPr>
        <p:spPr>
          <a:xfrm>
            <a:off x="475994" y="0"/>
            <a:ext cx="10344406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2400" b="1" dirty="0">
                <a:solidFill>
                  <a:schemeClr val="dk1"/>
                </a:solidFill>
                <a:latin typeface="Manrope Light"/>
              </a:rPr>
              <a:t>Семантическая модель языка используемая в программе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/>
          <p:nvPr/>
        </p:nvPicPr>
        <p:blipFill rotWithShape="1">
          <a:blip r:embed="rId2"/>
          <a:srcRect l="71948" t="78084" r="1646" b="6726"/>
          <a:stretch/>
        </p:blipFill>
        <p:spPr>
          <a:xfrm>
            <a:off x="5786782" y="4857750"/>
            <a:ext cx="6024996" cy="1895475"/>
          </a:xfrm>
          <a:prstGeom prst="rect">
            <a:avLst/>
          </a:prstGeom>
          <a:noFill/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183974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синтаксического анализа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запроса, выявление основной части </a:t>
            </a: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запроса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Рисунок 3" descr="M:\home\git\magistry2022\study.mag_diploma\Мой диплом\diplom2-1.bmp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114" y="825500"/>
            <a:ext cx="7607935" cy="58504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5321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4"/>
            <a:ext cx="9268081" cy="87484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2000" dirty="0" smtClean="0">
                <a:solidFill>
                  <a:schemeClr val="dk1"/>
                </a:solidFill>
                <a:latin typeface="Manrope Light"/>
              </a:rPr>
              <a:t>Алгоритм </a:t>
            </a:r>
            <a:r>
              <a:rPr lang="ru-RU" sz="2000" b="1" u="sng" dirty="0">
                <a:solidFill>
                  <a:schemeClr val="dk1"/>
                </a:solidFill>
                <a:latin typeface="Manrope Light"/>
              </a:rPr>
              <a:t>оптимизации по семантической близости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 и 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TF</a:t>
            </a:r>
            <a:r>
              <a:rPr lang="ru-RU" sz="2000" dirty="0">
                <a:solidFill>
                  <a:schemeClr val="dk1"/>
                </a:solidFill>
                <a:latin typeface="Manrope Light"/>
              </a:rPr>
              <a:t>-</a:t>
            </a:r>
            <a:r>
              <a:rPr lang="en-US" sz="2000" dirty="0">
                <a:solidFill>
                  <a:schemeClr val="dk1"/>
                </a:solidFill>
                <a:latin typeface="Manrope Light"/>
              </a:rPr>
              <a:t>IDF</a:t>
            </a:r>
            <a:endParaRPr lang="ru-RU" sz="20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Рисунок 4" descr="M:\home\git\magistry2022\study.mag_diploma\Мой диплом\diplom2-2.bmp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r="1232"/>
          <a:stretch/>
        </p:blipFill>
        <p:spPr bwMode="auto">
          <a:xfrm>
            <a:off x="1851659" y="627380"/>
            <a:ext cx="7778115" cy="606751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2972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Результаты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60"/>
            <a:ext cx="10065960" cy="3612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Полученные результаты эффективности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В задаче информационного поиска объект — это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запрос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, элементы — всевозможные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документы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(ссылки на них), а релевантность — соответствие документа запросу. 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Для релевантности существует метрика: Средняя точность на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k-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элементах 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(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map@K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Были проведены расчеты для 10 поисковых запросов с размеченной релевантностью на базе из 100 вопросов: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" name="Таблица 4"/>
          <p:cNvGraphicFramePr/>
          <p:nvPr>
            <p:extLst>
              <p:ext uri="{D42A27DB-BD31-4B8C-83A1-F6EECF244321}">
                <p14:modId xmlns:p14="http://schemas.microsoft.com/office/powerpoint/2010/main" val="2541187354"/>
              </p:ext>
            </p:extLst>
          </p:nvPr>
        </p:nvGraphicFramePr>
        <p:xfrm>
          <a:off x="2554463" y="4171477"/>
          <a:ext cx="7238062" cy="2152208"/>
        </p:xfrm>
        <a:graphic>
          <a:graphicData uri="http://schemas.openxmlformats.org/drawingml/2006/table">
            <a:tbl>
              <a:tblPr/>
              <a:tblGrid>
                <a:gridCol w="55039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41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Тип поиска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en-US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map@K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Поиск по вхождению строки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0,2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Postgres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0,4</a:t>
                      </a:r>
                      <a:endParaRPr lang="ru-RU" sz="18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934"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1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Полнотекстовый поиск с NLP оптимизацией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50000"/>
                        </a:lnSpc>
                        <a:tabLst>
                          <a:tab pos="0" algn="l"/>
                        </a:tabLst>
                      </a:pPr>
                      <a:r>
                        <a:rPr lang="ru-RU" sz="1800" b="0" u="none" strike="noStrike" dirty="0">
                          <a:solidFill>
                            <a:schemeClr val="dk1"/>
                          </a:solidFill>
                          <a:uFillTx/>
                          <a:latin typeface="Manrope Light"/>
                        </a:rPr>
                        <a:t>0,861</a:t>
                      </a:r>
                      <a:endParaRPr lang="ru-RU" sz="18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marL="94680" marR="94680" marT="63286" marB="63286" anchor="ctr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716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</a:rPr>
              <a:t>Заключение</a:t>
            </a:r>
            <a:endParaRPr lang="ru-RU" sz="2400" b="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1"/>
          <p:cNvSpPr txBox="1">
            <a:spLocks/>
          </p:cNvSpPr>
          <p:nvPr/>
        </p:nvSpPr>
        <p:spPr>
          <a:xfrm>
            <a:off x="1248480" y="896759"/>
            <a:ext cx="10065960" cy="5132565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/>
              <a:t>Поставленные </a:t>
            </a:r>
            <a:r>
              <a:rPr lang="ru-RU" sz="2400" dirty="0"/>
              <a:t>задачи были решены в полном </a:t>
            </a:r>
            <a:r>
              <a:rPr lang="ru-RU" sz="2400" dirty="0" smtClean="0"/>
              <a:t>объеме.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метод оптимизации пользовательского </a:t>
            </a:r>
            <a:r>
              <a:rPr lang="ru-RU" sz="2400" dirty="0" smtClean="0"/>
              <a:t>запроса </a:t>
            </a:r>
            <a:r>
              <a:rPr lang="ru-RU" sz="2400" dirty="0"/>
              <a:t>к базе знаний практически в два раза повышает точность выдачи</a:t>
            </a:r>
            <a:r>
              <a:rPr lang="ru-RU" sz="2400" dirty="0" smtClean="0"/>
              <a:t>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/>
              <a:t>Предложенный и исследованный метод анализа пользовательского запроса в дальнейшем может быть использован для генерации RAG контекста к современным LLM для создания виртуального ассистента для студентов ТОГУ. </a:t>
            </a: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/>
              <a:t>Статья по теме диссертации опубликована в </a:t>
            </a:r>
            <a:r>
              <a:rPr lang="ru-RU" sz="2400" dirty="0"/>
              <a:t>сборнике материалов : III </a:t>
            </a:r>
            <a:r>
              <a:rPr lang="ru-RU" sz="2400" dirty="0" smtClean="0"/>
              <a:t>региональной студенческой научно-практической конференции.</a:t>
            </a: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 smtClean="0"/>
          </a:p>
        </p:txBody>
      </p:sp>
    </p:spTree>
    <p:extLst>
      <p:ext uri="{BB962C8B-B14F-4D97-AF65-F5344CB8AC3E}">
        <p14:creationId xmlns:p14="http://schemas.microsoft.com/office/powerpoint/2010/main" val="19359391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733425" y="866775"/>
            <a:ext cx="11106150" cy="1104900"/>
          </a:xfrm>
        </p:spPr>
        <p:txBody>
          <a:bodyPr anchor="t">
            <a:noAutofit/>
          </a:bodyPr>
          <a:lstStyle/>
          <a:p>
            <a:r>
              <a:rPr lang="ru-RU" sz="1600" b="1" cap="all" dirty="0" smtClean="0"/>
              <a:t>Министерство науки и высшего образования Российской Федерации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Федеральное государственное бюджетное образовательное учреждение высшего образования</a:t>
            </a:r>
            <a:r>
              <a:rPr lang="ru-RU" sz="1600" dirty="0" smtClean="0"/>
              <a:t/>
            </a:r>
            <a:br>
              <a:rPr lang="ru-RU" sz="1600" dirty="0" smtClean="0"/>
            </a:br>
            <a:r>
              <a:rPr lang="ru-RU" sz="1600" b="1" dirty="0" smtClean="0"/>
              <a:t>«Тихоокеанский государственный университет»</a:t>
            </a:r>
            <a:br>
              <a:rPr lang="ru-RU" sz="1600" b="1" dirty="0" smtClean="0"/>
            </a:br>
            <a:r>
              <a:rPr lang="ru-RU" sz="1600" b="1" dirty="0" smtClean="0"/>
              <a:t/>
            </a:r>
            <a:br>
              <a:rPr lang="ru-RU" sz="1600" b="1" dirty="0" smtClean="0"/>
            </a:br>
            <a:r>
              <a:rPr lang="ru-RU" sz="1600" dirty="0"/>
              <a:t>Высшая школа Кибернетики и цифровых </a:t>
            </a:r>
            <a:r>
              <a:rPr lang="ru-RU" sz="1600" dirty="0" smtClean="0"/>
              <a:t>технологий</a:t>
            </a:r>
            <a:endParaRPr lang="ru-RU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1381126" y="2209800"/>
            <a:ext cx="8877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>
                <a:solidFill>
                  <a:schemeClr val="bg1"/>
                </a:solidFill>
              </a:rPr>
              <a:t>Направление: </a:t>
            </a:r>
            <a:r>
              <a:rPr lang="ru-RU" sz="1600" dirty="0">
                <a:solidFill>
                  <a:schemeClr val="bg1"/>
                </a:solidFill>
              </a:rPr>
              <a:t>09.04.04 – Программная инженерия	</a:t>
            </a:r>
          </a:p>
          <a:p>
            <a:r>
              <a:rPr lang="ru-RU" sz="1600" dirty="0" smtClean="0">
                <a:solidFill>
                  <a:schemeClr val="bg1"/>
                </a:solidFill>
              </a:rPr>
              <a:t>Профиль: </a:t>
            </a:r>
            <a:r>
              <a:rPr lang="ru-RU" sz="1600" dirty="0">
                <a:solidFill>
                  <a:schemeClr val="bg1"/>
                </a:solidFill>
              </a:rPr>
              <a:t>Проектирование и разработка систем искусственного интеллекта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819525" y="2998350"/>
            <a:ext cx="49339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 smtClean="0">
                <a:solidFill>
                  <a:schemeClr val="bg1"/>
                </a:solidFill>
              </a:rPr>
              <a:t>Магистерская диссертация</a:t>
            </a:r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85900" y="3522225"/>
            <a:ext cx="96583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solidFill>
                  <a:schemeClr val="bg1"/>
                </a:solidFill>
              </a:rPr>
              <a:t>Создание системы «База Знаний ТОГУ» с полнотекстовым поиском на основе лексем естественного языка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00" y="48291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Выполнил: </a:t>
            </a:r>
            <a:r>
              <a:rPr lang="ru-RU" dirty="0" err="1" smtClean="0">
                <a:solidFill>
                  <a:schemeClr val="bg1"/>
                </a:solidFill>
              </a:rPr>
              <a:t>Забавин</a:t>
            </a:r>
            <a:r>
              <a:rPr lang="ru-RU" dirty="0" smtClean="0">
                <a:solidFill>
                  <a:schemeClr val="bg1"/>
                </a:solidFill>
              </a:rPr>
              <a:t> А.С.,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Студент группы ПИИ(м)-31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620000" y="5652075"/>
            <a:ext cx="4352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Руководитель: </a:t>
            </a:r>
            <a:r>
              <a:rPr lang="ru-RU" dirty="0" err="1" smtClean="0">
                <a:solidFill>
                  <a:schemeClr val="bg1"/>
                </a:solidFill>
              </a:rPr>
              <a:t>Вихтенко</a:t>
            </a:r>
            <a:r>
              <a:rPr lang="ru-RU" dirty="0" smtClean="0">
                <a:solidFill>
                  <a:schemeClr val="bg1"/>
                </a:solidFill>
              </a:rPr>
              <a:t> Э.М.,</a:t>
            </a:r>
          </a:p>
          <a:p>
            <a:pPr defTabSz="1162050"/>
            <a:r>
              <a:rPr lang="ru-RU" dirty="0" smtClean="0">
                <a:solidFill>
                  <a:schemeClr val="bg1"/>
                </a:solidFill>
              </a:rPr>
              <a:t>	к.ф.-м.н., доцент ВШ КЦТ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312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1555560" y="1602000"/>
            <a:ext cx="9142920" cy="3622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Объектами исследования являются: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хранение информации для QA-системы в базе данных позволяющее решать задачу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полнотекстового поиска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в ней;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частотный алгоритм ранжирования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результатов поиска в коллекции документов;</a:t>
            </a: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marL="457200" indent="-457200">
              <a:spcBef>
                <a:spcPts val="1001"/>
              </a:spcBef>
              <a:buFont typeface="+mj-lt"/>
              <a:buAutoNum type="arabicPeriod"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методы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лексического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,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синтаксического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и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семантического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анализа текста.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754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162051" y="1038225"/>
            <a:ext cx="10018980" cy="5063811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Полнотекстовый поиск</a:t>
            </a:r>
            <a:endParaRPr lang="ru-RU" sz="2400" dirty="0" smtClean="0">
              <a:solidFill>
                <a:schemeClr val="dk1"/>
              </a:solidFill>
              <a:latin typeface="Manrope Light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 smtClean="0"/>
              <a:t>возможность </a:t>
            </a:r>
            <a:r>
              <a:rPr lang="ru-RU" sz="2400" dirty="0"/>
              <a:t>находить </a:t>
            </a:r>
            <a:r>
              <a:rPr lang="ru-RU" sz="2400" i="1" dirty="0"/>
              <a:t>документы</a:t>
            </a:r>
            <a:r>
              <a:rPr lang="ru-RU" sz="2400" dirty="0"/>
              <a:t> на естественном языке, соответствующие </a:t>
            </a:r>
            <a:r>
              <a:rPr lang="ru-RU" sz="2400" i="1" dirty="0"/>
              <a:t>запросу</a:t>
            </a:r>
            <a:r>
              <a:rPr lang="ru-RU" sz="2400" dirty="0"/>
              <a:t>, и, возможно, дополнительно сортировать их по релевантности для этого запроса. </a:t>
            </a:r>
            <a:r>
              <a:rPr lang="ru-RU" sz="2400" dirty="0" smtClean="0"/>
              <a:t>Поиск ведется по лексемам на которых построен специализированный индекс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 smtClean="0"/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Лексема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 smtClean="0"/>
              <a:t>это </a:t>
            </a:r>
            <a:r>
              <a:rPr lang="ru-RU" sz="2400" i="1" dirty="0"/>
              <a:t>нормализованный</a:t>
            </a:r>
            <a:r>
              <a:rPr lang="ru-RU" sz="2400" dirty="0"/>
              <a:t> фрагмент, в котором разные </a:t>
            </a:r>
            <a:r>
              <a:rPr lang="ru-RU" sz="2400" i="1" dirty="0"/>
              <a:t>словоформы</a:t>
            </a:r>
            <a:r>
              <a:rPr lang="ru-RU" sz="2400" dirty="0"/>
              <a:t> приведены к </a:t>
            </a:r>
            <a:r>
              <a:rPr lang="ru-RU" sz="2400" dirty="0" smtClean="0"/>
              <a:t>одной, отброшены изменяемые части слова</a:t>
            </a: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Документ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buFontTx/>
              <a:buChar char="-"/>
              <a:tabLst>
                <a:tab pos="0" algn="l"/>
              </a:tabLst>
            </a:pPr>
            <a:r>
              <a:rPr lang="ru-RU" sz="2400" dirty="0"/>
              <a:t>это единица обработки в системе полнотекстового поиска; например, журнальная статья или почтовое </a:t>
            </a:r>
            <a:r>
              <a:rPr lang="ru-RU" sz="2400" dirty="0" smtClean="0"/>
              <a:t>сообщение, </a:t>
            </a:r>
            <a:r>
              <a:rPr lang="ru-RU" sz="2400" b="1" dirty="0" smtClean="0"/>
              <a:t>вопрос-ответ</a:t>
            </a:r>
            <a:r>
              <a:rPr lang="ru-RU" sz="2400" dirty="0" smtClean="0"/>
              <a:t>. </a:t>
            </a:r>
            <a:r>
              <a:rPr lang="ru-RU" sz="2400" dirty="0"/>
              <a:t>Система поиска текста должна уметь разбирать документы и сохранять связи лексем (ключевых слов) с содержащим их документом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818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409319" y="125280"/>
            <a:ext cx="876996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3200" b="1" dirty="0" smtClean="0">
                <a:solidFill>
                  <a:schemeClr val="dk1"/>
                </a:solidFill>
              </a:rPr>
              <a:t>Архитектура системы</a:t>
            </a:r>
            <a:endParaRPr lang="ru-RU" sz="3200" b="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445" y="0"/>
            <a:ext cx="103591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018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</a:rPr>
              <a:t>Как </a:t>
            </a:r>
            <a:r>
              <a:rPr lang="en-US" sz="2400" dirty="0" err="1" smtClean="0">
                <a:solidFill>
                  <a:schemeClr val="dk1"/>
                </a:solidFill>
              </a:rPr>
              <a:t>Postgres</a:t>
            </a:r>
            <a:r>
              <a:rPr lang="en-US" sz="2400" dirty="0" smtClean="0">
                <a:solidFill>
                  <a:schemeClr val="dk1"/>
                </a:solidFill>
              </a:rPr>
              <a:t> FTS </a:t>
            </a:r>
            <a:r>
              <a:rPr lang="ru-RU" sz="2400" dirty="0" smtClean="0">
                <a:solidFill>
                  <a:schemeClr val="dk1"/>
                </a:solidFill>
              </a:rPr>
              <a:t>разбивает документ на лексемы?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Изображение12"/>
          <p:cNvPicPr/>
          <p:nvPr/>
        </p:nvPicPr>
        <p:blipFill rotWithShape="1">
          <a:blip r:embed="rId2"/>
          <a:srcRect t="13064" r="56775" b="35255"/>
          <a:stretch/>
        </p:blipFill>
        <p:spPr>
          <a:xfrm>
            <a:off x="450779" y="704849"/>
            <a:ext cx="7331145" cy="5819481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924800" y="14382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FF0000"/>
                </a:solidFill>
              </a:rPr>
              <a:t>Красная рамка </a:t>
            </a:r>
            <a:r>
              <a:rPr lang="ru-RU" dirty="0" smtClean="0"/>
              <a:t>– лексемы колонки «</a:t>
            </a:r>
            <a:r>
              <a:rPr lang="en-US" dirty="0" smtClean="0"/>
              <a:t>questions</a:t>
            </a:r>
            <a:r>
              <a:rPr lang="ru-RU" dirty="0" smtClean="0"/>
              <a:t>» (вопросы)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7924800" y="4752975"/>
            <a:ext cx="3933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solidFill>
                  <a:srgbClr val="00B050"/>
                </a:solidFill>
              </a:rPr>
              <a:t>Зеленая рамка </a:t>
            </a:r>
            <a:r>
              <a:rPr lang="ru-RU" dirty="0" smtClean="0"/>
              <a:t>– лексемы колонки «</a:t>
            </a:r>
            <a:r>
              <a:rPr lang="en-US" dirty="0" smtClean="0"/>
              <a:t>abstract</a:t>
            </a:r>
            <a:r>
              <a:rPr lang="ru-RU" dirty="0" smtClean="0"/>
              <a:t>»</a:t>
            </a:r>
            <a:r>
              <a:rPr lang="en-US" dirty="0" smtClean="0"/>
              <a:t> (</a:t>
            </a:r>
            <a:r>
              <a:rPr lang="ru-RU" dirty="0" smtClean="0"/>
              <a:t>ответ на вопрос</a:t>
            </a:r>
            <a:r>
              <a:rPr lang="en-US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6530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1292400" y="1608840"/>
            <a:ext cx="9608760" cy="4122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>
            <a:lvl1pPr marL="514350" indent="-5143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3pPr>
            <a:lvl4pPr marL="17145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4pPr>
            <a:lvl5pPr marL="21717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SzPct val="15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anrope Light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b="1" dirty="0" smtClean="0">
                <a:solidFill>
                  <a:schemeClr val="dk1"/>
                </a:solidFill>
                <a:latin typeface="Manrope Light"/>
              </a:rPr>
              <a:t>Обработка естественного языка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Базовая машина </a:t>
            </a:r>
            <a:r>
              <a:rPr lang="ru-RU" sz="2400" u="sng" dirty="0" smtClean="0">
                <a:solidFill>
                  <a:schemeClr val="dk1"/>
                </a:solidFill>
                <a:latin typeface="Manrope Light"/>
              </a:rPr>
              <a:t>полнотекстового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 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Postgres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поиска работает лучше стандартного поиска по строке, однако не всегда достаточна для пользовательских запросов на естественном языке.</a:t>
            </a: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001"/>
              </a:spcBef>
              <a:tabLst>
                <a:tab pos="0" algn="l"/>
              </a:tabLst>
            </a:pPr>
            <a:endParaRPr lang="ru-RU" sz="2400" dirty="0" smtClean="0">
              <a:solidFill>
                <a:srgbClr val="000000"/>
              </a:solidFill>
              <a:latin typeface="Arial"/>
            </a:endParaRPr>
          </a:p>
          <a:p>
            <a:pPr marL="0" indent="0" algn="ctr">
              <a:spcBef>
                <a:spcPts val="1001"/>
              </a:spcBef>
              <a:buNone/>
              <a:tabLst>
                <a:tab pos="0" algn="l"/>
              </a:tabLst>
            </a:pP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Чтобы повысить качество поиска нам необходимо углубится в теорию работы с естественным языком (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NLP – Natural </a:t>
            </a:r>
            <a:r>
              <a:rPr lang="en-US" sz="2400" dirty="0" err="1" smtClean="0">
                <a:solidFill>
                  <a:schemeClr val="dk1"/>
                </a:solidFill>
                <a:latin typeface="Manrope Light"/>
              </a:rPr>
              <a:t>Langueage</a:t>
            </a:r>
            <a:r>
              <a:rPr lang="en-US" sz="2400" dirty="0" smtClean="0">
                <a:solidFill>
                  <a:schemeClr val="dk1"/>
                </a:solidFill>
                <a:latin typeface="Manrope Light"/>
              </a:rPr>
              <a:t> Processing</a:t>
            </a:r>
            <a:r>
              <a:rPr lang="ru-RU" sz="2400" dirty="0" smtClean="0">
                <a:solidFill>
                  <a:schemeClr val="dk1"/>
                </a:solidFill>
                <a:latin typeface="Manrope Light"/>
              </a:rPr>
              <a:t>)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8528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NLP</a:t>
            </a:r>
            <a:r>
              <a:rPr lang="en-US" sz="2400" dirty="0" smtClean="0">
                <a:solidFill>
                  <a:schemeClr val="dk1"/>
                </a:solidFill>
              </a:rPr>
              <a:t>. </a:t>
            </a:r>
            <a:r>
              <a:rPr lang="ru-RU" sz="2400" dirty="0" err="1" smtClean="0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78534" y="971550"/>
            <a:ext cx="1116576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 err="1">
                <a:solidFill>
                  <a:schemeClr val="dk1"/>
                </a:solidFill>
              </a:rPr>
              <a:t>эмбеддинг</a:t>
            </a:r>
            <a:r>
              <a:rPr lang="ru-RU" sz="2000" dirty="0">
                <a:solidFill>
                  <a:schemeClr val="dk1"/>
                </a:solidFill>
              </a:rPr>
              <a:t> - это процесс преобразования </a:t>
            </a:r>
            <a:r>
              <a:rPr lang="ru-RU" sz="2000" dirty="0"/>
              <a:t>чего-то </a:t>
            </a:r>
            <a:r>
              <a:rPr lang="ru-RU" sz="2000" dirty="0" smtClean="0"/>
              <a:t>абстрактного</a:t>
            </a:r>
            <a:r>
              <a:rPr lang="en-US" sz="2000" dirty="0" smtClean="0"/>
              <a:t>, </a:t>
            </a:r>
            <a:r>
              <a:rPr lang="ru-RU" sz="2000" dirty="0" smtClean="0"/>
              <a:t>например </a:t>
            </a:r>
            <a:r>
              <a:rPr lang="ru-RU" sz="2000" dirty="0" smtClean="0">
                <a:solidFill>
                  <a:schemeClr val="dk1"/>
                </a:solidFill>
              </a:rPr>
              <a:t>текста,</a:t>
            </a:r>
            <a:r>
              <a:rPr lang="en-US" sz="2000" dirty="0" smtClean="0">
                <a:solidFill>
                  <a:schemeClr val="dk1"/>
                </a:solidFill>
              </a:rPr>
              <a:t> </a:t>
            </a:r>
            <a:r>
              <a:rPr lang="ru-RU" sz="2000" dirty="0" smtClean="0">
                <a:solidFill>
                  <a:schemeClr val="dk1"/>
                </a:solidFill>
              </a:rPr>
              <a:t>в </a:t>
            </a:r>
            <a:r>
              <a:rPr lang="ru-RU" sz="2000" dirty="0">
                <a:solidFill>
                  <a:schemeClr val="dk1"/>
                </a:solidFill>
              </a:rPr>
              <a:t>набор чисел, </a:t>
            </a:r>
            <a:r>
              <a:rPr lang="ru-RU" sz="2000" dirty="0" smtClean="0">
                <a:solidFill>
                  <a:schemeClr val="dk1"/>
                </a:solidFill>
              </a:rPr>
              <a:t>многомерные </a:t>
            </a:r>
            <a:r>
              <a:rPr lang="ru-RU" sz="2000" b="1" dirty="0" smtClean="0">
                <a:solidFill>
                  <a:schemeClr val="dk1"/>
                </a:solidFill>
              </a:rPr>
              <a:t>векторы, </a:t>
            </a:r>
            <a:r>
              <a:rPr lang="ru-RU" sz="2000" dirty="0" smtClean="0">
                <a:solidFill>
                  <a:schemeClr val="dk1"/>
                </a:solidFill>
              </a:rPr>
              <a:t>которые образуют</a:t>
            </a:r>
            <a:r>
              <a:rPr lang="ru-RU" sz="2000" b="1" dirty="0" smtClean="0">
                <a:solidFill>
                  <a:schemeClr val="dk1"/>
                </a:solidFill>
              </a:rPr>
              <a:t> «векторное пространство языка»</a:t>
            </a:r>
          </a:p>
          <a:p>
            <a:endParaRPr lang="ru-RU" sz="2000" b="1" dirty="0">
              <a:solidFill>
                <a:schemeClr val="dk1"/>
              </a:solidFill>
            </a:endParaRPr>
          </a:p>
          <a:p>
            <a:r>
              <a:rPr lang="ru-RU" sz="2000" b="1" dirty="0">
                <a:solidFill>
                  <a:schemeClr val="dk1"/>
                </a:solidFill>
              </a:rPr>
              <a:t>Векторные пространства</a:t>
            </a:r>
            <a:r>
              <a:rPr lang="ru-RU" sz="2000" dirty="0">
                <a:solidFill>
                  <a:schemeClr val="dk1"/>
                </a:solidFill>
              </a:rPr>
              <a:t> — это математические структуры, состоящие из векторов</a:t>
            </a:r>
            <a:endParaRPr lang="ru-RU" sz="2000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0791" y="2323564"/>
            <a:ext cx="9616759" cy="4259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803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 txBox="1">
            <a:spLocks/>
          </p:cNvSpPr>
          <p:nvPr/>
        </p:nvSpPr>
        <p:spPr>
          <a:xfrm>
            <a:off x="218819" y="115755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en-US" sz="2400" b="1" dirty="0" smtClean="0">
                <a:solidFill>
                  <a:schemeClr val="dk1"/>
                </a:solidFill>
              </a:rPr>
              <a:t>NLP</a:t>
            </a:r>
            <a:r>
              <a:rPr lang="en-US" sz="2400" dirty="0" smtClean="0">
                <a:solidFill>
                  <a:schemeClr val="dk1"/>
                </a:solidFill>
              </a:rPr>
              <a:t>. </a:t>
            </a:r>
            <a:r>
              <a:rPr lang="ru-RU" sz="2400" dirty="0" err="1" smtClean="0">
                <a:solidFill>
                  <a:schemeClr val="dk1"/>
                </a:solidFill>
              </a:rPr>
              <a:t>Эмбеддинги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61903" y="911653"/>
            <a:ext cx="107410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 err="1">
                <a:solidFill>
                  <a:schemeClr val="dk1"/>
                </a:solidFill>
              </a:rPr>
              <a:t>Word</a:t>
            </a:r>
            <a:r>
              <a:rPr lang="ru-RU" sz="2400" b="1" dirty="0">
                <a:solidFill>
                  <a:schemeClr val="dk1"/>
                </a:solidFill>
              </a:rPr>
              <a:t> </a:t>
            </a:r>
            <a:r>
              <a:rPr lang="ru-RU" sz="2400" b="1" dirty="0" err="1" smtClean="0">
                <a:solidFill>
                  <a:schemeClr val="dk1"/>
                </a:solidFill>
              </a:rPr>
              <a:t>Embeddings</a:t>
            </a:r>
            <a:r>
              <a:rPr lang="ru-RU" sz="2400" b="1" dirty="0" smtClean="0">
                <a:solidFill>
                  <a:schemeClr val="dk1"/>
                </a:solidFill>
              </a:rPr>
              <a:t> </a:t>
            </a:r>
            <a:r>
              <a:rPr lang="ru-RU" sz="2400" dirty="0" smtClean="0">
                <a:solidFill>
                  <a:schemeClr val="dk1"/>
                </a:solidFill>
              </a:rPr>
              <a:t>- </a:t>
            </a:r>
            <a:r>
              <a:rPr lang="ru-RU" sz="2400" dirty="0">
                <a:solidFill>
                  <a:schemeClr val="dk1"/>
                </a:solidFill>
              </a:rPr>
              <a:t>слова с похожим значением </a:t>
            </a:r>
            <a:endParaRPr lang="en-US" sz="2400" dirty="0">
              <a:solidFill>
                <a:schemeClr val="dk1"/>
              </a:solidFill>
            </a:endParaRPr>
          </a:p>
          <a:p>
            <a:r>
              <a:rPr lang="ru-RU" sz="2400" dirty="0" smtClean="0">
                <a:solidFill>
                  <a:schemeClr val="dk1"/>
                </a:solidFill>
              </a:rPr>
              <a:t>имеют </a:t>
            </a:r>
            <a:r>
              <a:rPr lang="ru-RU" sz="2400" dirty="0">
                <a:solidFill>
                  <a:schemeClr val="dk1"/>
                </a:solidFill>
              </a:rPr>
              <a:t>похожие векторные </a:t>
            </a:r>
            <a:r>
              <a:rPr lang="ru-RU" sz="2400" dirty="0" smtClean="0">
                <a:solidFill>
                  <a:schemeClr val="dk1"/>
                </a:solidFill>
              </a:rPr>
              <a:t>представления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903" y="2017688"/>
            <a:ext cx="7963022" cy="4422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144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 txBox="1">
            <a:spLocks/>
          </p:cNvSpPr>
          <p:nvPr/>
        </p:nvSpPr>
        <p:spPr>
          <a:xfrm>
            <a:off x="218819" y="87180"/>
            <a:ext cx="9268081" cy="5208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0" algn="l"/>
              </a:tabLst>
            </a:pPr>
            <a:r>
              <a:rPr lang="ru-RU" sz="2400" dirty="0">
                <a:solidFill>
                  <a:schemeClr val="dk1"/>
                </a:solidFill>
              </a:rPr>
              <a:t>Используемые </a:t>
            </a:r>
            <a:r>
              <a:rPr lang="ru-RU" sz="2400" dirty="0" smtClean="0">
                <a:solidFill>
                  <a:schemeClr val="dk1"/>
                </a:solidFill>
              </a:rPr>
              <a:t>технологии. Архитектура </a:t>
            </a:r>
            <a:r>
              <a:rPr lang="en-US" sz="2400" dirty="0" smtClean="0">
                <a:solidFill>
                  <a:schemeClr val="dk1"/>
                </a:solidFill>
              </a:rPr>
              <a:t>Word2Vec</a:t>
            </a:r>
            <a:endParaRPr lang="ru-RU" sz="2400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" name="Изображение7"/>
          <p:cNvPicPr/>
          <p:nvPr/>
        </p:nvPicPr>
        <p:blipFill>
          <a:blip r:embed="rId2"/>
          <a:stretch/>
        </p:blipFill>
        <p:spPr>
          <a:xfrm>
            <a:off x="483824" y="636615"/>
            <a:ext cx="7575125" cy="5802285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" name="Прямоугольник 6"/>
          <p:cNvSpPr/>
          <p:nvPr/>
        </p:nvSpPr>
        <p:spPr>
          <a:xfrm>
            <a:off x="8476353" y="2428876"/>
            <a:ext cx="3601347" cy="36379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ru-RU" sz="1600" dirty="0" smtClean="0">
                <a:solidFill>
                  <a:schemeClr val="dk1"/>
                </a:solidFill>
              </a:rPr>
              <a:t>где, V </a:t>
            </a:r>
            <a:r>
              <a:rPr lang="ru-RU" sz="1600" dirty="0">
                <a:solidFill>
                  <a:schemeClr val="dk1"/>
                </a:solidFill>
              </a:rPr>
              <a:t>- количество слов в словаре после обучения, каждое слово в словаре описывается как вектор с однократным кодированием (двоичный вектор, в котором только позиция соответствующего слова имеет значение 1),  N - количество нейронов (размерность векторного пространства слов). Весовая матрица </a:t>
            </a:r>
            <a:r>
              <a:rPr lang="ru-RU" sz="1600" dirty="0" err="1">
                <a:solidFill>
                  <a:schemeClr val="dk1"/>
                </a:solidFill>
              </a:rPr>
              <a:t>VxN</a:t>
            </a:r>
            <a:r>
              <a:rPr lang="ru-RU" sz="1600" dirty="0">
                <a:solidFill>
                  <a:schemeClr val="dk1"/>
                </a:solidFill>
              </a:rPr>
              <a:t> хранит обученный вектор и моделью предсказываются векторы которые соответствуют словам близким по контексту входному — то есть при обучении находившихся слева и с права в тексте (окно w=1).</a:t>
            </a:r>
            <a:endParaRPr lang="ru-RU" sz="1600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38934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Специальное оформление">
  <a:themeElements>
    <a:clrScheme name="Цвета ТОГУ">
      <a:dk1>
        <a:sysClr val="windowText" lastClr="000000"/>
      </a:dk1>
      <a:lt1>
        <a:sysClr val="window" lastClr="FFFFFF"/>
      </a:lt1>
      <a:dk2>
        <a:srgbClr val="213060"/>
      </a:dk2>
      <a:lt2>
        <a:srgbClr val="A22245"/>
      </a:lt2>
      <a:accent1>
        <a:srgbClr val="D7DAE0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D7DAE0"/>
      </a:hlink>
      <a:folHlink>
        <a:srgbClr val="954F72"/>
      </a:folHlink>
    </a:clrScheme>
    <a:fontScheme name="Шрифты ТОГУ">
      <a:majorFont>
        <a:latin typeface="Russo One"/>
        <a:ea typeface=""/>
        <a:cs typeface=""/>
      </a:majorFont>
      <a:minorFont>
        <a:latin typeface="Manrope Light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585</TotalTime>
  <Words>629</Words>
  <Application>Microsoft Office PowerPoint</Application>
  <PresentationFormat>Широкоэкранный</PresentationFormat>
  <Paragraphs>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5</vt:i4>
      </vt:variant>
      <vt:variant>
        <vt:lpstr>Заголовки слайдов</vt:lpstr>
      </vt:variant>
      <vt:variant>
        <vt:i4>18</vt:i4>
      </vt:variant>
    </vt:vector>
  </HeadingPairs>
  <TitlesOfParts>
    <vt:vector size="26" baseType="lpstr">
      <vt:lpstr>Arial</vt:lpstr>
      <vt:lpstr>Manrope Light</vt:lpstr>
      <vt:lpstr>Russo One</vt:lpstr>
      <vt:lpstr>Тема Office</vt:lpstr>
      <vt:lpstr>Специальное оформление</vt:lpstr>
      <vt:lpstr>1_Специальное оформление</vt:lpstr>
      <vt:lpstr>2_Специальное оформление</vt:lpstr>
      <vt:lpstr>3_Специальное оформление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Министерство науки и высшего образования Российской Федерации Федеральное государственное бюджетное образовательное учреждение высшего образования «Тихоокеанский государственный университет»  Высшая школа Кибернетики и цифровых технологий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Стельмакова Татьяна Олеговна [012862]</dc:creator>
  <cp:lastModifiedBy>ASZabavin</cp:lastModifiedBy>
  <cp:revision>29</cp:revision>
  <dcterms:created xsi:type="dcterms:W3CDTF">2024-01-23T08:11:47Z</dcterms:created>
  <dcterms:modified xsi:type="dcterms:W3CDTF">2025-06-19T03:39:29Z</dcterms:modified>
</cp:coreProperties>
</file>