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72.xml.rels" ContentType="application/vnd.openxmlformats-package.relationships+xml"/>
  <Override PartName="/ppt/slideMasters/_rels/slideMaster73.xml.rels" ContentType="application/vnd.openxmlformats-package.relationships+xml"/>
  <Override PartName="/ppt/slideMasters/_rels/slideMaster74.xml.rels" ContentType="application/vnd.openxmlformats-package.relationships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41.xml" ContentType="application/vnd.openxmlformats-officedocument.theme+xml"/>
  <Override PartName="/ppt/theme/theme7.xml" ContentType="application/vnd.openxmlformats-officedocument.theme+xml"/>
  <Override PartName="/ppt/theme/theme42.xml" ContentType="application/vnd.openxmlformats-officedocument.theme+xml"/>
  <Override PartName="/ppt/theme/theme8.xml" ContentType="application/vnd.openxmlformats-officedocument.theme+xml"/>
  <Override PartName="/ppt/theme/theme43.xml" ContentType="application/vnd.openxmlformats-officedocument.theme+xml"/>
  <Override PartName="/ppt/theme/theme9.xml" ContentType="application/vnd.openxmlformats-officedocument.theme+xml"/>
  <Override PartName="/ppt/theme/theme4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69.xml" ContentType="application/vnd.openxmlformats-officedocument.theme+xml"/>
  <Override PartName="/ppt/theme/theme70.xml" ContentType="application/vnd.openxmlformats-officedocument.theme+xml"/>
  <Override PartName="/ppt/theme/theme71.xml" ContentType="application/vnd.openxmlformats-officedocument.theme+xml"/>
  <Override PartName="/ppt/theme/theme72.xml" ContentType="application/vnd.openxmlformats-officedocument.theme+xml"/>
  <Override PartName="/ppt/theme/theme73.xml" ContentType="application/vnd.openxmlformats-officedocument.theme+xml"/>
  <Override PartName="/ppt/theme/theme74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  <p:sldMasterId id="2147483702" r:id="rId26"/>
    <p:sldMasterId id="2147483704" r:id="rId27"/>
    <p:sldMasterId id="2147483706" r:id="rId28"/>
    <p:sldMasterId id="2147483708" r:id="rId29"/>
    <p:sldMasterId id="2147483710" r:id="rId30"/>
    <p:sldMasterId id="2147483712" r:id="rId31"/>
    <p:sldMasterId id="2147483714" r:id="rId32"/>
    <p:sldMasterId id="2147483716" r:id="rId33"/>
    <p:sldMasterId id="2147483718" r:id="rId34"/>
    <p:sldMasterId id="2147483720" r:id="rId35"/>
    <p:sldMasterId id="2147483722" r:id="rId36"/>
    <p:sldMasterId id="2147483724" r:id="rId37"/>
    <p:sldMasterId id="2147483726" r:id="rId38"/>
    <p:sldMasterId id="2147483728" r:id="rId39"/>
    <p:sldMasterId id="2147483730" r:id="rId40"/>
    <p:sldMasterId id="2147483732" r:id="rId41"/>
    <p:sldMasterId id="2147483734" r:id="rId42"/>
    <p:sldMasterId id="2147483736" r:id="rId43"/>
    <p:sldMasterId id="2147483738" r:id="rId44"/>
    <p:sldMasterId id="2147483740" r:id="rId45"/>
    <p:sldMasterId id="2147483742" r:id="rId46"/>
    <p:sldMasterId id="2147483744" r:id="rId47"/>
    <p:sldMasterId id="2147483746" r:id="rId48"/>
    <p:sldMasterId id="2147483748" r:id="rId49"/>
    <p:sldMasterId id="2147483750" r:id="rId50"/>
    <p:sldMasterId id="2147483752" r:id="rId51"/>
    <p:sldMasterId id="2147483754" r:id="rId52"/>
    <p:sldMasterId id="2147483756" r:id="rId53"/>
    <p:sldMasterId id="2147483758" r:id="rId54"/>
    <p:sldMasterId id="2147483760" r:id="rId55"/>
    <p:sldMasterId id="2147483762" r:id="rId56"/>
    <p:sldMasterId id="2147483764" r:id="rId57"/>
    <p:sldMasterId id="2147483766" r:id="rId58"/>
    <p:sldMasterId id="2147483768" r:id="rId59"/>
    <p:sldMasterId id="2147483770" r:id="rId60"/>
    <p:sldMasterId id="2147483772" r:id="rId61"/>
    <p:sldMasterId id="2147483774" r:id="rId62"/>
    <p:sldMasterId id="2147483776" r:id="rId63"/>
    <p:sldMasterId id="2147483778" r:id="rId64"/>
    <p:sldMasterId id="2147483780" r:id="rId65"/>
    <p:sldMasterId id="2147483782" r:id="rId66"/>
    <p:sldMasterId id="2147483784" r:id="rId67"/>
    <p:sldMasterId id="2147483786" r:id="rId68"/>
    <p:sldMasterId id="2147483788" r:id="rId69"/>
    <p:sldMasterId id="2147483790" r:id="rId70"/>
    <p:sldMasterId id="2147483792" r:id="rId71"/>
    <p:sldMasterId id="2147483794" r:id="rId72"/>
    <p:sldMasterId id="2147483796" r:id="rId73"/>
    <p:sldMasterId id="2147483798" r:id="rId74"/>
    <p:sldMasterId id="2147483800" r:id="rId75"/>
  </p:sldMasterIdLst>
  <p:sldIdLst>
    <p:sldId id="256" r:id="rId76"/>
    <p:sldId id="257" r:id="rId77"/>
    <p:sldId id="258" r:id="rId78"/>
    <p:sldId id="259" r:id="rId79"/>
    <p:sldId id="260" r:id="rId80"/>
    <p:sldId id="261" r:id="rId81"/>
    <p:sldId id="262" r:id="rId82"/>
    <p:sldId id="263" r:id="rId83"/>
    <p:sldId id="264" r:id="rId84"/>
    <p:sldId id="265" r:id="rId85"/>
    <p:sldId id="266" r:id="rId86"/>
    <p:sldId id="267" r:id="rId87"/>
    <p:sldId id="268" r:id="rId88"/>
    <p:sldId id="269" r:id="rId89"/>
    <p:sldId id="270" r:id="rId9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Master" Target="slideMasters/slideMaster73.xml"/><Relationship Id="rId75" Type="http://schemas.openxmlformats.org/officeDocument/2006/relationships/slideMaster" Target="slideMasters/slideMaster74.xml"/><Relationship Id="rId76" Type="http://schemas.openxmlformats.org/officeDocument/2006/relationships/slide" Target="slides/slide1.xml"/><Relationship Id="rId77" Type="http://schemas.openxmlformats.org/officeDocument/2006/relationships/slide" Target="slides/slide2.xml"/><Relationship Id="rId78" Type="http://schemas.openxmlformats.org/officeDocument/2006/relationships/slide" Target="slides/slide3.xml"/><Relationship Id="rId79" Type="http://schemas.openxmlformats.org/officeDocument/2006/relationships/slide" Target="slides/slide4.xml"/><Relationship Id="rId80" Type="http://schemas.openxmlformats.org/officeDocument/2006/relationships/slide" Target="slides/slide5.xml"/><Relationship Id="rId81" Type="http://schemas.openxmlformats.org/officeDocument/2006/relationships/slide" Target="slides/slide6.xml"/><Relationship Id="rId82" Type="http://schemas.openxmlformats.org/officeDocument/2006/relationships/slide" Target="slides/slide7.xml"/><Relationship Id="rId83" Type="http://schemas.openxmlformats.org/officeDocument/2006/relationships/slide" Target="slides/slide8.xml"/><Relationship Id="rId84" Type="http://schemas.openxmlformats.org/officeDocument/2006/relationships/slide" Target="slides/slide9.xml"/><Relationship Id="rId85" Type="http://schemas.openxmlformats.org/officeDocument/2006/relationships/slide" Target="slides/slide10.xml"/><Relationship Id="rId86" Type="http://schemas.openxmlformats.org/officeDocument/2006/relationships/slide" Target="slides/slide11.xml"/><Relationship Id="rId87" Type="http://schemas.openxmlformats.org/officeDocument/2006/relationships/slide" Target="slides/slide12.xml"/><Relationship Id="rId88" Type="http://schemas.openxmlformats.org/officeDocument/2006/relationships/slide" Target="slides/slide13.xml"/><Relationship Id="rId89" Type="http://schemas.openxmlformats.org/officeDocument/2006/relationships/slide" Target="slides/slide14.xml"/><Relationship Id="rId90" Type="http://schemas.openxmlformats.org/officeDocument/2006/relationships/slide" Target="slides/slide15.xml"/><Relationship Id="rId9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3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4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5CB350-9F77-495C-B537-700B5CF4F4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401381-E4C2-4D9A-B544-7CA5C6940B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CC3B79B-5A0F-42C4-83E3-5330C807D2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F756862-41CB-45AF-9B6D-54668CEF8A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BF43BBE-A1D7-48CD-AEC5-C63BC8A1ED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F3F4854-DC97-4DE6-8109-8A3B552A1A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C1E3C1-3D8B-4786-AB66-D2B2E359C5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0C416E8-D19A-4985-8110-44A970D97B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EA6EC9E-3B0C-43CD-A80F-315373E68C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E34E06B-35D3-41D9-9B3C-8BD3D2C54D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886A4FB-E08E-404C-8500-E16F5B3048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0B6EB971-1645-4FE8-ADC8-2F26615118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55C9DBBA-1698-43F7-974B-CED5CDA8FE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17CC6BE2-A5B8-436D-8B4B-A5FD9C5364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75EF4719-3202-4A4E-81B1-3F7DC035CD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1552B825-6267-457A-BFF3-051A7EE21F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FDCB8058-D7FF-4C72-88EB-70876DA3D6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FC634221-37E2-4143-B1F4-FBB774EB6F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359633D6-29B3-43F2-8A93-DCBD0561B9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22B33214-D665-4658-866F-86D7A58D9F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E7FC12A2-6734-4FE1-B73E-8C841FF68D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E9B1A661-9647-4914-9ACE-5446151C6E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0918F0E8-F3EF-426E-9B7B-A1DCD0FEC3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E3639825-D94A-483C-905C-52A28368D3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03BD0EEA-0C23-4A62-AD0A-3453EB6E64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10386C83-7A9D-48B0-B846-BA80DD6265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D31A27F7-D519-4227-BF9F-138F87DDE2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A3600E18-669D-4D09-B992-473EE87D5E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FD0FFB1B-390D-4166-B4ED-3E4EC6DCB6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97B72221-18B5-4368-B6E4-F0E0079DBE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2ACE32D8-7E1B-4B62-B21B-C96992C186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CBAEAF1F-3867-4674-9E89-55C683F7F5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8C77DE5D-3FF2-4A90-AC71-0B98ED51EA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0EA1F2B6-D578-424A-84E2-691DC9462E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BF29AF78-097A-405B-A1BE-C2117033D7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B16FEFC9-9610-41F5-B8E3-D46FC81C86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8322C11C-4821-4E8B-B7DA-36F379284E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C4748CEE-1CD8-436E-91E8-069B21B0B8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0275F766-2444-4FCE-B182-91D061DD21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22F3E1F0-925D-461F-BDCD-3052F07764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F60D4CEA-4E17-441D-A651-B6AF9E3071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C28288BF-01B7-4094-83E7-95D39E8B79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509EADC7-5420-44C6-9222-9CB94ABC74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37DDF7D4-0D1C-41A0-8161-F2DC2AA746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1C128FEB-EDAC-449F-8EF2-07A7CD3383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09E10BDD-3FDF-424C-9163-98BA8EF628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5A0C8C2F-01D6-4192-A61C-E760FADDCA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D9579408-0EBF-4753-A437-368E7F6D75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3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4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7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8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9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0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1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2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3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4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6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8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9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0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1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2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3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4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6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7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8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9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0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1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2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3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4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6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7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8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9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0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1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2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3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4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6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7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8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9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0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1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2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3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4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5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6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7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8.xml"/>
</Relationships>
</file>

<file path=ppt/slideMasters/_rels/slideMaster73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9.xml"/>
</Relationships>
</file>

<file path=ppt/slideMasters/_rels/slideMaster74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" name="Прямоугольник 4"/>
          <p:cNvSpPr/>
          <p:nvPr/>
        </p:nvSpPr>
        <p:spPr>
          <a:xfrm>
            <a:off x="0" y="0"/>
            <a:ext cx="8866440" cy="1508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" name="Прямоугольник: скругленные углы 6"/>
          <p:cNvSpPr/>
          <p:nvPr/>
        </p:nvSpPr>
        <p:spPr>
          <a:xfrm>
            <a:off x="204120" y="1661040"/>
            <a:ext cx="8662320" cy="84780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Прямоугольник 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46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960" cy="52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Прямоугольник 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52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960" cy="52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" name="Прямоугольник 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61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960" cy="52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Прямоугольник 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67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960" cy="52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Прямоугольник 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76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960" cy="52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" name="Прямоугольник 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82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960" cy="52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" name="Прямоугольник 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91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960" cy="52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" name="Прямоугольник 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04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960" cy="5252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" name="Прямоугольник 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07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960" cy="5252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" name="Прямоугольник 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10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960" cy="5252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31D02BD-7A1A-48E3-AD0F-FB6161A99FD8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2" name="Прямоугольник 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13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960" cy="52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" name="Прямоугольник 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20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960" cy="5252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" name="Прямоугольник 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23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960" cy="5252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5" name="Прямоугольник 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26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960" cy="5252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8" name="Прямоугольник 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29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960" cy="52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5" name="Прямоугольник 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36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960" cy="5252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8" name="Прямоугольник 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39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960" cy="5252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4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" name="Прямоугольник 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42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960" cy="5252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4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4" name="Прямоугольник 5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45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960" cy="52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4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030F2FB-E51C-44A5-A75B-D24E1DF3CDB8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1E3C905-557E-4050-AEC6-50C2D35ED46A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3ED1ADB-8445-455E-AB73-30D356FF772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4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00E89B3-6280-45C5-8F12-391A05F4A30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8A90F5-EA6D-4FA0-867A-1A3876620F38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67FC2FF-2FED-442D-A385-D1AE15151C1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06FD21-8C9B-4EAD-BFF4-EC3097C514A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6AB9736-CCE0-4716-BDAC-8F990B4268A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4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3E443DD-7ED6-420F-9271-48B4E780723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79CFE5-7105-4692-B633-F1B25F654872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4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2537116-59B6-4FBE-BAF8-3A1FFBC38A66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4E0E92A-323E-4E89-B5F6-46B2FDE2F2F0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8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8560B56-D0E4-4036-946C-C89DC6CC8900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2" name="PlaceHolder 1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739486F-7076-4BC7-A036-FAD352DAC42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920" cy="61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B5A9DCB-C765-41BC-AD67-AD9B3DE69D89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920" cy="61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3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8D18A0A-599D-4472-AF1F-09FD0E392F69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3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920" cy="61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7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F4DA89C-FA06-41B7-8370-4C63161C55C6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3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920" cy="61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BCB8253-875A-482A-8EFB-823360C6BB0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3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920" cy="61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9" name="PlaceHolder 1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F99E026-C47B-47D3-8709-597D00A9039B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3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920" cy="61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10C1251-2590-46E6-8415-34222F139A5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3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920" cy="61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3" name="PlaceHolder 1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BA84412-3A9E-448A-843C-6E50DBE450DC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3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920" cy="61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979B1E7-B501-4B2F-AB38-164D8FB89002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Прямоугольник 4"/>
          <p:cNvSpPr/>
          <p:nvPr/>
        </p:nvSpPr>
        <p:spPr>
          <a:xfrm>
            <a:off x="0" y="0"/>
            <a:ext cx="8866440" cy="1508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920" cy="61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3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2B70454-0C91-4FE2-871E-39F146EF720B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3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920" cy="61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7" name="PlaceHolder 1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063A1A-EE36-412E-86A4-80A2AA3B9E1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3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920" cy="61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1" name="PlaceHolder 1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8A2FB19-7E93-49C0-ACD4-6613572A49E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3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Прямоугольник 6"/>
          <p:cNvSpPr/>
          <p:nvPr/>
        </p:nvSpPr>
        <p:spPr>
          <a:xfrm>
            <a:off x="0" y="0"/>
            <a:ext cx="103356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75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120" cy="726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ftr" idx="79"/>
          </p:nvPr>
        </p:nvSpPr>
        <p:spPr>
          <a:xfrm>
            <a:off x="4442760" y="6356520"/>
            <a:ext cx="37094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80"/>
          </p:nvPr>
        </p:nvSpPr>
        <p:spPr>
          <a:xfrm>
            <a:off x="8880120" y="6356520"/>
            <a:ext cx="2472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CDD0DCE-755F-4EFA-8BBC-C137FE17EFB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dt" idx="81"/>
          </p:nvPr>
        </p:nvSpPr>
        <p:spPr>
          <a:xfrm>
            <a:off x="1190520" y="6356520"/>
            <a:ext cx="23896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3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Прямоугольник 6"/>
          <p:cNvSpPr/>
          <p:nvPr/>
        </p:nvSpPr>
        <p:spPr>
          <a:xfrm>
            <a:off x="0" y="0"/>
            <a:ext cx="103356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84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120" cy="726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5" name="PlaceHolder 1"/>
          <p:cNvSpPr>
            <a:spLocks noGrp="1"/>
          </p:cNvSpPr>
          <p:nvPr>
            <p:ph type="ftr" idx="82"/>
          </p:nvPr>
        </p:nvSpPr>
        <p:spPr>
          <a:xfrm>
            <a:off x="4442760" y="6356520"/>
            <a:ext cx="37094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ldNum" idx="83"/>
          </p:nvPr>
        </p:nvSpPr>
        <p:spPr>
          <a:xfrm>
            <a:off x="8880120" y="6356520"/>
            <a:ext cx="2472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9D539A0-4406-48D1-A32F-A04A5ADB78A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dt" idx="84"/>
          </p:nvPr>
        </p:nvSpPr>
        <p:spPr>
          <a:xfrm>
            <a:off x="1190520" y="6356520"/>
            <a:ext cx="23896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3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Прямоугольник 6"/>
          <p:cNvSpPr/>
          <p:nvPr/>
        </p:nvSpPr>
        <p:spPr>
          <a:xfrm>
            <a:off x="0" y="0"/>
            <a:ext cx="103356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89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120" cy="726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0" name="PlaceHolder 1"/>
          <p:cNvSpPr>
            <a:spLocks noGrp="1"/>
          </p:cNvSpPr>
          <p:nvPr>
            <p:ph type="ftr" idx="85"/>
          </p:nvPr>
        </p:nvSpPr>
        <p:spPr>
          <a:xfrm>
            <a:off x="4442760" y="6356520"/>
            <a:ext cx="37094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ldNum" idx="86"/>
          </p:nvPr>
        </p:nvSpPr>
        <p:spPr>
          <a:xfrm>
            <a:off x="8880120" y="6356520"/>
            <a:ext cx="2472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6FC1C9A-BBB7-4485-AD42-8348FB57474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dt" idx="87"/>
          </p:nvPr>
        </p:nvSpPr>
        <p:spPr>
          <a:xfrm>
            <a:off x="1190520" y="6356520"/>
            <a:ext cx="23896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3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Прямоугольник 6"/>
          <p:cNvSpPr/>
          <p:nvPr/>
        </p:nvSpPr>
        <p:spPr>
          <a:xfrm>
            <a:off x="0" y="0"/>
            <a:ext cx="103356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94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120" cy="726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ftr" idx="88"/>
          </p:nvPr>
        </p:nvSpPr>
        <p:spPr>
          <a:xfrm>
            <a:off x="4442760" y="6356520"/>
            <a:ext cx="37094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sldNum" idx="89"/>
          </p:nvPr>
        </p:nvSpPr>
        <p:spPr>
          <a:xfrm>
            <a:off x="8880120" y="6356520"/>
            <a:ext cx="2472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E12A9AA-BA98-47A7-BE2D-558D7E59E76B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dt" idx="90"/>
          </p:nvPr>
        </p:nvSpPr>
        <p:spPr>
          <a:xfrm>
            <a:off x="1190520" y="6356520"/>
            <a:ext cx="23896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3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Прямоугольник 6"/>
          <p:cNvSpPr/>
          <p:nvPr/>
        </p:nvSpPr>
        <p:spPr>
          <a:xfrm>
            <a:off x="0" y="0"/>
            <a:ext cx="103356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03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120" cy="726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4" name="PlaceHolder 1"/>
          <p:cNvSpPr>
            <a:spLocks noGrp="1"/>
          </p:cNvSpPr>
          <p:nvPr>
            <p:ph type="ftr" idx="91"/>
          </p:nvPr>
        </p:nvSpPr>
        <p:spPr>
          <a:xfrm>
            <a:off x="4442760" y="6356520"/>
            <a:ext cx="37094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sldNum" idx="92"/>
          </p:nvPr>
        </p:nvSpPr>
        <p:spPr>
          <a:xfrm>
            <a:off x="8880120" y="6356520"/>
            <a:ext cx="2472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795AB2-B798-43B4-86D8-01D5BC3F1729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dt" idx="93"/>
          </p:nvPr>
        </p:nvSpPr>
        <p:spPr>
          <a:xfrm>
            <a:off x="1190520" y="6356520"/>
            <a:ext cx="23896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3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Прямоугольник 6"/>
          <p:cNvSpPr/>
          <p:nvPr/>
        </p:nvSpPr>
        <p:spPr>
          <a:xfrm>
            <a:off x="0" y="0"/>
            <a:ext cx="103356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08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120" cy="726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ftr" idx="94"/>
          </p:nvPr>
        </p:nvSpPr>
        <p:spPr>
          <a:xfrm>
            <a:off x="4442760" y="6356520"/>
            <a:ext cx="37094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 type="sldNum" idx="95"/>
          </p:nvPr>
        </p:nvSpPr>
        <p:spPr>
          <a:xfrm>
            <a:off x="8880120" y="6356520"/>
            <a:ext cx="2472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29C2AF-3A29-40DB-B8A0-89BCFDBE80E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4" name="PlaceHolder 6"/>
          <p:cNvSpPr>
            <a:spLocks noGrp="1"/>
          </p:cNvSpPr>
          <p:nvPr>
            <p:ph type="dt" idx="96"/>
          </p:nvPr>
        </p:nvSpPr>
        <p:spPr>
          <a:xfrm>
            <a:off x="1190520" y="6356520"/>
            <a:ext cx="23896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3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Прямоугольник 6"/>
          <p:cNvSpPr/>
          <p:nvPr/>
        </p:nvSpPr>
        <p:spPr>
          <a:xfrm>
            <a:off x="0" y="0"/>
            <a:ext cx="103356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19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120" cy="726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0" name="PlaceHolder 1"/>
          <p:cNvSpPr>
            <a:spLocks noGrp="1"/>
          </p:cNvSpPr>
          <p:nvPr>
            <p:ph type="ftr" idx="97"/>
          </p:nvPr>
        </p:nvSpPr>
        <p:spPr>
          <a:xfrm>
            <a:off x="4442760" y="6356520"/>
            <a:ext cx="37094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ldNum" idx="98"/>
          </p:nvPr>
        </p:nvSpPr>
        <p:spPr>
          <a:xfrm>
            <a:off x="8880120" y="6356520"/>
            <a:ext cx="2472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00EAD1B-2CD0-4E0F-9756-3F8F7C006B49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dt" idx="99"/>
          </p:nvPr>
        </p:nvSpPr>
        <p:spPr>
          <a:xfrm>
            <a:off x="1190520" y="6356520"/>
            <a:ext cx="23896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Прямоугольник 13"/>
          <p:cNvSpPr/>
          <p:nvPr/>
        </p:nvSpPr>
        <p:spPr>
          <a:xfrm>
            <a:off x="0" y="0"/>
            <a:ext cx="374256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1" name="Прямоугольник: скругленные углы 12"/>
          <p:cNvSpPr/>
          <p:nvPr/>
        </p:nvSpPr>
        <p:spPr>
          <a:xfrm>
            <a:off x="509040" y="1043640"/>
            <a:ext cx="11096280" cy="51318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Прямоугольник 6"/>
          <p:cNvSpPr/>
          <p:nvPr/>
        </p:nvSpPr>
        <p:spPr>
          <a:xfrm>
            <a:off x="0" y="0"/>
            <a:ext cx="103356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24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120" cy="726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ftr" idx="100"/>
          </p:nvPr>
        </p:nvSpPr>
        <p:spPr>
          <a:xfrm>
            <a:off x="4442760" y="6356520"/>
            <a:ext cx="37094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101"/>
          </p:nvPr>
        </p:nvSpPr>
        <p:spPr>
          <a:xfrm>
            <a:off x="8880120" y="6356520"/>
            <a:ext cx="2472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01ECE5-5328-4B14-955A-D03BC46898AA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dt" idx="102"/>
          </p:nvPr>
        </p:nvSpPr>
        <p:spPr>
          <a:xfrm>
            <a:off x="1190520" y="6356520"/>
            <a:ext cx="23896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3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Прямоугольник 6"/>
          <p:cNvSpPr/>
          <p:nvPr/>
        </p:nvSpPr>
        <p:spPr>
          <a:xfrm>
            <a:off x="0" y="0"/>
            <a:ext cx="103356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31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120" cy="726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2" name="PlaceHolder 1"/>
          <p:cNvSpPr>
            <a:spLocks noGrp="1"/>
          </p:cNvSpPr>
          <p:nvPr>
            <p:ph type="ftr" idx="103"/>
          </p:nvPr>
        </p:nvSpPr>
        <p:spPr>
          <a:xfrm>
            <a:off x="4442760" y="6356520"/>
            <a:ext cx="37094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ldNum" idx="104"/>
          </p:nvPr>
        </p:nvSpPr>
        <p:spPr>
          <a:xfrm>
            <a:off x="8880120" y="6356520"/>
            <a:ext cx="2472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E1676A3-3E26-407E-B40E-A1D70E3E8E2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dt" idx="105"/>
          </p:nvPr>
        </p:nvSpPr>
        <p:spPr>
          <a:xfrm>
            <a:off x="1190520" y="6356520"/>
            <a:ext cx="23896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3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6"/>
          <p:cNvSpPr/>
          <p:nvPr/>
        </p:nvSpPr>
        <p:spPr>
          <a:xfrm>
            <a:off x="0" y="0"/>
            <a:ext cx="103356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36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120" cy="726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7" name="PlaceHolder 1"/>
          <p:cNvSpPr>
            <a:spLocks noGrp="1"/>
          </p:cNvSpPr>
          <p:nvPr>
            <p:ph type="ftr" idx="106"/>
          </p:nvPr>
        </p:nvSpPr>
        <p:spPr>
          <a:xfrm>
            <a:off x="4442760" y="6356520"/>
            <a:ext cx="37094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Num" idx="107"/>
          </p:nvPr>
        </p:nvSpPr>
        <p:spPr>
          <a:xfrm>
            <a:off x="8880120" y="6356520"/>
            <a:ext cx="2472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3D26E68-8E30-462E-BAD8-AD3B0876F0AA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dt" idx="108"/>
          </p:nvPr>
        </p:nvSpPr>
        <p:spPr>
          <a:xfrm>
            <a:off x="1190520" y="6356520"/>
            <a:ext cx="23896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3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Прямоугольник 6"/>
          <p:cNvSpPr/>
          <p:nvPr/>
        </p:nvSpPr>
        <p:spPr>
          <a:xfrm>
            <a:off x="0" y="0"/>
            <a:ext cx="1033560" cy="685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41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120" cy="726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2" name="PlaceHolder 1"/>
          <p:cNvSpPr>
            <a:spLocks noGrp="1"/>
          </p:cNvSpPr>
          <p:nvPr>
            <p:ph type="ftr" idx="109"/>
          </p:nvPr>
        </p:nvSpPr>
        <p:spPr>
          <a:xfrm>
            <a:off x="4442760" y="6356520"/>
            <a:ext cx="37094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ldNum" idx="110"/>
          </p:nvPr>
        </p:nvSpPr>
        <p:spPr>
          <a:xfrm>
            <a:off x="8880120" y="6356520"/>
            <a:ext cx="24724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83F34B1-F4AD-437E-BCFD-B74BC4F2AF6C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dt" idx="111"/>
          </p:nvPr>
        </p:nvSpPr>
        <p:spPr>
          <a:xfrm>
            <a:off x="1190520" y="6356520"/>
            <a:ext cx="23896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3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280" cy="69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ftr" idx="112"/>
          </p:nvPr>
        </p:nvSpPr>
        <p:spPr>
          <a:xfrm>
            <a:off x="4351680" y="6356520"/>
            <a:ext cx="380052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113"/>
          </p:nvPr>
        </p:nvSpPr>
        <p:spPr>
          <a:xfrm>
            <a:off x="88192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26E833-5742-4901-9BFB-7F2C10D7A43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dt" idx="114"/>
          </p:nvPr>
        </p:nvSpPr>
        <p:spPr>
          <a:xfrm>
            <a:off x="10468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3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280" cy="69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3" name="PlaceHolder 1"/>
          <p:cNvSpPr>
            <a:spLocks noGrp="1"/>
          </p:cNvSpPr>
          <p:nvPr>
            <p:ph type="ftr" idx="115"/>
          </p:nvPr>
        </p:nvSpPr>
        <p:spPr>
          <a:xfrm>
            <a:off x="4351680" y="6356520"/>
            <a:ext cx="380052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ldNum" idx="116"/>
          </p:nvPr>
        </p:nvSpPr>
        <p:spPr>
          <a:xfrm>
            <a:off x="88192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FDC903-8EBA-487C-893F-EA0A12E204FA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dt" idx="117"/>
          </p:nvPr>
        </p:nvSpPr>
        <p:spPr>
          <a:xfrm>
            <a:off x="10468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3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280" cy="69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7" name="PlaceHolder 1"/>
          <p:cNvSpPr>
            <a:spLocks noGrp="1"/>
          </p:cNvSpPr>
          <p:nvPr>
            <p:ph type="ftr" idx="118"/>
          </p:nvPr>
        </p:nvSpPr>
        <p:spPr>
          <a:xfrm>
            <a:off x="4351680" y="6356520"/>
            <a:ext cx="380052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ldNum" idx="119"/>
          </p:nvPr>
        </p:nvSpPr>
        <p:spPr>
          <a:xfrm>
            <a:off x="88192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BB0CD6-AEA6-4E02-B535-0A5940A24B20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dt" idx="120"/>
          </p:nvPr>
        </p:nvSpPr>
        <p:spPr>
          <a:xfrm>
            <a:off x="10468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3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280" cy="69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ftr" idx="121"/>
          </p:nvPr>
        </p:nvSpPr>
        <p:spPr>
          <a:xfrm>
            <a:off x="4351680" y="6356520"/>
            <a:ext cx="380052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sldNum" idx="122"/>
          </p:nvPr>
        </p:nvSpPr>
        <p:spPr>
          <a:xfrm>
            <a:off x="88192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36D6BAD-D886-4B1C-8A6F-21D32DECFD5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 type="dt" idx="123"/>
          </p:nvPr>
        </p:nvSpPr>
        <p:spPr>
          <a:xfrm>
            <a:off x="10468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3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280" cy="69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9" name="PlaceHolder 1"/>
          <p:cNvSpPr>
            <a:spLocks noGrp="1"/>
          </p:cNvSpPr>
          <p:nvPr>
            <p:ph type="ftr" idx="124"/>
          </p:nvPr>
        </p:nvSpPr>
        <p:spPr>
          <a:xfrm>
            <a:off x="4351680" y="6356520"/>
            <a:ext cx="380052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sldNum" idx="125"/>
          </p:nvPr>
        </p:nvSpPr>
        <p:spPr>
          <a:xfrm>
            <a:off x="88192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62DE54-5805-4E00-86E3-014FE6493786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dt" idx="126"/>
          </p:nvPr>
        </p:nvSpPr>
        <p:spPr>
          <a:xfrm>
            <a:off x="10468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3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280" cy="69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ftr" idx="127"/>
          </p:nvPr>
        </p:nvSpPr>
        <p:spPr>
          <a:xfrm>
            <a:off x="4351680" y="6356520"/>
            <a:ext cx="380052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sldNum" idx="128"/>
          </p:nvPr>
        </p:nvSpPr>
        <p:spPr>
          <a:xfrm>
            <a:off x="88192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FD070CD-606B-4863-8843-8C8CA9949752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 type="dt" idx="129"/>
          </p:nvPr>
        </p:nvSpPr>
        <p:spPr>
          <a:xfrm>
            <a:off x="10468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" name="Прямоугольник: скругленные углы 7"/>
          <p:cNvSpPr/>
          <p:nvPr/>
        </p:nvSpPr>
        <p:spPr>
          <a:xfrm>
            <a:off x="431280" y="1095480"/>
            <a:ext cx="11117880" cy="206892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280" cy="69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3" name="PlaceHolder 1"/>
          <p:cNvSpPr>
            <a:spLocks noGrp="1"/>
          </p:cNvSpPr>
          <p:nvPr>
            <p:ph type="ftr" idx="130"/>
          </p:nvPr>
        </p:nvSpPr>
        <p:spPr>
          <a:xfrm>
            <a:off x="4351680" y="6356520"/>
            <a:ext cx="380052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ldNum" idx="131"/>
          </p:nvPr>
        </p:nvSpPr>
        <p:spPr>
          <a:xfrm>
            <a:off x="88192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B877F50-8254-4B32-8255-D1FE1567686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dt" idx="132"/>
          </p:nvPr>
        </p:nvSpPr>
        <p:spPr>
          <a:xfrm>
            <a:off x="10468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3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280" cy="69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ftr" idx="133"/>
          </p:nvPr>
        </p:nvSpPr>
        <p:spPr>
          <a:xfrm>
            <a:off x="4351680" y="6356520"/>
            <a:ext cx="380052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134"/>
          </p:nvPr>
        </p:nvSpPr>
        <p:spPr>
          <a:xfrm>
            <a:off x="88192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AA300AE-1CA4-4D5D-B4AD-37877FA3AAF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dt" idx="135"/>
          </p:nvPr>
        </p:nvSpPr>
        <p:spPr>
          <a:xfrm>
            <a:off x="10468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3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280" cy="69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3" name="PlaceHolder 1"/>
          <p:cNvSpPr>
            <a:spLocks noGrp="1"/>
          </p:cNvSpPr>
          <p:nvPr>
            <p:ph type="ftr" idx="136"/>
          </p:nvPr>
        </p:nvSpPr>
        <p:spPr>
          <a:xfrm>
            <a:off x="4351680" y="6356520"/>
            <a:ext cx="380052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sldNum" idx="137"/>
          </p:nvPr>
        </p:nvSpPr>
        <p:spPr>
          <a:xfrm>
            <a:off x="88192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0FC0CBF-CF2D-4580-9565-B4FC369F0A1A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dt" idx="138"/>
          </p:nvPr>
        </p:nvSpPr>
        <p:spPr>
          <a:xfrm>
            <a:off x="10468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3"/>
  </p:sldLayoutIdLst>
</p:sldMaster>
</file>

<file path=ppt/slideMasters/slideMaster7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280" cy="69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7" name="PlaceHolder 1"/>
          <p:cNvSpPr>
            <a:spLocks noGrp="1"/>
          </p:cNvSpPr>
          <p:nvPr>
            <p:ph type="ftr" idx="139"/>
          </p:nvPr>
        </p:nvSpPr>
        <p:spPr>
          <a:xfrm>
            <a:off x="4351680" y="6356520"/>
            <a:ext cx="380052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ldNum" idx="140"/>
          </p:nvPr>
        </p:nvSpPr>
        <p:spPr>
          <a:xfrm>
            <a:off x="88192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5C62117-DBDC-4E74-AE54-493B3880448B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dt" idx="141"/>
          </p:nvPr>
        </p:nvSpPr>
        <p:spPr>
          <a:xfrm>
            <a:off x="10468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3"/>
  </p:sldLayoutIdLst>
</p:sldMaster>
</file>

<file path=ppt/slideMasters/slideMaster7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6280" cy="69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1" name="PlaceHolder 1"/>
          <p:cNvSpPr>
            <a:spLocks noGrp="1"/>
          </p:cNvSpPr>
          <p:nvPr>
            <p:ph type="ftr" idx="142"/>
          </p:nvPr>
        </p:nvSpPr>
        <p:spPr>
          <a:xfrm>
            <a:off x="4351680" y="6356520"/>
            <a:ext cx="380052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ldNum" idx="143"/>
          </p:nvPr>
        </p:nvSpPr>
        <p:spPr>
          <a:xfrm>
            <a:off x="88192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A64746C-C0A6-4490-9538-93FE4BA4A356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dt" idx="144"/>
          </p:nvPr>
        </p:nvSpPr>
        <p:spPr>
          <a:xfrm>
            <a:off x="1046880" y="6356520"/>
            <a:ext cx="25329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Прямоугольник 9"/>
          <p:cNvSpPr/>
          <p:nvPr/>
        </p:nvSpPr>
        <p:spPr>
          <a:xfrm>
            <a:off x="0" y="0"/>
            <a:ext cx="9217440" cy="1206360"/>
          </a:xfrm>
          <a:prstGeom prst="rect">
            <a:avLst/>
          </a:prstGeom>
          <a:solidFill>
            <a:srgbClr val="d7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32" name="Прямоугольник 7"/>
          <p:cNvSpPr/>
          <p:nvPr/>
        </p:nvSpPr>
        <p:spPr>
          <a:xfrm>
            <a:off x="232920" y="232920"/>
            <a:ext cx="44280" cy="640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33" name="Прямоугольник 8"/>
          <p:cNvSpPr/>
          <p:nvPr/>
        </p:nvSpPr>
        <p:spPr>
          <a:xfrm>
            <a:off x="5714640" y="1494360"/>
            <a:ext cx="44280" cy="5146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160" cy="363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720" cy="51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Прямоугольник 11"/>
          <p:cNvSpPr/>
          <p:nvPr/>
        </p:nvSpPr>
        <p:spPr>
          <a:xfrm>
            <a:off x="0" y="0"/>
            <a:ext cx="9142560" cy="1344240"/>
          </a:xfrm>
          <a:prstGeom prst="rect">
            <a:avLst/>
          </a:prstGeom>
          <a:solidFill>
            <a:srgbClr val="d7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42" name="Прямоугольник: скругленные углы 13"/>
          <p:cNvSpPr/>
          <p:nvPr/>
        </p:nvSpPr>
        <p:spPr>
          <a:xfrm>
            <a:off x="874440" y="1578600"/>
            <a:ext cx="5181840" cy="92484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43" name="Прямоугольник: скругленные углы 15"/>
          <p:cNvSpPr/>
          <p:nvPr/>
        </p:nvSpPr>
        <p:spPr>
          <a:xfrm>
            <a:off x="6206760" y="1567080"/>
            <a:ext cx="5181840" cy="92484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863640" y="1584720"/>
            <a:ext cx="10514160" cy="144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5000" lnSpcReduction="19999"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trike="noStrike" u="none">
                <a:solidFill>
                  <a:schemeClr val="lt1"/>
                </a:solidFill>
                <a:uFillTx/>
                <a:latin typeface="Russo One"/>
              </a:rPr>
              <a:t>Преддипломная практика</a:t>
            </a:r>
            <a:br>
              <a:rPr sz="6000"/>
            </a:br>
            <a:endParaRPr b="0" lang="ru-RU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5" name="TextBox 2"/>
          <p:cNvSpPr/>
          <p:nvPr/>
        </p:nvSpPr>
        <p:spPr>
          <a:xfrm>
            <a:off x="1063800" y="3420360"/>
            <a:ext cx="101271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3200" strike="noStrike" u="none" cap="all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Разработка </a:t>
            </a:r>
            <a:r>
              <a:rPr b="1" lang="en-US" sz="3200" strike="noStrike" u="none" cap="all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QA</a:t>
            </a:r>
            <a:r>
              <a:rPr b="1" lang="ru-RU" sz="3200" strike="noStrike" u="none" cap="all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 системы с семантическим поиском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6" name="TextBox 4"/>
          <p:cNvSpPr/>
          <p:nvPr/>
        </p:nvSpPr>
        <p:spPr>
          <a:xfrm>
            <a:off x="1222200" y="4739040"/>
            <a:ext cx="1026612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Забавин Алексей Сергеевич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Тихоокеанский Государственный Университет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Г. Хабаровск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2025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ubTitle"/>
          </p:nvPr>
        </p:nvSpPr>
        <p:spPr>
          <a:xfrm>
            <a:off x="1441800" y="4976280"/>
            <a:ext cx="10206360" cy="13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Программа использует комплекс из двух алгоритмов: «Алгоритм синтаксического анализа запроса, выявление основной части запроса» и «Алгоритм оптимизации по семантической близости и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anrope Light"/>
              </a:rPr>
              <a:t>TF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-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anrope Light"/>
              </a:rPr>
              <a:t>IDF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» для модификации пользовательского запроса к базе данных.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В работе алгоритма используется как уже обученные модели из пакета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anrope Light"/>
              </a:rPr>
              <a:t>gensim 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и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anrope Light"/>
              </a:rPr>
              <a:t>natasha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, так и полностью самостоятельно обученная фразовая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anrope Light"/>
              </a:rPr>
              <a:t>Word2Vec 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модель словосочетаний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5" name="TextBox 5"/>
          <p:cNvSpPr/>
          <p:nvPr/>
        </p:nvSpPr>
        <p:spPr>
          <a:xfrm rot="16200000">
            <a:off x="-2977920" y="3237120"/>
            <a:ext cx="6835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Преддипломная практика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6" name="TextBox 3"/>
          <p:cNvSpPr/>
          <p:nvPr/>
        </p:nvSpPr>
        <p:spPr>
          <a:xfrm>
            <a:off x="1441800" y="175680"/>
            <a:ext cx="10197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Разработанная программа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7" name="Изображение13" descr=""/>
          <p:cNvPicPr/>
          <p:nvPr/>
        </p:nvPicPr>
        <p:blipFill>
          <a:blip r:embed="rId1"/>
          <a:stretch/>
        </p:blipFill>
        <p:spPr>
          <a:xfrm>
            <a:off x="3560760" y="545040"/>
            <a:ext cx="5595840" cy="4310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ubTitle"/>
          </p:nvPr>
        </p:nvSpPr>
        <p:spPr>
          <a:xfrm>
            <a:off x="1260000" y="5760000"/>
            <a:ext cx="10798920" cy="109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just">
              <a:lnSpc>
                <a:spcPct val="100000"/>
              </a:lnSpc>
            </a:pPr>
            <a:r>
              <a:rPr b="0" lang="ru-RU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Как видно из пузырьковой диаграммы, лучше всего улавливает семантическую близость модель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navec</a:t>
            </a:r>
            <a:r>
              <a:rPr b="0" lang="ru-RU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 обученная на корпусах из 12 миллиардов слов художественной литературы. Обученная мной модель 4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corpora</a:t>
            </a:r>
            <a:r>
              <a:rPr b="0" lang="ru-RU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_3,5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Msentences</a:t>
            </a:r>
            <a:r>
              <a:rPr b="0" lang="ru-RU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 иногда и давала результат порядка 0.75, что считается хорошим качеством, однако в данном наборе слов модели удалось найти векторное представление пар слов в лучшем случае в 50% случаев.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9" name="TextBox 1"/>
          <p:cNvSpPr/>
          <p:nvPr/>
        </p:nvSpPr>
        <p:spPr>
          <a:xfrm rot="16200000">
            <a:off x="-2977920" y="3237120"/>
            <a:ext cx="6835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Преддипломная практика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0" name="TextBox 7"/>
          <p:cNvSpPr/>
          <p:nvPr/>
        </p:nvSpPr>
        <p:spPr>
          <a:xfrm>
            <a:off x="1441800" y="-4320"/>
            <a:ext cx="10197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Семантическая модель языка используемая в программе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1" name="" descr=""/>
          <p:cNvPicPr/>
          <p:nvPr/>
        </p:nvPicPr>
        <p:blipFill>
          <a:blip r:embed="rId1"/>
          <a:srcRect l="0" t="0" r="0" b="3264"/>
          <a:stretch/>
        </p:blipFill>
        <p:spPr>
          <a:xfrm>
            <a:off x="1465560" y="349200"/>
            <a:ext cx="10089360" cy="5337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Box 5"/>
          <p:cNvSpPr/>
          <p:nvPr/>
        </p:nvSpPr>
        <p:spPr>
          <a:xfrm rot="16200000">
            <a:off x="-2977920" y="3237120"/>
            <a:ext cx="6835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Преддипломная практика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3" name="TextBox 3"/>
          <p:cNvSpPr/>
          <p:nvPr/>
        </p:nvSpPr>
        <p:spPr>
          <a:xfrm>
            <a:off x="1441800" y="175680"/>
            <a:ext cx="10197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«Алгоритм синтаксического анализа запроса, выявление основной части запроса»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4" name="PlaceHolder 1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algn="ctr"/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5" name="Изображение6" descr=""/>
          <p:cNvPicPr/>
          <p:nvPr/>
        </p:nvPicPr>
        <p:blipFill>
          <a:blip r:embed="rId1"/>
          <a:stretch/>
        </p:blipFill>
        <p:spPr>
          <a:xfrm>
            <a:off x="2207520" y="735840"/>
            <a:ext cx="8034120" cy="5665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Box 5"/>
          <p:cNvSpPr/>
          <p:nvPr/>
        </p:nvSpPr>
        <p:spPr>
          <a:xfrm rot="16200000">
            <a:off x="-2977920" y="3237120"/>
            <a:ext cx="6835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Преддипломная практика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7" name="TextBox 3"/>
          <p:cNvSpPr/>
          <p:nvPr/>
        </p:nvSpPr>
        <p:spPr>
          <a:xfrm>
            <a:off x="1441800" y="175680"/>
            <a:ext cx="10197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«Алгоритм оптимизации по семантической близости и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anrope Light"/>
              </a:rPr>
              <a:t>TF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-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anrope Light"/>
              </a:rPr>
              <a:t>IDF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»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8" name="PlaceHolder 1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algn="ctr"/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9" name="Изображение8" descr=""/>
          <p:cNvPicPr/>
          <p:nvPr/>
        </p:nvPicPr>
        <p:blipFill>
          <a:blip r:embed="rId1"/>
          <a:stretch/>
        </p:blipFill>
        <p:spPr>
          <a:xfrm>
            <a:off x="3025080" y="658440"/>
            <a:ext cx="7181280" cy="5886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ubTitle"/>
          </p:nvPr>
        </p:nvSpPr>
        <p:spPr>
          <a:xfrm>
            <a:off x="1248480" y="896760"/>
            <a:ext cx="10065600" cy="361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Полученные результаты эффективности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Ранжирование — задача сортировки набора элементов из соображения их релевантности. Чаще всего релевантность понимается по отношению к некому объекту. В задаче информационного поиска объект — это запрос, элементы — всевозможные документы (ссылки на них), а релевантность — соответствие документа запросу. 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Для релевантности существует метрика: Средняя точность на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Manrope Light"/>
              </a:rPr>
              <a:t> k-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элементах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Manrope Light"/>
              </a:rPr>
              <a:t>(map@K)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Были проведены расчеты для 10 поисковых запросов с размеченной релевантностью на базе из 100 вопросов: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51" name="Таблица 4"/>
          <p:cNvGraphicFramePr/>
          <p:nvPr/>
        </p:nvGraphicFramePr>
        <p:xfrm>
          <a:off x="3411000" y="4607280"/>
          <a:ext cx="5228640" cy="2106000"/>
        </p:xfrm>
        <a:graphic>
          <a:graphicData uri="http://schemas.openxmlformats.org/drawingml/2006/table">
            <a:tbl>
              <a:tblPr/>
              <a:tblGrid>
                <a:gridCol w="3976200"/>
                <a:gridCol w="1252800"/>
              </a:tblGrid>
              <a:tr h="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Тип поиска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map@K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Поиск по вхождению строки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0,2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Postgres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0,4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с NLP оптимизацией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0,861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36440" y="464760"/>
            <a:ext cx="8017200" cy="118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200" strike="noStrike" u="none">
                <a:solidFill>
                  <a:schemeClr val="lt1"/>
                </a:solidFill>
                <a:uFillTx/>
                <a:latin typeface="Russo One"/>
              </a:rPr>
              <a:t>Преддипломная практика </a:t>
            </a:r>
            <a:endParaRPr b="0" lang="ru-RU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3" name="TextBox 3"/>
          <p:cNvSpPr/>
          <p:nvPr/>
        </p:nvSpPr>
        <p:spPr>
          <a:xfrm>
            <a:off x="797400" y="2572920"/>
            <a:ext cx="10588680" cy="12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4000" strike="noStrike" u="none">
                <a:solidFill>
                  <a:schemeClr val="lt1"/>
                </a:solidFill>
                <a:uFillTx/>
                <a:latin typeface="Manrope Light"/>
              </a:rPr>
              <a:t>СПАСИБО ЗА ВНИМАНИЕ!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4" name="TextBox 5"/>
          <p:cNvSpPr/>
          <p:nvPr/>
        </p:nvSpPr>
        <p:spPr>
          <a:xfrm>
            <a:off x="1467360" y="3721320"/>
            <a:ext cx="961056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Manrope Light"/>
              </a:rPr>
              <a:t>Забавин Алексей Сергеевич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Manrope Light"/>
              </a:rPr>
              <a:t>Тихоокеанский Государственный Университет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Manrope Light"/>
              </a:rPr>
              <a:t>Г. Хабаровск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5" name="TextBox 6"/>
          <p:cNvSpPr/>
          <p:nvPr/>
        </p:nvSpPr>
        <p:spPr>
          <a:xfrm>
            <a:off x="5305680" y="6049800"/>
            <a:ext cx="1933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Manrope Light"/>
              </a:rPr>
              <a:t>2025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ubTitle"/>
          </p:nvPr>
        </p:nvSpPr>
        <p:spPr>
          <a:xfrm>
            <a:off x="1529280" y="1452600"/>
            <a:ext cx="9142560" cy="362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Предмет работы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Предметом исследования является разработка вопросно-ответной системы базы знаний ТОГУ. Изучение качества поиска — при простом поиске по вхождению текста, при индексировании на основе «частотной важности» слов в документе и полнотекстовом поиске по нему. 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А также использование оптимизаций поискового запроса на основе семантической близости и синтаксической важности членов предложения в тексте документа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1555560" y="1602000"/>
            <a:ext cx="9142560" cy="362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Задача полнотекстового поиска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Полнотекстовый поиск предназначен для поиска и ранжирования текстовых данных на основе ключевых слов или фраз, встречающихся в текстовых полях базы данных где стандартные механизмы вроде оператора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Manrope Light"/>
              </a:rPr>
              <a:t>LIKE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 недостаточны. Поиск должен учитывать различные формы слов.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 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Важным аспектом является не только нахождение документов, но и их сортировка по релевантности. Стандартные SQL-запросы не обладают встроенной поддержкой ранжирования результатов на основе того, насколько близки слова запроса к друг другу в документе или как часто они встречаются.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454320" y="463320"/>
            <a:ext cx="8601840" cy="68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Russo One"/>
              </a:rPr>
              <a:t>Основы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Russo One"/>
              </a:rPr>
              <a:t>NLP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Russo One"/>
              </a:rPr>
              <a:t> анализа текста. Обратная частота встречаемости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Russo One"/>
              </a:rPr>
              <a:t>TF-IDF</a:t>
            </a:r>
            <a:br>
              <a:rPr sz="3200"/>
            </a:b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454320" y="1751040"/>
            <a:ext cx="5062680" cy="469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Manrope Light"/>
              </a:rPr>
              <a:t>В работе используется движок полнотекстового поиска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Manrope Light"/>
              </a:rPr>
              <a:t>Postgres. </a:t>
            </a:r>
            <a:r>
              <a:rPr b="0" lang="ru-RU" sz="2000" strike="noStrike" u="none">
                <a:solidFill>
                  <a:schemeClr val="dk1"/>
                </a:solidFill>
                <a:uFillTx/>
                <a:latin typeface="Manrope Light"/>
              </a:rPr>
              <a:t>Документы с помощью него индексируются по «лексемам» – базовым синтаксическим единицам представляющим неизменяемые части слов.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Manrope Light"/>
              </a:rPr>
              <a:t>Результаты поиска ранжируются в соответствии с статистикой встречаемости слов во всей базе и в документе: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Manrope Light"/>
              </a:rPr>
              <a:t>Это можно назвать «важностью слова»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1" name="Rectangle 1"/>
          <p:cNvSpPr/>
          <p:nvPr/>
        </p:nvSpPr>
        <p:spPr>
          <a:xfrm>
            <a:off x="-4920120" y="-164880"/>
            <a:ext cx="234183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1200" strike="noStrike" u="non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2" name="Изображение12" descr=""/>
          <p:cNvPicPr/>
          <p:nvPr/>
        </p:nvPicPr>
        <p:blipFill>
          <a:blip r:embed="rId1"/>
          <a:srcRect l="0" t="0" r="45314" b="35255"/>
          <a:stretch/>
        </p:blipFill>
        <p:spPr>
          <a:xfrm>
            <a:off x="5975280" y="1584000"/>
            <a:ext cx="5363640" cy="4215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3" name="PlaceHolder 3"/>
          <p:cNvSpPr>
            <a:spLocks noGrp="1"/>
          </p:cNvSpPr>
          <p:nvPr>
            <p:ph/>
          </p:nvPr>
        </p:nvSpPr>
        <p:spPr>
          <a:xfrm>
            <a:off x="5832000" y="1332000"/>
            <a:ext cx="6226920" cy="559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Пример разбиения в базе данных: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При добавлении данных автоматически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применяется операция «стемминг» к документу, и строится подобный индекс с подсчетом вхождения лексемы.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4" name="Рисунок 7" descr=""/>
          <p:cNvPicPr/>
          <p:nvPr/>
        </p:nvPicPr>
        <p:blipFill>
          <a:blip r:embed="rId2"/>
          <a:stretch/>
        </p:blipFill>
        <p:spPr>
          <a:xfrm>
            <a:off x="576720" y="5041800"/>
            <a:ext cx="3936960" cy="519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ubTitle"/>
          </p:nvPr>
        </p:nvSpPr>
        <p:spPr>
          <a:xfrm>
            <a:off x="1292400" y="1608840"/>
            <a:ext cx="9608400" cy="412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Обработка естественного языка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Базовая машина полнотекстового поиска работает лучше стандартного поиска, однако не всегда достаточна для пользовательских запросов на естественном языке.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Чтобы повысить качество поиска нам необходимо углубится в теорию работы с естественным языком (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Manrope Light"/>
              </a:rPr>
              <a:t>NLP – Natural Langueage Processing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)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454320" y="463320"/>
            <a:ext cx="8601840" cy="68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Russo One"/>
              </a:rPr>
              <a:t>Основы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Russo One"/>
              </a:rPr>
              <a:t>NLP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Russo One"/>
              </a:rPr>
              <a:t> анализа текста. Эмбеддинги</a:t>
            </a:r>
            <a:br>
              <a:rPr sz="3200"/>
            </a:b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454320" y="1751040"/>
            <a:ext cx="5062680" cy="469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В широком смысле, </a:t>
            </a:r>
            <a:r>
              <a:rPr b="1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эмбеддинг</a:t>
            </a:r>
            <a:r>
              <a:rPr b="0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 - это процесс преобразования каких-либо данных (чаще всего текста, но могут быть и изображения, звуки и т.д.) в набор чисел, </a:t>
            </a:r>
            <a:r>
              <a:rPr b="1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векторы</a:t>
            </a:r>
            <a:r>
              <a:rPr b="0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, которые машина может не только хранить, но и с которыми она может работать. 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Именно преобразовав слово в числовой вид можно применить аппарат математики и вычислительной техники к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Manrope Light"/>
              </a:rPr>
              <a:t>NLP-</a:t>
            </a:r>
            <a:r>
              <a:rPr b="0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 анализу текста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18" name="Объект 4"/>
          <p:cNvGraphicFramePr/>
          <p:nvPr/>
        </p:nvGraphicFramePr>
        <p:xfrm>
          <a:off x="5907600" y="1608120"/>
          <a:ext cx="5915880" cy="4916880"/>
        </p:xfrm>
        <a:graphic>
          <a:graphicData uri="http://schemas.openxmlformats.org/drawingml/2006/table">
            <a:tbl>
              <a:tblPr/>
              <a:tblGrid>
                <a:gridCol w="986040"/>
                <a:gridCol w="1211760"/>
                <a:gridCol w="3718440"/>
              </a:tblGrid>
              <a:tr h="393120"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Категория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тип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описание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585720">
                <a:tc rowSpan="2"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Текстовые 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эмбеддинги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Word Embeddings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Эти эмбеддинги преобразуют слова в векторы, так что слова с похожим значением имеют похожие векторные представления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89928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Sentence Embeddings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Здесь уже идет дело о целых предложениях. Подобные модели создают векторные представления для целых предложений или даже абзацев, улавливая гораздо более тонкие нюансы языка.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899280">
                <a:tc rowSpan="2"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Эмбеддинги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изображений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CNN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CNN позволяет преобразовать изображения в векторы, которые затем используются для различных задач, например, классификации изображений или даже генерации новых изображений.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89928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Autoencoders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Автоэнкодеры могут сжимать изображения в более мелкие, плотные векторные представления, которые затем могут быть использованы для различных целей, включая декомпрессию или даже обнаружение аномалий.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730440">
                <a:tc rowSpan="2"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Эмбеддинги для 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других типов данных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Graph Embeddings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Применяются для работы с графовыми структурами (к примеру рекомендательные системы). Это способ представить узлы и связи графа в виде векторов.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0976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Sequence Embeddings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Используются для анализа последовательностей, например, во временных рядах или в музыке.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9" name="Rectangle 1"/>
          <p:cNvSpPr/>
          <p:nvPr/>
        </p:nvSpPr>
        <p:spPr>
          <a:xfrm>
            <a:off x="-4920120" y="-164880"/>
            <a:ext cx="234183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1200" strike="noStrike" u="non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ubTitle"/>
          </p:nvPr>
        </p:nvSpPr>
        <p:spPr>
          <a:xfrm>
            <a:off x="1292400" y="1608840"/>
            <a:ext cx="9608400" cy="412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Векторные пространства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 — это математические структуры, состоящие из векторов. Векторы можно понимать как точки в некотором пространстве, которые обладают направлением и величиной. В эмбеддингах, каждый вектор представляет собой уникальное представление объекта, преобразованное в числовую форму.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Размерность вектора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 определяет, сколько координат используется для описания каждого вектора в пространстве. В эмбеддингах высокая размерность может означать более детализированное представление данных. Векторное пространство для текстовых эмбеддингов может иметь тысячи измерений.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Расстояние между векторами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 в эмбеддингах измеряется с помощью метрик, таких как </a:t>
            </a:r>
            <a:r>
              <a:rPr b="0" i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Евклидово расстояние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 или </a:t>
            </a:r>
            <a:r>
              <a:rPr b="0" i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косинусное сходство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. Метрики позволяют оценить, насколько близко или далеко друг от друга находятся различные объекты в векторном пространстве, что является основой для многих алгоритмов машинного обучения, таких как классификация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09320" y="125280"/>
            <a:ext cx="8769600" cy="111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Russo One"/>
              </a:rPr>
              <a:t>Используемые технологии.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Russo One"/>
              </a:rPr>
              <a:t>Word2Vec</a:t>
            </a:r>
            <a:br>
              <a:rPr sz="3200"/>
            </a:b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22" name="" descr=""/>
          <p:cNvPicPr/>
          <p:nvPr/>
        </p:nvPicPr>
        <p:blipFill>
          <a:blip r:embed="rId1">
            <a:alphaModFix amt="40000"/>
          </a:blip>
          <a:stretch/>
        </p:blipFill>
        <p:spPr>
          <a:xfrm>
            <a:off x="2112480" y="3420000"/>
            <a:ext cx="1486800" cy="1855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409320" y="1041840"/>
            <a:ext cx="3461760" cy="545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Word2Vec использует нейронные сети для обучения векторных представлений слов из больших наборов текстовых данных. Существуют две основные архитектуры Word2Vec: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CBOW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: предсказывает текущее слово на основе контекста (окружающих слов). Например, в предложении "Собака лает на ___", CBOW попытается угадать недостающее слово (например, "почтальона") на основе окружающих слов.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Skip-gram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: работает наоборот по сравнению с CBOW. Использует текущее слово для предсказания окружающих его слов в предложении. Например, если взять слово "кошка", модель попытается предсказать слова, которые часто встречаются в окружении слова "кошка", такие как "мышь", "мяукает" и т.д.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Rectangle 1"/>
          <p:cNvSpPr/>
          <p:nvPr/>
        </p:nvSpPr>
        <p:spPr>
          <a:xfrm>
            <a:off x="-4920120" y="-164880"/>
            <a:ext cx="234183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1200" strike="noStrike" u="non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25" name="Рисунок 11" descr=""/>
          <p:cNvPicPr/>
          <p:nvPr/>
        </p:nvPicPr>
        <p:blipFill>
          <a:blip r:embed="rId2"/>
          <a:stretch/>
        </p:blipFill>
        <p:spPr>
          <a:xfrm>
            <a:off x="3935520" y="1041840"/>
            <a:ext cx="4032720" cy="2481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6" name="Рисунок 12" descr=""/>
          <p:cNvPicPr/>
          <p:nvPr/>
        </p:nvPicPr>
        <p:blipFill>
          <a:blip r:embed="rId3"/>
          <a:stretch/>
        </p:blipFill>
        <p:spPr>
          <a:xfrm>
            <a:off x="4034160" y="4360680"/>
            <a:ext cx="3728880" cy="2136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7" name="Изображение1" descr=""/>
          <p:cNvPicPr/>
          <p:nvPr/>
        </p:nvPicPr>
        <p:blipFill>
          <a:blip r:embed="rId4"/>
          <a:srcRect l="0" t="0" r="0" b="3641"/>
          <a:stretch/>
        </p:blipFill>
        <p:spPr>
          <a:xfrm>
            <a:off x="8161920" y="1174320"/>
            <a:ext cx="3747240" cy="1584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8" name="Изображение10" descr=""/>
          <p:cNvPicPr/>
          <p:nvPr/>
        </p:nvPicPr>
        <p:blipFill>
          <a:blip r:embed="rId5"/>
          <a:stretch/>
        </p:blipFill>
        <p:spPr>
          <a:xfrm>
            <a:off x="7912440" y="5343120"/>
            <a:ext cx="3935160" cy="113544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429" name="Таблица 15"/>
          <p:cNvGraphicFramePr/>
          <p:nvPr/>
        </p:nvGraphicFramePr>
        <p:xfrm>
          <a:off x="8100000" y="2844000"/>
          <a:ext cx="3700440" cy="2196000"/>
        </p:xfrm>
        <a:graphic>
          <a:graphicData uri="http://schemas.openxmlformats.org/drawingml/2006/table">
            <a:tbl>
              <a:tblPr/>
              <a:tblGrid>
                <a:gridCol w="994320"/>
                <a:gridCol w="994320"/>
                <a:gridCol w="805680"/>
                <a:gridCol w="906480"/>
              </a:tblGrid>
              <a:tr h="405360">
                <a:tc rowSpan="2"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Архитектура модели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Набор тестов на семантико-синтаксическую взаимосвязь слов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Связанность слов </a:t>
                      </a:r>
                      <a:r>
                        <a:rPr b="0" lang="en-US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MSR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(тестовый набор[20])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71748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Семантическая точность, %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Синтаксическая точность,%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67840"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RNNLM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9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36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35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267840"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NNLM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23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53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47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267840"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CBOW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24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64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61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269640"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Skip-gram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55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59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56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ubTitle"/>
          </p:nvPr>
        </p:nvSpPr>
        <p:spPr>
          <a:xfrm>
            <a:off x="1521000" y="5275440"/>
            <a:ext cx="10357920" cy="138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V - количество слов в словаре после обучения, каждое слово в словаре описывается как вектор с однократным кодированием (двоичный вектор, в котором только позиция соответствующего слова имеет значение 1),  N - количество нейронов (размерность векторного пространства слов). Весовая матрица VxN хранит обученный вектор и моделью предсказываются векторы которые соответствуют словам близким по контексту входному — то есть при обучении находившихся слева и с права в тексте (окно w=1).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1" name="TextBox 5"/>
          <p:cNvSpPr/>
          <p:nvPr/>
        </p:nvSpPr>
        <p:spPr>
          <a:xfrm rot="16200000">
            <a:off x="-2977920" y="3237120"/>
            <a:ext cx="6835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Преддипломная практика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2" name="Изображение7" descr=""/>
          <p:cNvPicPr/>
          <p:nvPr/>
        </p:nvPicPr>
        <p:blipFill>
          <a:blip r:embed="rId1"/>
          <a:stretch/>
        </p:blipFill>
        <p:spPr>
          <a:xfrm>
            <a:off x="3789000" y="677160"/>
            <a:ext cx="5664960" cy="4339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3" name="TextBox 3"/>
          <p:cNvSpPr/>
          <p:nvPr/>
        </p:nvSpPr>
        <p:spPr>
          <a:xfrm>
            <a:off x="1441800" y="175680"/>
            <a:ext cx="10197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Пример архитектуры Word2vec ИНС (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Manrope Light"/>
              </a:rPr>
              <a:t>skip</a:t>
            </a:r>
            <a:r>
              <a:rPr b="1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-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Manrope Light"/>
              </a:rPr>
              <a:t>gram</a:t>
            </a:r>
            <a:r>
              <a:rPr b="1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), 1 скрытый слой, окно = 1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Application>LibreOffice/24.8.6.2$Windows_X86_64 LibreOffice_project/6d98ba145e9a8a39fc57bcc76981d1fb1316c60c</Application>
  <AppVersion>15.0000</AppVersion>
  <Words>988</Words>
  <Paragraphs>130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2024-01-23T08:11:47Z</dcterms:created>
  <dc:creator>Стельмакова Татьяна Олеговна [012862]</dc:creator>
  <dc:description/>
  <dc:language>ru-RU</dc:language>
  <cp:lastModifiedBy/>
  <dcterms:modified xsi:type="dcterms:W3CDTF">2025-05-20T21:50:20Z</dcterms:modified>
  <cp:revision>32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14</vt:i4>
  </property>
</Properties>
</file>