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61" r:id="rId6"/>
    <p:sldId id="262" r:id="rId7"/>
    <p:sldId id="269" r:id="rId8"/>
    <p:sldId id="272" r:id="rId9"/>
    <p:sldId id="271" r:id="rId10"/>
    <p:sldId id="273" r:id="rId11"/>
    <p:sldId id="270" r:id="rId12"/>
    <p:sldId id="274" r:id="rId13"/>
    <p:sldId id="268" r:id="rId14"/>
    <p:sldId id="275" r:id="rId15"/>
    <p:sldId id="276" r:id="rId16"/>
    <p:sldId id="279" r:id="rId17"/>
    <p:sldId id="281" r:id="rId18"/>
    <p:sldId id="278" r:id="rId19"/>
    <p:sldId id="280" r:id="rId20"/>
    <p:sldId id="277" r:id="rId21"/>
    <p:sldId id="282" r:id="rId22"/>
    <p:sldId id="28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0" d="100"/>
          <a:sy n="80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F7EF3FD-BA5A-4221-8D19-E5991C986725}"/>
              </a:ext>
            </a:extLst>
          </p:cNvPr>
          <p:cNvSpPr/>
          <p:nvPr userDrawn="1"/>
        </p:nvSpPr>
        <p:spPr>
          <a:xfrm>
            <a:off x="204158" y="1661095"/>
            <a:ext cx="8663797" cy="84919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01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A8276-9E3C-4F86-A7A2-D8033572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A2409E-1D8E-4A7C-9B25-22C8AE53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1C84B-B957-4715-8C32-FCC8C7CB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2E8F1-99AF-409F-BDB0-515B5E03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2CDC4-1C6C-4AF3-935E-B5794341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B7A4B-77F1-49B2-91D1-87B2EE8F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0891-7AAE-4C79-85A9-A76B57B4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51C47-6187-4004-B079-965EE17B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41844-50D4-487D-A748-B8B8C56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2A887-A8F4-432B-ACEC-5A95804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61EF6-ED58-47E2-9553-AF28924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4137CA-44E0-4B37-88E0-8B549C7A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09291"/>
            <a:ext cx="2628900" cy="51676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4A4EA-E2C5-4DEF-B0DE-92B5A856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9468E-EB5B-4CCD-AC2C-624153B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3D60-B8AB-4D38-A944-99A40DC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3C7CB-3993-4971-AE93-81AE4F7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FB06A-B555-4EFA-A027-AF424919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DC7D1-AC6A-461A-A75A-B058924D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0834-BB50-4E56-830D-907840B9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0C80F-80BE-45B0-A76D-52571C74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F1EF5-F3B8-4509-A4EA-4D7B651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6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7EA7-A01F-476D-AE58-6A49583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2A057-2B33-4DC8-B1D6-8CCB7AC2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AA855-92AD-446C-AA03-8778F89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6255E-439B-4E44-BBB6-23302FF3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F7C74-94CC-4B08-9A57-FDE19B2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E30E-1759-4FE2-BBF6-AFC6B809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E18E4-40CF-4C03-AF98-A4DFB02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55751-43A8-4BDE-80E4-D1D7A1C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41AEB-DDDA-4725-BBBB-D2DEFAB4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D82-CD72-42CF-B332-BDA53E76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1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EE8B-DF4B-4B88-AAAF-415B3E0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C7630-4C53-4C1C-B297-21430DEBD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C15-249A-4A50-A398-C2AABE49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5C49B-67FB-44C2-8C45-4DC9AFB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F7F1E-E6B7-4D4E-A709-A24A8B3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02E5C-551F-440B-A9AC-8679BFC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0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1C3A-91BF-404D-AD5A-C72BC2CD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74E28-E04E-42ED-8DAE-00B1222B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5A653-C2FA-4631-B1ED-9C32B682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61583B-A4E3-4D3E-9BD6-7A690CDA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D8961-2116-4B05-8956-FE300728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F5A2A7-EEFA-4835-88D2-EB3E508D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BD7B6-7094-4D82-B1BE-B3D24ABB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FE513E-7176-4995-B399-BA5358B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80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2FC2-D8C8-4C68-B9D5-3C0CF14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CD5DA-4371-4E93-95CF-1380808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DAF34-6766-4F04-9839-1628D07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3652-6F05-4E78-BCFF-9880F8E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44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A76C15-FEBD-4FD3-AD54-491E007D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FA9F2-9C74-4805-AF38-7F524BD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FABB8D-234F-47B1-B046-1462F4A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63216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3C7B-348A-4FFC-A6ED-583F2C53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50933-E740-43AD-B13F-FC40C480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AEE4-C938-48C1-BCD3-B1B91FBE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B058C-FC16-4390-9566-09639AB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EF62E-833F-4E34-82F5-BD37624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CF075-03BB-4966-9CB4-A5F2C7B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63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B587F-2945-4CD5-AD63-F7B37179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F31006-8335-41F1-9FCF-27D90BB0F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078A1-2AB6-417A-8814-D04CA5CD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91C2EB-A67A-41AF-BF3B-CDFEAAA2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8E29A-648A-443A-B07B-7DF0C890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411B3A-ACCA-4977-BBA5-B3DD119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10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90A13-C718-4615-859C-01565BA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7DBD5-AB57-4A0D-B113-79E14654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68E5E-F894-42DE-8495-CD390CA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D2233-205E-44E7-A564-5F019DA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38C17-0164-44CC-8928-2BB91C4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E897D8-6627-435C-B1B9-5D364FE8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30C3C-EF35-4981-8485-395D048B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00B1C-6B9F-432C-92F6-EF09CAB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8CBB-6773-4D34-8424-85B259C1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FF15B-424E-490B-B3E3-2D9889D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2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E0073-8681-4F29-82DC-049008ED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28F1DC-B6D2-45A9-A286-A392A684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4C112-3455-4919-A68F-97CDC99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E6E11-1814-47B7-B19C-3D34E3A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EA9E-6367-4A71-BA7C-8CE2559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1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19C9-E0C4-43A4-97B9-870A8D8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4F1F-154F-4A5F-976B-49CC963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FFC99-7CA5-4957-A8F9-2896718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77BB9-5323-4858-A27D-D709D135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F34EE-C8FC-4623-9360-3D9EB95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9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0E0B2-DA69-4C5F-9D01-AE6BD6F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7A5FE-7788-43E7-8874-4F524337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C2865-3DE6-401E-A36A-DBAAD1D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C0A2A-6BD4-4265-90E3-C13497AE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B9C5B-B800-497E-A683-8505274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3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5FA67-7046-4561-B244-6835ED6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1A6D6-3EEF-42D1-97EF-726EB93A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0901-E9D3-4185-A194-9DA08C4C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797EB-5D1B-4960-A49E-DC62E84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67FAC-3AC4-4C3B-AEE2-2B60D0D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00D74-B10C-4341-A2B2-BE1A30AD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7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4492-ACA6-4554-83B2-DE2D300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AA3C7-8604-4B3C-9026-E362CAB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E81985-7809-4E3E-A51E-4CEA4777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1C451-492A-4D1B-951C-88B4C4CC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F7FFDF-D2EC-414C-BFB7-B1111AF0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E57B5-C9E4-4C61-B5DA-25CEEEC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5F9DE4-2966-46E1-877C-73577E1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FDCED1-91FE-4691-8AEE-780BE66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1F7EA-A002-4D6A-80A9-3D5B9F7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5387D3-FD2F-4593-8BDA-104D82E8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90BC7-C0DD-4CBB-800B-2CA603A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AF223-A462-44E3-AFC6-7BF4A86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0CE1E3-E6E3-4F09-83F3-FDDF359E5B78}"/>
              </a:ext>
            </a:extLst>
          </p:cNvPr>
          <p:cNvSpPr/>
          <p:nvPr userDrawn="1"/>
        </p:nvSpPr>
        <p:spPr>
          <a:xfrm>
            <a:off x="0" y="0"/>
            <a:ext cx="37438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0C54783-3609-4D21-A954-1D11C6F3BDD6}"/>
              </a:ext>
            </a:extLst>
          </p:cNvPr>
          <p:cNvSpPr/>
          <p:nvPr userDrawn="1"/>
        </p:nvSpPr>
        <p:spPr>
          <a:xfrm>
            <a:off x="508958" y="1043796"/>
            <a:ext cx="11097685" cy="5133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E0AE8-30D5-4837-B1C9-DA74C2D3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1043796"/>
            <a:ext cx="10466561" cy="1915064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F2A5A-A437-4053-BD60-188CE3A2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38" y="3071004"/>
            <a:ext cx="10466561" cy="3105959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4403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965228-FE36-49C8-8B20-20E406B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878E40-CDAD-461F-87B2-41E6E4B0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7BFD1-792A-4C6B-A42A-7321BD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8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B6C72-3880-409F-A007-D581AF1E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C16AB-7061-46F5-ABF1-1262C5CF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E13A-C58C-4E6A-B356-5CAE049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95F60-7F5C-4644-82A7-9633D4D7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FEF1B-D9DC-4B70-AAE2-79E3D9D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DDA29-4098-4412-83B8-2E4B17D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8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F5054-87B8-41A4-AB73-EA0AC832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BCDBD1-7A1E-45A1-8023-9B3E929D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A2885-AB83-46C8-A062-EC585F20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F19DA-4294-473C-ACF8-CA081425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96EE5-18EB-4161-9CAC-179E5132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DB2D2-2D02-4E90-BA9F-97D69F2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55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FAD0F-96F4-40AD-904B-A878363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7E5A09-0780-495A-A945-134381C0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C4EB2-127E-41E0-A9F1-A9899C8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9AB64-4C4D-4731-9E16-A4389BD9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5FFC0-D01C-4544-9FA5-D9DAB63F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29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B645C3-7722-4484-97CC-4EE0C98B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F512B-8BAE-4E8D-B99B-33BA575A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EAD9-9B97-4A8C-A737-BAF4311F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5410-3A2D-4458-830D-8AD8993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12E3F-28C1-4DD0-B638-2AE8CBA3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9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199FA-B16A-4BDA-8843-024DF4B9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9E460D-662C-4459-B310-5BC39A59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DAA22-643A-4924-AA60-D8F957A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4025B-C7A4-4E49-A4BF-79E82F6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4A7F0-DC20-4EB8-B813-6A9A5A2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682F-0E47-4666-99A9-1E26A01C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19A3F-93C2-4696-9E11-44E4B48A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C90C7-E5CE-4E5E-BDC0-388E2E54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12E7-879C-4EAB-A41C-5111E1C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D7A6-AC2E-4A73-9906-264853E9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7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7F62-285D-434A-954B-D8675861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1709738"/>
            <a:ext cx="101570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CF9E8-957C-4C8D-977B-E2E0DA0E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4589463"/>
            <a:ext cx="101570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0FEBF-64BD-4627-ADB5-A016961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EB24-A0D3-4CF1-AC61-ECEBD97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02499-1528-4521-8383-CE6E90A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67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876E4-6A7F-43DE-BEEB-D1DE19A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7CBB1-E77C-48E4-BA1F-9F0CCE5FF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444" y="1825625"/>
            <a:ext cx="482935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982F-22DA-467D-9853-5E40DEDC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4CB8A-7588-4790-8B61-455CF463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3C476-9267-4844-95DC-4C42B5C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0C6435-F8F8-4187-AA6F-AD70B06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12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EBA1-09D3-4ECF-84CE-6BF5C3EA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4943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892C7-4B46-4BA6-9BEF-F1E245A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681163"/>
            <a:ext cx="4807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67A0D-6835-451A-B6F0-41AD7C68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444" y="2505075"/>
            <a:ext cx="480713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1C961-8FD4-487A-A206-997BE72B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4582" y="1681163"/>
            <a:ext cx="48308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8E83C4-DE87-44FE-B1F9-CD25951B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4582" y="2505075"/>
            <a:ext cx="483080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09AA51-DD1F-481C-A93D-6CB4573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EE2D3-299C-45F1-8D68-952FB5A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84950-9CB6-47E1-924C-E3DFD37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1DE1A8-2DCE-4F23-A7D8-51A6BEDE78A6}"/>
              </a:ext>
            </a:extLst>
          </p:cNvPr>
          <p:cNvSpPr/>
          <p:nvPr userDrawn="1"/>
        </p:nvSpPr>
        <p:spPr>
          <a:xfrm>
            <a:off x="431321" y="1095555"/>
            <a:ext cx="11119449" cy="207033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2110-457E-4AFB-9C5C-AA51DBF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5556"/>
            <a:ext cx="10515600" cy="2070338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3E02C-A741-450E-802A-224878D7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348" y="3312543"/>
            <a:ext cx="9993102" cy="2777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42524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AB8B-7C9F-4D90-96CD-E6F02311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17113-0C39-43D7-A251-42111BC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0CA6B0-4A6C-42C2-93FE-0EEB791A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3C4C2F-AB0C-41E1-900D-52522DC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40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DE593-E3FA-461D-814E-B6236FD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414F5D-B74A-4E85-B397-5D62F64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F02A3-439B-4AF9-AA28-7EECCDC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9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9E2F-5AC0-422C-B402-8DEC39C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C36F-847A-4BE4-89CD-287C3A41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9A78E-D378-422F-B15B-B858BC6C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AB2B5-AFC4-4B05-9580-3AAC6F9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6D8CE-B18D-486B-A527-AC3914A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B845B-2987-48C1-A4C0-6F877937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73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661FF-9EBC-474A-B35A-1C5644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B6294-6803-4053-B762-E5A6D269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B3807-D602-4800-AF42-16AF013F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E91E6-3D4E-4910-BA48-FF1A3336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4DA3D-0E95-46C5-B072-71E6CF6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0B022-97BB-479F-901B-AE5AF15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86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EAFCA-E603-4266-A425-0DE0ECC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DC6B6-B8CF-4DDF-B3E0-72857599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15017-9B72-483E-87BE-7EA0F06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06F6A-CC6E-4DEE-AF00-18EE7D4E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44322-801C-4067-AC84-A1956DD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48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4A404-1389-4C71-9F70-F6ECFB34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4B035-749B-42B2-8573-30578CC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0444" y="365125"/>
            <a:ext cx="738205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5DEC3-2F6D-45DC-9ADB-65D3584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8BE14-23D9-40D4-B213-4D678C1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1E424-E59E-4857-8D24-C349E8E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1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ABBC-F460-4891-A7CE-99979E8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F7B24-208C-4DFC-91A1-2BA16285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E988A-D195-4B51-84AE-F27DB9B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F06AE-4692-458C-A9A1-1A7232A9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7B951-F2BD-4A54-BA9C-506ECF0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1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F66C-1A45-4B56-9FAE-3B011E03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3813A-8172-4C65-8245-FEBBB473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5361-CE42-43C9-9ECF-E528AAE3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62E03-8140-4F0E-B308-528D7C59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655FF-A5DC-4932-9874-5CE1ABA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E6B5D-9F00-4904-BEBB-E8D3327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2A76B-4F0A-4B67-B9D0-20CB30E1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56579-A9FD-409A-9976-1E90BF06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0D50C-3798-42D4-A90B-70E953B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79517-CB49-411A-AA53-A7DAD73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27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E5A39-CA4F-4A46-90F5-C8A72F5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A6E96-AA41-4333-9F8D-12673CD8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830" y="1825625"/>
            <a:ext cx="497297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92526-F014-4B6D-82BA-75A49DE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5018-1433-4BE3-853B-891250DE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08835-D000-4E94-BD9D-E09DF07F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0BC3E-7DE6-4683-ABE2-98447B9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FFF42-8586-4B57-8B66-FE640EA562D4}"/>
              </a:ext>
            </a:extLst>
          </p:cNvPr>
          <p:cNvSpPr/>
          <p:nvPr userDrawn="1"/>
        </p:nvSpPr>
        <p:spPr>
          <a:xfrm>
            <a:off x="0" y="0"/>
            <a:ext cx="9219051" cy="1207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FD43C-D371-41F5-A297-F290D87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293298"/>
            <a:ext cx="8603362" cy="69011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18CC-820D-4FC5-ABCE-CBC6FDB0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378" y="1751162"/>
            <a:ext cx="5063942" cy="469277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315DBE-655F-48C0-8F24-190FA8CB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6542" y="1751162"/>
            <a:ext cx="5181600" cy="46927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58E23-AF43-4AFA-8E3A-91DC5E37071B}"/>
              </a:ext>
            </a:extLst>
          </p:cNvPr>
          <p:cNvSpPr/>
          <p:nvPr userDrawn="1"/>
        </p:nvSpPr>
        <p:spPr>
          <a:xfrm>
            <a:off x="232913" y="232913"/>
            <a:ext cx="45719" cy="6409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6A1815-AB92-494C-A1F2-E513802635F5}"/>
              </a:ext>
            </a:extLst>
          </p:cNvPr>
          <p:cNvSpPr/>
          <p:nvPr userDrawn="1"/>
        </p:nvSpPr>
        <p:spPr>
          <a:xfrm>
            <a:off x="5714571" y="1494340"/>
            <a:ext cx="45719" cy="51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79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9BC1-7BD3-45FE-BA96-09D8ECA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8557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3AD6-984A-4827-947E-A8D6A6C3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681163"/>
            <a:ext cx="49507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103F9-2970-4F07-A5CE-A9B964A2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830" y="2505075"/>
            <a:ext cx="495074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DA704-3972-4425-A689-390D2F65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EBDA1-C4F2-4133-963A-B169B3AB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66FA5B-A541-4E99-B564-A40CBD03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110B0-4F6F-4623-BBD7-42634AF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58E94-6C8D-4F90-9162-3D34683E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85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4C62-B153-466D-81EA-94BAB08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DC710A-6564-4637-99A4-8BE2E7D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4B1AC3-4514-42BE-B8C1-AD81EE3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148D3B-C548-43DE-89D5-E434E6B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63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F89DC-0DD5-422F-A6C7-E95523C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2383DC-E70A-4585-BFCC-66CABAE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8B018-11FE-4242-8895-E5F1903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86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81FBE-4C60-4096-9593-7DEBA97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85615-3935-47A2-A4F4-88DFE3E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697ED-A707-4294-9367-8B9A6E29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A736D-7E08-4C09-8AEE-F8BA4A5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C2363-790F-4B65-A945-B2C9EC2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AA25-69E5-434B-B96A-FE503FD0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38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66ED-DB6C-4FF5-8C42-1B5E558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36D18-02A7-4F0F-955C-DBECBCB1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1F8822-FA0E-40BE-80D3-F934740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DF0DA-B7E0-4919-AF92-C3E1111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3FCB2-8B34-427C-B144-59EB018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AC771-38B4-4515-8FD1-5EB7B9F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38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5658-210D-4491-9C9C-247CDC48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06969-B89B-4660-A4A0-1E9BE609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42B38-DC86-42A1-ADAF-CBFDC6E0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3980E-5AD5-430B-840C-D2C6A6D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F3F-C474-4266-BAA7-EA919CA4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84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46D7BA-3595-470A-8C26-85D2F26E1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4BFCE-9273-47F4-86A1-9F4908DE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6830" y="365125"/>
            <a:ext cx="752567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2DB7-04DC-4F4C-9B82-8D3B2F3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5B74D-8AB7-4928-9291-9E76487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F1B07-1DBA-49D1-A722-F779643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E328BF-4B4B-4665-A995-97E42C04A346}"/>
              </a:ext>
            </a:extLst>
          </p:cNvPr>
          <p:cNvSpPr/>
          <p:nvPr userDrawn="1"/>
        </p:nvSpPr>
        <p:spPr>
          <a:xfrm>
            <a:off x="0" y="0"/>
            <a:ext cx="9144000" cy="1345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6865-96EC-4483-9171-45A56CB2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9" y="160786"/>
            <a:ext cx="8045424" cy="10151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6F899-3F28-4F2F-8C15-0E561D8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289" y="1578634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B6973-57BC-430E-9801-6261F4CD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2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45796-A045-40C1-9C0C-ABFF96CF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7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1B57547-B426-4B67-A91A-6DE080167DB4}"/>
              </a:ext>
            </a:extLst>
          </p:cNvPr>
          <p:cNvSpPr/>
          <p:nvPr userDrawn="1"/>
        </p:nvSpPr>
        <p:spPr>
          <a:xfrm>
            <a:off x="874289" y="1578634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6F05702-8B02-43BF-BD5C-06167F8B21E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06701" y="1567132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9ADBF1-8EAE-41C1-B1BA-AC3D6291FF2E}"/>
              </a:ext>
            </a:extLst>
          </p:cNvPr>
          <p:cNvSpPr/>
          <p:nvPr userDrawn="1"/>
        </p:nvSpPr>
        <p:spPr>
          <a:xfrm>
            <a:off x="6206701" y="1567132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E0B9C9-8113-47A9-A4B4-1C5F295D6E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7B06-47CA-4E6C-9163-24B37FD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41"/>
            <a:ext cx="10515600" cy="3631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7629E3-8D0C-455D-A88F-0E660AEA2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81" y="301625"/>
            <a:ext cx="2165536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1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40EA-E6A5-4BA6-8767-3197C21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AF61B-92FB-4B15-BB95-22FD6761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0DC77-64D4-46E9-B907-840A88DB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D1717-BAED-4BA6-BDDF-0D5BA3C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3CA17-1B3B-4D65-BBC0-2C9D2AFD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C26AA-0E5A-4585-BD58-600BBEB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CD21-969C-47BB-95C5-7FE0D875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67"/>
            <a:ext cx="10515600" cy="23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7923F-E2C6-4313-ADED-55FD0FAB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99139"/>
            <a:ext cx="10515600" cy="22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116C6-DAEE-4726-A424-C79CAB59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B8F-DE4F-4F3C-8976-33B572ECD28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F9764-47CF-4BE5-A493-63F1788B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3D846-4D60-4279-8458-57E499ED326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09" y="365125"/>
            <a:ext cx="2117242" cy="5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03C0A-1E0D-41DC-A7F4-87FCD6A03D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74C5-4D5A-4629-80E7-1188EA7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DF56-A840-4300-88DB-50ACCA0C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C3BEC-7CC7-4C94-ABE4-DBA7DDAC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B200-99CB-494E-AA97-71D26577784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C3227-5B22-4A53-9244-997FD8043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C9476-D34E-4EB3-9ABE-ECD6D2C8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F04F-4082-49BC-AE17-D614B858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E6B0-A786-4269-ABAF-C6D9F48F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9D5F1-A6C2-4A46-B9D3-18DF7A47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3996-A361-4D22-8042-B9CD43F2B0B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332E5-3F92-4717-A931-2D076285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C1CAF-55C9-4825-A592-9361518C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7AF2D4-2ABF-4CC0-B382-5ECDD8225F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7" y="136525"/>
            <a:ext cx="2520346" cy="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C158-B94A-4E5E-8089-6BD7435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3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0F9CA-8865-44B5-B25A-F908E4F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825625"/>
            <a:ext cx="10163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4DC0-1AB1-442E-859E-9C675508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444" y="6356350"/>
            <a:ext cx="239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9F3C-D528-46C9-86B1-6BA0C1997F27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9717-438F-427C-B91D-90227D7F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2666" y="6356350"/>
            <a:ext cx="371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12951-5245-4484-832E-9F337B4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9976" y="6356350"/>
            <a:ext cx="247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EC53C0-17B4-4065-A702-9BA7CC3E7657}"/>
              </a:ext>
            </a:extLst>
          </p:cNvPr>
          <p:cNvSpPr/>
          <p:nvPr userDrawn="1"/>
        </p:nvSpPr>
        <p:spPr>
          <a:xfrm>
            <a:off x="1" y="0"/>
            <a:ext cx="103517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667F18-6228-475F-A68F-CD4AF1784D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" y="300094"/>
            <a:ext cx="97041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8DE6-622A-420D-B70E-D57089D3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743AC-AC6C-44EF-93B1-2D21ACF9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825625"/>
            <a:ext cx="1030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73DAC-5A8D-4DCF-B5F6-C86D28C5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68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7488-C818-4ADA-8271-C86ECD1E7F36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626B5-0C6A-4F40-85A1-5E04C717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1544" y="6356350"/>
            <a:ext cx="380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FCB24-A88F-45DB-BCF6-BE008399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92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F8FB51-C16D-4B42-B1A7-04E4DF44DD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" y="331982"/>
            <a:ext cx="927898" cy="6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3425" y="866775"/>
            <a:ext cx="11106150" cy="1104900"/>
          </a:xfrm>
        </p:spPr>
        <p:txBody>
          <a:bodyPr anchor="t">
            <a:noAutofit/>
          </a:bodyPr>
          <a:lstStyle/>
          <a:p>
            <a:r>
              <a:rPr lang="ru-RU" sz="1600" b="1" cap="all" dirty="0" smtClean="0"/>
              <a:t>Министерство науки и высшего образования Российской Федерации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Федеральное государственное бюджетное образовательное учреждение высшего образования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«Тихоокеанский государственный университет»</a:t>
            </a:r>
            <a:br>
              <a:rPr lang="ru-RU" sz="1600" b="1" dirty="0" smtClean="0"/>
            </a:b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dirty="0"/>
              <a:t>Высшая школа Кибернетики и цифровых </a:t>
            </a:r>
            <a:r>
              <a:rPr lang="ru-RU" sz="1600" dirty="0" smtClean="0"/>
              <a:t>технологий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81126" y="2209800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Направление: </a:t>
            </a:r>
            <a:r>
              <a:rPr lang="ru-RU" sz="1600" dirty="0">
                <a:solidFill>
                  <a:schemeClr val="bg1"/>
                </a:solidFill>
              </a:rPr>
              <a:t>09.04.04 – Программная инженерия	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Профиль: </a:t>
            </a:r>
            <a:r>
              <a:rPr lang="ru-RU" sz="1600" dirty="0">
                <a:solidFill>
                  <a:schemeClr val="bg1"/>
                </a:solidFill>
              </a:rPr>
              <a:t>Проектирование и разработка систем искусственного интеллекта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9525" y="2998350"/>
            <a:ext cx="49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Магистерская диссертация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5900" y="3522225"/>
            <a:ext cx="965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Создание системы «База Знаний ТОГУ» с полнотекстовым поиском на основе лексем естественного языка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48291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Выполнил: </a:t>
            </a:r>
            <a:r>
              <a:rPr lang="ru-RU" dirty="0" err="1" smtClean="0">
                <a:solidFill>
                  <a:schemeClr val="bg1"/>
                </a:solidFill>
              </a:rPr>
              <a:t>Забавин</a:t>
            </a:r>
            <a:r>
              <a:rPr lang="ru-RU" dirty="0" smtClean="0">
                <a:solidFill>
                  <a:schemeClr val="bg1"/>
                </a:solidFill>
              </a:rPr>
              <a:t> А.С.,</a:t>
            </a:r>
          </a:p>
          <a:p>
            <a:pPr defTabSz="1162050"/>
            <a:r>
              <a:rPr lang="ru-RU" dirty="0" smtClean="0">
                <a:solidFill>
                  <a:schemeClr val="bg1"/>
                </a:solidFill>
              </a:rPr>
              <a:t>	Студент группы ПИИ(м)-31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6520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Руководитель: </a:t>
            </a:r>
            <a:r>
              <a:rPr lang="ru-RU" dirty="0" err="1" smtClean="0">
                <a:solidFill>
                  <a:schemeClr val="bg1"/>
                </a:solidFill>
              </a:rPr>
              <a:t>Вихтенко</a:t>
            </a:r>
            <a:r>
              <a:rPr lang="ru-RU" dirty="0" smtClean="0">
                <a:solidFill>
                  <a:schemeClr val="bg1"/>
                </a:solidFill>
              </a:rPr>
              <a:t> Э.М.,</a:t>
            </a:r>
          </a:p>
          <a:p>
            <a:pPr defTabSz="1162050"/>
            <a:r>
              <a:rPr lang="ru-RU" dirty="0" smtClean="0">
                <a:solidFill>
                  <a:schemeClr val="bg1"/>
                </a:solidFill>
              </a:rPr>
              <a:t>	к.ф.-м.н., доцент ВШ КЦТ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218819" y="87180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 smtClean="0">
                <a:solidFill>
                  <a:schemeClr val="dk1"/>
                </a:solidFill>
              </a:rPr>
              <a:t>Word2Vec</a:t>
            </a:r>
            <a:r>
              <a:rPr lang="ru-RU" sz="2400" dirty="0" smtClean="0">
                <a:solidFill>
                  <a:schemeClr val="dk1"/>
                </a:solidFill>
              </a:rPr>
              <a:t>. Формирование </a:t>
            </a:r>
            <a:r>
              <a:rPr lang="ru-RU" sz="2400" dirty="0" err="1" smtClean="0">
                <a:solidFill>
                  <a:schemeClr val="dk1"/>
                </a:solidFill>
              </a:rPr>
              <a:t>датасета</a:t>
            </a:r>
            <a:r>
              <a:rPr lang="ru-RU" sz="2400" dirty="0" smtClean="0">
                <a:solidFill>
                  <a:schemeClr val="dk1"/>
                </a:solidFill>
              </a:rPr>
              <a:t> (</a:t>
            </a:r>
            <a:r>
              <a:rPr lang="en-US" sz="2400" dirty="0" smtClean="0">
                <a:solidFill>
                  <a:schemeClr val="dk1"/>
                </a:solidFill>
              </a:rPr>
              <a:t>Skip-gram</a:t>
            </a:r>
            <a:r>
              <a:rPr lang="ru-RU" sz="2400" dirty="0" smtClean="0">
                <a:solidFill>
                  <a:schemeClr val="dk1"/>
                </a:solidFill>
              </a:rPr>
              <a:t>).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Изображение10"/>
          <p:cNvPicPr/>
          <p:nvPr/>
        </p:nvPicPr>
        <p:blipFill>
          <a:blip r:embed="rId2"/>
          <a:stretch/>
        </p:blipFill>
        <p:spPr>
          <a:xfrm>
            <a:off x="637357" y="3539993"/>
            <a:ext cx="10535468" cy="304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Рисунок 12"/>
          <p:cNvPicPr/>
          <p:nvPr/>
        </p:nvPicPr>
        <p:blipFill>
          <a:blip r:embed="rId3"/>
          <a:stretch/>
        </p:blipFill>
        <p:spPr>
          <a:xfrm>
            <a:off x="532360" y="795215"/>
            <a:ext cx="4306339" cy="246807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60491" y="1047003"/>
            <a:ext cx="60315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Цвет «Искомого слова» – это его «вероятность» </a:t>
            </a:r>
          </a:p>
          <a:p>
            <a:r>
              <a:rPr lang="ru-RU" sz="2000" dirty="0" smtClean="0"/>
              <a:t>из целевой функции обучения сети. Вероятность</a:t>
            </a:r>
            <a:br>
              <a:rPr lang="ru-RU" sz="2000" dirty="0" smtClean="0"/>
            </a:br>
            <a:r>
              <a:rPr lang="ru-RU" sz="2000" dirty="0" smtClean="0"/>
              <a:t>что слово соседнее.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u="sng" dirty="0" smtClean="0"/>
              <a:t>Гипотеза локальности</a:t>
            </a:r>
            <a:r>
              <a:rPr lang="ru-RU" sz="2000" dirty="0" smtClean="0"/>
              <a:t> </a:t>
            </a:r>
            <a:r>
              <a:rPr lang="ru-RU" sz="2000" dirty="0"/>
              <a:t>- «слова, которые </a:t>
            </a:r>
            <a:endParaRPr lang="ru-RU" sz="2000" dirty="0" smtClean="0"/>
          </a:p>
          <a:p>
            <a:r>
              <a:rPr lang="ru-RU" sz="2000" dirty="0" smtClean="0"/>
              <a:t>встречаются </a:t>
            </a:r>
            <a:r>
              <a:rPr lang="ru-RU" sz="2000" dirty="0"/>
              <a:t>в </a:t>
            </a:r>
            <a:r>
              <a:rPr lang="ru-RU" sz="2000" dirty="0" smtClean="0"/>
              <a:t>одинаковых </a:t>
            </a:r>
            <a:r>
              <a:rPr lang="ru-RU" sz="2000" dirty="0"/>
              <a:t>окружениях, </a:t>
            </a:r>
            <a:r>
              <a:rPr lang="ru-RU" sz="2000" dirty="0" smtClean="0"/>
              <a:t>имеют </a:t>
            </a:r>
          </a:p>
          <a:p>
            <a:r>
              <a:rPr lang="ru-RU" sz="2000" dirty="0" smtClean="0"/>
              <a:t>близкие </a:t>
            </a:r>
            <a:r>
              <a:rPr lang="ru-RU" sz="2000" dirty="0"/>
              <a:t>значения</a:t>
            </a:r>
            <a:r>
              <a:rPr lang="ru-RU" sz="2000" dirty="0" smtClean="0"/>
              <a:t>».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2361" y="5193553"/>
            <a:ext cx="8243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Вероятность встретить «</a:t>
            </a:r>
            <a:r>
              <a:rPr lang="ru-RU" sz="2800" i="1" dirty="0" smtClean="0"/>
              <a:t>создавать</a:t>
            </a:r>
            <a:r>
              <a:rPr lang="ru-RU" sz="2800" dirty="0" smtClean="0"/>
              <a:t>» рядом с «</a:t>
            </a:r>
            <a:r>
              <a:rPr lang="ru-RU" sz="2800" i="1" dirty="0" smtClean="0"/>
              <a:t>должен</a:t>
            </a:r>
            <a:r>
              <a:rPr lang="ru-RU" sz="2800" dirty="0" smtClean="0"/>
              <a:t>» выше чем «</a:t>
            </a:r>
            <a:r>
              <a:rPr lang="ru-RU" sz="2800" i="1" dirty="0" smtClean="0"/>
              <a:t>машину</a:t>
            </a:r>
            <a:r>
              <a:rPr lang="ru-RU" sz="2800" dirty="0" smtClean="0"/>
              <a:t>» рядом с «</a:t>
            </a:r>
            <a:r>
              <a:rPr lang="ru-RU" sz="2800" i="1" dirty="0" smtClean="0"/>
              <a:t>должен</a:t>
            </a:r>
            <a:r>
              <a:rPr lang="ru-RU" sz="2800" dirty="0" smtClean="0"/>
              <a:t>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490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</a:rPr>
              <a:t>Используемые технологии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5" t="16883" r="10925" b="8442"/>
          <a:stretch/>
        </p:blipFill>
        <p:spPr>
          <a:xfrm>
            <a:off x="876300" y="1110321"/>
            <a:ext cx="4135230" cy="21948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6" y="1110321"/>
            <a:ext cx="2607012" cy="19145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275" y="1419225"/>
            <a:ext cx="2457450" cy="1123950"/>
          </a:xfrm>
          <a:prstGeom prst="rect">
            <a:avLst/>
          </a:prstGeom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52" y="3683000"/>
            <a:ext cx="4479925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4033532"/>
            <a:ext cx="4533900" cy="16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4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776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Разработанная программа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Изображение13"/>
          <p:cNvPicPr/>
          <p:nvPr/>
        </p:nvPicPr>
        <p:blipFill>
          <a:blip r:embed="rId2"/>
          <a:stretch/>
        </p:blipFill>
        <p:spPr>
          <a:xfrm>
            <a:off x="218819" y="684240"/>
            <a:ext cx="7482609" cy="576418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Рисунок 4" descr="M:\home\git\magistry2022\study.mag_diploma\Мой диплом\Куски-разделы\5-b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t="2078" r="7739" b="18480"/>
          <a:stretch/>
        </p:blipFill>
        <p:spPr bwMode="auto">
          <a:xfrm>
            <a:off x="7844303" y="3123921"/>
            <a:ext cx="4176247" cy="252312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7086600" y="3257550"/>
            <a:ext cx="757703" cy="7429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6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rcRect b="3264"/>
          <a:stretch/>
        </p:blipFill>
        <p:spPr>
          <a:xfrm>
            <a:off x="285494" y="454185"/>
            <a:ext cx="11659634" cy="6168245"/>
          </a:xfrm>
          <a:prstGeom prst="corner">
            <a:avLst>
              <a:gd name="adj1" fmla="val 91597"/>
              <a:gd name="adj2" fmla="val 140310"/>
            </a:avLst>
          </a:prstGeom>
          <a:noFill/>
          <a:ln w="0">
            <a:noFill/>
          </a:ln>
        </p:spPr>
      </p:pic>
      <p:sp>
        <p:nvSpPr>
          <p:cNvPr id="2" name="PlaceHolder 1"/>
          <p:cNvSpPr txBox="1">
            <a:spLocks/>
          </p:cNvSpPr>
          <p:nvPr/>
        </p:nvSpPr>
        <p:spPr>
          <a:xfrm>
            <a:off x="475994" y="0"/>
            <a:ext cx="10344406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Семантическая модель языка используемая в программе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71948" t="78084" r="1646" b="6726"/>
          <a:stretch/>
        </p:blipFill>
        <p:spPr>
          <a:xfrm>
            <a:off x="5786782" y="4857750"/>
            <a:ext cx="6024996" cy="1895475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397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4"/>
            <a:ext cx="9268081" cy="8748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dk1"/>
                </a:solidFill>
                <a:latin typeface="Manrope Light"/>
              </a:rPr>
              <a:t>Алгоритм </a:t>
            </a:r>
            <a:r>
              <a:rPr lang="ru-RU" sz="2000" b="1" u="sng" dirty="0">
                <a:solidFill>
                  <a:schemeClr val="dk1"/>
                </a:solidFill>
                <a:latin typeface="Manrope Light"/>
              </a:rPr>
              <a:t>синтаксического анализа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 запроса, выявление основной части </a:t>
            </a:r>
            <a:r>
              <a:rPr lang="ru-RU" sz="2000" dirty="0" smtClean="0">
                <a:solidFill>
                  <a:schemeClr val="dk1"/>
                </a:solidFill>
                <a:latin typeface="Manrope Light"/>
              </a:rPr>
              <a:t>запроса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Изображение6"/>
          <p:cNvPicPr/>
          <p:nvPr/>
        </p:nvPicPr>
        <p:blipFill>
          <a:blip r:embed="rId2"/>
          <a:stretch/>
        </p:blipFill>
        <p:spPr>
          <a:xfrm>
            <a:off x="1836045" y="840615"/>
            <a:ext cx="8034480" cy="5666040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7532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4"/>
            <a:ext cx="9268081" cy="8748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dk1"/>
                </a:solidFill>
                <a:latin typeface="Manrope Light"/>
              </a:rPr>
              <a:t>Алгоритм </a:t>
            </a:r>
            <a:r>
              <a:rPr lang="ru-RU" sz="2000" b="1" u="sng" dirty="0">
                <a:solidFill>
                  <a:schemeClr val="dk1"/>
                </a:solidFill>
                <a:latin typeface="Manrope Light"/>
              </a:rPr>
              <a:t>оптимизации по семантической близости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 и </a:t>
            </a:r>
            <a:r>
              <a:rPr lang="en-US" sz="2000" dirty="0">
                <a:solidFill>
                  <a:schemeClr val="dk1"/>
                </a:solidFill>
                <a:latin typeface="Manrope Light"/>
              </a:rPr>
              <a:t>TF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-</a:t>
            </a:r>
            <a:r>
              <a:rPr lang="en-US" sz="2000" dirty="0">
                <a:solidFill>
                  <a:schemeClr val="dk1"/>
                </a:solidFill>
                <a:latin typeface="Manrope Light"/>
              </a:rPr>
              <a:t>IDF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Изображение8"/>
          <p:cNvPicPr/>
          <p:nvPr/>
        </p:nvPicPr>
        <p:blipFill>
          <a:blip r:embed="rId2"/>
          <a:stretch/>
        </p:blipFill>
        <p:spPr>
          <a:xfrm>
            <a:off x="2119289" y="553176"/>
            <a:ext cx="7681936" cy="6296423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2972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</a:rPr>
              <a:t>Результаты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 txBox="1">
            <a:spLocks/>
          </p:cNvSpPr>
          <p:nvPr/>
        </p:nvSpPr>
        <p:spPr>
          <a:xfrm>
            <a:off x="1248480" y="896760"/>
            <a:ext cx="10065960" cy="361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Полученные результаты эффективности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В задаче информационного поиска объект — это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запрос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, элементы — всевозможные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документы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(ссылки на них), а релевантность — соответствие документа запросу. 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 smtClean="0">
              <a:solidFill>
                <a:schemeClr val="dk1"/>
              </a:solidFill>
              <a:latin typeface="Manrope Light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Для релевантности существует метрика: Средняя точность на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 k-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элементах 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(</a:t>
            </a:r>
            <a:r>
              <a:rPr lang="en-US" sz="2400" dirty="0" err="1" smtClean="0">
                <a:solidFill>
                  <a:schemeClr val="dk1"/>
                </a:solidFill>
                <a:latin typeface="Manrope Light"/>
              </a:rPr>
              <a:t>map@K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)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Были проведены расчеты для 10 поисковых запросов с размеченной релевантностью на базе из 100 вопросов: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Таблица 4"/>
          <p:cNvGraphicFramePr/>
          <p:nvPr>
            <p:extLst>
              <p:ext uri="{D42A27DB-BD31-4B8C-83A1-F6EECF244321}">
                <p14:modId xmlns:p14="http://schemas.microsoft.com/office/powerpoint/2010/main" val="2541187354"/>
              </p:ext>
            </p:extLst>
          </p:nvPr>
        </p:nvGraphicFramePr>
        <p:xfrm>
          <a:off x="2554463" y="4171477"/>
          <a:ext cx="7238062" cy="2152208"/>
        </p:xfrm>
        <a:graphic>
          <a:graphicData uri="http://schemas.openxmlformats.org/drawingml/2006/table">
            <a:tbl>
              <a:tblPr/>
              <a:tblGrid>
                <a:gridCol w="550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1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</a:rPr>
              <a:t>Заключение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 txBox="1">
            <a:spLocks/>
          </p:cNvSpPr>
          <p:nvPr/>
        </p:nvSpPr>
        <p:spPr>
          <a:xfrm>
            <a:off x="1248480" y="896759"/>
            <a:ext cx="10065960" cy="513256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 smtClean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/>
              <a:t>Поставленные </a:t>
            </a:r>
            <a:r>
              <a:rPr lang="ru-RU" sz="2400" dirty="0"/>
              <a:t>задачи были решены в полном </a:t>
            </a:r>
            <a:r>
              <a:rPr lang="ru-RU" sz="2400" dirty="0" smtClean="0"/>
              <a:t>объеме.</a:t>
            </a: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Предложенный метод оптимизации пользовательского </a:t>
            </a:r>
            <a:r>
              <a:rPr lang="ru-RU" sz="2400" dirty="0" smtClean="0"/>
              <a:t>запроса </a:t>
            </a:r>
            <a:r>
              <a:rPr lang="ru-RU" sz="2400" dirty="0"/>
              <a:t>к базе знаний практически в два раза повышает точность выдачи</a:t>
            </a:r>
            <a:r>
              <a:rPr lang="ru-RU" sz="2400" dirty="0" smtClean="0"/>
              <a:t>.</a:t>
            </a: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Предложенный и исследованный метод анализа пользовательского запроса в дальнейшем может быть использован для генерации RAG контекста к современным LLM для создания виртуального ассистента для студентов ТОГУ. </a:t>
            </a:r>
            <a:endParaRPr lang="ru-RU" sz="2400" dirty="0" smtClean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/>
              <a:t>Статья по теме диссертации опубликована в </a:t>
            </a:r>
            <a:r>
              <a:rPr lang="ru-RU" sz="2400" dirty="0"/>
              <a:t>сборнике материалов : III </a:t>
            </a:r>
            <a:r>
              <a:rPr lang="ru-RU" sz="2400" dirty="0" smtClean="0"/>
              <a:t>региональной студенческой научно-практической конференции.</a:t>
            </a: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93593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3425" y="866775"/>
            <a:ext cx="11106150" cy="1104900"/>
          </a:xfrm>
        </p:spPr>
        <p:txBody>
          <a:bodyPr anchor="t">
            <a:noAutofit/>
          </a:bodyPr>
          <a:lstStyle/>
          <a:p>
            <a:r>
              <a:rPr lang="ru-RU" sz="1600" b="1" cap="all" dirty="0" smtClean="0"/>
              <a:t>Министерство науки и высшего образования Российской Федерации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Федеральное государственное бюджетное образовательное учреждение высшего образования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«Тихоокеанский государственный университет»</a:t>
            </a:r>
            <a:br>
              <a:rPr lang="ru-RU" sz="1600" b="1" dirty="0" smtClean="0"/>
            </a:b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dirty="0"/>
              <a:t>Высшая школа Кибернетики и цифровых </a:t>
            </a:r>
            <a:r>
              <a:rPr lang="ru-RU" sz="1600" dirty="0" smtClean="0"/>
              <a:t>технологий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81126" y="2209800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Направление: </a:t>
            </a:r>
            <a:r>
              <a:rPr lang="ru-RU" sz="1600" dirty="0">
                <a:solidFill>
                  <a:schemeClr val="bg1"/>
                </a:solidFill>
              </a:rPr>
              <a:t>09.04.04 – Программная инженерия	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Профиль: </a:t>
            </a:r>
            <a:r>
              <a:rPr lang="ru-RU" sz="1600" dirty="0">
                <a:solidFill>
                  <a:schemeClr val="bg1"/>
                </a:solidFill>
              </a:rPr>
              <a:t>Проектирование и разработка систем искусственного интеллекта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9525" y="2998350"/>
            <a:ext cx="49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Магистерская диссертация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5900" y="3522225"/>
            <a:ext cx="965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Создание системы «База Знаний ТОГУ» с полнотекстовым поиском на основе лексем естественного языка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0" y="48291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Выполнил: </a:t>
            </a:r>
            <a:r>
              <a:rPr lang="ru-RU" dirty="0" err="1" smtClean="0">
                <a:solidFill>
                  <a:schemeClr val="bg1"/>
                </a:solidFill>
              </a:rPr>
              <a:t>Забавин</a:t>
            </a:r>
            <a:r>
              <a:rPr lang="ru-RU" dirty="0" smtClean="0">
                <a:solidFill>
                  <a:schemeClr val="bg1"/>
                </a:solidFill>
              </a:rPr>
              <a:t> А.С.,</a:t>
            </a:r>
          </a:p>
          <a:p>
            <a:pPr defTabSz="1162050"/>
            <a:r>
              <a:rPr lang="ru-RU" dirty="0" smtClean="0">
                <a:solidFill>
                  <a:schemeClr val="bg1"/>
                </a:solidFill>
              </a:rPr>
              <a:t>	Студент группы ПИИ(м)-31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6520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Руководитель: </a:t>
            </a:r>
            <a:r>
              <a:rPr lang="ru-RU" dirty="0" err="1" smtClean="0">
                <a:solidFill>
                  <a:schemeClr val="bg1"/>
                </a:solidFill>
              </a:rPr>
              <a:t>Вихтенко</a:t>
            </a:r>
            <a:r>
              <a:rPr lang="ru-RU" dirty="0" smtClean="0">
                <a:solidFill>
                  <a:schemeClr val="bg1"/>
                </a:solidFill>
              </a:rPr>
              <a:t> Э.М.,</a:t>
            </a:r>
          </a:p>
          <a:p>
            <a:pPr defTabSz="1162050"/>
            <a:r>
              <a:rPr lang="ru-RU" dirty="0" smtClean="0">
                <a:solidFill>
                  <a:schemeClr val="bg1"/>
                </a:solidFill>
              </a:rPr>
              <a:t>	к.ф.-м.н., доцент ВШ КЦТ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1555560" y="16020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Объектами исследования являются: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 smtClean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хранение информации для QA-системы в базе данных позволяющее решать задачу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полнотекстового поиска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в ней;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 smtClean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частотный алгоритм ранжирования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результатов поиска в коллекции документов;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 smtClean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методы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лексического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,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синтаксического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и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семантического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анализа текста.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1162051" y="1038225"/>
            <a:ext cx="10018980" cy="506381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Полнотекстовый поиск</a:t>
            </a:r>
            <a:endParaRPr lang="ru-RU" sz="2400" dirty="0" smtClean="0">
              <a:solidFill>
                <a:schemeClr val="dk1"/>
              </a:solidFill>
              <a:latin typeface="Manrope Light"/>
            </a:endParaRP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dirty="0" smtClean="0"/>
              <a:t>возможность </a:t>
            </a:r>
            <a:r>
              <a:rPr lang="ru-RU" sz="2400" dirty="0"/>
              <a:t>находить </a:t>
            </a:r>
            <a:r>
              <a:rPr lang="ru-RU" sz="2400" i="1" dirty="0"/>
              <a:t>документы</a:t>
            </a:r>
            <a:r>
              <a:rPr lang="ru-RU" sz="2400" dirty="0"/>
              <a:t> на естественном языке, соответствующие </a:t>
            </a:r>
            <a:r>
              <a:rPr lang="ru-RU" sz="2400" i="1" dirty="0"/>
              <a:t>запросу</a:t>
            </a:r>
            <a:r>
              <a:rPr lang="ru-RU" sz="2400" dirty="0"/>
              <a:t>, и, возможно, дополнительно сортировать их по релевантности для этого запроса. </a:t>
            </a:r>
            <a:r>
              <a:rPr lang="ru-RU" sz="2400" dirty="0" smtClean="0"/>
              <a:t>Поиск ведется по лексемам на которых построен специализированный индекс</a:t>
            </a: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ru-RU" sz="2400" dirty="0" smtClean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Лексема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dirty="0" smtClean="0"/>
              <a:t>это </a:t>
            </a:r>
            <a:r>
              <a:rPr lang="ru-RU" sz="2400" i="1" dirty="0"/>
              <a:t>нормализованный</a:t>
            </a:r>
            <a:r>
              <a:rPr lang="ru-RU" sz="2400" dirty="0"/>
              <a:t> фрагмент, в котором разные </a:t>
            </a:r>
            <a:r>
              <a:rPr lang="ru-RU" sz="2400" i="1" dirty="0"/>
              <a:t>словоформы</a:t>
            </a:r>
            <a:r>
              <a:rPr lang="ru-RU" sz="2400" dirty="0"/>
              <a:t> приведены к </a:t>
            </a:r>
            <a:r>
              <a:rPr lang="ru-RU" sz="2400" dirty="0" smtClean="0"/>
              <a:t>одной, отброшены изменяемые части слова</a:t>
            </a: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Документ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dirty="0"/>
              <a:t>это единица обработки в системе полнотекстового поиска; например, журнальная статья или почтовое </a:t>
            </a:r>
            <a:r>
              <a:rPr lang="ru-RU" sz="2400" dirty="0" smtClean="0"/>
              <a:t>сообщение, </a:t>
            </a:r>
            <a:r>
              <a:rPr lang="ru-RU" sz="2400" b="1" dirty="0" smtClean="0"/>
              <a:t>вопрос-ответ</a:t>
            </a:r>
            <a:r>
              <a:rPr lang="ru-RU" sz="2400" dirty="0" smtClean="0"/>
              <a:t>. </a:t>
            </a:r>
            <a:r>
              <a:rPr lang="ru-RU" sz="2400" dirty="0"/>
              <a:t>Система поиска текста должна уметь разбирать документы и сохранять связи лексем (ключевых слов) с содержащим их документом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1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409319" y="125280"/>
            <a:ext cx="876996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3200" b="1" dirty="0" smtClean="0">
                <a:solidFill>
                  <a:schemeClr val="dk1"/>
                </a:solidFill>
              </a:rPr>
              <a:t>Архитектура системы</a:t>
            </a:r>
            <a:endParaRPr lang="ru-RU" sz="32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5" y="0"/>
            <a:ext cx="10359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</a:rPr>
              <a:t>Как </a:t>
            </a:r>
            <a:r>
              <a:rPr lang="en-US" sz="2400" dirty="0" err="1" smtClean="0">
                <a:solidFill>
                  <a:schemeClr val="dk1"/>
                </a:solidFill>
              </a:rPr>
              <a:t>Postgres</a:t>
            </a:r>
            <a:r>
              <a:rPr lang="en-US" sz="2400" dirty="0" smtClean="0">
                <a:solidFill>
                  <a:schemeClr val="dk1"/>
                </a:solidFill>
              </a:rPr>
              <a:t> FTS </a:t>
            </a:r>
            <a:r>
              <a:rPr lang="ru-RU" sz="2400" dirty="0" smtClean="0">
                <a:solidFill>
                  <a:schemeClr val="dk1"/>
                </a:solidFill>
              </a:rPr>
              <a:t>разбивает документ на лексемы?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Изображение12"/>
          <p:cNvPicPr/>
          <p:nvPr/>
        </p:nvPicPr>
        <p:blipFill rotWithShape="1">
          <a:blip r:embed="rId2"/>
          <a:srcRect t="13064" r="56775" b="35255"/>
          <a:stretch/>
        </p:blipFill>
        <p:spPr>
          <a:xfrm>
            <a:off x="450779" y="704849"/>
            <a:ext cx="7331145" cy="5819481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924800" y="1438275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Красная рамка </a:t>
            </a:r>
            <a:r>
              <a:rPr lang="ru-RU" dirty="0" smtClean="0"/>
              <a:t>– лексемы колонки «</a:t>
            </a:r>
            <a:r>
              <a:rPr lang="en-US" dirty="0" smtClean="0"/>
              <a:t>questions</a:t>
            </a:r>
            <a:r>
              <a:rPr lang="ru-RU" dirty="0" smtClean="0"/>
              <a:t>» (вопросы)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4752975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Зеленая рамка </a:t>
            </a:r>
            <a:r>
              <a:rPr lang="ru-RU" dirty="0" smtClean="0"/>
              <a:t>– лексемы колонки «</a:t>
            </a:r>
            <a:r>
              <a:rPr lang="en-US" dirty="0" smtClean="0"/>
              <a:t>abstract</a:t>
            </a:r>
            <a:r>
              <a:rPr lang="ru-RU" dirty="0" smtClean="0"/>
              <a:t>»</a:t>
            </a:r>
            <a:r>
              <a:rPr lang="en-US" dirty="0" smtClean="0"/>
              <a:t> (</a:t>
            </a:r>
            <a:r>
              <a:rPr lang="ru-RU" dirty="0" smtClean="0"/>
              <a:t>ответ на вопрос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53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Обработка естественного языка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Базовая машина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полнотекстового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Manrope Light"/>
              </a:rPr>
              <a:t>Postgres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 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поиска работает лучше стандартного поиска по строке, однако не всегда достаточна для пользовательских запросов на естественном языке.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Чтобы повысить качество поиска нам необходимо углубится в теорию работы с естественным языком (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NLP – Natural </a:t>
            </a:r>
            <a:r>
              <a:rPr lang="en-US" sz="2400" dirty="0" err="1" smtClean="0">
                <a:solidFill>
                  <a:schemeClr val="dk1"/>
                </a:solidFill>
                <a:latin typeface="Manrope Light"/>
              </a:rPr>
              <a:t>Langueage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 Processing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)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52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 smtClean="0">
                <a:solidFill>
                  <a:schemeClr val="dk1"/>
                </a:solidFill>
              </a:rPr>
              <a:t>NLP</a:t>
            </a:r>
            <a:r>
              <a:rPr lang="en-US" sz="2400" dirty="0" smtClean="0">
                <a:solidFill>
                  <a:schemeClr val="dk1"/>
                </a:solidFill>
              </a:rPr>
              <a:t>. </a:t>
            </a:r>
            <a:r>
              <a:rPr lang="ru-RU" sz="2400" dirty="0" err="1" smtClean="0">
                <a:solidFill>
                  <a:schemeClr val="dk1"/>
                </a:solidFill>
              </a:rPr>
              <a:t>Эмбеддинги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8534" y="971550"/>
            <a:ext cx="111657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dk1"/>
                </a:solidFill>
              </a:rPr>
              <a:t>эмбеддинг</a:t>
            </a:r>
            <a:r>
              <a:rPr lang="ru-RU" sz="2000" dirty="0">
                <a:solidFill>
                  <a:schemeClr val="dk1"/>
                </a:solidFill>
              </a:rPr>
              <a:t> - это процесс преобразования </a:t>
            </a:r>
            <a:r>
              <a:rPr lang="ru-RU" sz="2000" dirty="0"/>
              <a:t>чего-то </a:t>
            </a:r>
            <a:r>
              <a:rPr lang="ru-RU" sz="2000" dirty="0" smtClean="0"/>
              <a:t>абстрактного</a:t>
            </a:r>
            <a:r>
              <a:rPr lang="en-US" sz="2000" dirty="0" smtClean="0"/>
              <a:t>, </a:t>
            </a:r>
            <a:r>
              <a:rPr lang="ru-RU" sz="2000" dirty="0" smtClean="0"/>
              <a:t>например </a:t>
            </a:r>
            <a:r>
              <a:rPr lang="ru-RU" sz="2000" dirty="0" smtClean="0">
                <a:solidFill>
                  <a:schemeClr val="dk1"/>
                </a:solidFill>
              </a:rPr>
              <a:t>текста,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ru-RU" sz="2000" dirty="0" smtClean="0">
                <a:solidFill>
                  <a:schemeClr val="dk1"/>
                </a:solidFill>
              </a:rPr>
              <a:t>в </a:t>
            </a:r>
            <a:r>
              <a:rPr lang="ru-RU" sz="2000" dirty="0">
                <a:solidFill>
                  <a:schemeClr val="dk1"/>
                </a:solidFill>
              </a:rPr>
              <a:t>набор чисел, </a:t>
            </a:r>
            <a:r>
              <a:rPr lang="ru-RU" sz="2000" dirty="0" smtClean="0">
                <a:solidFill>
                  <a:schemeClr val="dk1"/>
                </a:solidFill>
              </a:rPr>
              <a:t>многомерные </a:t>
            </a:r>
            <a:r>
              <a:rPr lang="ru-RU" sz="2000" b="1" dirty="0" smtClean="0">
                <a:solidFill>
                  <a:schemeClr val="dk1"/>
                </a:solidFill>
              </a:rPr>
              <a:t>векторы, </a:t>
            </a:r>
            <a:r>
              <a:rPr lang="ru-RU" sz="2000" dirty="0" smtClean="0">
                <a:solidFill>
                  <a:schemeClr val="dk1"/>
                </a:solidFill>
              </a:rPr>
              <a:t>которые образуют</a:t>
            </a:r>
            <a:r>
              <a:rPr lang="ru-RU" sz="2000" b="1" dirty="0" smtClean="0">
                <a:solidFill>
                  <a:schemeClr val="dk1"/>
                </a:solidFill>
              </a:rPr>
              <a:t> «векторное пространство языка»</a:t>
            </a:r>
          </a:p>
          <a:p>
            <a:endParaRPr lang="ru-RU" sz="2000" b="1" dirty="0">
              <a:solidFill>
                <a:schemeClr val="dk1"/>
              </a:solidFill>
            </a:endParaRPr>
          </a:p>
          <a:p>
            <a:r>
              <a:rPr lang="ru-RU" sz="2000" b="1" dirty="0">
                <a:solidFill>
                  <a:schemeClr val="dk1"/>
                </a:solidFill>
              </a:rPr>
              <a:t>Векторные пространства</a:t>
            </a:r>
            <a:r>
              <a:rPr lang="ru-RU" sz="2000" dirty="0">
                <a:solidFill>
                  <a:schemeClr val="dk1"/>
                </a:solidFill>
              </a:rPr>
              <a:t> — это математические структуры, состоящие из векторов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91" y="2323564"/>
            <a:ext cx="9616759" cy="4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0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 smtClean="0">
                <a:solidFill>
                  <a:schemeClr val="dk1"/>
                </a:solidFill>
              </a:rPr>
              <a:t>NLP</a:t>
            </a:r>
            <a:r>
              <a:rPr lang="en-US" sz="2400" dirty="0" smtClean="0">
                <a:solidFill>
                  <a:schemeClr val="dk1"/>
                </a:solidFill>
              </a:rPr>
              <a:t>. </a:t>
            </a:r>
            <a:r>
              <a:rPr lang="ru-RU" sz="2400" dirty="0" err="1" smtClean="0">
                <a:solidFill>
                  <a:schemeClr val="dk1"/>
                </a:solidFill>
              </a:rPr>
              <a:t>Эмбеддинги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903" y="911653"/>
            <a:ext cx="1074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chemeClr val="dk1"/>
                </a:solidFill>
              </a:rPr>
              <a:t>Word</a:t>
            </a:r>
            <a:r>
              <a:rPr lang="ru-RU" sz="2400" b="1" dirty="0">
                <a:solidFill>
                  <a:schemeClr val="dk1"/>
                </a:solidFill>
              </a:rPr>
              <a:t> </a:t>
            </a:r>
            <a:r>
              <a:rPr lang="ru-RU" sz="2400" b="1" dirty="0" err="1" smtClean="0">
                <a:solidFill>
                  <a:schemeClr val="dk1"/>
                </a:solidFill>
              </a:rPr>
              <a:t>Embeddings</a:t>
            </a:r>
            <a:r>
              <a:rPr lang="ru-RU" sz="2400" b="1" dirty="0" smtClean="0">
                <a:solidFill>
                  <a:schemeClr val="dk1"/>
                </a:solidFill>
              </a:rPr>
              <a:t> </a:t>
            </a:r>
            <a:r>
              <a:rPr lang="ru-RU" sz="2400" dirty="0" smtClean="0">
                <a:solidFill>
                  <a:schemeClr val="dk1"/>
                </a:solidFill>
              </a:rPr>
              <a:t>- </a:t>
            </a:r>
            <a:r>
              <a:rPr lang="ru-RU" sz="2400" dirty="0">
                <a:solidFill>
                  <a:schemeClr val="dk1"/>
                </a:solidFill>
              </a:rPr>
              <a:t>слова с похожим значением </a:t>
            </a:r>
            <a:endParaRPr lang="en-US" sz="2400" dirty="0">
              <a:solidFill>
                <a:schemeClr val="dk1"/>
              </a:solidFill>
            </a:endParaRPr>
          </a:p>
          <a:p>
            <a:r>
              <a:rPr lang="ru-RU" sz="2400" dirty="0" smtClean="0">
                <a:solidFill>
                  <a:schemeClr val="dk1"/>
                </a:solidFill>
              </a:rPr>
              <a:t>имеют </a:t>
            </a:r>
            <a:r>
              <a:rPr lang="ru-RU" sz="2400" dirty="0">
                <a:solidFill>
                  <a:schemeClr val="dk1"/>
                </a:solidFill>
              </a:rPr>
              <a:t>похожие векторные </a:t>
            </a:r>
            <a:r>
              <a:rPr lang="ru-RU" sz="2400" dirty="0" smtClean="0">
                <a:solidFill>
                  <a:schemeClr val="dk1"/>
                </a:solidFill>
              </a:rPr>
              <a:t>представления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3" y="2017688"/>
            <a:ext cx="7963022" cy="44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218819" y="87180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</a:rPr>
              <a:t>Используемые </a:t>
            </a:r>
            <a:r>
              <a:rPr lang="ru-RU" sz="2400" dirty="0" smtClean="0">
                <a:solidFill>
                  <a:schemeClr val="dk1"/>
                </a:solidFill>
              </a:rPr>
              <a:t>технологии. Архитектура </a:t>
            </a:r>
            <a:r>
              <a:rPr lang="en-US" sz="2400" dirty="0" smtClean="0">
                <a:solidFill>
                  <a:schemeClr val="dk1"/>
                </a:solidFill>
              </a:rPr>
              <a:t>Word2Vec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Изображение7"/>
          <p:cNvPicPr/>
          <p:nvPr/>
        </p:nvPicPr>
        <p:blipFill>
          <a:blip r:embed="rId2"/>
          <a:stretch/>
        </p:blipFill>
        <p:spPr>
          <a:xfrm>
            <a:off x="483824" y="636615"/>
            <a:ext cx="7575125" cy="580228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8476353" y="2428876"/>
            <a:ext cx="3601347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dirty="0" smtClean="0">
                <a:solidFill>
                  <a:schemeClr val="dk1"/>
                </a:solidFill>
              </a:rPr>
              <a:t>где, V </a:t>
            </a:r>
            <a:r>
              <a:rPr lang="ru-RU" sz="1600" dirty="0">
                <a:solidFill>
                  <a:schemeClr val="dk1"/>
                </a:solidFill>
              </a:rPr>
              <a:t>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</a:t>
            </a:r>
            <a:r>
              <a:rPr lang="ru-RU" sz="1600" dirty="0" err="1">
                <a:solidFill>
                  <a:schemeClr val="dk1"/>
                </a:solidFill>
              </a:rPr>
              <a:t>VxN</a:t>
            </a:r>
            <a:r>
              <a:rPr lang="ru-RU" sz="1600" dirty="0">
                <a:solidFill>
                  <a:schemeClr val="dk1"/>
                </a:solidFill>
              </a:rPr>
              <a:t> хранит обученный вектор и моделью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  <a:endParaRPr lang="ru-RU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893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629</Words>
  <Application>Microsoft Office PowerPoint</Application>
  <PresentationFormat>Широкоэкранный</PresentationFormat>
  <Paragraphs>85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Manrope Light</vt:lpstr>
      <vt:lpstr>Russo One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3_Специальное оформление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«Тихоокеанский государственный университет»  Высшая школа Кибернетики и цифровых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«Тихоокеанский государственный университет»  Высшая школа Кибернетики и цифровых технологий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Стельмакова Татьяна Олеговна [012862]</dc:creator>
  <cp:lastModifiedBy>ASZabavin</cp:lastModifiedBy>
  <cp:revision>28</cp:revision>
  <dcterms:created xsi:type="dcterms:W3CDTF">2024-01-23T08:11:47Z</dcterms:created>
  <dcterms:modified xsi:type="dcterms:W3CDTF">2025-06-18T04:47:17Z</dcterms:modified>
</cp:coreProperties>
</file>