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4"/>
  </p:notesMasterIdLst>
  <p:sldIdLst>
    <p:sldId id="257" r:id="rId2"/>
    <p:sldId id="258" r:id="rId3"/>
    <p:sldId id="259" r:id="rId4"/>
    <p:sldId id="260" r:id="rId5"/>
    <p:sldId id="261" r:id="rId6"/>
    <p:sldId id="262" r:id="rId7"/>
    <p:sldId id="269" r:id="rId8"/>
    <p:sldId id="270" r:id="rId9"/>
    <p:sldId id="275" r:id="rId10"/>
    <p:sldId id="263" r:id="rId11"/>
    <p:sldId id="265" r:id="rId12"/>
    <p:sldId id="264" r:id="rId13"/>
    <p:sldId id="271" r:id="rId14"/>
    <p:sldId id="272" r:id="rId15"/>
    <p:sldId id="267" r:id="rId16"/>
    <p:sldId id="273" r:id="rId17"/>
    <p:sldId id="276" r:id="rId18"/>
    <p:sldId id="277" r:id="rId19"/>
    <p:sldId id="278" r:id="rId20"/>
    <p:sldId id="274" r:id="rId21"/>
    <p:sldId id="266"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62" d="100"/>
          <a:sy n="62" d="100"/>
        </p:scale>
        <p:origin x="9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D73B18-BD09-4F23-BFE0-7BCC8A8C916E}" type="datetimeFigureOut">
              <a:rPr lang="en-IN" smtClean="0"/>
              <a:t>06-03-2022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18CC6-CF6A-4A35-BEB3-C6EEC4A92A94}" type="slidenum">
              <a:rPr lang="en-IN" smtClean="0"/>
              <a:t>‹#›</a:t>
            </a:fld>
            <a:endParaRPr lang="en-IN"/>
          </a:p>
        </p:txBody>
      </p:sp>
    </p:spTree>
    <p:extLst>
      <p:ext uri="{BB962C8B-B14F-4D97-AF65-F5344CB8AC3E}">
        <p14:creationId xmlns:p14="http://schemas.microsoft.com/office/powerpoint/2010/main" val="2759136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C8452FD-B54D-4F8B-8CF4-3FD8521F7B9A}" type="datetimeFigureOut">
              <a:rPr lang="en-IN" smtClean="0"/>
              <a:t>06-03-2022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635EB0C-663B-494F-8EF7-C11B1BD8F06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2471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8452FD-B54D-4F8B-8CF4-3FD8521F7B9A}" type="datetimeFigureOut">
              <a:rPr lang="en-IN" smtClean="0"/>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35EB0C-663B-494F-8EF7-C11B1BD8F060}" type="slidenum">
              <a:rPr lang="en-IN" smtClean="0"/>
              <a:t>‹#›</a:t>
            </a:fld>
            <a:endParaRPr lang="en-IN"/>
          </a:p>
        </p:txBody>
      </p:sp>
    </p:spTree>
    <p:extLst>
      <p:ext uri="{BB962C8B-B14F-4D97-AF65-F5344CB8AC3E}">
        <p14:creationId xmlns:p14="http://schemas.microsoft.com/office/powerpoint/2010/main" val="12387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452FD-B54D-4F8B-8CF4-3FD8521F7B9A}"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5EB0C-663B-494F-8EF7-C11B1BD8F06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9577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452FD-B54D-4F8B-8CF4-3FD8521F7B9A}"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5EB0C-663B-494F-8EF7-C11B1BD8F06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6219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452FD-B54D-4F8B-8CF4-3FD8521F7B9A}"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5EB0C-663B-494F-8EF7-C11B1BD8F060}" type="slidenum">
              <a:rPr lang="en-IN" smtClean="0"/>
              <a:t>‹#›</a:t>
            </a:fld>
            <a:endParaRPr lang="en-IN"/>
          </a:p>
        </p:txBody>
      </p:sp>
    </p:spTree>
    <p:extLst>
      <p:ext uri="{BB962C8B-B14F-4D97-AF65-F5344CB8AC3E}">
        <p14:creationId xmlns:p14="http://schemas.microsoft.com/office/powerpoint/2010/main" val="1788054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452FD-B54D-4F8B-8CF4-3FD8521F7B9A}"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5EB0C-663B-494F-8EF7-C11B1BD8F06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8333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452FD-B54D-4F8B-8CF4-3FD8521F7B9A}"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5EB0C-663B-494F-8EF7-C11B1BD8F06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3927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8452FD-B54D-4F8B-8CF4-3FD8521F7B9A}"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5EB0C-663B-494F-8EF7-C11B1BD8F06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2917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8452FD-B54D-4F8B-8CF4-3FD8521F7B9A}"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5EB0C-663B-494F-8EF7-C11B1BD8F06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4608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8452FD-B54D-4F8B-8CF4-3FD8521F7B9A}"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5EB0C-663B-494F-8EF7-C11B1BD8F060}" type="slidenum">
              <a:rPr lang="en-IN" smtClean="0"/>
              <a:t>‹#›</a:t>
            </a:fld>
            <a:endParaRPr lang="en-IN"/>
          </a:p>
        </p:txBody>
      </p:sp>
    </p:spTree>
    <p:extLst>
      <p:ext uri="{BB962C8B-B14F-4D97-AF65-F5344CB8AC3E}">
        <p14:creationId xmlns:p14="http://schemas.microsoft.com/office/powerpoint/2010/main" val="988851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452FD-B54D-4F8B-8CF4-3FD8521F7B9A}"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35EB0C-663B-494F-8EF7-C11B1BD8F06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4463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8452FD-B54D-4F8B-8CF4-3FD8521F7B9A}" type="datetimeFigureOut">
              <a:rPr lang="en-IN" smtClean="0"/>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35EB0C-663B-494F-8EF7-C11B1BD8F060}" type="slidenum">
              <a:rPr lang="en-IN" smtClean="0"/>
              <a:t>‹#›</a:t>
            </a:fld>
            <a:endParaRPr lang="en-IN"/>
          </a:p>
        </p:txBody>
      </p:sp>
    </p:spTree>
    <p:extLst>
      <p:ext uri="{BB962C8B-B14F-4D97-AF65-F5344CB8AC3E}">
        <p14:creationId xmlns:p14="http://schemas.microsoft.com/office/powerpoint/2010/main" val="985689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8452FD-B54D-4F8B-8CF4-3FD8521F7B9A}" type="datetimeFigureOut">
              <a:rPr lang="en-IN" smtClean="0"/>
              <a:t>06-03-2022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35EB0C-663B-494F-8EF7-C11B1BD8F06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2459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8452FD-B54D-4F8B-8CF4-3FD8521F7B9A}" type="datetimeFigureOut">
              <a:rPr lang="en-IN" smtClean="0"/>
              <a:t>06-03-2022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35EB0C-663B-494F-8EF7-C11B1BD8F06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138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452FD-B54D-4F8B-8CF4-3FD8521F7B9A}" type="datetimeFigureOut">
              <a:rPr lang="en-IN" smtClean="0"/>
              <a:t>06-03-2022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35EB0C-663B-494F-8EF7-C11B1BD8F060}" type="slidenum">
              <a:rPr lang="en-IN" smtClean="0"/>
              <a:t>‹#›</a:t>
            </a:fld>
            <a:endParaRPr lang="en-IN"/>
          </a:p>
        </p:txBody>
      </p:sp>
    </p:spTree>
    <p:extLst>
      <p:ext uri="{BB962C8B-B14F-4D97-AF65-F5344CB8AC3E}">
        <p14:creationId xmlns:p14="http://schemas.microsoft.com/office/powerpoint/2010/main" val="18988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8452FD-B54D-4F8B-8CF4-3FD8521F7B9A}" type="datetimeFigureOut">
              <a:rPr lang="en-IN" smtClean="0"/>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35EB0C-663B-494F-8EF7-C11B1BD8F06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4323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8452FD-B54D-4F8B-8CF4-3FD8521F7B9A}" type="datetimeFigureOut">
              <a:rPr lang="en-IN" smtClean="0"/>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35EB0C-663B-494F-8EF7-C11B1BD8F060}" type="slidenum">
              <a:rPr lang="en-IN" smtClean="0"/>
              <a:t>‹#›</a:t>
            </a:fld>
            <a:endParaRPr lang="en-IN"/>
          </a:p>
        </p:txBody>
      </p:sp>
    </p:spTree>
    <p:extLst>
      <p:ext uri="{BB962C8B-B14F-4D97-AF65-F5344CB8AC3E}">
        <p14:creationId xmlns:p14="http://schemas.microsoft.com/office/powerpoint/2010/main" val="1573437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8452FD-B54D-4F8B-8CF4-3FD8521F7B9A}" type="datetimeFigureOut">
              <a:rPr lang="en-IN" smtClean="0"/>
              <a:t>06-03-2022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35EB0C-663B-494F-8EF7-C11B1BD8F060}" type="slidenum">
              <a:rPr lang="en-IN" smtClean="0"/>
              <a:t>‹#›</a:t>
            </a:fld>
            <a:endParaRPr lang="en-IN"/>
          </a:p>
        </p:txBody>
      </p:sp>
    </p:spTree>
    <p:extLst>
      <p:ext uri="{BB962C8B-B14F-4D97-AF65-F5344CB8AC3E}">
        <p14:creationId xmlns:p14="http://schemas.microsoft.com/office/powerpoint/2010/main" val="334379529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865E62-D333-459B-BC5E-2FBC65B1810D}"/>
              </a:ext>
            </a:extLst>
          </p:cNvPr>
          <p:cNvSpPr txBox="1"/>
          <p:nvPr/>
        </p:nvSpPr>
        <p:spPr>
          <a:xfrm>
            <a:off x="2290439" y="887767"/>
            <a:ext cx="7022237" cy="523220"/>
          </a:xfrm>
          <a:prstGeom prst="rect">
            <a:avLst/>
          </a:prstGeom>
          <a:noFill/>
        </p:spPr>
        <p:txBody>
          <a:bodyPr wrap="square" rtlCol="0">
            <a:spAutoFit/>
          </a:bodyPr>
          <a:lstStyle/>
          <a:p>
            <a:r>
              <a:rPr lang="en-US" sz="2800" dirty="0">
                <a:latin typeface="Algerian" panose="04020705040A02060702" pitchFamily="82" charset="0"/>
              </a:rPr>
              <a:t>WINE QUALITY PREDICTION  (RED WINE)</a:t>
            </a:r>
            <a:endParaRPr lang="en-IN" sz="2800" dirty="0">
              <a:latin typeface="Algerian" panose="04020705040A02060702" pitchFamily="82" charset="0"/>
            </a:endParaRPr>
          </a:p>
        </p:txBody>
      </p:sp>
      <p:sp>
        <p:nvSpPr>
          <p:cNvPr id="3" name="TextBox 2">
            <a:extLst>
              <a:ext uri="{FF2B5EF4-FFF2-40B4-BE49-F238E27FC236}">
                <a16:creationId xmlns:a16="http://schemas.microsoft.com/office/drawing/2014/main" id="{4A72563D-8DFE-4CAC-84CB-F3231481E962}"/>
              </a:ext>
            </a:extLst>
          </p:cNvPr>
          <p:cNvSpPr txBox="1"/>
          <p:nvPr/>
        </p:nvSpPr>
        <p:spPr>
          <a:xfrm>
            <a:off x="1180730" y="2236477"/>
            <a:ext cx="3266982" cy="461665"/>
          </a:xfrm>
          <a:prstGeom prst="rect">
            <a:avLst/>
          </a:prstGeom>
          <a:noFill/>
        </p:spPr>
        <p:txBody>
          <a:bodyPr wrap="square" rtlCol="0">
            <a:spAutoFit/>
          </a:bodyPr>
          <a:lstStyle/>
          <a:p>
            <a:r>
              <a:rPr lang="en-US" sz="2400" dirty="0"/>
              <a:t>CONTENTS :</a:t>
            </a:r>
            <a:endParaRPr lang="en-IN" sz="2400" dirty="0"/>
          </a:p>
        </p:txBody>
      </p:sp>
      <p:sp>
        <p:nvSpPr>
          <p:cNvPr id="4" name="TextBox 3">
            <a:extLst>
              <a:ext uri="{FF2B5EF4-FFF2-40B4-BE49-F238E27FC236}">
                <a16:creationId xmlns:a16="http://schemas.microsoft.com/office/drawing/2014/main" id="{8B29E118-5D53-444F-A28C-DB32E49CC2B4}"/>
              </a:ext>
            </a:extLst>
          </p:cNvPr>
          <p:cNvSpPr txBox="1"/>
          <p:nvPr/>
        </p:nvSpPr>
        <p:spPr>
          <a:xfrm>
            <a:off x="1509204" y="2784968"/>
            <a:ext cx="341790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PROBLEM STATEMENT</a:t>
            </a:r>
          </a:p>
          <a:p>
            <a:pPr marL="285750" indent="-285750">
              <a:buFont typeface="Arial" panose="020B0604020202020204" pitchFamily="34" charset="0"/>
              <a:buChar char="•"/>
            </a:pPr>
            <a:r>
              <a:rPr lang="en-US" dirty="0"/>
              <a:t>LITERATURE SURVEY</a:t>
            </a:r>
          </a:p>
          <a:p>
            <a:pPr marL="285750" indent="-285750">
              <a:buFont typeface="Arial" panose="020B0604020202020204" pitchFamily="34" charset="0"/>
              <a:buChar char="•"/>
            </a:pPr>
            <a:r>
              <a:rPr lang="en-US" dirty="0"/>
              <a:t>ANALYSIS </a:t>
            </a:r>
          </a:p>
          <a:p>
            <a:pPr marL="285750" indent="-285750">
              <a:buFont typeface="Arial" panose="020B0604020202020204" pitchFamily="34" charset="0"/>
              <a:buChar char="•"/>
            </a:pPr>
            <a:r>
              <a:rPr lang="en-US" dirty="0"/>
              <a:t>RESULTS</a:t>
            </a:r>
          </a:p>
          <a:p>
            <a:pPr marL="285750" indent="-285750">
              <a:buFont typeface="Arial" panose="020B0604020202020204" pitchFamily="34" charset="0"/>
              <a:buChar char="•"/>
            </a:pPr>
            <a:r>
              <a:rPr lang="en-US" dirty="0"/>
              <a:t>OBSERVATION</a:t>
            </a:r>
          </a:p>
          <a:p>
            <a:pPr marL="285750" indent="-285750">
              <a:buFont typeface="Arial" panose="020B0604020202020204" pitchFamily="34" charset="0"/>
              <a:buChar char="•"/>
            </a:pPr>
            <a:r>
              <a:rPr lang="en-US" dirty="0"/>
              <a:t>NOVELITY</a:t>
            </a:r>
            <a:endParaRPr lang="en-IN" dirty="0"/>
          </a:p>
        </p:txBody>
      </p:sp>
      <p:pic>
        <p:nvPicPr>
          <p:cNvPr id="1026" name="Picture 2" descr="How a red wine compound may prevent cancer">
            <a:extLst>
              <a:ext uri="{FF2B5EF4-FFF2-40B4-BE49-F238E27FC236}">
                <a16:creationId xmlns:a16="http://schemas.microsoft.com/office/drawing/2014/main" id="{3A4B41A6-6557-4B74-9226-6642BAC19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605" y="2467309"/>
            <a:ext cx="3958191" cy="26339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DB49C44-C463-4927-A0A3-7932910E5811}"/>
              </a:ext>
            </a:extLst>
          </p:cNvPr>
          <p:cNvSpPr txBox="1"/>
          <p:nvPr/>
        </p:nvSpPr>
        <p:spPr>
          <a:xfrm>
            <a:off x="6096000" y="1543979"/>
            <a:ext cx="4290874" cy="369332"/>
          </a:xfrm>
          <a:prstGeom prst="rect">
            <a:avLst/>
          </a:prstGeom>
          <a:noFill/>
        </p:spPr>
        <p:txBody>
          <a:bodyPr wrap="square" rtlCol="0">
            <a:spAutoFit/>
          </a:bodyPr>
          <a:lstStyle/>
          <a:p>
            <a:r>
              <a:rPr lang="en-US" b="1" dirty="0"/>
              <a:t>USING  LINEAR  REGRESSION</a:t>
            </a:r>
            <a:endParaRPr lang="en-IN" b="1" dirty="0"/>
          </a:p>
        </p:txBody>
      </p:sp>
    </p:spTree>
    <p:extLst>
      <p:ext uri="{BB962C8B-B14F-4D97-AF65-F5344CB8AC3E}">
        <p14:creationId xmlns:p14="http://schemas.microsoft.com/office/powerpoint/2010/main" val="3621821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695666-50AC-4593-9D6A-2C00DCD0200A}"/>
              </a:ext>
            </a:extLst>
          </p:cNvPr>
          <p:cNvSpPr txBox="1"/>
          <p:nvPr/>
        </p:nvSpPr>
        <p:spPr>
          <a:xfrm>
            <a:off x="2013396" y="719733"/>
            <a:ext cx="8371643" cy="461665"/>
          </a:xfrm>
          <a:prstGeom prst="rect">
            <a:avLst/>
          </a:prstGeom>
          <a:noFill/>
        </p:spPr>
        <p:txBody>
          <a:bodyPr wrap="square" rtlCol="0">
            <a:spAutoFit/>
          </a:bodyPr>
          <a:lstStyle/>
          <a:p>
            <a:r>
              <a:rPr lang="en-US" sz="2400" dirty="0">
                <a:latin typeface="Arial Rounded MT Bold" panose="020F0704030504030204" pitchFamily="34" charset="0"/>
              </a:rPr>
              <a:t>Relation between  features  and quality  of red  wine</a:t>
            </a:r>
            <a:endParaRPr lang="en-IN" sz="2400" dirty="0">
              <a:latin typeface="Arial Rounded MT Bold" panose="020F0704030504030204" pitchFamily="34" charset="0"/>
            </a:endParaRPr>
          </a:p>
        </p:txBody>
      </p:sp>
      <p:pic>
        <p:nvPicPr>
          <p:cNvPr id="3" name="Picture 2">
            <a:extLst>
              <a:ext uri="{FF2B5EF4-FFF2-40B4-BE49-F238E27FC236}">
                <a16:creationId xmlns:a16="http://schemas.microsoft.com/office/drawing/2014/main" id="{264C7AF7-9810-4A56-930E-863FE6D861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4300" y="1225146"/>
            <a:ext cx="2578193" cy="2465765"/>
          </a:xfrm>
          <a:prstGeom prst="rect">
            <a:avLst/>
          </a:prstGeom>
          <a:noFill/>
          <a:ln>
            <a:noFill/>
          </a:ln>
        </p:spPr>
      </p:pic>
      <p:pic>
        <p:nvPicPr>
          <p:cNvPr id="4" name="Picture 3">
            <a:extLst>
              <a:ext uri="{FF2B5EF4-FFF2-40B4-BE49-F238E27FC236}">
                <a16:creationId xmlns:a16="http://schemas.microsoft.com/office/drawing/2014/main" id="{2E952D96-4CFD-49F2-B6CD-200C3F47D0F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20565" y="1225145"/>
            <a:ext cx="2583017" cy="2465766"/>
          </a:xfrm>
          <a:prstGeom prst="rect">
            <a:avLst/>
          </a:prstGeom>
          <a:noFill/>
          <a:ln>
            <a:noFill/>
          </a:ln>
        </p:spPr>
      </p:pic>
      <p:pic>
        <p:nvPicPr>
          <p:cNvPr id="5" name="Picture 4">
            <a:extLst>
              <a:ext uri="{FF2B5EF4-FFF2-40B4-BE49-F238E27FC236}">
                <a16:creationId xmlns:a16="http://schemas.microsoft.com/office/drawing/2014/main" id="{75B4286E-0ED9-465B-A0EF-07AD02F4EC6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16830" y="1225144"/>
            <a:ext cx="2658248" cy="2542543"/>
          </a:xfrm>
          <a:prstGeom prst="rect">
            <a:avLst/>
          </a:prstGeom>
          <a:noFill/>
          <a:ln>
            <a:noFill/>
          </a:ln>
        </p:spPr>
      </p:pic>
      <p:pic>
        <p:nvPicPr>
          <p:cNvPr id="6" name="Picture 5">
            <a:extLst>
              <a:ext uri="{FF2B5EF4-FFF2-40B4-BE49-F238E27FC236}">
                <a16:creationId xmlns:a16="http://schemas.microsoft.com/office/drawing/2014/main" id="{C6ADFCDE-E2C4-4501-96C2-81ADD12C8E3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32435" y="3734657"/>
            <a:ext cx="2647938" cy="2542542"/>
          </a:xfrm>
          <a:prstGeom prst="rect">
            <a:avLst/>
          </a:prstGeom>
          <a:noFill/>
          <a:ln>
            <a:noFill/>
          </a:ln>
        </p:spPr>
      </p:pic>
      <p:pic>
        <p:nvPicPr>
          <p:cNvPr id="7" name="Picture 6">
            <a:extLst>
              <a:ext uri="{FF2B5EF4-FFF2-40B4-BE49-F238E27FC236}">
                <a16:creationId xmlns:a16="http://schemas.microsoft.com/office/drawing/2014/main" id="{EB664AEC-1794-4A4F-9EC6-F73C57A4164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83297" y="3734657"/>
            <a:ext cx="2647938" cy="2523705"/>
          </a:xfrm>
          <a:prstGeom prst="rect">
            <a:avLst/>
          </a:prstGeom>
          <a:noFill/>
          <a:ln>
            <a:noFill/>
          </a:ln>
        </p:spPr>
      </p:pic>
    </p:spTree>
    <p:extLst>
      <p:ext uri="{BB962C8B-B14F-4D97-AF65-F5344CB8AC3E}">
        <p14:creationId xmlns:p14="http://schemas.microsoft.com/office/powerpoint/2010/main" val="1015510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9B9781-D98C-46A3-A1CB-50C35AED84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6449" y="840007"/>
            <a:ext cx="2833122" cy="2588994"/>
          </a:xfrm>
          <a:prstGeom prst="rect">
            <a:avLst/>
          </a:prstGeom>
          <a:noFill/>
          <a:ln>
            <a:noFill/>
          </a:ln>
        </p:spPr>
      </p:pic>
      <p:pic>
        <p:nvPicPr>
          <p:cNvPr id="3" name="Picture 2">
            <a:extLst>
              <a:ext uri="{FF2B5EF4-FFF2-40B4-BE49-F238E27FC236}">
                <a16:creationId xmlns:a16="http://schemas.microsoft.com/office/drawing/2014/main" id="{1A7BE8AC-CA21-4C0C-AD89-79F0E7D186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35289" y="840007"/>
            <a:ext cx="2964815" cy="2506980"/>
          </a:xfrm>
          <a:prstGeom prst="rect">
            <a:avLst/>
          </a:prstGeom>
          <a:noFill/>
          <a:ln>
            <a:noFill/>
          </a:ln>
        </p:spPr>
      </p:pic>
      <p:pic>
        <p:nvPicPr>
          <p:cNvPr id="4" name="Picture 3">
            <a:extLst>
              <a:ext uri="{FF2B5EF4-FFF2-40B4-BE49-F238E27FC236}">
                <a16:creationId xmlns:a16="http://schemas.microsoft.com/office/drawing/2014/main" id="{57533F57-3938-43BF-A0F6-A923893AC79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25822" y="873343"/>
            <a:ext cx="2987440" cy="2555657"/>
          </a:xfrm>
          <a:prstGeom prst="rect">
            <a:avLst/>
          </a:prstGeom>
          <a:noFill/>
          <a:ln>
            <a:noFill/>
          </a:ln>
        </p:spPr>
      </p:pic>
      <p:pic>
        <p:nvPicPr>
          <p:cNvPr id="5" name="Picture 4">
            <a:extLst>
              <a:ext uri="{FF2B5EF4-FFF2-40B4-BE49-F238E27FC236}">
                <a16:creationId xmlns:a16="http://schemas.microsoft.com/office/drawing/2014/main" id="{CE637EE0-0BB9-488B-8926-A091C6F3E05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7869" y="3500886"/>
            <a:ext cx="2901702" cy="2684013"/>
          </a:xfrm>
          <a:prstGeom prst="rect">
            <a:avLst/>
          </a:prstGeom>
          <a:noFill/>
          <a:ln>
            <a:noFill/>
          </a:ln>
        </p:spPr>
      </p:pic>
      <p:pic>
        <p:nvPicPr>
          <p:cNvPr id="6" name="Picture 5">
            <a:extLst>
              <a:ext uri="{FF2B5EF4-FFF2-40B4-BE49-F238E27FC236}">
                <a16:creationId xmlns:a16="http://schemas.microsoft.com/office/drawing/2014/main" id="{A1B06FAC-00E7-4073-B0E2-77D562082D9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32310" y="3582394"/>
            <a:ext cx="2867794" cy="2657334"/>
          </a:xfrm>
          <a:prstGeom prst="rect">
            <a:avLst/>
          </a:prstGeom>
          <a:noFill/>
          <a:ln>
            <a:noFill/>
          </a:ln>
        </p:spPr>
      </p:pic>
      <p:pic>
        <p:nvPicPr>
          <p:cNvPr id="7" name="Picture 6">
            <a:extLst>
              <a:ext uri="{FF2B5EF4-FFF2-40B4-BE49-F238E27FC236}">
                <a16:creationId xmlns:a16="http://schemas.microsoft.com/office/drawing/2014/main" id="{0DAA695A-210E-4A19-A6A4-099C2BFAD82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639456" y="3549748"/>
            <a:ext cx="2760171" cy="2586288"/>
          </a:xfrm>
          <a:prstGeom prst="rect">
            <a:avLst/>
          </a:prstGeom>
          <a:noFill/>
          <a:ln>
            <a:noFill/>
          </a:ln>
        </p:spPr>
      </p:pic>
    </p:spTree>
    <p:extLst>
      <p:ext uri="{BB962C8B-B14F-4D97-AF65-F5344CB8AC3E}">
        <p14:creationId xmlns:p14="http://schemas.microsoft.com/office/powerpoint/2010/main" val="3852931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EDF834-2154-4AD7-8701-CAFB1165F5A8}"/>
              </a:ext>
            </a:extLst>
          </p:cNvPr>
          <p:cNvSpPr txBox="1"/>
          <p:nvPr/>
        </p:nvSpPr>
        <p:spPr>
          <a:xfrm>
            <a:off x="1313897" y="1384916"/>
            <a:ext cx="9845334" cy="3447098"/>
          </a:xfrm>
          <a:prstGeom prst="rect">
            <a:avLst/>
          </a:prstGeom>
          <a:noFill/>
        </p:spPr>
        <p:txBody>
          <a:bodyPr wrap="square" rtlCol="0">
            <a:spAutoFit/>
          </a:bodyPr>
          <a:lstStyle/>
          <a:p>
            <a:r>
              <a:rPr lang="en-US" sz="2000" dirty="0">
                <a:latin typeface="Aharoni" panose="02010803020104030203" pitchFamily="2" charset="-79"/>
                <a:cs typeface="Aharoni" panose="02010803020104030203" pitchFamily="2" charset="-79"/>
              </a:rPr>
              <a:t>We can see from above graphs that there are following kind of  features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Which  are directly proportional to the quality of wine</a:t>
            </a:r>
          </a:p>
          <a:p>
            <a:r>
              <a:rPr lang="en-US" dirty="0">
                <a:latin typeface="Arial" panose="020B0604020202020204" pitchFamily="34" charset="0"/>
                <a:cs typeface="Arial" panose="020B0604020202020204" pitchFamily="34" charset="0"/>
              </a:rPr>
              <a:t>Examples : Citric Acid, Sulphates, Alcohol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Which are inversely proportional to the quality of wine</a:t>
            </a:r>
          </a:p>
          <a:p>
            <a:r>
              <a:rPr lang="en-US" dirty="0">
                <a:latin typeface="Arial" panose="020B0604020202020204" pitchFamily="34" charset="0"/>
                <a:cs typeface="Arial" panose="020B0604020202020204" pitchFamily="34" charset="0"/>
              </a:rPr>
              <a:t>Examples: Volatile Acids, Chlorides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Which shows abnormal/no effect on quality of wine</a:t>
            </a:r>
          </a:p>
          <a:p>
            <a:r>
              <a:rPr lang="en-US" dirty="0">
                <a:latin typeface="Arial" panose="020B0604020202020204" pitchFamily="34" charset="0"/>
                <a:cs typeface="Arial" panose="020B0604020202020204" pitchFamily="34" charset="0"/>
              </a:rPr>
              <a:t>Examples: Fixed acidity, Residual Sugar, free </a:t>
            </a:r>
            <a:r>
              <a:rPr lang="en-US" dirty="0" err="1">
                <a:latin typeface="Arial" panose="020B0604020202020204" pitchFamily="34" charset="0"/>
                <a:cs typeface="Arial" panose="020B0604020202020204" pitchFamily="34" charset="0"/>
              </a:rPr>
              <a:t>sulphur</a:t>
            </a:r>
            <a:r>
              <a:rPr lang="en-US" dirty="0">
                <a:latin typeface="Arial" panose="020B0604020202020204" pitchFamily="34" charset="0"/>
                <a:cs typeface="Arial" panose="020B0604020202020204" pitchFamily="34" charset="0"/>
              </a:rPr>
              <a:t> dioxide</a:t>
            </a:r>
          </a:p>
          <a:p>
            <a:r>
              <a:rPr lang="en-US" dirty="0">
                <a:latin typeface="Arial" panose="020B0604020202020204" pitchFamily="34" charset="0"/>
                <a:cs typeface="Arial" panose="020B0604020202020204" pitchFamily="34" charset="0"/>
              </a:rPr>
              <a:t>                  density, pH</a:t>
            </a:r>
          </a:p>
          <a:p>
            <a:r>
              <a:rPr lang="en-US" dirty="0">
                <a:latin typeface="Arial" panose="020B0604020202020204" pitchFamily="34" charset="0"/>
                <a:cs typeface="Arial" panose="020B0604020202020204" pitchFamily="34" charset="0"/>
              </a:rPr>
              <a:t>                                                                          </a:t>
            </a:r>
          </a:p>
        </p:txBody>
      </p:sp>
      <p:pic>
        <p:nvPicPr>
          <p:cNvPr id="1028" name="Picture 4" descr="450+ Red Wine Pictures | Download Free Images on Unsplash">
            <a:extLst>
              <a:ext uri="{FF2B5EF4-FFF2-40B4-BE49-F238E27FC236}">
                <a16:creationId xmlns:a16="http://schemas.microsoft.com/office/drawing/2014/main" id="{31FEBE34-C1B0-429D-AF3E-0767EB3DB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8356" y="2140212"/>
            <a:ext cx="3134035" cy="2085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927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AAFDC48B-98F4-4593-BFF5-2D2E3A2EA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4265" y="599131"/>
            <a:ext cx="5961957" cy="56597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B71A79-707E-4FF2-BF84-3D48936C7808}"/>
              </a:ext>
            </a:extLst>
          </p:cNvPr>
          <p:cNvSpPr txBox="1"/>
          <p:nvPr/>
        </p:nvSpPr>
        <p:spPr>
          <a:xfrm>
            <a:off x="7927759" y="1438183"/>
            <a:ext cx="3435658" cy="923330"/>
          </a:xfrm>
          <a:prstGeom prst="rect">
            <a:avLst/>
          </a:prstGeom>
          <a:noFill/>
        </p:spPr>
        <p:txBody>
          <a:bodyPr wrap="square" rtlCol="0">
            <a:spAutoFit/>
          </a:bodyPr>
          <a:lstStyle/>
          <a:p>
            <a:r>
              <a:rPr lang="en-US" dirty="0">
                <a:latin typeface="Arial Rounded MT Bold" panose="020F0704030504030204" pitchFamily="34" charset="0"/>
              </a:rPr>
              <a:t>Heatmap  describing  relationship/correlations between  different features</a:t>
            </a:r>
            <a:endParaRPr lang="en-IN" dirty="0">
              <a:latin typeface="Arial Rounded MT Bold" panose="020F0704030504030204" pitchFamily="34" charset="0"/>
            </a:endParaRPr>
          </a:p>
        </p:txBody>
      </p:sp>
    </p:spTree>
    <p:extLst>
      <p:ext uri="{BB962C8B-B14F-4D97-AF65-F5344CB8AC3E}">
        <p14:creationId xmlns:p14="http://schemas.microsoft.com/office/powerpoint/2010/main" val="1615951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BAD650-3B02-43B7-BAFC-BED62FCA8F46}"/>
              </a:ext>
            </a:extLst>
          </p:cNvPr>
          <p:cNvPicPr>
            <a:picLocks noChangeAspect="1"/>
          </p:cNvPicPr>
          <p:nvPr/>
        </p:nvPicPr>
        <p:blipFill>
          <a:blip r:embed="rId2"/>
          <a:stretch>
            <a:fillRect/>
          </a:stretch>
        </p:blipFill>
        <p:spPr>
          <a:xfrm>
            <a:off x="1226598" y="2057953"/>
            <a:ext cx="3305636" cy="2648320"/>
          </a:xfrm>
          <a:prstGeom prst="rect">
            <a:avLst/>
          </a:prstGeom>
        </p:spPr>
      </p:pic>
      <p:sp>
        <p:nvSpPr>
          <p:cNvPr id="4" name="TextBox 3">
            <a:extLst>
              <a:ext uri="{FF2B5EF4-FFF2-40B4-BE49-F238E27FC236}">
                <a16:creationId xmlns:a16="http://schemas.microsoft.com/office/drawing/2014/main" id="{77CBA492-55BB-48E8-A327-7D45B1C767C3}"/>
              </a:ext>
            </a:extLst>
          </p:cNvPr>
          <p:cNvSpPr txBox="1"/>
          <p:nvPr/>
        </p:nvSpPr>
        <p:spPr>
          <a:xfrm>
            <a:off x="1226598" y="1254909"/>
            <a:ext cx="9738804" cy="400110"/>
          </a:xfrm>
          <a:prstGeom prst="rect">
            <a:avLst/>
          </a:prstGeom>
          <a:noFill/>
        </p:spPr>
        <p:txBody>
          <a:bodyPr wrap="square" rtlCol="0">
            <a:spAutoFit/>
          </a:bodyPr>
          <a:lstStyle/>
          <a:p>
            <a:r>
              <a:rPr lang="en-US" sz="2000" dirty="0">
                <a:latin typeface="Arial Rounded MT Bold" panose="020F0704030504030204" pitchFamily="34" charset="0"/>
              </a:rPr>
              <a:t>After  Training  With   Inbuilt Linear Regression Model</a:t>
            </a:r>
            <a:endParaRPr lang="en-IN" sz="2000" dirty="0">
              <a:latin typeface="Arial Rounded MT Bold" panose="020F0704030504030204" pitchFamily="34" charset="0"/>
            </a:endParaRPr>
          </a:p>
        </p:txBody>
      </p:sp>
      <p:sp>
        <p:nvSpPr>
          <p:cNvPr id="5" name="TextBox 4">
            <a:extLst>
              <a:ext uri="{FF2B5EF4-FFF2-40B4-BE49-F238E27FC236}">
                <a16:creationId xmlns:a16="http://schemas.microsoft.com/office/drawing/2014/main" id="{EB1A4DF5-5E58-45AC-96F4-53DC74288902}"/>
              </a:ext>
            </a:extLst>
          </p:cNvPr>
          <p:cNvSpPr txBox="1"/>
          <p:nvPr/>
        </p:nvSpPr>
        <p:spPr>
          <a:xfrm>
            <a:off x="1134908" y="5109207"/>
            <a:ext cx="3795295" cy="369332"/>
          </a:xfrm>
          <a:prstGeom prst="rect">
            <a:avLst/>
          </a:prstGeom>
          <a:noFill/>
        </p:spPr>
        <p:txBody>
          <a:bodyPr wrap="square" rtlCol="0">
            <a:spAutoFit/>
          </a:bodyPr>
          <a:lstStyle/>
          <a:p>
            <a:r>
              <a:rPr lang="en-US" dirty="0"/>
              <a:t>Intercept :  </a:t>
            </a:r>
            <a:r>
              <a:rPr lang="en-IN" sz="1600" b="0" i="0" dirty="0">
                <a:solidFill>
                  <a:srgbClr val="212121"/>
                </a:solidFill>
                <a:effectLst/>
                <a:latin typeface="Courier New" panose="02070309020205020404" pitchFamily="49" charset="0"/>
              </a:rPr>
              <a:t>29.023474276736465</a:t>
            </a:r>
            <a:endParaRPr lang="en-IN" sz="1600" dirty="0"/>
          </a:p>
        </p:txBody>
      </p:sp>
      <p:sp>
        <p:nvSpPr>
          <p:cNvPr id="6" name="TextBox 5">
            <a:extLst>
              <a:ext uri="{FF2B5EF4-FFF2-40B4-BE49-F238E27FC236}">
                <a16:creationId xmlns:a16="http://schemas.microsoft.com/office/drawing/2014/main" id="{67AFFC4E-3B43-476C-90A9-D10E3913B834}"/>
              </a:ext>
            </a:extLst>
          </p:cNvPr>
          <p:cNvSpPr txBox="1"/>
          <p:nvPr/>
        </p:nvSpPr>
        <p:spPr>
          <a:xfrm>
            <a:off x="5530789" y="2421116"/>
            <a:ext cx="5548543" cy="1754326"/>
          </a:xfrm>
          <a:prstGeom prst="rect">
            <a:avLst/>
          </a:prstGeom>
          <a:noFill/>
        </p:spPr>
        <p:txBody>
          <a:bodyPr wrap="square" rtlCol="0">
            <a:spAutoFit/>
          </a:bodyPr>
          <a:lstStyle/>
          <a:p>
            <a:r>
              <a:rPr lang="en-US" dirty="0"/>
              <a:t>Train Set Accuracy :  </a:t>
            </a:r>
            <a:r>
              <a:rPr lang="en-IN" b="0" i="0" dirty="0">
                <a:solidFill>
                  <a:srgbClr val="212121"/>
                </a:solidFill>
                <a:effectLst/>
                <a:latin typeface="Courier New" panose="02070309020205020404" pitchFamily="49" charset="0"/>
              </a:rPr>
              <a:t>0.599687255668491</a:t>
            </a:r>
            <a:endParaRPr lang="en-US" dirty="0"/>
          </a:p>
          <a:p>
            <a:r>
              <a:rPr lang="en-US" dirty="0"/>
              <a:t>Test Set Accuracy   :  </a:t>
            </a:r>
            <a:r>
              <a:rPr lang="en-IN" b="0" i="0" dirty="0">
                <a:solidFill>
                  <a:srgbClr val="212121"/>
                </a:solidFill>
                <a:effectLst/>
                <a:latin typeface="Courier New" panose="02070309020205020404" pitchFamily="49" charset="0"/>
              </a:rPr>
              <a:t>0.578125</a:t>
            </a:r>
            <a:endParaRPr lang="en-US" dirty="0"/>
          </a:p>
          <a:p>
            <a:endParaRPr lang="en-US" dirty="0"/>
          </a:p>
          <a:p>
            <a:r>
              <a:rPr lang="en-US" dirty="0"/>
              <a:t>Train Set MSE        :   </a:t>
            </a:r>
            <a:r>
              <a:rPr lang="en-IN" b="0" i="0" dirty="0">
                <a:solidFill>
                  <a:srgbClr val="212121"/>
                </a:solidFill>
                <a:effectLst/>
                <a:latin typeface="Courier New" panose="02070309020205020404" pitchFamily="49" charset="0"/>
              </a:rPr>
              <a:t>0.4043908611522932</a:t>
            </a:r>
            <a:endParaRPr lang="en-US" dirty="0"/>
          </a:p>
          <a:p>
            <a:r>
              <a:rPr lang="en-US" dirty="0"/>
              <a:t>Test Set MSE          :   </a:t>
            </a:r>
            <a:r>
              <a:rPr lang="en-IN" b="0" i="0" dirty="0">
                <a:solidFill>
                  <a:srgbClr val="212121"/>
                </a:solidFill>
                <a:effectLst/>
                <a:latin typeface="Courier New" panose="02070309020205020404" pitchFamily="49" charset="0"/>
              </a:rPr>
              <a:t>0.4705306146109029</a:t>
            </a:r>
            <a:endParaRPr lang="en-US" dirty="0"/>
          </a:p>
          <a:p>
            <a:endParaRPr lang="en-IN" dirty="0"/>
          </a:p>
        </p:txBody>
      </p:sp>
      <p:sp>
        <p:nvSpPr>
          <p:cNvPr id="7" name="TextBox 6">
            <a:extLst>
              <a:ext uri="{FF2B5EF4-FFF2-40B4-BE49-F238E27FC236}">
                <a16:creationId xmlns:a16="http://schemas.microsoft.com/office/drawing/2014/main" id="{CE06A675-2438-4EBC-B501-6E5AD0E87670}"/>
              </a:ext>
            </a:extLst>
          </p:cNvPr>
          <p:cNvSpPr txBox="1"/>
          <p:nvPr/>
        </p:nvSpPr>
        <p:spPr>
          <a:xfrm>
            <a:off x="4899086" y="1873287"/>
            <a:ext cx="3471169" cy="369332"/>
          </a:xfrm>
          <a:prstGeom prst="rect">
            <a:avLst/>
          </a:prstGeom>
          <a:noFill/>
        </p:spPr>
        <p:txBody>
          <a:bodyPr wrap="square" rtlCol="0">
            <a:spAutoFit/>
          </a:bodyPr>
          <a:lstStyle/>
          <a:p>
            <a:r>
              <a:rPr lang="en-US" dirty="0"/>
              <a:t> </a:t>
            </a:r>
            <a:r>
              <a:rPr lang="en-US" u="sng" dirty="0"/>
              <a:t>Test Set Size :  20%</a:t>
            </a:r>
            <a:endParaRPr lang="en-IN" u="sng" dirty="0"/>
          </a:p>
        </p:txBody>
      </p:sp>
    </p:spTree>
    <p:extLst>
      <p:ext uri="{BB962C8B-B14F-4D97-AF65-F5344CB8AC3E}">
        <p14:creationId xmlns:p14="http://schemas.microsoft.com/office/powerpoint/2010/main" val="241723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EB157E-0637-48EC-BF2A-E9796B12AD66}"/>
              </a:ext>
            </a:extLst>
          </p:cNvPr>
          <p:cNvSpPr txBox="1"/>
          <p:nvPr/>
        </p:nvSpPr>
        <p:spPr>
          <a:xfrm>
            <a:off x="1322773" y="1242874"/>
            <a:ext cx="9454718" cy="3170099"/>
          </a:xfrm>
          <a:prstGeom prst="rect">
            <a:avLst/>
          </a:prstGeom>
          <a:noFill/>
        </p:spPr>
        <p:txBody>
          <a:bodyPr wrap="square" rtlCol="0">
            <a:spAutoFit/>
          </a:bodyPr>
          <a:lstStyle/>
          <a:p>
            <a:endParaRPr lang="en-US" dirty="0"/>
          </a:p>
          <a:p>
            <a:r>
              <a:rPr lang="en-US" sz="2000" dirty="0"/>
              <a:t>For different train-test split ratio there was different accuracy and MSE </a:t>
            </a:r>
          </a:p>
          <a:p>
            <a:endParaRPr lang="en-IN" dirty="0"/>
          </a:p>
          <a:p>
            <a:r>
              <a:rPr lang="en-IN" u="sng" dirty="0"/>
              <a:t>Test Set Size            Test Set Accuracy             Test Set MSE       Train Set Accuracy   Train Set MSE</a:t>
            </a:r>
          </a:p>
          <a:p>
            <a:r>
              <a:rPr lang="en-IN" dirty="0"/>
              <a:t>      20%                             0.578                               0.470                    0.59                        0.422</a:t>
            </a:r>
          </a:p>
          <a:p>
            <a:endParaRPr lang="en-IN" dirty="0"/>
          </a:p>
          <a:p>
            <a:r>
              <a:rPr lang="en-IN" dirty="0"/>
              <a:t>      25%                             0.603                               0.479                    0.562                      0.397</a:t>
            </a:r>
          </a:p>
          <a:p>
            <a:r>
              <a:rPr lang="en-IN" dirty="0"/>
              <a:t>   </a:t>
            </a:r>
          </a:p>
          <a:p>
            <a:r>
              <a:rPr lang="en-IN" dirty="0"/>
              <a:t>      30%                             0.556                               0.473                    0.61                        0.396</a:t>
            </a:r>
          </a:p>
          <a:p>
            <a:endParaRPr lang="en-IN" dirty="0"/>
          </a:p>
          <a:p>
            <a:r>
              <a:rPr lang="en-IN" dirty="0"/>
              <a:t>      35%                             0.585                               0.425                    0.593                      0.413</a:t>
            </a:r>
          </a:p>
        </p:txBody>
      </p:sp>
    </p:spTree>
    <p:extLst>
      <p:ext uri="{BB962C8B-B14F-4D97-AF65-F5344CB8AC3E}">
        <p14:creationId xmlns:p14="http://schemas.microsoft.com/office/powerpoint/2010/main" val="1880264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DB3747-FC5C-401E-AC51-68F201D6B290}"/>
              </a:ext>
            </a:extLst>
          </p:cNvPr>
          <p:cNvSpPr txBox="1"/>
          <p:nvPr/>
        </p:nvSpPr>
        <p:spPr>
          <a:xfrm>
            <a:off x="2894120" y="725061"/>
            <a:ext cx="8060925" cy="400110"/>
          </a:xfrm>
          <a:prstGeom prst="rect">
            <a:avLst/>
          </a:prstGeom>
          <a:noFill/>
        </p:spPr>
        <p:txBody>
          <a:bodyPr wrap="square" rtlCol="0">
            <a:spAutoFit/>
          </a:bodyPr>
          <a:lstStyle/>
          <a:p>
            <a:r>
              <a:rPr lang="en-US" sz="2000" dirty="0">
                <a:latin typeface="Arial Black" panose="020B0A04020102020204" pitchFamily="34" charset="0"/>
              </a:rPr>
              <a:t>After  training with model built with own code</a:t>
            </a:r>
            <a:endParaRPr lang="en-IN" sz="2000" dirty="0">
              <a:latin typeface="Arial Black" panose="020B0A04020102020204" pitchFamily="34" charset="0"/>
            </a:endParaRPr>
          </a:p>
        </p:txBody>
      </p:sp>
      <p:sp>
        <p:nvSpPr>
          <p:cNvPr id="3" name="TextBox 2">
            <a:extLst>
              <a:ext uri="{FF2B5EF4-FFF2-40B4-BE49-F238E27FC236}">
                <a16:creationId xmlns:a16="http://schemas.microsoft.com/office/drawing/2014/main" id="{D8CCFCC3-3D4F-47C7-A383-F2180A96AB42}"/>
              </a:ext>
            </a:extLst>
          </p:cNvPr>
          <p:cNvSpPr txBox="1"/>
          <p:nvPr/>
        </p:nvSpPr>
        <p:spPr>
          <a:xfrm>
            <a:off x="1171851" y="1275529"/>
            <a:ext cx="8060925" cy="3970318"/>
          </a:xfrm>
          <a:prstGeom prst="rect">
            <a:avLst/>
          </a:prstGeom>
          <a:noFill/>
        </p:spPr>
        <p:txBody>
          <a:bodyPr wrap="square" rtlCol="0">
            <a:spAutoFit/>
          </a:bodyPr>
          <a:lstStyle/>
          <a:p>
            <a:r>
              <a:rPr lang="en-US" dirty="0"/>
              <a:t>Trained model to find best set of parameter , also trained model to find best set of hyperparameters with help of validation set.</a:t>
            </a:r>
          </a:p>
          <a:p>
            <a:endParaRPr lang="en-US" dirty="0"/>
          </a:p>
          <a:p>
            <a:r>
              <a:rPr lang="en-US" sz="2000" b="1" dirty="0"/>
              <a:t>Involving stochastic gradient descent</a:t>
            </a:r>
          </a:p>
          <a:p>
            <a:endParaRPr lang="en-US" dirty="0"/>
          </a:p>
          <a:p>
            <a:r>
              <a:rPr lang="en-IN" dirty="0">
                <a:latin typeface="Arial" panose="020B0604020202020204" pitchFamily="34" charset="0"/>
                <a:cs typeface="Arial" panose="020B0604020202020204" pitchFamily="34" charset="0"/>
              </a:rPr>
              <a:t>Train Set Size : 60%      Validation Set Size : 16%     Test Set Size : 24%</a:t>
            </a:r>
          </a:p>
          <a:p>
            <a:endParaRPr lang="en-IN" dirty="0"/>
          </a:p>
          <a:p>
            <a:r>
              <a:rPr lang="en-IN" b="1" dirty="0"/>
              <a:t>Hyperparameters(best) </a:t>
            </a:r>
          </a:p>
          <a:p>
            <a:r>
              <a:rPr lang="en-IN" dirty="0"/>
              <a:t> Rho : 0.8                                         </a:t>
            </a:r>
          </a:p>
          <a:p>
            <a:r>
              <a:rPr lang="en-IN" dirty="0"/>
              <a:t> Alpha : 0.0015</a:t>
            </a:r>
          </a:p>
          <a:p>
            <a:r>
              <a:rPr lang="en-IN" dirty="0"/>
              <a:t> Epoch : 60</a:t>
            </a:r>
          </a:p>
          <a:p>
            <a:endParaRPr lang="en-IN" dirty="0"/>
          </a:p>
          <a:p>
            <a:endParaRPr lang="en-IN" dirty="0"/>
          </a:p>
          <a:p>
            <a:endParaRPr lang="en-US" dirty="0"/>
          </a:p>
        </p:txBody>
      </p:sp>
      <p:sp>
        <p:nvSpPr>
          <p:cNvPr id="9" name="TextBox 8">
            <a:extLst>
              <a:ext uri="{FF2B5EF4-FFF2-40B4-BE49-F238E27FC236}">
                <a16:creationId xmlns:a16="http://schemas.microsoft.com/office/drawing/2014/main" id="{1DFCD6ED-48F7-4A0D-890C-A2C361D25701}"/>
              </a:ext>
            </a:extLst>
          </p:cNvPr>
          <p:cNvSpPr txBox="1"/>
          <p:nvPr/>
        </p:nvSpPr>
        <p:spPr>
          <a:xfrm>
            <a:off x="1574307" y="4932610"/>
            <a:ext cx="3817398"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Train Set Accuracy :  41.42</a:t>
            </a:r>
          </a:p>
          <a:p>
            <a:r>
              <a:rPr lang="en-US" dirty="0">
                <a:latin typeface="Arial" panose="020B0604020202020204" pitchFamily="34" charset="0"/>
                <a:cs typeface="Arial" panose="020B0604020202020204" pitchFamily="34" charset="0"/>
              </a:rPr>
              <a:t>Validation Set Accuracy</a:t>
            </a:r>
            <a:r>
              <a:rPr lang="en-IN" dirty="0">
                <a:latin typeface="Arial" panose="020B0604020202020204" pitchFamily="34" charset="0"/>
                <a:cs typeface="Arial" panose="020B0604020202020204" pitchFamily="34" charset="0"/>
              </a:rPr>
              <a:t> :  41.40</a:t>
            </a:r>
          </a:p>
          <a:p>
            <a:r>
              <a:rPr lang="en-IN" dirty="0">
                <a:latin typeface="Arial" panose="020B0604020202020204" pitchFamily="34" charset="0"/>
                <a:cs typeface="Arial" panose="020B0604020202020204" pitchFamily="34" charset="0"/>
              </a:rPr>
              <a:t>Test Set Accuracy :  49.73</a:t>
            </a:r>
          </a:p>
          <a:p>
            <a:endParaRPr lang="en-US" dirty="0"/>
          </a:p>
        </p:txBody>
      </p:sp>
      <p:sp>
        <p:nvSpPr>
          <p:cNvPr id="10" name="TextBox 9">
            <a:extLst>
              <a:ext uri="{FF2B5EF4-FFF2-40B4-BE49-F238E27FC236}">
                <a16:creationId xmlns:a16="http://schemas.microsoft.com/office/drawing/2014/main" id="{A0D79C19-B947-4FEB-A6B5-3602F2D12971}"/>
              </a:ext>
            </a:extLst>
          </p:cNvPr>
          <p:cNvSpPr txBox="1"/>
          <p:nvPr/>
        </p:nvSpPr>
        <p:spPr>
          <a:xfrm>
            <a:off x="5678749" y="4932610"/>
            <a:ext cx="3870664"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Train Set MSE</a:t>
            </a:r>
            <a:r>
              <a:rPr lang="en-IN" dirty="0">
                <a:latin typeface="Arial" panose="020B0604020202020204" pitchFamily="34" charset="0"/>
                <a:cs typeface="Arial" panose="020B0604020202020204" pitchFamily="34" charset="0"/>
              </a:rPr>
              <a:t> : 0.308</a:t>
            </a:r>
          </a:p>
          <a:p>
            <a:r>
              <a:rPr lang="en-IN" dirty="0">
                <a:latin typeface="Arial" panose="020B0604020202020204" pitchFamily="34" charset="0"/>
                <a:cs typeface="Arial" panose="020B0604020202020204" pitchFamily="34" charset="0"/>
              </a:rPr>
              <a:t>Validation Set MSE : 0.326</a:t>
            </a:r>
          </a:p>
          <a:p>
            <a:r>
              <a:rPr lang="en-IN" dirty="0">
                <a:latin typeface="Arial" panose="020B0604020202020204" pitchFamily="34" charset="0"/>
                <a:cs typeface="Arial" panose="020B0604020202020204" pitchFamily="34" charset="0"/>
              </a:rPr>
              <a:t>Test Ser MSE : 0.332</a:t>
            </a:r>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0B8F02FF-A041-46DA-A1E7-9C443C6A0DD0}"/>
              </a:ext>
            </a:extLst>
          </p:cNvPr>
          <p:cNvSpPr txBox="1"/>
          <p:nvPr/>
        </p:nvSpPr>
        <p:spPr>
          <a:xfrm>
            <a:off x="4177679" y="3260688"/>
            <a:ext cx="5747556" cy="1200329"/>
          </a:xfrm>
          <a:prstGeom prst="rect">
            <a:avLst/>
          </a:prstGeom>
          <a:noFill/>
        </p:spPr>
        <p:txBody>
          <a:bodyPr wrap="square" rtlCol="0">
            <a:spAutoFit/>
          </a:bodyPr>
          <a:lstStyle/>
          <a:p>
            <a:r>
              <a:rPr lang="en-IN" sz="1800" b="1" i="0" u="none" strike="noStrike" dirty="0">
                <a:solidFill>
                  <a:srgbClr val="000000"/>
                </a:solidFill>
                <a:effectLst/>
                <a:cs typeface="Arial" panose="020B0604020202020204" pitchFamily="34" charset="0"/>
              </a:rPr>
              <a:t>Parameters(best)</a:t>
            </a:r>
          </a:p>
          <a:p>
            <a:r>
              <a:rPr lang="en-IN" sz="1800" b="0" i="0" u="none" strike="noStrike" dirty="0">
                <a:solidFill>
                  <a:srgbClr val="000000"/>
                </a:solidFill>
                <a:effectLst/>
                <a:latin typeface="Calibri" panose="020F0502020204030204" pitchFamily="34" charset="0"/>
              </a:rPr>
              <a:t>5.694970     0.427857     0.209277    -0.144415     0.259708    -0.249731     0.057129    -0.637970    0.235786    -0.124166   -0.037495    0.410185</a:t>
            </a:r>
            <a:r>
              <a:rPr lang="en-IN" dirty="0"/>
              <a:t> </a:t>
            </a:r>
            <a:endParaRPr lang="en-IN" sz="1800" b="1" i="0" u="none" strike="noStrike" dirty="0">
              <a:solidFill>
                <a:srgbClr val="000000"/>
              </a:solidFill>
              <a:effectLst/>
              <a:cs typeface="Arial" panose="020B0604020202020204" pitchFamily="34" charset="0"/>
            </a:endParaRPr>
          </a:p>
        </p:txBody>
      </p:sp>
    </p:spTree>
    <p:extLst>
      <p:ext uri="{BB962C8B-B14F-4D97-AF65-F5344CB8AC3E}">
        <p14:creationId xmlns:p14="http://schemas.microsoft.com/office/powerpoint/2010/main" val="3434830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5EB790-D529-4C18-B590-B8E5B8D7E6D0}"/>
              </a:ext>
            </a:extLst>
          </p:cNvPr>
          <p:cNvSpPr txBox="1"/>
          <p:nvPr/>
        </p:nvSpPr>
        <p:spPr>
          <a:xfrm>
            <a:off x="985421" y="1003177"/>
            <a:ext cx="988972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With other values of rho, alpha, epoch</a:t>
            </a:r>
          </a:p>
        </p:txBody>
      </p:sp>
      <p:graphicFrame>
        <p:nvGraphicFramePr>
          <p:cNvPr id="6" name="Table 6">
            <a:extLst>
              <a:ext uri="{FF2B5EF4-FFF2-40B4-BE49-F238E27FC236}">
                <a16:creationId xmlns:a16="http://schemas.microsoft.com/office/drawing/2014/main" id="{8DBD87AA-73E2-45FC-A2DF-9F6855C5A706}"/>
              </a:ext>
            </a:extLst>
          </p:cNvPr>
          <p:cNvGraphicFramePr>
            <a:graphicFrameLocks noGrp="1"/>
          </p:cNvGraphicFramePr>
          <p:nvPr>
            <p:extLst>
              <p:ext uri="{D42A27DB-BD31-4B8C-83A1-F6EECF244321}">
                <p14:modId xmlns:p14="http://schemas.microsoft.com/office/powerpoint/2010/main" val="1881040319"/>
              </p:ext>
            </p:extLst>
          </p:nvPr>
        </p:nvGraphicFramePr>
        <p:xfrm>
          <a:off x="985422" y="1574801"/>
          <a:ext cx="10342485" cy="3512105"/>
        </p:xfrm>
        <a:graphic>
          <a:graphicData uri="http://schemas.openxmlformats.org/drawingml/2006/table">
            <a:tbl>
              <a:tblPr firstRow="1" bandRow="1">
                <a:tableStyleId>{5C22544A-7EE6-4342-B048-85BDC9FD1C3A}</a:tableStyleId>
              </a:tblPr>
              <a:tblGrid>
                <a:gridCol w="1149165">
                  <a:extLst>
                    <a:ext uri="{9D8B030D-6E8A-4147-A177-3AD203B41FA5}">
                      <a16:colId xmlns:a16="http://schemas.microsoft.com/office/drawing/2014/main" val="4141296059"/>
                    </a:ext>
                  </a:extLst>
                </a:gridCol>
                <a:gridCol w="1149165">
                  <a:extLst>
                    <a:ext uri="{9D8B030D-6E8A-4147-A177-3AD203B41FA5}">
                      <a16:colId xmlns:a16="http://schemas.microsoft.com/office/drawing/2014/main" val="3816012660"/>
                    </a:ext>
                  </a:extLst>
                </a:gridCol>
                <a:gridCol w="1149165">
                  <a:extLst>
                    <a:ext uri="{9D8B030D-6E8A-4147-A177-3AD203B41FA5}">
                      <a16:colId xmlns:a16="http://schemas.microsoft.com/office/drawing/2014/main" val="502505831"/>
                    </a:ext>
                  </a:extLst>
                </a:gridCol>
                <a:gridCol w="1149165">
                  <a:extLst>
                    <a:ext uri="{9D8B030D-6E8A-4147-A177-3AD203B41FA5}">
                      <a16:colId xmlns:a16="http://schemas.microsoft.com/office/drawing/2014/main" val="4285423912"/>
                    </a:ext>
                  </a:extLst>
                </a:gridCol>
                <a:gridCol w="1313332">
                  <a:extLst>
                    <a:ext uri="{9D8B030D-6E8A-4147-A177-3AD203B41FA5}">
                      <a16:colId xmlns:a16="http://schemas.microsoft.com/office/drawing/2014/main" val="497875694"/>
                    </a:ext>
                  </a:extLst>
                </a:gridCol>
                <a:gridCol w="1140852">
                  <a:extLst>
                    <a:ext uri="{9D8B030D-6E8A-4147-A177-3AD203B41FA5}">
                      <a16:colId xmlns:a16="http://schemas.microsoft.com/office/drawing/2014/main" val="3064029134"/>
                    </a:ext>
                  </a:extLst>
                </a:gridCol>
                <a:gridCol w="1014883">
                  <a:extLst>
                    <a:ext uri="{9D8B030D-6E8A-4147-A177-3AD203B41FA5}">
                      <a16:colId xmlns:a16="http://schemas.microsoft.com/office/drawing/2014/main" val="1076030865"/>
                    </a:ext>
                  </a:extLst>
                </a:gridCol>
                <a:gridCol w="1279574">
                  <a:extLst>
                    <a:ext uri="{9D8B030D-6E8A-4147-A177-3AD203B41FA5}">
                      <a16:colId xmlns:a16="http://schemas.microsoft.com/office/drawing/2014/main" val="464951941"/>
                    </a:ext>
                  </a:extLst>
                </a:gridCol>
                <a:gridCol w="997184">
                  <a:extLst>
                    <a:ext uri="{9D8B030D-6E8A-4147-A177-3AD203B41FA5}">
                      <a16:colId xmlns:a16="http://schemas.microsoft.com/office/drawing/2014/main" val="3513456098"/>
                    </a:ext>
                  </a:extLst>
                </a:gridCol>
              </a:tblGrid>
              <a:tr h="702421">
                <a:tc>
                  <a:txBody>
                    <a:bodyPr/>
                    <a:lstStyle/>
                    <a:p>
                      <a:r>
                        <a:rPr lang="en-US" dirty="0"/>
                        <a:t>Rho</a:t>
                      </a:r>
                      <a:endParaRPr lang="en-IN" dirty="0"/>
                    </a:p>
                  </a:txBody>
                  <a:tcPr/>
                </a:tc>
                <a:tc>
                  <a:txBody>
                    <a:bodyPr/>
                    <a:lstStyle/>
                    <a:p>
                      <a:r>
                        <a:rPr lang="en-US" dirty="0"/>
                        <a:t>Alpha</a:t>
                      </a:r>
                      <a:endParaRPr lang="en-IN" dirty="0"/>
                    </a:p>
                  </a:txBody>
                  <a:tcPr/>
                </a:tc>
                <a:tc>
                  <a:txBody>
                    <a:bodyPr/>
                    <a:lstStyle/>
                    <a:p>
                      <a:r>
                        <a:rPr lang="en-US" dirty="0"/>
                        <a:t>Epoch</a:t>
                      </a:r>
                      <a:endParaRPr lang="en-IN" dirty="0"/>
                    </a:p>
                  </a:txBody>
                  <a:tcPr/>
                </a:tc>
                <a:tc>
                  <a:txBody>
                    <a:bodyPr/>
                    <a:lstStyle/>
                    <a:p>
                      <a:r>
                        <a:rPr lang="en-US" dirty="0"/>
                        <a:t>Train</a:t>
                      </a:r>
                    </a:p>
                    <a:p>
                      <a:r>
                        <a:rPr lang="en-US" dirty="0"/>
                        <a:t>Accuracy</a:t>
                      </a:r>
                      <a:endParaRPr lang="en-IN" dirty="0"/>
                    </a:p>
                  </a:txBody>
                  <a:tcPr/>
                </a:tc>
                <a:tc>
                  <a:txBody>
                    <a:bodyPr/>
                    <a:lstStyle/>
                    <a:p>
                      <a:r>
                        <a:rPr lang="en-US" dirty="0"/>
                        <a:t>Validation</a:t>
                      </a:r>
                    </a:p>
                    <a:p>
                      <a:r>
                        <a:rPr lang="en-US" dirty="0"/>
                        <a:t>Accuracy</a:t>
                      </a:r>
                      <a:endParaRPr lang="en-IN" dirty="0"/>
                    </a:p>
                  </a:txBody>
                  <a:tcPr/>
                </a:tc>
                <a:tc>
                  <a:txBody>
                    <a:bodyPr/>
                    <a:lstStyle/>
                    <a:p>
                      <a:r>
                        <a:rPr lang="en-US" dirty="0"/>
                        <a:t>Test</a:t>
                      </a:r>
                    </a:p>
                    <a:p>
                      <a:r>
                        <a:rPr lang="en-US" dirty="0"/>
                        <a:t>Accuracy</a:t>
                      </a:r>
                      <a:endParaRPr lang="en-IN" dirty="0"/>
                    </a:p>
                  </a:txBody>
                  <a:tcPr/>
                </a:tc>
                <a:tc>
                  <a:txBody>
                    <a:bodyPr/>
                    <a:lstStyle/>
                    <a:p>
                      <a:r>
                        <a:rPr lang="en-US" dirty="0"/>
                        <a:t>Train</a:t>
                      </a:r>
                    </a:p>
                    <a:p>
                      <a:r>
                        <a:rPr lang="en-US" dirty="0"/>
                        <a:t>MSE</a:t>
                      </a:r>
                      <a:endParaRPr lang="en-IN" dirty="0"/>
                    </a:p>
                  </a:txBody>
                  <a:tcPr/>
                </a:tc>
                <a:tc>
                  <a:txBody>
                    <a:bodyPr/>
                    <a:lstStyle/>
                    <a:p>
                      <a:r>
                        <a:rPr lang="en-US" dirty="0"/>
                        <a:t>Validation</a:t>
                      </a:r>
                    </a:p>
                    <a:p>
                      <a:r>
                        <a:rPr lang="en-US" dirty="0"/>
                        <a:t>MSE</a:t>
                      </a:r>
                      <a:endParaRPr lang="en-IN" dirty="0"/>
                    </a:p>
                  </a:txBody>
                  <a:tcPr/>
                </a:tc>
                <a:tc>
                  <a:txBody>
                    <a:bodyPr/>
                    <a:lstStyle/>
                    <a:p>
                      <a:r>
                        <a:rPr lang="en-US" dirty="0"/>
                        <a:t>Test</a:t>
                      </a:r>
                    </a:p>
                    <a:p>
                      <a:r>
                        <a:rPr lang="en-US" dirty="0"/>
                        <a:t>MSE</a:t>
                      </a:r>
                      <a:endParaRPr lang="en-IN" dirty="0"/>
                    </a:p>
                  </a:txBody>
                  <a:tcPr/>
                </a:tc>
                <a:extLst>
                  <a:ext uri="{0D108BD9-81ED-4DB2-BD59-A6C34878D82A}">
                    <a16:rowId xmlns:a16="http://schemas.microsoft.com/office/drawing/2014/main" val="4154846537"/>
                  </a:ext>
                </a:extLst>
              </a:tr>
              <a:tr h="702421">
                <a:tc>
                  <a:txBody>
                    <a:bodyPr/>
                    <a:lstStyle/>
                    <a:p>
                      <a:r>
                        <a:rPr lang="en-US" dirty="0"/>
                        <a:t>0.5</a:t>
                      </a:r>
                      <a:endParaRPr lang="en-IN" dirty="0"/>
                    </a:p>
                  </a:txBody>
                  <a:tcPr/>
                </a:tc>
                <a:tc>
                  <a:txBody>
                    <a:bodyPr/>
                    <a:lstStyle/>
                    <a:p>
                      <a:r>
                        <a:rPr lang="en-US" dirty="0"/>
                        <a:t>0.0005</a:t>
                      </a:r>
                      <a:endParaRPr lang="en-IN" dirty="0"/>
                    </a:p>
                  </a:txBody>
                  <a:tcPr/>
                </a:tc>
                <a:tc>
                  <a:txBody>
                    <a:bodyPr/>
                    <a:lstStyle/>
                    <a:p>
                      <a:r>
                        <a:rPr lang="en-US" dirty="0"/>
                        <a:t>55</a:t>
                      </a:r>
                      <a:endParaRPr lang="en-IN" dirty="0"/>
                    </a:p>
                  </a:txBody>
                  <a:tcPr/>
                </a:tc>
                <a:tc>
                  <a:txBody>
                    <a:bodyPr/>
                    <a:lstStyle/>
                    <a:p>
                      <a:r>
                        <a:rPr lang="en-US" dirty="0"/>
                        <a:t>39.62</a:t>
                      </a:r>
                      <a:endParaRPr lang="en-IN" dirty="0"/>
                    </a:p>
                  </a:txBody>
                  <a:tcPr/>
                </a:tc>
                <a:tc>
                  <a:txBody>
                    <a:bodyPr/>
                    <a:lstStyle/>
                    <a:p>
                      <a:r>
                        <a:rPr lang="en-US" dirty="0"/>
                        <a:t>36.71</a:t>
                      </a:r>
                      <a:endParaRPr lang="en-IN" dirty="0"/>
                    </a:p>
                  </a:txBody>
                  <a:tcPr/>
                </a:tc>
                <a:tc>
                  <a:txBody>
                    <a:bodyPr/>
                    <a:lstStyle/>
                    <a:p>
                      <a:r>
                        <a:rPr lang="en-US" dirty="0"/>
                        <a:t>42.70</a:t>
                      </a:r>
                      <a:endParaRPr lang="en-IN" dirty="0"/>
                    </a:p>
                  </a:txBody>
                  <a:tcPr/>
                </a:tc>
                <a:tc>
                  <a:txBody>
                    <a:bodyPr/>
                    <a:lstStyle/>
                    <a:p>
                      <a:r>
                        <a:rPr lang="en-US" dirty="0"/>
                        <a:t>0.3226</a:t>
                      </a:r>
                      <a:endParaRPr lang="en-IN" dirty="0"/>
                    </a:p>
                  </a:txBody>
                  <a:tcPr/>
                </a:tc>
                <a:tc>
                  <a:txBody>
                    <a:bodyPr/>
                    <a:lstStyle/>
                    <a:p>
                      <a:r>
                        <a:rPr lang="en-US" dirty="0"/>
                        <a:t>0.3339</a:t>
                      </a:r>
                      <a:endParaRPr lang="en-IN" dirty="0"/>
                    </a:p>
                  </a:txBody>
                  <a:tcPr/>
                </a:tc>
                <a:tc>
                  <a:txBody>
                    <a:bodyPr/>
                    <a:lstStyle/>
                    <a:p>
                      <a:r>
                        <a:rPr lang="en-US" dirty="0"/>
                        <a:t>0.3502</a:t>
                      </a:r>
                      <a:endParaRPr lang="en-IN" dirty="0"/>
                    </a:p>
                  </a:txBody>
                  <a:tcPr/>
                </a:tc>
                <a:extLst>
                  <a:ext uri="{0D108BD9-81ED-4DB2-BD59-A6C34878D82A}">
                    <a16:rowId xmlns:a16="http://schemas.microsoft.com/office/drawing/2014/main" val="979437126"/>
                  </a:ext>
                </a:extLst>
              </a:tr>
              <a:tr h="702421">
                <a:tc>
                  <a:txBody>
                    <a:bodyPr/>
                    <a:lstStyle/>
                    <a:p>
                      <a:r>
                        <a:rPr lang="en-US" dirty="0"/>
                        <a:t>0.9</a:t>
                      </a:r>
                      <a:endParaRPr lang="en-IN" dirty="0"/>
                    </a:p>
                  </a:txBody>
                  <a:tcPr/>
                </a:tc>
                <a:tc>
                  <a:txBody>
                    <a:bodyPr/>
                    <a:lstStyle/>
                    <a:p>
                      <a:r>
                        <a:rPr lang="en-US" dirty="0"/>
                        <a:t>0.0001</a:t>
                      </a:r>
                      <a:endParaRPr lang="en-IN" dirty="0"/>
                    </a:p>
                  </a:txBody>
                  <a:tcPr/>
                </a:tc>
                <a:tc>
                  <a:txBody>
                    <a:bodyPr/>
                    <a:lstStyle/>
                    <a:p>
                      <a:r>
                        <a:rPr lang="en-US" dirty="0"/>
                        <a:t>30</a:t>
                      </a:r>
                      <a:endParaRPr lang="en-IN" dirty="0"/>
                    </a:p>
                  </a:txBody>
                  <a:tcPr/>
                </a:tc>
                <a:tc>
                  <a:txBody>
                    <a:bodyPr/>
                    <a:lstStyle/>
                    <a:p>
                      <a:r>
                        <a:rPr lang="en-US" dirty="0"/>
                        <a:t>36.70</a:t>
                      </a:r>
                      <a:endParaRPr lang="en-IN" dirty="0"/>
                    </a:p>
                  </a:txBody>
                  <a:tcPr/>
                </a:tc>
                <a:tc>
                  <a:txBody>
                    <a:bodyPr/>
                    <a:lstStyle/>
                    <a:p>
                      <a:r>
                        <a:rPr lang="en-US" dirty="0"/>
                        <a:t>41.79</a:t>
                      </a:r>
                      <a:endParaRPr lang="en-IN" dirty="0"/>
                    </a:p>
                  </a:txBody>
                  <a:tcPr/>
                </a:tc>
                <a:tc>
                  <a:txBody>
                    <a:bodyPr/>
                    <a:lstStyle/>
                    <a:p>
                      <a:r>
                        <a:rPr lang="en-US" dirty="0"/>
                        <a:t>30.20</a:t>
                      </a:r>
                      <a:endParaRPr lang="en-IN" dirty="0"/>
                    </a:p>
                  </a:txBody>
                  <a:tcPr/>
                </a:tc>
                <a:tc>
                  <a:txBody>
                    <a:bodyPr/>
                    <a:lstStyle/>
                    <a:p>
                      <a:r>
                        <a:rPr lang="en-US" dirty="0"/>
                        <a:t>0.3679</a:t>
                      </a:r>
                      <a:endParaRPr lang="en-IN" dirty="0"/>
                    </a:p>
                  </a:txBody>
                  <a:tcPr/>
                </a:tc>
                <a:tc>
                  <a:txBody>
                    <a:bodyPr/>
                    <a:lstStyle/>
                    <a:p>
                      <a:r>
                        <a:rPr lang="en-US" dirty="0"/>
                        <a:t>0.3699</a:t>
                      </a:r>
                      <a:endParaRPr lang="en-IN" dirty="0"/>
                    </a:p>
                  </a:txBody>
                  <a:tcPr/>
                </a:tc>
                <a:tc>
                  <a:txBody>
                    <a:bodyPr/>
                    <a:lstStyle/>
                    <a:p>
                      <a:r>
                        <a:rPr lang="en-US" dirty="0"/>
                        <a:t>0.4151</a:t>
                      </a:r>
                      <a:endParaRPr lang="en-IN" dirty="0"/>
                    </a:p>
                  </a:txBody>
                  <a:tcPr/>
                </a:tc>
                <a:extLst>
                  <a:ext uri="{0D108BD9-81ED-4DB2-BD59-A6C34878D82A}">
                    <a16:rowId xmlns:a16="http://schemas.microsoft.com/office/drawing/2014/main" val="1095165262"/>
                  </a:ext>
                </a:extLst>
              </a:tr>
              <a:tr h="702421">
                <a:tc>
                  <a:txBody>
                    <a:bodyPr/>
                    <a:lstStyle/>
                    <a:p>
                      <a:r>
                        <a:rPr lang="en-US" dirty="0"/>
                        <a:t>0.6</a:t>
                      </a:r>
                      <a:endParaRPr lang="en-IN" dirty="0"/>
                    </a:p>
                  </a:txBody>
                  <a:tcPr/>
                </a:tc>
                <a:tc>
                  <a:txBody>
                    <a:bodyPr/>
                    <a:lstStyle/>
                    <a:p>
                      <a:r>
                        <a:rPr lang="en-US" dirty="0"/>
                        <a:t>0.001</a:t>
                      </a:r>
                      <a:endParaRPr lang="en-IN" dirty="0"/>
                    </a:p>
                  </a:txBody>
                  <a:tcPr/>
                </a:tc>
                <a:tc>
                  <a:txBody>
                    <a:bodyPr/>
                    <a:lstStyle/>
                    <a:p>
                      <a:r>
                        <a:rPr lang="en-US" dirty="0"/>
                        <a:t>50</a:t>
                      </a:r>
                      <a:endParaRPr lang="en-IN" dirty="0"/>
                    </a:p>
                  </a:txBody>
                  <a:tcPr/>
                </a:tc>
                <a:tc>
                  <a:txBody>
                    <a:bodyPr/>
                    <a:lstStyle/>
                    <a:p>
                      <a:r>
                        <a:rPr lang="en-US" dirty="0"/>
                        <a:t>36.92</a:t>
                      </a:r>
                      <a:endParaRPr lang="en-IN" dirty="0"/>
                    </a:p>
                  </a:txBody>
                  <a:tcPr/>
                </a:tc>
                <a:tc>
                  <a:txBody>
                    <a:bodyPr/>
                    <a:lstStyle/>
                    <a:p>
                      <a:r>
                        <a:rPr lang="en-US" dirty="0"/>
                        <a:t>36.71</a:t>
                      </a:r>
                      <a:endParaRPr lang="en-IN" dirty="0"/>
                    </a:p>
                  </a:txBody>
                  <a:tcPr/>
                </a:tc>
                <a:tc>
                  <a:txBody>
                    <a:bodyPr/>
                    <a:lstStyle/>
                    <a:p>
                      <a:r>
                        <a:rPr lang="en-US" dirty="0"/>
                        <a:t>42.70</a:t>
                      </a:r>
                      <a:endParaRPr lang="en-IN" dirty="0"/>
                    </a:p>
                  </a:txBody>
                  <a:tcPr/>
                </a:tc>
                <a:tc>
                  <a:txBody>
                    <a:bodyPr/>
                    <a:lstStyle/>
                    <a:p>
                      <a:r>
                        <a:rPr lang="en-US" dirty="0"/>
                        <a:t>0.3170</a:t>
                      </a:r>
                      <a:endParaRPr lang="en-IN" dirty="0"/>
                    </a:p>
                  </a:txBody>
                  <a:tcPr/>
                </a:tc>
                <a:tc>
                  <a:txBody>
                    <a:bodyPr/>
                    <a:lstStyle/>
                    <a:p>
                      <a:r>
                        <a:rPr lang="en-US" dirty="0"/>
                        <a:t>0.3307</a:t>
                      </a:r>
                      <a:endParaRPr lang="en-IN" dirty="0"/>
                    </a:p>
                  </a:txBody>
                  <a:tcPr/>
                </a:tc>
                <a:tc>
                  <a:txBody>
                    <a:bodyPr/>
                    <a:lstStyle/>
                    <a:p>
                      <a:r>
                        <a:rPr lang="en-US" dirty="0"/>
                        <a:t>0.3435</a:t>
                      </a:r>
                      <a:endParaRPr lang="en-IN" dirty="0"/>
                    </a:p>
                  </a:txBody>
                  <a:tcPr/>
                </a:tc>
                <a:extLst>
                  <a:ext uri="{0D108BD9-81ED-4DB2-BD59-A6C34878D82A}">
                    <a16:rowId xmlns:a16="http://schemas.microsoft.com/office/drawing/2014/main" val="3417119766"/>
                  </a:ext>
                </a:extLst>
              </a:tr>
              <a:tr h="702421">
                <a:tc>
                  <a:txBody>
                    <a:bodyPr/>
                    <a:lstStyle/>
                    <a:p>
                      <a:r>
                        <a:rPr lang="en-US" dirty="0"/>
                        <a:t>0.7</a:t>
                      </a:r>
                      <a:endParaRPr lang="en-IN" dirty="0"/>
                    </a:p>
                  </a:txBody>
                  <a:tcPr/>
                </a:tc>
                <a:tc>
                  <a:txBody>
                    <a:bodyPr/>
                    <a:lstStyle/>
                    <a:p>
                      <a:r>
                        <a:rPr lang="en-US" dirty="0"/>
                        <a:t>0.001</a:t>
                      </a:r>
                      <a:endParaRPr lang="en-IN" dirty="0"/>
                    </a:p>
                  </a:txBody>
                  <a:tcPr/>
                </a:tc>
                <a:tc>
                  <a:txBody>
                    <a:bodyPr/>
                    <a:lstStyle/>
                    <a:p>
                      <a:r>
                        <a:rPr lang="en-US" dirty="0"/>
                        <a:t>40</a:t>
                      </a:r>
                      <a:endParaRPr lang="en-IN" dirty="0"/>
                    </a:p>
                  </a:txBody>
                  <a:tcPr/>
                </a:tc>
                <a:tc>
                  <a:txBody>
                    <a:bodyPr/>
                    <a:lstStyle/>
                    <a:p>
                      <a:r>
                        <a:rPr lang="en-US" dirty="0"/>
                        <a:t>39.62</a:t>
                      </a:r>
                      <a:endParaRPr lang="en-IN" dirty="0"/>
                    </a:p>
                  </a:txBody>
                  <a:tcPr/>
                </a:tc>
                <a:tc>
                  <a:txBody>
                    <a:bodyPr/>
                    <a:lstStyle/>
                    <a:p>
                      <a:r>
                        <a:rPr lang="en-US" dirty="0"/>
                        <a:t>38.54</a:t>
                      </a:r>
                      <a:endParaRPr lang="en-IN" dirty="0"/>
                    </a:p>
                  </a:txBody>
                  <a:tcPr/>
                </a:tc>
                <a:tc>
                  <a:txBody>
                    <a:bodyPr/>
                    <a:lstStyle/>
                    <a:p>
                      <a:r>
                        <a:rPr lang="en-US" dirty="0"/>
                        <a:t>42.70</a:t>
                      </a:r>
                      <a:endParaRPr lang="en-IN" dirty="0"/>
                    </a:p>
                  </a:txBody>
                  <a:tcPr/>
                </a:tc>
                <a:tc>
                  <a:txBody>
                    <a:bodyPr/>
                    <a:lstStyle/>
                    <a:p>
                      <a:r>
                        <a:rPr lang="en-US" dirty="0"/>
                        <a:t>0.3167</a:t>
                      </a:r>
                      <a:endParaRPr lang="en-IN" dirty="0"/>
                    </a:p>
                  </a:txBody>
                  <a:tcPr/>
                </a:tc>
                <a:tc>
                  <a:txBody>
                    <a:bodyPr/>
                    <a:lstStyle/>
                    <a:p>
                      <a:r>
                        <a:rPr lang="en-US" dirty="0"/>
                        <a:t>0.3301</a:t>
                      </a:r>
                      <a:endParaRPr lang="en-IN" dirty="0"/>
                    </a:p>
                  </a:txBody>
                  <a:tcPr/>
                </a:tc>
                <a:tc>
                  <a:txBody>
                    <a:bodyPr/>
                    <a:lstStyle/>
                    <a:p>
                      <a:r>
                        <a:rPr lang="en-US" dirty="0"/>
                        <a:t>0.3431</a:t>
                      </a:r>
                      <a:endParaRPr lang="en-IN" dirty="0"/>
                    </a:p>
                  </a:txBody>
                  <a:tcPr/>
                </a:tc>
                <a:extLst>
                  <a:ext uri="{0D108BD9-81ED-4DB2-BD59-A6C34878D82A}">
                    <a16:rowId xmlns:a16="http://schemas.microsoft.com/office/drawing/2014/main" val="3759063157"/>
                  </a:ext>
                </a:extLst>
              </a:tr>
            </a:tbl>
          </a:graphicData>
        </a:graphic>
      </p:graphicFrame>
    </p:spTree>
    <p:extLst>
      <p:ext uri="{BB962C8B-B14F-4D97-AF65-F5344CB8AC3E}">
        <p14:creationId xmlns:p14="http://schemas.microsoft.com/office/powerpoint/2010/main" val="1763396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0EBFB-261E-43E6-8612-0C5EDF5B0BB6}"/>
              </a:ext>
            </a:extLst>
          </p:cNvPr>
          <p:cNvSpPr txBox="1"/>
          <p:nvPr/>
        </p:nvSpPr>
        <p:spPr>
          <a:xfrm>
            <a:off x="1083074" y="911545"/>
            <a:ext cx="8060925" cy="3447098"/>
          </a:xfrm>
          <a:prstGeom prst="rect">
            <a:avLst/>
          </a:prstGeom>
          <a:noFill/>
        </p:spPr>
        <p:txBody>
          <a:bodyPr wrap="square" rtlCol="0">
            <a:spAutoFit/>
          </a:bodyPr>
          <a:lstStyle/>
          <a:p>
            <a:endParaRPr lang="en-US" dirty="0"/>
          </a:p>
          <a:p>
            <a:r>
              <a:rPr lang="en-US" sz="2000" b="1" dirty="0"/>
              <a:t>Involving batch gradient descent</a:t>
            </a:r>
          </a:p>
          <a:p>
            <a:endParaRPr lang="en-US" dirty="0"/>
          </a:p>
          <a:p>
            <a:r>
              <a:rPr lang="en-IN" dirty="0">
                <a:latin typeface="Arial" panose="020B0604020202020204" pitchFamily="34" charset="0"/>
                <a:cs typeface="Arial" panose="020B0604020202020204" pitchFamily="34" charset="0"/>
              </a:rPr>
              <a:t>Train Set Size : 60%      Validation Set Size : 16%     Test Set Size : 24%</a:t>
            </a:r>
          </a:p>
          <a:p>
            <a:endParaRPr lang="en-IN" dirty="0"/>
          </a:p>
          <a:p>
            <a:r>
              <a:rPr lang="en-IN" b="1" dirty="0"/>
              <a:t>Hyperparameters(best) </a:t>
            </a:r>
          </a:p>
          <a:p>
            <a:r>
              <a:rPr lang="en-IN" dirty="0"/>
              <a:t> Rho : 0.9                                             </a:t>
            </a:r>
          </a:p>
          <a:p>
            <a:r>
              <a:rPr lang="en-IN" dirty="0"/>
              <a:t> Alpha : 0.03</a:t>
            </a:r>
          </a:p>
          <a:p>
            <a:r>
              <a:rPr lang="en-IN" dirty="0"/>
              <a:t> Epoch : 130</a:t>
            </a:r>
          </a:p>
          <a:p>
            <a:endParaRPr lang="en-IN" dirty="0"/>
          </a:p>
          <a:p>
            <a:endParaRPr lang="en-IN" dirty="0"/>
          </a:p>
          <a:p>
            <a:endParaRPr lang="en-US" dirty="0"/>
          </a:p>
        </p:txBody>
      </p:sp>
      <p:sp>
        <p:nvSpPr>
          <p:cNvPr id="4" name="TextBox 3">
            <a:extLst>
              <a:ext uri="{FF2B5EF4-FFF2-40B4-BE49-F238E27FC236}">
                <a16:creationId xmlns:a16="http://schemas.microsoft.com/office/drawing/2014/main" id="{5B50D05A-954C-412E-A6B3-959CAB65D809}"/>
              </a:ext>
            </a:extLst>
          </p:cNvPr>
          <p:cNvSpPr txBox="1"/>
          <p:nvPr/>
        </p:nvSpPr>
        <p:spPr>
          <a:xfrm>
            <a:off x="4035636" y="2364044"/>
            <a:ext cx="5747556" cy="1200329"/>
          </a:xfrm>
          <a:prstGeom prst="rect">
            <a:avLst/>
          </a:prstGeom>
          <a:noFill/>
        </p:spPr>
        <p:txBody>
          <a:bodyPr wrap="square" rtlCol="0">
            <a:spAutoFit/>
          </a:bodyPr>
          <a:lstStyle/>
          <a:p>
            <a:r>
              <a:rPr lang="en-IN" sz="1800" b="1" i="0" u="none" strike="noStrike" dirty="0">
                <a:solidFill>
                  <a:srgbClr val="000000"/>
                </a:solidFill>
                <a:effectLst/>
                <a:cs typeface="Arial" panose="020B0604020202020204" pitchFamily="34" charset="0"/>
              </a:rPr>
              <a:t>Parameters(best)</a:t>
            </a:r>
            <a:r>
              <a:rPr lang="en-IN" sz="1800" b="0" i="0" u="none" strike="noStrike" dirty="0">
                <a:solidFill>
                  <a:srgbClr val="000000"/>
                </a:solidFill>
                <a:effectLst/>
                <a:latin typeface="Calibri" panose="020F0502020204030204" pitchFamily="34" charset="0"/>
              </a:rPr>
              <a:t> </a:t>
            </a:r>
          </a:p>
          <a:p>
            <a:r>
              <a:rPr lang="en-IN" sz="1800" b="0" i="0" u="none" strike="noStrike" dirty="0">
                <a:solidFill>
                  <a:srgbClr val="000000"/>
                </a:solidFill>
                <a:effectLst/>
                <a:latin typeface="Calibri" panose="020F0502020204030204" pitchFamily="34" charset="0"/>
              </a:rPr>
              <a:t>5.353384     0.028302     0.299278    -0.031828    -0.174341    -0.288673     0.433343     0.844178    -0.003897    -0.060152    0.240555    0.250939</a:t>
            </a:r>
            <a:r>
              <a:rPr lang="en-IN" dirty="0"/>
              <a:t> </a:t>
            </a:r>
            <a:endParaRPr lang="en-IN" sz="1800" b="1" i="0" u="none" strike="noStrike" dirty="0">
              <a:solidFill>
                <a:srgbClr val="000000"/>
              </a:solidFill>
              <a:effectLst/>
              <a:cs typeface="Arial" panose="020B0604020202020204" pitchFamily="34" charset="0"/>
            </a:endParaRPr>
          </a:p>
        </p:txBody>
      </p:sp>
      <p:sp>
        <p:nvSpPr>
          <p:cNvPr id="5" name="TextBox 4">
            <a:extLst>
              <a:ext uri="{FF2B5EF4-FFF2-40B4-BE49-F238E27FC236}">
                <a16:creationId xmlns:a16="http://schemas.microsoft.com/office/drawing/2014/main" id="{8774785D-5343-4A7D-ACE3-98C5ACBE2AC8}"/>
              </a:ext>
            </a:extLst>
          </p:cNvPr>
          <p:cNvSpPr txBox="1"/>
          <p:nvPr/>
        </p:nvSpPr>
        <p:spPr>
          <a:xfrm>
            <a:off x="1210322" y="4045462"/>
            <a:ext cx="3817398"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Train Set Accuracy :  34.410</a:t>
            </a:r>
          </a:p>
          <a:p>
            <a:r>
              <a:rPr lang="en-US" dirty="0">
                <a:latin typeface="Arial" panose="020B0604020202020204" pitchFamily="34" charset="0"/>
                <a:cs typeface="Arial" panose="020B0604020202020204" pitchFamily="34" charset="0"/>
              </a:rPr>
              <a:t>Validation Set Accuracy</a:t>
            </a:r>
            <a:r>
              <a:rPr lang="en-IN" dirty="0">
                <a:latin typeface="Arial" panose="020B0604020202020204" pitchFamily="34" charset="0"/>
                <a:cs typeface="Arial" panose="020B0604020202020204" pitchFamily="34" charset="0"/>
              </a:rPr>
              <a:t> :  43.359</a:t>
            </a:r>
          </a:p>
          <a:p>
            <a:r>
              <a:rPr lang="en-IN" dirty="0">
                <a:latin typeface="Arial" panose="020B0604020202020204" pitchFamily="34" charset="0"/>
                <a:cs typeface="Arial" panose="020B0604020202020204" pitchFamily="34" charset="0"/>
              </a:rPr>
              <a:t>Test Set Accuracy :  35.416</a:t>
            </a:r>
          </a:p>
          <a:p>
            <a:endParaRPr lang="en-US" dirty="0"/>
          </a:p>
        </p:txBody>
      </p:sp>
      <p:sp>
        <p:nvSpPr>
          <p:cNvPr id="7" name="TextBox 6">
            <a:extLst>
              <a:ext uri="{FF2B5EF4-FFF2-40B4-BE49-F238E27FC236}">
                <a16:creationId xmlns:a16="http://schemas.microsoft.com/office/drawing/2014/main" id="{864652C7-824A-47CC-896B-4E0F240A6524}"/>
              </a:ext>
            </a:extLst>
          </p:cNvPr>
          <p:cNvSpPr txBox="1"/>
          <p:nvPr/>
        </p:nvSpPr>
        <p:spPr>
          <a:xfrm>
            <a:off x="5396142" y="4045462"/>
            <a:ext cx="3870664"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Train Set MSE</a:t>
            </a:r>
            <a:r>
              <a:rPr lang="en-IN" dirty="0">
                <a:latin typeface="Arial" panose="020B0604020202020204" pitchFamily="34" charset="0"/>
                <a:cs typeface="Arial" panose="020B0604020202020204" pitchFamily="34" charset="0"/>
              </a:rPr>
              <a:t> : 0.357</a:t>
            </a:r>
          </a:p>
          <a:p>
            <a:r>
              <a:rPr lang="en-IN" dirty="0">
                <a:latin typeface="Arial" panose="020B0604020202020204" pitchFamily="34" charset="0"/>
                <a:cs typeface="Arial" panose="020B0604020202020204" pitchFamily="34" charset="0"/>
              </a:rPr>
              <a:t>Validation Set MSE : 0.326</a:t>
            </a:r>
          </a:p>
          <a:p>
            <a:r>
              <a:rPr lang="en-IN" dirty="0">
                <a:latin typeface="Arial" panose="020B0604020202020204" pitchFamily="34" charset="0"/>
                <a:cs typeface="Arial" panose="020B0604020202020204" pitchFamily="34" charset="0"/>
              </a:rPr>
              <a:t>Test Ser MSE : 0.357</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8178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C6CB90-4AB9-4229-9288-45D943859C75}"/>
              </a:ext>
            </a:extLst>
          </p:cNvPr>
          <p:cNvSpPr txBox="1"/>
          <p:nvPr/>
        </p:nvSpPr>
        <p:spPr>
          <a:xfrm>
            <a:off x="1127464" y="1074198"/>
            <a:ext cx="6862439"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With other values of rho, alpha, epoch</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graphicFrame>
        <p:nvGraphicFramePr>
          <p:cNvPr id="3" name="Table 6">
            <a:extLst>
              <a:ext uri="{FF2B5EF4-FFF2-40B4-BE49-F238E27FC236}">
                <a16:creationId xmlns:a16="http://schemas.microsoft.com/office/drawing/2014/main" id="{F47ACB7D-DC67-4B10-8C9E-33EA18F8424D}"/>
              </a:ext>
            </a:extLst>
          </p:cNvPr>
          <p:cNvGraphicFramePr>
            <a:graphicFrameLocks noGrp="1"/>
          </p:cNvGraphicFramePr>
          <p:nvPr>
            <p:extLst>
              <p:ext uri="{D42A27DB-BD31-4B8C-83A1-F6EECF244321}">
                <p14:modId xmlns:p14="http://schemas.microsoft.com/office/powerpoint/2010/main" val="656455459"/>
              </p:ext>
            </p:extLst>
          </p:nvPr>
        </p:nvGraphicFramePr>
        <p:xfrm>
          <a:off x="985422" y="1574801"/>
          <a:ext cx="10218196" cy="3520980"/>
        </p:xfrm>
        <a:graphic>
          <a:graphicData uri="http://schemas.openxmlformats.org/drawingml/2006/table">
            <a:tbl>
              <a:tblPr firstRow="1" bandRow="1">
                <a:tableStyleId>{5C22544A-7EE6-4342-B048-85BDC9FD1C3A}</a:tableStyleId>
              </a:tblPr>
              <a:tblGrid>
                <a:gridCol w="1135355">
                  <a:extLst>
                    <a:ext uri="{9D8B030D-6E8A-4147-A177-3AD203B41FA5}">
                      <a16:colId xmlns:a16="http://schemas.microsoft.com/office/drawing/2014/main" val="4141296059"/>
                    </a:ext>
                  </a:extLst>
                </a:gridCol>
                <a:gridCol w="1135355">
                  <a:extLst>
                    <a:ext uri="{9D8B030D-6E8A-4147-A177-3AD203B41FA5}">
                      <a16:colId xmlns:a16="http://schemas.microsoft.com/office/drawing/2014/main" val="3816012660"/>
                    </a:ext>
                  </a:extLst>
                </a:gridCol>
                <a:gridCol w="1135355">
                  <a:extLst>
                    <a:ext uri="{9D8B030D-6E8A-4147-A177-3AD203B41FA5}">
                      <a16:colId xmlns:a16="http://schemas.microsoft.com/office/drawing/2014/main" val="502505831"/>
                    </a:ext>
                  </a:extLst>
                </a:gridCol>
                <a:gridCol w="1135355">
                  <a:extLst>
                    <a:ext uri="{9D8B030D-6E8A-4147-A177-3AD203B41FA5}">
                      <a16:colId xmlns:a16="http://schemas.microsoft.com/office/drawing/2014/main" val="4285423912"/>
                    </a:ext>
                  </a:extLst>
                </a:gridCol>
                <a:gridCol w="1297549">
                  <a:extLst>
                    <a:ext uri="{9D8B030D-6E8A-4147-A177-3AD203B41FA5}">
                      <a16:colId xmlns:a16="http://schemas.microsoft.com/office/drawing/2014/main" val="497875694"/>
                    </a:ext>
                  </a:extLst>
                </a:gridCol>
                <a:gridCol w="1127142">
                  <a:extLst>
                    <a:ext uri="{9D8B030D-6E8A-4147-A177-3AD203B41FA5}">
                      <a16:colId xmlns:a16="http://schemas.microsoft.com/office/drawing/2014/main" val="3064029134"/>
                    </a:ext>
                  </a:extLst>
                </a:gridCol>
                <a:gridCol w="1002687">
                  <a:extLst>
                    <a:ext uri="{9D8B030D-6E8A-4147-A177-3AD203B41FA5}">
                      <a16:colId xmlns:a16="http://schemas.microsoft.com/office/drawing/2014/main" val="1076030865"/>
                    </a:ext>
                  </a:extLst>
                </a:gridCol>
                <a:gridCol w="1264197">
                  <a:extLst>
                    <a:ext uri="{9D8B030D-6E8A-4147-A177-3AD203B41FA5}">
                      <a16:colId xmlns:a16="http://schemas.microsoft.com/office/drawing/2014/main" val="464951941"/>
                    </a:ext>
                  </a:extLst>
                </a:gridCol>
                <a:gridCol w="985201">
                  <a:extLst>
                    <a:ext uri="{9D8B030D-6E8A-4147-A177-3AD203B41FA5}">
                      <a16:colId xmlns:a16="http://schemas.microsoft.com/office/drawing/2014/main" val="3513456098"/>
                    </a:ext>
                  </a:extLst>
                </a:gridCol>
              </a:tblGrid>
              <a:tr h="704196">
                <a:tc>
                  <a:txBody>
                    <a:bodyPr/>
                    <a:lstStyle/>
                    <a:p>
                      <a:r>
                        <a:rPr lang="en-US" dirty="0"/>
                        <a:t>Rho</a:t>
                      </a:r>
                      <a:endParaRPr lang="en-IN" dirty="0"/>
                    </a:p>
                  </a:txBody>
                  <a:tcPr/>
                </a:tc>
                <a:tc>
                  <a:txBody>
                    <a:bodyPr/>
                    <a:lstStyle/>
                    <a:p>
                      <a:r>
                        <a:rPr lang="en-US" dirty="0"/>
                        <a:t>Alpha</a:t>
                      </a:r>
                      <a:endParaRPr lang="en-IN" dirty="0"/>
                    </a:p>
                  </a:txBody>
                  <a:tcPr/>
                </a:tc>
                <a:tc>
                  <a:txBody>
                    <a:bodyPr/>
                    <a:lstStyle/>
                    <a:p>
                      <a:r>
                        <a:rPr lang="en-US" dirty="0"/>
                        <a:t>Epoch</a:t>
                      </a:r>
                      <a:endParaRPr lang="en-IN" dirty="0"/>
                    </a:p>
                  </a:txBody>
                  <a:tcPr/>
                </a:tc>
                <a:tc>
                  <a:txBody>
                    <a:bodyPr/>
                    <a:lstStyle/>
                    <a:p>
                      <a:r>
                        <a:rPr lang="en-US" dirty="0"/>
                        <a:t>Train</a:t>
                      </a:r>
                    </a:p>
                    <a:p>
                      <a:r>
                        <a:rPr lang="en-US" dirty="0"/>
                        <a:t>Accuracy</a:t>
                      </a:r>
                      <a:endParaRPr lang="en-IN" dirty="0"/>
                    </a:p>
                  </a:txBody>
                  <a:tcPr/>
                </a:tc>
                <a:tc>
                  <a:txBody>
                    <a:bodyPr/>
                    <a:lstStyle/>
                    <a:p>
                      <a:r>
                        <a:rPr lang="en-US" dirty="0"/>
                        <a:t>Validation</a:t>
                      </a:r>
                    </a:p>
                    <a:p>
                      <a:r>
                        <a:rPr lang="en-US" dirty="0"/>
                        <a:t>Accuracy</a:t>
                      </a:r>
                      <a:endParaRPr lang="en-IN" dirty="0"/>
                    </a:p>
                  </a:txBody>
                  <a:tcPr/>
                </a:tc>
                <a:tc>
                  <a:txBody>
                    <a:bodyPr/>
                    <a:lstStyle/>
                    <a:p>
                      <a:r>
                        <a:rPr lang="en-US" dirty="0"/>
                        <a:t>Test</a:t>
                      </a:r>
                    </a:p>
                    <a:p>
                      <a:r>
                        <a:rPr lang="en-US" dirty="0"/>
                        <a:t>Accuracy</a:t>
                      </a:r>
                      <a:endParaRPr lang="en-IN" dirty="0"/>
                    </a:p>
                  </a:txBody>
                  <a:tcPr/>
                </a:tc>
                <a:tc>
                  <a:txBody>
                    <a:bodyPr/>
                    <a:lstStyle/>
                    <a:p>
                      <a:r>
                        <a:rPr lang="en-US" dirty="0"/>
                        <a:t>Train</a:t>
                      </a:r>
                    </a:p>
                    <a:p>
                      <a:r>
                        <a:rPr lang="en-US" dirty="0"/>
                        <a:t>MSE</a:t>
                      </a:r>
                      <a:endParaRPr lang="en-IN" dirty="0"/>
                    </a:p>
                  </a:txBody>
                  <a:tcPr/>
                </a:tc>
                <a:tc>
                  <a:txBody>
                    <a:bodyPr/>
                    <a:lstStyle/>
                    <a:p>
                      <a:r>
                        <a:rPr lang="en-US" dirty="0"/>
                        <a:t>Validation</a:t>
                      </a:r>
                    </a:p>
                    <a:p>
                      <a:r>
                        <a:rPr lang="en-US" dirty="0"/>
                        <a:t>MSE</a:t>
                      </a:r>
                      <a:endParaRPr lang="en-IN" dirty="0"/>
                    </a:p>
                  </a:txBody>
                  <a:tcPr/>
                </a:tc>
                <a:tc>
                  <a:txBody>
                    <a:bodyPr/>
                    <a:lstStyle/>
                    <a:p>
                      <a:r>
                        <a:rPr lang="en-US" dirty="0"/>
                        <a:t>Test</a:t>
                      </a:r>
                    </a:p>
                    <a:p>
                      <a:r>
                        <a:rPr lang="en-US" dirty="0"/>
                        <a:t>MSE</a:t>
                      </a:r>
                      <a:endParaRPr lang="en-IN" dirty="0"/>
                    </a:p>
                  </a:txBody>
                  <a:tcPr/>
                </a:tc>
                <a:extLst>
                  <a:ext uri="{0D108BD9-81ED-4DB2-BD59-A6C34878D82A}">
                    <a16:rowId xmlns:a16="http://schemas.microsoft.com/office/drawing/2014/main" val="4154846537"/>
                  </a:ext>
                </a:extLst>
              </a:tr>
              <a:tr h="704196">
                <a:tc>
                  <a:txBody>
                    <a:bodyPr/>
                    <a:lstStyle/>
                    <a:p>
                      <a:r>
                        <a:rPr lang="en-US" dirty="0"/>
                        <a:t>0.8</a:t>
                      </a:r>
                      <a:endParaRPr lang="en-IN" dirty="0"/>
                    </a:p>
                  </a:txBody>
                  <a:tcPr/>
                </a:tc>
                <a:tc>
                  <a:txBody>
                    <a:bodyPr/>
                    <a:lstStyle/>
                    <a:p>
                      <a:r>
                        <a:rPr lang="en-US" dirty="0"/>
                        <a:t>0.015</a:t>
                      </a:r>
                      <a:endParaRPr lang="en-IN" dirty="0"/>
                    </a:p>
                  </a:txBody>
                  <a:tcPr/>
                </a:tc>
                <a:tc>
                  <a:txBody>
                    <a:bodyPr/>
                    <a:lstStyle/>
                    <a:p>
                      <a:r>
                        <a:rPr lang="en-US" dirty="0"/>
                        <a:t>160</a:t>
                      </a:r>
                      <a:endParaRPr lang="en-IN" dirty="0"/>
                    </a:p>
                  </a:txBody>
                  <a:tcPr/>
                </a:tc>
                <a:tc>
                  <a:txBody>
                    <a:bodyPr/>
                    <a:lstStyle/>
                    <a:p>
                      <a:r>
                        <a:rPr lang="en-US" dirty="0"/>
                        <a:t>43.691</a:t>
                      </a:r>
                      <a:endParaRPr lang="en-IN" dirty="0"/>
                    </a:p>
                  </a:txBody>
                  <a:tcPr/>
                </a:tc>
                <a:tc>
                  <a:txBody>
                    <a:bodyPr/>
                    <a:lstStyle/>
                    <a:p>
                      <a:r>
                        <a:rPr lang="en-US" dirty="0"/>
                        <a:t>41.796</a:t>
                      </a:r>
                      <a:endParaRPr lang="en-IN" dirty="0"/>
                    </a:p>
                  </a:txBody>
                  <a:tcPr/>
                </a:tc>
                <a:tc>
                  <a:txBody>
                    <a:bodyPr/>
                    <a:lstStyle/>
                    <a:p>
                      <a:r>
                        <a:rPr lang="en-US" dirty="0"/>
                        <a:t>40.364</a:t>
                      </a:r>
                      <a:endParaRPr lang="en-IN" dirty="0"/>
                    </a:p>
                  </a:txBody>
                  <a:tcPr/>
                </a:tc>
                <a:tc>
                  <a:txBody>
                    <a:bodyPr/>
                    <a:lstStyle/>
                    <a:p>
                      <a:r>
                        <a:rPr lang="en-US" dirty="0"/>
                        <a:t>0.449</a:t>
                      </a:r>
                      <a:endParaRPr lang="en-IN" dirty="0"/>
                    </a:p>
                  </a:txBody>
                  <a:tcPr/>
                </a:tc>
                <a:tc>
                  <a:txBody>
                    <a:bodyPr/>
                    <a:lstStyle/>
                    <a:p>
                      <a:r>
                        <a:rPr lang="en-US" dirty="0"/>
                        <a:t>0.426</a:t>
                      </a:r>
                      <a:endParaRPr lang="en-IN" dirty="0"/>
                    </a:p>
                  </a:txBody>
                  <a:tcPr/>
                </a:tc>
                <a:tc>
                  <a:txBody>
                    <a:bodyPr/>
                    <a:lstStyle/>
                    <a:p>
                      <a:r>
                        <a:rPr lang="en-US" dirty="0"/>
                        <a:t>0.468</a:t>
                      </a:r>
                      <a:endParaRPr lang="en-IN" dirty="0"/>
                    </a:p>
                  </a:txBody>
                  <a:tcPr/>
                </a:tc>
                <a:extLst>
                  <a:ext uri="{0D108BD9-81ED-4DB2-BD59-A6C34878D82A}">
                    <a16:rowId xmlns:a16="http://schemas.microsoft.com/office/drawing/2014/main" val="979437126"/>
                  </a:ext>
                </a:extLst>
              </a:tr>
              <a:tr h="704196">
                <a:tc>
                  <a:txBody>
                    <a:bodyPr/>
                    <a:lstStyle/>
                    <a:p>
                      <a:r>
                        <a:rPr lang="en-US" dirty="0"/>
                        <a:t>0.5</a:t>
                      </a:r>
                      <a:endParaRPr lang="en-IN" dirty="0"/>
                    </a:p>
                  </a:txBody>
                  <a:tcPr/>
                </a:tc>
                <a:tc>
                  <a:txBody>
                    <a:bodyPr/>
                    <a:lstStyle/>
                    <a:p>
                      <a:r>
                        <a:rPr lang="en-US" dirty="0"/>
                        <a:t>0.005</a:t>
                      </a:r>
                      <a:endParaRPr lang="en-IN" dirty="0"/>
                    </a:p>
                  </a:txBody>
                  <a:tcPr/>
                </a:tc>
                <a:tc>
                  <a:txBody>
                    <a:bodyPr/>
                    <a:lstStyle/>
                    <a:p>
                      <a:r>
                        <a:rPr lang="en-US" dirty="0"/>
                        <a:t>155</a:t>
                      </a:r>
                      <a:endParaRPr lang="en-IN" dirty="0"/>
                    </a:p>
                  </a:txBody>
                  <a:tcPr/>
                </a:tc>
                <a:tc>
                  <a:txBody>
                    <a:bodyPr/>
                    <a:lstStyle/>
                    <a:p>
                      <a:r>
                        <a:rPr lang="en-US" dirty="0"/>
                        <a:t>0.834</a:t>
                      </a:r>
                      <a:endParaRPr lang="en-IN" dirty="0"/>
                    </a:p>
                  </a:txBody>
                  <a:tcPr/>
                </a:tc>
                <a:tc>
                  <a:txBody>
                    <a:bodyPr/>
                    <a:lstStyle/>
                    <a:p>
                      <a:r>
                        <a:rPr lang="en-US" dirty="0"/>
                        <a:t>0.390</a:t>
                      </a:r>
                      <a:endParaRPr lang="en-IN" dirty="0"/>
                    </a:p>
                  </a:txBody>
                  <a:tcPr/>
                </a:tc>
                <a:tc>
                  <a:txBody>
                    <a:bodyPr/>
                    <a:lstStyle/>
                    <a:p>
                      <a:r>
                        <a:rPr lang="en-US" dirty="0"/>
                        <a:t>0.260</a:t>
                      </a:r>
                      <a:endParaRPr lang="en-IN" dirty="0"/>
                    </a:p>
                  </a:txBody>
                  <a:tcPr/>
                </a:tc>
                <a:tc>
                  <a:txBody>
                    <a:bodyPr/>
                    <a:lstStyle/>
                    <a:p>
                      <a:r>
                        <a:rPr lang="en-US" dirty="0"/>
                        <a:t>3.456</a:t>
                      </a:r>
                      <a:endParaRPr lang="en-IN" dirty="0"/>
                    </a:p>
                  </a:txBody>
                  <a:tcPr/>
                </a:tc>
                <a:tc>
                  <a:txBody>
                    <a:bodyPr/>
                    <a:lstStyle/>
                    <a:p>
                      <a:r>
                        <a:rPr lang="en-US" dirty="0"/>
                        <a:t>3.464</a:t>
                      </a:r>
                      <a:endParaRPr lang="en-IN" dirty="0"/>
                    </a:p>
                  </a:txBody>
                  <a:tcPr/>
                </a:tc>
                <a:tc>
                  <a:txBody>
                    <a:bodyPr/>
                    <a:lstStyle/>
                    <a:p>
                      <a:r>
                        <a:rPr lang="en-US" dirty="0"/>
                        <a:t>3.589</a:t>
                      </a:r>
                      <a:endParaRPr lang="en-IN" dirty="0"/>
                    </a:p>
                  </a:txBody>
                  <a:tcPr/>
                </a:tc>
                <a:extLst>
                  <a:ext uri="{0D108BD9-81ED-4DB2-BD59-A6C34878D82A}">
                    <a16:rowId xmlns:a16="http://schemas.microsoft.com/office/drawing/2014/main" val="1095165262"/>
                  </a:ext>
                </a:extLst>
              </a:tr>
              <a:tr h="704196">
                <a:tc>
                  <a:txBody>
                    <a:bodyPr/>
                    <a:lstStyle/>
                    <a:p>
                      <a:r>
                        <a:rPr lang="en-US" dirty="0"/>
                        <a:t>0.6</a:t>
                      </a:r>
                      <a:endParaRPr lang="en-IN" dirty="0"/>
                    </a:p>
                  </a:txBody>
                  <a:tcPr/>
                </a:tc>
                <a:tc>
                  <a:txBody>
                    <a:bodyPr/>
                    <a:lstStyle/>
                    <a:p>
                      <a:r>
                        <a:rPr lang="en-US" dirty="0"/>
                        <a:t>0.02</a:t>
                      </a:r>
                      <a:endParaRPr lang="en-IN" dirty="0"/>
                    </a:p>
                  </a:txBody>
                  <a:tcPr/>
                </a:tc>
                <a:tc>
                  <a:txBody>
                    <a:bodyPr/>
                    <a:lstStyle/>
                    <a:p>
                      <a:r>
                        <a:rPr lang="en-US" dirty="0"/>
                        <a:t>150</a:t>
                      </a:r>
                      <a:endParaRPr lang="en-IN" dirty="0"/>
                    </a:p>
                  </a:txBody>
                  <a:tcPr/>
                </a:tc>
                <a:tc>
                  <a:txBody>
                    <a:bodyPr/>
                    <a:lstStyle/>
                    <a:p>
                      <a:r>
                        <a:rPr lang="en-US" dirty="0"/>
                        <a:t>35.662</a:t>
                      </a:r>
                      <a:endParaRPr lang="en-IN" dirty="0"/>
                    </a:p>
                  </a:txBody>
                  <a:tcPr/>
                </a:tc>
                <a:tc>
                  <a:txBody>
                    <a:bodyPr/>
                    <a:lstStyle/>
                    <a:p>
                      <a:r>
                        <a:rPr lang="en-US" dirty="0"/>
                        <a:t>38.671</a:t>
                      </a:r>
                      <a:endParaRPr lang="en-IN" dirty="0"/>
                    </a:p>
                  </a:txBody>
                  <a:tcPr/>
                </a:tc>
                <a:tc>
                  <a:txBody>
                    <a:bodyPr/>
                    <a:lstStyle/>
                    <a:p>
                      <a:r>
                        <a:rPr lang="en-US" dirty="0"/>
                        <a:t>30.989</a:t>
                      </a:r>
                      <a:endParaRPr lang="en-IN" dirty="0"/>
                    </a:p>
                  </a:txBody>
                  <a:tcPr/>
                </a:tc>
                <a:tc>
                  <a:txBody>
                    <a:bodyPr/>
                    <a:lstStyle/>
                    <a:p>
                      <a:r>
                        <a:rPr lang="en-US" dirty="0"/>
                        <a:t>0.389</a:t>
                      </a:r>
                      <a:endParaRPr lang="en-IN" dirty="0"/>
                    </a:p>
                  </a:txBody>
                  <a:tcPr/>
                </a:tc>
                <a:tc>
                  <a:txBody>
                    <a:bodyPr/>
                    <a:lstStyle/>
                    <a:p>
                      <a:r>
                        <a:rPr lang="en-US" dirty="0"/>
                        <a:t>0.359</a:t>
                      </a:r>
                      <a:endParaRPr lang="en-IN" dirty="0"/>
                    </a:p>
                  </a:txBody>
                  <a:tcPr/>
                </a:tc>
                <a:tc>
                  <a:txBody>
                    <a:bodyPr/>
                    <a:lstStyle/>
                    <a:p>
                      <a:r>
                        <a:rPr lang="en-US" dirty="0"/>
                        <a:t>0.397</a:t>
                      </a:r>
                      <a:endParaRPr lang="en-IN" dirty="0"/>
                    </a:p>
                  </a:txBody>
                  <a:tcPr/>
                </a:tc>
                <a:extLst>
                  <a:ext uri="{0D108BD9-81ED-4DB2-BD59-A6C34878D82A}">
                    <a16:rowId xmlns:a16="http://schemas.microsoft.com/office/drawing/2014/main" val="3417119766"/>
                  </a:ext>
                </a:extLst>
              </a:tr>
              <a:tr h="704196">
                <a:tc>
                  <a:txBody>
                    <a:bodyPr/>
                    <a:lstStyle/>
                    <a:p>
                      <a:r>
                        <a:rPr lang="en-US" dirty="0"/>
                        <a:t>0.7</a:t>
                      </a:r>
                      <a:endParaRPr lang="en-IN" dirty="0"/>
                    </a:p>
                  </a:txBody>
                  <a:tcPr/>
                </a:tc>
                <a:tc>
                  <a:txBody>
                    <a:bodyPr/>
                    <a:lstStyle/>
                    <a:p>
                      <a:r>
                        <a:rPr lang="en-US" dirty="0"/>
                        <a:t>0.01</a:t>
                      </a:r>
                      <a:endParaRPr lang="en-IN" dirty="0"/>
                    </a:p>
                  </a:txBody>
                  <a:tcPr/>
                </a:tc>
                <a:tc>
                  <a:txBody>
                    <a:bodyPr/>
                    <a:lstStyle/>
                    <a:p>
                      <a:r>
                        <a:rPr lang="en-US" dirty="0"/>
                        <a:t>140</a:t>
                      </a:r>
                      <a:endParaRPr lang="en-IN" dirty="0"/>
                    </a:p>
                  </a:txBody>
                  <a:tcPr/>
                </a:tc>
                <a:tc>
                  <a:txBody>
                    <a:bodyPr/>
                    <a:lstStyle/>
                    <a:p>
                      <a:r>
                        <a:rPr lang="en-US" dirty="0"/>
                        <a:t>3.128</a:t>
                      </a:r>
                      <a:endParaRPr lang="en-IN" dirty="0"/>
                    </a:p>
                  </a:txBody>
                  <a:tcPr/>
                </a:tc>
                <a:tc>
                  <a:txBody>
                    <a:bodyPr/>
                    <a:lstStyle/>
                    <a:p>
                      <a:r>
                        <a:rPr lang="en-US" dirty="0"/>
                        <a:t>3.156</a:t>
                      </a:r>
                      <a:endParaRPr lang="en-IN" dirty="0"/>
                    </a:p>
                  </a:txBody>
                  <a:tcPr/>
                </a:tc>
                <a:tc>
                  <a:txBody>
                    <a:bodyPr/>
                    <a:lstStyle/>
                    <a:p>
                      <a:r>
                        <a:rPr lang="en-US" dirty="0"/>
                        <a:t>3.645</a:t>
                      </a:r>
                      <a:endParaRPr lang="en-IN" dirty="0"/>
                    </a:p>
                  </a:txBody>
                  <a:tcPr/>
                </a:tc>
                <a:tc>
                  <a:txBody>
                    <a:bodyPr/>
                    <a:lstStyle/>
                    <a:p>
                      <a:r>
                        <a:rPr lang="en-US" dirty="0"/>
                        <a:t>1.187</a:t>
                      </a:r>
                      <a:endParaRPr lang="en-IN" dirty="0"/>
                    </a:p>
                  </a:txBody>
                  <a:tcPr/>
                </a:tc>
                <a:tc>
                  <a:txBody>
                    <a:bodyPr/>
                    <a:lstStyle/>
                    <a:p>
                      <a:r>
                        <a:rPr lang="en-US" dirty="0"/>
                        <a:t>1.179</a:t>
                      </a:r>
                      <a:endParaRPr lang="en-IN" dirty="0"/>
                    </a:p>
                  </a:txBody>
                  <a:tcPr/>
                </a:tc>
                <a:tc>
                  <a:txBody>
                    <a:bodyPr/>
                    <a:lstStyle/>
                    <a:p>
                      <a:r>
                        <a:rPr lang="en-US" dirty="0"/>
                        <a:t>1.254</a:t>
                      </a:r>
                      <a:endParaRPr lang="en-IN" dirty="0"/>
                    </a:p>
                  </a:txBody>
                  <a:tcPr/>
                </a:tc>
                <a:extLst>
                  <a:ext uri="{0D108BD9-81ED-4DB2-BD59-A6C34878D82A}">
                    <a16:rowId xmlns:a16="http://schemas.microsoft.com/office/drawing/2014/main" val="3759063157"/>
                  </a:ext>
                </a:extLst>
              </a:tr>
            </a:tbl>
          </a:graphicData>
        </a:graphic>
      </p:graphicFrame>
    </p:spTree>
    <p:extLst>
      <p:ext uri="{BB962C8B-B14F-4D97-AF65-F5344CB8AC3E}">
        <p14:creationId xmlns:p14="http://schemas.microsoft.com/office/powerpoint/2010/main" val="4088393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E55062-607F-48BF-BCA8-45B785271E39}"/>
              </a:ext>
            </a:extLst>
          </p:cNvPr>
          <p:cNvSpPr txBox="1"/>
          <p:nvPr/>
        </p:nvSpPr>
        <p:spPr>
          <a:xfrm>
            <a:off x="3355760" y="1038687"/>
            <a:ext cx="6454066" cy="584775"/>
          </a:xfrm>
          <a:prstGeom prst="rect">
            <a:avLst/>
          </a:prstGeom>
          <a:noFill/>
        </p:spPr>
        <p:txBody>
          <a:bodyPr wrap="square" rtlCol="0">
            <a:spAutoFit/>
          </a:bodyPr>
          <a:lstStyle/>
          <a:p>
            <a:r>
              <a:rPr lang="en-US" sz="3200" dirty="0">
                <a:latin typeface="Arial Rounded MT Bold" panose="020F0704030504030204" pitchFamily="34" charset="0"/>
              </a:rPr>
              <a:t>PROBLEM   STATEMENT</a:t>
            </a:r>
            <a:endParaRPr lang="en-IN" sz="3200" dirty="0">
              <a:latin typeface="Arial Rounded MT Bold" panose="020F0704030504030204" pitchFamily="34" charset="0"/>
            </a:endParaRPr>
          </a:p>
        </p:txBody>
      </p:sp>
      <p:sp>
        <p:nvSpPr>
          <p:cNvPr id="3" name="TextBox 2">
            <a:extLst>
              <a:ext uri="{FF2B5EF4-FFF2-40B4-BE49-F238E27FC236}">
                <a16:creationId xmlns:a16="http://schemas.microsoft.com/office/drawing/2014/main" id="{8D64C061-91F0-4C32-9EED-05AA13D8C129}"/>
              </a:ext>
            </a:extLst>
          </p:cNvPr>
          <p:cNvSpPr txBox="1"/>
          <p:nvPr/>
        </p:nvSpPr>
        <p:spPr>
          <a:xfrm>
            <a:off x="976544" y="1908699"/>
            <a:ext cx="6454066" cy="3441776"/>
          </a:xfrm>
          <a:prstGeom prst="rect">
            <a:avLst/>
          </a:prstGeom>
          <a:noFill/>
        </p:spPr>
        <p:txBody>
          <a:bodyPr wrap="square" rtlCol="0">
            <a:spAutoFit/>
          </a:bodyPr>
          <a:lstStyle/>
          <a:p>
            <a:pPr>
              <a:lnSpc>
                <a:spcPct val="107000"/>
              </a:lnSpc>
              <a:spcAft>
                <a:spcPts val="800"/>
              </a:spcAft>
            </a:pPr>
            <a:r>
              <a:rPr lang="en-IN" sz="1800" spc="10" dirty="0">
                <a:solidFill>
                  <a:srgbClr val="273239"/>
                </a:solidFill>
                <a:effectLst/>
                <a:latin typeface="Arial" panose="020B0604020202020204" pitchFamily="34" charset="0"/>
                <a:ea typeface="Calibri" panose="020F0502020204030204" pitchFamily="34" charset="0"/>
                <a:cs typeface="Times New Roman" panose="02020603050405020304" pitchFamily="18" charset="0"/>
              </a:rPr>
              <a:t>We will have to  predict the quality of wine on the basis of given features using the wine quality dataset from Kaggle. This dataset has the fundamental features which are responsible for affecting the quality of the wine. By the use of  Machine learning model(Linear Regression), we will have to predict the quality of the wine. Here we will only deal with the Red type wine quality.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proper analysis of results ,how each feature effect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quality,the</a:t>
            </a:r>
            <a:r>
              <a:rPr lang="en-IN" sz="1800" dirty="0">
                <a:effectLst/>
                <a:latin typeface="Calibri" panose="020F0502020204030204" pitchFamily="34" charset="0"/>
                <a:ea typeface="Calibri" panose="020F0502020204030204" pitchFamily="34" charset="0"/>
                <a:cs typeface="Times New Roman" panose="02020603050405020304" pitchFamily="18" charset="0"/>
              </a:rPr>
              <a:t> accuracy and performance of model are to be noted. Also need to consider the impact of parameters and hyperparameters on final performance.</a:t>
            </a:r>
          </a:p>
        </p:txBody>
      </p:sp>
      <p:pic>
        <p:nvPicPr>
          <p:cNvPr id="2050" name="Picture 2" descr="450+ Red Wine Pictures | Download Free Images on Unsplash">
            <a:extLst>
              <a:ext uri="{FF2B5EF4-FFF2-40B4-BE49-F238E27FC236}">
                <a16:creationId xmlns:a16="http://schemas.microsoft.com/office/drawing/2014/main" id="{2C5D8BB2-1830-4D76-B3DC-7501E610E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8061" y="2169679"/>
            <a:ext cx="3329889" cy="2215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568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0741D5-D6AF-4002-9222-9B3DCB5D7C54}"/>
              </a:ext>
            </a:extLst>
          </p:cNvPr>
          <p:cNvSpPr txBox="1"/>
          <p:nvPr/>
        </p:nvSpPr>
        <p:spPr>
          <a:xfrm>
            <a:off x="1136342" y="1316009"/>
            <a:ext cx="9561251" cy="4524315"/>
          </a:xfrm>
          <a:prstGeom prst="rect">
            <a:avLst/>
          </a:prstGeom>
          <a:noFill/>
        </p:spPr>
        <p:txBody>
          <a:bodyPr wrap="square" rtlCol="0">
            <a:spAutoFit/>
          </a:bodyPr>
          <a:lstStyle/>
          <a:p>
            <a:pPr marL="285750" indent="-285750">
              <a:buFont typeface="Arial" panose="020B0604020202020204" pitchFamily="34" charset="0"/>
              <a:buChar char="•"/>
            </a:pPr>
            <a:r>
              <a:rPr lang="en-US" dirty="0"/>
              <a:t>It was observed that when the alpha, rho value was high and max iterations was less the performance wasn’t optimal due to lack of proper training.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And when alpha, rho values was too less and max iterations was too much, still results weren’t optimal due to overfitting.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Hence these values shouldn’t be extreme low or high, for better performance.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parameter and hyperparameter tuning, they might give better performance with training and validation set and may not give satisfactory results with test set. So training the model multiple times and taking appropriate parameters and hyperparameters is recommended.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Accuracy obtained with inbuilt code was better than implemented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a given set of hyperparameters stochastic and batch were performing very differently, batch GD was giving better result with higher value of alpha and epoch compared to stochastic GD.</a:t>
            </a:r>
          </a:p>
        </p:txBody>
      </p:sp>
      <p:sp>
        <p:nvSpPr>
          <p:cNvPr id="3" name="TextBox 2">
            <a:extLst>
              <a:ext uri="{FF2B5EF4-FFF2-40B4-BE49-F238E27FC236}">
                <a16:creationId xmlns:a16="http://schemas.microsoft.com/office/drawing/2014/main" id="{27AE5F2A-B871-4C7D-9320-EA0CEAE51D0D}"/>
              </a:ext>
            </a:extLst>
          </p:cNvPr>
          <p:cNvSpPr txBox="1"/>
          <p:nvPr/>
        </p:nvSpPr>
        <p:spPr>
          <a:xfrm>
            <a:off x="1207363" y="804986"/>
            <a:ext cx="3923930" cy="369332"/>
          </a:xfrm>
          <a:prstGeom prst="rect">
            <a:avLst/>
          </a:prstGeom>
          <a:noFill/>
        </p:spPr>
        <p:txBody>
          <a:bodyPr wrap="square" rtlCol="0">
            <a:spAutoFit/>
          </a:bodyPr>
          <a:lstStyle/>
          <a:p>
            <a:r>
              <a:rPr lang="en-US" dirty="0"/>
              <a:t> </a:t>
            </a:r>
            <a:r>
              <a:rPr lang="en-US" dirty="0">
                <a:latin typeface="Arial Rounded MT Bold" panose="020F0704030504030204" pitchFamily="34" charset="0"/>
              </a:rPr>
              <a:t>OBSERVATIONS :</a:t>
            </a:r>
            <a:endParaRPr lang="en-IN" dirty="0">
              <a:latin typeface="Arial Rounded MT Bold" panose="020F0704030504030204" pitchFamily="34" charset="0"/>
            </a:endParaRPr>
          </a:p>
        </p:txBody>
      </p:sp>
    </p:spTree>
    <p:extLst>
      <p:ext uri="{BB962C8B-B14F-4D97-AF65-F5344CB8AC3E}">
        <p14:creationId xmlns:p14="http://schemas.microsoft.com/office/powerpoint/2010/main" val="2847139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182BEE-3B9F-4372-8E86-F6E5AD81954F}"/>
              </a:ext>
            </a:extLst>
          </p:cNvPr>
          <p:cNvPicPr>
            <a:picLocks noChangeAspect="1"/>
          </p:cNvPicPr>
          <p:nvPr/>
        </p:nvPicPr>
        <p:blipFill>
          <a:blip r:embed="rId2"/>
          <a:stretch>
            <a:fillRect/>
          </a:stretch>
        </p:blipFill>
        <p:spPr>
          <a:xfrm>
            <a:off x="1347749" y="1999696"/>
            <a:ext cx="2505160" cy="2320569"/>
          </a:xfrm>
          <a:prstGeom prst="rect">
            <a:avLst/>
          </a:prstGeom>
        </p:spPr>
      </p:pic>
      <p:sp>
        <p:nvSpPr>
          <p:cNvPr id="5" name="TextBox 4">
            <a:extLst>
              <a:ext uri="{FF2B5EF4-FFF2-40B4-BE49-F238E27FC236}">
                <a16:creationId xmlns:a16="http://schemas.microsoft.com/office/drawing/2014/main" id="{72D3AFEF-108B-48C1-B562-C761F6E26E6A}"/>
              </a:ext>
            </a:extLst>
          </p:cNvPr>
          <p:cNvSpPr txBox="1"/>
          <p:nvPr/>
        </p:nvSpPr>
        <p:spPr>
          <a:xfrm>
            <a:off x="1074199" y="929936"/>
            <a:ext cx="3755254" cy="461665"/>
          </a:xfrm>
          <a:prstGeom prst="rect">
            <a:avLst/>
          </a:prstGeom>
          <a:noFill/>
        </p:spPr>
        <p:txBody>
          <a:bodyPr wrap="square" rtlCol="0">
            <a:spAutoFit/>
          </a:bodyPr>
          <a:lstStyle/>
          <a:p>
            <a:r>
              <a:rPr lang="en-US" sz="2400" dirty="0">
                <a:latin typeface="Arial Rounded MT Bold" panose="020F0704030504030204" pitchFamily="34" charset="0"/>
              </a:rPr>
              <a:t>Problems with dataset</a:t>
            </a:r>
            <a:r>
              <a:rPr lang="en-US" dirty="0"/>
              <a:t> </a:t>
            </a:r>
            <a:endParaRPr lang="en-IN" dirty="0"/>
          </a:p>
        </p:txBody>
      </p:sp>
      <p:sp>
        <p:nvSpPr>
          <p:cNvPr id="6" name="TextBox 5">
            <a:extLst>
              <a:ext uri="{FF2B5EF4-FFF2-40B4-BE49-F238E27FC236}">
                <a16:creationId xmlns:a16="http://schemas.microsoft.com/office/drawing/2014/main" id="{DEEE611D-EC41-4252-A70F-74384142920F}"/>
              </a:ext>
            </a:extLst>
          </p:cNvPr>
          <p:cNvSpPr txBox="1"/>
          <p:nvPr/>
        </p:nvSpPr>
        <p:spPr>
          <a:xfrm>
            <a:off x="1518082" y="1464816"/>
            <a:ext cx="2068497" cy="369332"/>
          </a:xfrm>
          <a:prstGeom prst="rect">
            <a:avLst/>
          </a:prstGeom>
          <a:noFill/>
        </p:spPr>
        <p:txBody>
          <a:bodyPr wrap="square" rtlCol="0">
            <a:spAutoFit/>
          </a:bodyPr>
          <a:lstStyle/>
          <a:p>
            <a:r>
              <a:rPr lang="en-US" dirty="0"/>
              <a:t>Class Imbalance :</a:t>
            </a:r>
            <a:endParaRPr lang="en-IN" dirty="0"/>
          </a:p>
        </p:txBody>
      </p:sp>
      <p:sp>
        <p:nvSpPr>
          <p:cNvPr id="7" name="TextBox 6">
            <a:extLst>
              <a:ext uri="{FF2B5EF4-FFF2-40B4-BE49-F238E27FC236}">
                <a16:creationId xmlns:a16="http://schemas.microsoft.com/office/drawing/2014/main" id="{2DBEA134-0504-4BF4-A7EE-07858340D023}"/>
              </a:ext>
            </a:extLst>
          </p:cNvPr>
          <p:cNvSpPr txBox="1"/>
          <p:nvPr/>
        </p:nvSpPr>
        <p:spPr>
          <a:xfrm>
            <a:off x="4829453" y="1464816"/>
            <a:ext cx="2734323" cy="369332"/>
          </a:xfrm>
          <a:prstGeom prst="rect">
            <a:avLst/>
          </a:prstGeom>
          <a:noFill/>
        </p:spPr>
        <p:txBody>
          <a:bodyPr wrap="square" rtlCol="0">
            <a:spAutoFit/>
          </a:bodyPr>
          <a:lstStyle/>
          <a:p>
            <a:r>
              <a:rPr lang="en-US" dirty="0"/>
              <a:t>Redundant Features :</a:t>
            </a:r>
            <a:endParaRPr lang="en-IN" dirty="0"/>
          </a:p>
        </p:txBody>
      </p:sp>
      <p:pic>
        <p:nvPicPr>
          <p:cNvPr id="8" name="Picture 7">
            <a:extLst>
              <a:ext uri="{FF2B5EF4-FFF2-40B4-BE49-F238E27FC236}">
                <a16:creationId xmlns:a16="http://schemas.microsoft.com/office/drawing/2014/main" id="{9789642D-A2B5-4D6D-B3F4-11DD883184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38064" y="1999696"/>
            <a:ext cx="2387662" cy="2298704"/>
          </a:xfrm>
          <a:prstGeom prst="rect">
            <a:avLst/>
          </a:prstGeom>
          <a:noFill/>
          <a:ln>
            <a:noFill/>
          </a:ln>
        </p:spPr>
      </p:pic>
      <p:sp>
        <p:nvSpPr>
          <p:cNvPr id="9" name="TextBox 8">
            <a:extLst>
              <a:ext uri="{FF2B5EF4-FFF2-40B4-BE49-F238E27FC236}">
                <a16:creationId xmlns:a16="http://schemas.microsoft.com/office/drawing/2014/main" id="{805999B7-F28A-4FE2-A0CC-435E72A74A24}"/>
              </a:ext>
            </a:extLst>
          </p:cNvPr>
          <p:cNvSpPr txBox="1"/>
          <p:nvPr/>
        </p:nvSpPr>
        <p:spPr>
          <a:xfrm>
            <a:off x="1651247" y="4820575"/>
            <a:ext cx="7155402" cy="369332"/>
          </a:xfrm>
          <a:prstGeom prst="rect">
            <a:avLst/>
          </a:prstGeom>
          <a:noFill/>
        </p:spPr>
        <p:txBody>
          <a:bodyPr wrap="square" rtlCol="0">
            <a:spAutoFit/>
          </a:bodyPr>
          <a:lstStyle/>
          <a:p>
            <a:r>
              <a:rPr lang="en-US" dirty="0"/>
              <a:t>Range of output is limited and is not much continuous :  [ 3 , 4 , 5 , 6 , 7 , 8 ]</a:t>
            </a:r>
            <a:endParaRPr lang="en-IN" dirty="0"/>
          </a:p>
        </p:txBody>
      </p:sp>
      <p:pic>
        <p:nvPicPr>
          <p:cNvPr id="10" name="Picture 9">
            <a:extLst>
              <a:ext uri="{FF2B5EF4-FFF2-40B4-BE49-F238E27FC236}">
                <a16:creationId xmlns:a16="http://schemas.microsoft.com/office/drawing/2014/main" id="{B245C01B-92BE-4024-8473-7999B1CA38D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16528" y="1999695"/>
            <a:ext cx="2687075" cy="2298705"/>
          </a:xfrm>
          <a:prstGeom prst="rect">
            <a:avLst/>
          </a:prstGeom>
          <a:noFill/>
          <a:ln>
            <a:noFill/>
          </a:ln>
        </p:spPr>
      </p:pic>
    </p:spTree>
    <p:extLst>
      <p:ext uri="{BB962C8B-B14F-4D97-AF65-F5344CB8AC3E}">
        <p14:creationId xmlns:p14="http://schemas.microsoft.com/office/powerpoint/2010/main" val="2893867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2E435-78C3-4462-8BA7-355406143462}"/>
              </a:ext>
            </a:extLst>
          </p:cNvPr>
          <p:cNvSpPr txBox="1"/>
          <p:nvPr/>
        </p:nvSpPr>
        <p:spPr>
          <a:xfrm>
            <a:off x="1423387" y="927803"/>
            <a:ext cx="7954393" cy="461665"/>
          </a:xfrm>
          <a:prstGeom prst="rect">
            <a:avLst/>
          </a:prstGeom>
          <a:noFill/>
        </p:spPr>
        <p:txBody>
          <a:bodyPr wrap="square" rtlCol="0">
            <a:spAutoFit/>
          </a:bodyPr>
          <a:lstStyle/>
          <a:p>
            <a:r>
              <a:rPr lang="en-US" sz="2400" dirty="0">
                <a:latin typeface="Arial Rounded MT Bold" panose="020F0704030504030204" pitchFamily="34" charset="0"/>
              </a:rPr>
              <a:t>NOVELITY </a:t>
            </a:r>
            <a:r>
              <a:rPr lang="en-US" dirty="0"/>
              <a:t> </a:t>
            </a:r>
            <a:endParaRPr lang="en-IN" dirty="0"/>
          </a:p>
        </p:txBody>
      </p:sp>
      <p:sp>
        <p:nvSpPr>
          <p:cNvPr id="4" name="TextBox 3">
            <a:extLst>
              <a:ext uri="{FF2B5EF4-FFF2-40B4-BE49-F238E27FC236}">
                <a16:creationId xmlns:a16="http://schemas.microsoft.com/office/drawing/2014/main" id="{8E16BEAD-CEC8-4DF2-9175-2E45A29D427E}"/>
              </a:ext>
            </a:extLst>
          </p:cNvPr>
          <p:cNvSpPr txBox="1"/>
          <p:nvPr/>
        </p:nvSpPr>
        <p:spPr>
          <a:xfrm>
            <a:off x="1411550" y="1559692"/>
            <a:ext cx="5308846" cy="2031325"/>
          </a:xfrm>
          <a:prstGeom prst="rect">
            <a:avLst/>
          </a:prstGeom>
          <a:noFill/>
        </p:spPr>
        <p:txBody>
          <a:bodyPr wrap="square" rtlCol="0">
            <a:spAutoFit/>
          </a:bodyPr>
          <a:lstStyle/>
          <a:p>
            <a:r>
              <a:rPr lang="en-US" dirty="0"/>
              <a:t>Consuming wine  has became a part of modern  culture. In the intervening decades advancement in technology and production methods has proven advantageous for wine refineries, with explosion in the production of wine and development of various varieties of wines, they have also set forth numerous creative ways to attract consumers.</a:t>
            </a:r>
          </a:p>
        </p:txBody>
      </p:sp>
      <p:pic>
        <p:nvPicPr>
          <p:cNvPr id="2050" name="Picture 2" descr="Here's What Happens When You Drink Red Wine Every Night | Time">
            <a:extLst>
              <a:ext uri="{FF2B5EF4-FFF2-40B4-BE49-F238E27FC236}">
                <a16:creationId xmlns:a16="http://schemas.microsoft.com/office/drawing/2014/main" id="{D5ED1839-1042-4E2E-A1E8-C2FF53E47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1027" y="1533809"/>
            <a:ext cx="3317889" cy="18642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47FF580-1019-459F-A271-9DF281DE4BBB}"/>
              </a:ext>
            </a:extLst>
          </p:cNvPr>
          <p:cNvSpPr txBox="1"/>
          <p:nvPr/>
        </p:nvSpPr>
        <p:spPr>
          <a:xfrm>
            <a:off x="1411550" y="3662005"/>
            <a:ext cx="8664605" cy="2308324"/>
          </a:xfrm>
          <a:prstGeom prst="rect">
            <a:avLst/>
          </a:prstGeom>
          <a:noFill/>
        </p:spPr>
        <p:txBody>
          <a:bodyPr wrap="square" rtlCol="0">
            <a:spAutoFit/>
          </a:bodyPr>
          <a:lstStyle/>
          <a:p>
            <a:r>
              <a:rPr lang="en-US" dirty="0"/>
              <a:t>However this has become extremely problematic to an individual's personal and social life. Drink n drive, domestic violence and many more are serious effects of excessive drinking. Albeit, there are still few wines like red wine which are actually good for health and are medically proven and many a times it’s a solution from relieving stress or having a party time. One should always have control over it no matter what kind of wine they consume.</a:t>
            </a:r>
          </a:p>
          <a:p>
            <a:r>
              <a:rPr lang="en-US" dirty="0"/>
              <a:t>Technology should be used in a right direction towards ensuring a better quality of wine with regards to health, and government should impose strict rules over production of wine by cross checking the quality of wine.</a:t>
            </a:r>
            <a:endParaRPr lang="en-IN" dirty="0"/>
          </a:p>
        </p:txBody>
      </p:sp>
    </p:spTree>
    <p:extLst>
      <p:ext uri="{BB962C8B-B14F-4D97-AF65-F5344CB8AC3E}">
        <p14:creationId xmlns:p14="http://schemas.microsoft.com/office/powerpoint/2010/main" val="68185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63EFDA-A19D-4E30-9DE4-B69F205CEBA6}"/>
              </a:ext>
            </a:extLst>
          </p:cNvPr>
          <p:cNvSpPr txBox="1"/>
          <p:nvPr/>
        </p:nvSpPr>
        <p:spPr>
          <a:xfrm>
            <a:off x="3666478" y="1003176"/>
            <a:ext cx="5024762" cy="584775"/>
          </a:xfrm>
          <a:prstGeom prst="rect">
            <a:avLst/>
          </a:prstGeom>
          <a:noFill/>
        </p:spPr>
        <p:txBody>
          <a:bodyPr wrap="square" rtlCol="0">
            <a:spAutoFit/>
          </a:bodyPr>
          <a:lstStyle/>
          <a:p>
            <a:r>
              <a:rPr lang="en-US" sz="3200" dirty="0">
                <a:latin typeface="Arial Rounded MT Bold" panose="020F0704030504030204" pitchFamily="34" charset="0"/>
              </a:rPr>
              <a:t>LITERATURE   SURVEY</a:t>
            </a:r>
            <a:endParaRPr lang="en-IN" sz="3200" dirty="0">
              <a:latin typeface="Arial Rounded MT Bold" panose="020F0704030504030204" pitchFamily="34" charset="0"/>
            </a:endParaRPr>
          </a:p>
        </p:txBody>
      </p:sp>
      <p:pic>
        <p:nvPicPr>
          <p:cNvPr id="3074" name="Picture 2" descr="10 Best Red Wine Brands In India With Price | magicpin blog">
            <a:extLst>
              <a:ext uri="{FF2B5EF4-FFF2-40B4-BE49-F238E27FC236}">
                <a16:creationId xmlns:a16="http://schemas.microsoft.com/office/drawing/2014/main" id="{F2263676-A81B-4A0A-BF4C-FA9B73A7D3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549" y="1828800"/>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55707E8-B87A-4337-931D-ADF1E466C63C}"/>
              </a:ext>
            </a:extLst>
          </p:cNvPr>
          <p:cNvSpPr txBox="1"/>
          <p:nvPr/>
        </p:nvSpPr>
        <p:spPr>
          <a:xfrm>
            <a:off x="4190260" y="1926454"/>
            <a:ext cx="6835806" cy="1815882"/>
          </a:xfrm>
          <a:prstGeom prst="rect">
            <a:avLst/>
          </a:prstGeom>
          <a:noFill/>
        </p:spPr>
        <p:txBody>
          <a:bodyPr wrap="square" rtlCol="0">
            <a:spAutoFit/>
          </a:bodyPr>
          <a:lstStyle/>
          <a:p>
            <a:r>
              <a:rPr lang="en-IN" sz="1600" dirty="0">
                <a:solidFill>
                  <a:srgbClr val="232323"/>
                </a:solidFill>
                <a:effectLst/>
                <a:latin typeface="Verdana" panose="020B0604030504040204" pitchFamily="34" charset="0"/>
                <a:ea typeface="Calibri" panose="020F0502020204030204" pitchFamily="34" charset="0"/>
                <a:cs typeface="Times New Roman" panose="02020603050405020304" pitchFamily="18" charset="0"/>
              </a:rPr>
              <a:t>Wine is the most commonly used beverage globally, and its values are considered important in society. Quality of the wine is always important for its consumers, and mainly for producers in the present competitive market to raise the revenue. Historically, wine quality used to be determined by testing at the end of the production; to reach that level, one already spends lots of time and money. </a:t>
            </a:r>
            <a:endParaRPr lang="en-IN" sz="1600" dirty="0"/>
          </a:p>
        </p:txBody>
      </p:sp>
      <p:sp>
        <p:nvSpPr>
          <p:cNvPr id="9" name="TextBox 8">
            <a:extLst>
              <a:ext uri="{FF2B5EF4-FFF2-40B4-BE49-F238E27FC236}">
                <a16:creationId xmlns:a16="http://schemas.microsoft.com/office/drawing/2014/main" id="{9C2DAC0C-1879-4F0F-B4EF-EB5ECAFBC93F}"/>
              </a:ext>
            </a:extLst>
          </p:cNvPr>
          <p:cNvSpPr txBox="1"/>
          <p:nvPr/>
        </p:nvSpPr>
        <p:spPr>
          <a:xfrm>
            <a:off x="1089549" y="3906175"/>
            <a:ext cx="7122296" cy="1569660"/>
          </a:xfrm>
          <a:prstGeom prst="rect">
            <a:avLst/>
          </a:prstGeom>
          <a:noFill/>
        </p:spPr>
        <p:txBody>
          <a:bodyPr wrap="square" rtlCol="0">
            <a:spAutoFit/>
          </a:bodyPr>
          <a:lstStyle/>
          <a:p>
            <a:r>
              <a:rPr lang="en-IN" sz="1600" dirty="0">
                <a:solidFill>
                  <a:srgbClr val="232323"/>
                </a:solidFill>
                <a:effectLst/>
                <a:latin typeface="Verdana" panose="020B0604030504040204" pitchFamily="34" charset="0"/>
                <a:ea typeface="Calibri" panose="020F0502020204030204" pitchFamily="34" charset="0"/>
                <a:cs typeface="Times New Roman" panose="02020603050405020304" pitchFamily="18" charset="0"/>
              </a:rPr>
              <a:t>If the quality is not good, then the various procedure needs to be implemented from the beginning, which is very costly. Every person has their own opinion about the taste, so identifying a quality based on a person’s taste is challenging. With the development of technology, the manufacturers started to rely on various devices for testing in development phases.</a:t>
            </a:r>
            <a:endParaRPr lang="en-IN" sz="1600" dirty="0"/>
          </a:p>
        </p:txBody>
      </p:sp>
      <p:pic>
        <p:nvPicPr>
          <p:cNvPr id="3076" name="Picture 4" descr="Why red wine could be good for your gut - in moderation - BBC News">
            <a:extLst>
              <a:ext uri="{FF2B5EF4-FFF2-40B4-BE49-F238E27FC236}">
                <a16:creationId xmlns:a16="http://schemas.microsoft.com/office/drawing/2014/main" id="{53511669-80F9-45F9-B932-D99A5CCC0E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2908" y="3906174"/>
            <a:ext cx="2996213" cy="1677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265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501E88-38A0-4F1D-B154-F4EF58DB5FFC}"/>
              </a:ext>
            </a:extLst>
          </p:cNvPr>
          <p:cNvSpPr txBox="1"/>
          <p:nvPr/>
        </p:nvSpPr>
        <p:spPr>
          <a:xfrm>
            <a:off x="1003177" y="1056443"/>
            <a:ext cx="9818703" cy="2031325"/>
          </a:xfrm>
          <a:prstGeom prst="rect">
            <a:avLst/>
          </a:prstGeom>
          <a:noFill/>
        </p:spPr>
        <p:txBody>
          <a:bodyPr wrap="square" rtlCol="0">
            <a:spAutoFit/>
          </a:bodyPr>
          <a:lstStyle/>
          <a:p>
            <a:r>
              <a:rPr lang="en-IN" sz="1800" dirty="0">
                <a:solidFill>
                  <a:srgbClr val="232323"/>
                </a:solidFill>
                <a:effectLst/>
                <a:latin typeface="Verdana" panose="020B0604030504040204" pitchFamily="34" charset="0"/>
                <a:ea typeface="Calibri" panose="020F0502020204030204" pitchFamily="34" charset="0"/>
                <a:cs typeface="Times New Roman" panose="02020603050405020304" pitchFamily="18" charset="0"/>
              </a:rPr>
              <a:t>So, they can have a better idea about wine quality, which, of course, saves lots of money and time. In addition, this helped in accumulating lots of data with various parameters such as quantity of different chemicals and temperature used during the production, and the quality of the wine produced[1]. These data are available in various databases (UCL Machine Learning Repository, and Kaggle). With the rise of ML techniques and their success in the past decade, there have been various efforts in determining wine quality by using the available data. </a:t>
            </a:r>
            <a:endParaRPr lang="en-IN" dirty="0"/>
          </a:p>
        </p:txBody>
      </p:sp>
      <p:pic>
        <p:nvPicPr>
          <p:cNvPr id="4098" name="Picture 2" descr="5 Healthiest Red Wine Choices Good for Your Body">
            <a:extLst>
              <a:ext uri="{FF2B5EF4-FFF2-40B4-BE49-F238E27FC236}">
                <a16:creationId xmlns:a16="http://schemas.microsoft.com/office/drawing/2014/main" id="{389BCF56-BDB3-495E-8D5F-B1EB8B059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870" y="3429000"/>
            <a:ext cx="4034686" cy="19242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EC3343F-EAAB-484B-9517-DD525554AC53}"/>
              </a:ext>
            </a:extLst>
          </p:cNvPr>
          <p:cNvSpPr txBox="1"/>
          <p:nvPr/>
        </p:nvSpPr>
        <p:spPr>
          <a:xfrm>
            <a:off x="5548544" y="3357979"/>
            <a:ext cx="5202315" cy="2308324"/>
          </a:xfrm>
          <a:prstGeom prst="rect">
            <a:avLst/>
          </a:prstGeom>
          <a:noFill/>
        </p:spPr>
        <p:txBody>
          <a:bodyPr wrap="square" rtlCol="0">
            <a:spAutoFit/>
          </a:bodyPr>
          <a:lstStyle/>
          <a:p>
            <a:r>
              <a:rPr lang="en-IN" sz="1800" dirty="0">
                <a:solidFill>
                  <a:srgbClr val="232323"/>
                </a:solidFill>
                <a:effectLst/>
                <a:latin typeface="Verdana" panose="020B0604030504040204" pitchFamily="34" charset="0"/>
                <a:ea typeface="Calibri" panose="020F0502020204030204" pitchFamily="34" charset="0"/>
                <a:cs typeface="Times New Roman" panose="02020603050405020304" pitchFamily="18" charset="0"/>
              </a:rPr>
              <a:t>During this process, one can tune the parameters that directly control the wine quality. This gives the manufacturer a better idea to tune the wine quality by tuning different parameters in the development process. Besides, this may result in wines with multiple tastes, and at last, may result in a new brand.</a:t>
            </a:r>
            <a:endParaRPr lang="en-IN" dirty="0"/>
          </a:p>
        </p:txBody>
      </p:sp>
    </p:spTree>
    <p:extLst>
      <p:ext uri="{BB962C8B-B14F-4D97-AF65-F5344CB8AC3E}">
        <p14:creationId xmlns:p14="http://schemas.microsoft.com/office/powerpoint/2010/main" val="299701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ow Red Wine Is Made | Wine Enthusiast">
            <a:extLst>
              <a:ext uri="{FF2B5EF4-FFF2-40B4-BE49-F238E27FC236}">
                <a16:creationId xmlns:a16="http://schemas.microsoft.com/office/drawing/2014/main" id="{B51CD6B5-CAB3-4E86-BA59-3F5AE19BE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7024" y="1180730"/>
            <a:ext cx="3423647" cy="22494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F0F23A8-2228-4491-ADE2-030E76F2D91B}"/>
              </a:ext>
            </a:extLst>
          </p:cNvPr>
          <p:cNvSpPr txBox="1"/>
          <p:nvPr/>
        </p:nvSpPr>
        <p:spPr>
          <a:xfrm>
            <a:off x="976544" y="1180730"/>
            <a:ext cx="5646198" cy="2907847"/>
          </a:xfrm>
          <a:prstGeom prst="rect">
            <a:avLst/>
          </a:prstGeom>
          <a:noFill/>
        </p:spPr>
        <p:txBody>
          <a:bodyPr wrap="square" rtlCol="0">
            <a:spAutoFit/>
          </a:bodyPr>
          <a:lstStyle/>
          <a:p>
            <a:pPr>
              <a:lnSpc>
                <a:spcPct val="107000"/>
              </a:lnSpc>
              <a:spcAft>
                <a:spcPts val="800"/>
              </a:spcAft>
            </a:pPr>
            <a:r>
              <a:rPr lang="en-IN" dirty="0">
                <a:solidFill>
                  <a:srgbClr val="232323"/>
                </a:solidFill>
                <a:effectLst/>
                <a:latin typeface="Verdana" panose="020B0604030504040204" pitchFamily="34" charset="0"/>
                <a:ea typeface="Calibri" panose="020F0502020204030204" pitchFamily="34" charset="0"/>
                <a:cs typeface="Times New Roman" panose="02020603050405020304" pitchFamily="18" charset="0"/>
              </a:rPr>
              <a:t>Hence, the analysis of the basic parameters that determine the wine quality is essential. In addition to humanitarian efforts, ML can be an alternative to identify the most important parameters that control the wine quality. [2]</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effectLst/>
                <a:latin typeface="Calibri" panose="020F0502020204030204" pitchFamily="34" charset="0"/>
                <a:ea typeface="Calibri" panose="020F0502020204030204" pitchFamily="34" charset="0"/>
                <a:cs typeface="Times New Roman" panose="02020603050405020304" pitchFamily="18" charset="0"/>
              </a:rPr>
              <a:t>Linear regression is easy and simple to implement practically for making predictions in many fields. Using linear regression, the correlation between the attributes was determined. </a:t>
            </a:r>
          </a:p>
        </p:txBody>
      </p:sp>
      <p:sp>
        <p:nvSpPr>
          <p:cNvPr id="3" name="TextBox 2">
            <a:extLst>
              <a:ext uri="{FF2B5EF4-FFF2-40B4-BE49-F238E27FC236}">
                <a16:creationId xmlns:a16="http://schemas.microsoft.com/office/drawing/2014/main" id="{76D56407-3783-41CB-907D-A446EA039EF5}"/>
              </a:ext>
            </a:extLst>
          </p:cNvPr>
          <p:cNvSpPr txBox="1"/>
          <p:nvPr/>
        </p:nvSpPr>
        <p:spPr>
          <a:xfrm>
            <a:off x="1038688" y="4110362"/>
            <a:ext cx="9827580" cy="1065676"/>
          </a:xfrm>
          <a:prstGeom prst="rect">
            <a:avLst/>
          </a:prstGeom>
          <a:noFill/>
        </p:spPr>
        <p:txBody>
          <a:bodyPr wrap="square" rtlCol="0">
            <a:spAutoFit/>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This helped in determining the important parameters with respect to quality. After data analysis, it was found that alcohol shows maximum variation than other parameters. Higher the concentration of alcohol leads to better quality of wine and lowest density [3].</a:t>
            </a:r>
          </a:p>
        </p:txBody>
      </p:sp>
    </p:spTree>
    <p:extLst>
      <p:ext uri="{BB962C8B-B14F-4D97-AF65-F5344CB8AC3E}">
        <p14:creationId xmlns:p14="http://schemas.microsoft.com/office/powerpoint/2010/main" val="244354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5B22E1-C6EC-4690-922F-9E0AC506AF34}"/>
              </a:ext>
            </a:extLst>
          </p:cNvPr>
          <p:cNvSpPr txBox="1"/>
          <p:nvPr/>
        </p:nvSpPr>
        <p:spPr>
          <a:xfrm>
            <a:off x="1491449" y="1305017"/>
            <a:ext cx="4755472" cy="584775"/>
          </a:xfrm>
          <a:prstGeom prst="rect">
            <a:avLst/>
          </a:prstGeom>
          <a:noFill/>
        </p:spPr>
        <p:txBody>
          <a:bodyPr wrap="square" rtlCol="0">
            <a:spAutoFit/>
          </a:bodyPr>
          <a:lstStyle/>
          <a:p>
            <a:r>
              <a:rPr lang="en-US" sz="3200" dirty="0">
                <a:latin typeface="Arial Rounded MT Bold" panose="020F0704030504030204" pitchFamily="34" charset="0"/>
              </a:rPr>
              <a:t>REFERENCES</a:t>
            </a:r>
            <a:endParaRPr lang="en-IN" sz="3200" dirty="0">
              <a:latin typeface="Arial Rounded MT Bold" panose="020F0704030504030204" pitchFamily="34" charset="0"/>
            </a:endParaRPr>
          </a:p>
        </p:txBody>
      </p:sp>
      <p:sp>
        <p:nvSpPr>
          <p:cNvPr id="3" name="TextBox 2">
            <a:extLst>
              <a:ext uri="{FF2B5EF4-FFF2-40B4-BE49-F238E27FC236}">
                <a16:creationId xmlns:a16="http://schemas.microsoft.com/office/drawing/2014/main" id="{1D93C8C2-5ED7-4801-8D95-F4E3BB9CF8D9}"/>
              </a:ext>
            </a:extLst>
          </p:cNvPr>
          <p:cNvSpPr txBox="1"/>
          <p:nvPr/>
        </p:nvSpPr>
        <p:spPr>
          <a:xfrm>
            <a:off x="1491449" y="2237173"/>
            <a:ext cx="9312675" cy="2586157"/>
          </a:xfrm>
          <a:prstGeom prst="rect">
            <a:avLst/>
          </a:prstGeom>
          <a:noFill/>
        </p:spPr>
        <p:txBody>
          <a:bodyPr wrap="square" rtlCol="0">
            <a:spAutoFit/>
          </a:bodyPr>
          <a:lstStyle/>
          <a:p>
            <a:pPr>
              <a:lnSpc>
                <a:spcPct val="107000"/>
              </a:lnSpc>
              <a:spcAft>
                <a:spcPts val="800"/>
              </a:spcAft>
            </a:pPr>
            <a:r>
              <a:rPr lang="en-IN" sz="2000" dirty="0">
                <a:solidFill>
                  <a:srgbClr val="232323"/>
                </a:solidFill>
                <a:effectLst/>
                <a:latin typeface="Arial" panose="020B0604020202020204" pitchFamily="34" charset="0"/>
                <a:ea typeface="Times New Roman" panose="02020603050405020304" pitchFamily="18" charset="0"/>
                <a:cs typeface="Arial" panose="020B0604020202020204" pitchFamily="34" charset="0"/>
              </a:rPr>
              <a:t>1.Li, H., Zhang Z. and Liu, Z.J. (2019) Application of Artificial Neural Networks for Catalysis: A Review. Catalysts, 7, 306.</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2000" dirty="0">
                <a:solidFill>
                  <a:srgbClr val="222222"/>
                </a:solidFill>
                <a:effectLst/>
                <a:latin typeface="Arial" panose="020B0604020202020204" pitchFamily="34" charset="0"/>
                <a:ea typeface="Calibri" panose="020F0502020204030204" pitchFamily="34" charset="0"/>
                <a:cs typeface="Arial" panose="020B0604020202020204" pitchFamily="34" charset="0"/>
              </a:rPr>
              <a:t>2.Dahal, K. R., et al. "Prediction of Wine Quality Using Machine Learning Algorithms." </a:t>
            </a:r>
            <a:r>
              <a:rPr lang="en-IN" sz="2000" i="1" dirty="0">
                <a:solidFill>
                  <a:srgbClr val="222222"/>
                </a:solidFill>
                <a:effectLst/>
                <a:latin typeface="Arial" panose="020B0604020202020204" pitchFamily="34" charset="0"/>
                <a:ea typeface="Calibri" panose="020F0502020204030204" pitchFamily="34" charset="0"/>
                <a:cs typeface="Arial" panose="020B0604020202020204" pitchFamily="34" charset="0"/>
              </a:rPr>
              <a:t>Open Journal of Statistics</a:t>
            </a:r>
            <a:r>
              <a:rPr lang="en-IN" sz="2000" dirty="0">
                <a:solidFill>
                  <a:srgbClr val="222222"/>
                </a:solidFill>
                <a:effectLst/>
                <a:latin typeface="Arial" panose="020B0604020202020204" pitchFamily="34" charset="0"/>
                <a:ea typeface="Calibri" panose="020F0502020204030204" pitchFamily="34" charset="0"/>
                <a:cs typeface="Arial" panose="020B0604020202020204" pitchFamily="34" charset="0"/>
              </a:rPr>
              <a:t> 11.2 (2021): 278-289.</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2000" dirty="0">
                <a:effectLst/>
                <a:latin typeface="Arial" panose="020B0604020202020204" pitchFamily="34" charset="0"/>
                <a:ea typeface="Calibri" panose="020F0502020204030204" pitchFamily="34" charset="0"/>
                <a:cs typeface="Arial" panose="020B0604020202020204" pitchFamily="34" charset="0"/>
              </a:rPr>
              <a:t>3.</a:t>
            </a:r>
            <a:r>
              <a:rPr lang="en-IN" sz="2000" dirty="0">
                <a:solidFill>
                  <a:srgbClr val="222222"/>
                </a:solidFill>
                <a:effectLst/>
                <a:latin typeface="Arial" panose="020B0604020202020204" pitchFamily="34" charset="0"/>
                <a:ea typeface="Calibri" panose="020F0502020204030204" pitchFamily="34" charset="0"/>
                <a:cs typeface="Arial" panose="020B0604020202020204" pitchFamily="34" charset="0"/>
              </a:rPr>
              <a:t> Gupta, </a:t>
            </a:r>
            <a:r>
              <a:rPr lang="en-IN" sz="2000" dirty="0" err="1">
                <a:solidFill>
                  <a:srgbClr val="222222"/>
                </a:solidFill>
                <a:effectLst/>
                <a:latin typeface="Arial" panose="020B0604020202020204" pitchFamily="34" charset="0"/>
                <a:ea typeface="Calibri" panose="020F0502020204030204" pitchFamily="34" charset="0"/>
                <a:cs typeface="Arial" panose="020B0604020202020204" pitchFamily="34" charset="0"/>
              </a:rPr>
              <a:t>Ujjawal</a:t>
            </a:r>
            <a:r>
              <a:rPr lang="en-IN" sz="2000" dirty="0">
                <a:solidFill>
                  <a:srgbClr val="222222"/>
                </a:solidFill>
                <a:effectLst/>
                <a:latin typeface="Arial" panose="020B0604020202020204" pitchFamily="34" charset="0"/>
                <a:ea typeface="Calibri" panose="020F0502020204030204" pitchFamily="34" charset="0"/>
                <a:cs typeface="Arial" panose="020B0604020202020204" pitchFamily="34" charset="0"/>
              </a:rPr>
              <a:t>, et al. "Wine quality analysis using machine learning algorithms." </a:t>
            </a:r>
            <a:r>
              <a:rPr lang="en-IN" sz="2000" i="1" dirty="0">
                <a:solidFill>
                  <a:srgbClr val="222222"/>
                </a:solidFill>
                <a:effectLst/>
                <a:latin typeface="Arial" panose="020B0604020202020204" pitchFamily="34" charset="0"/>
                <a:ea typeface="Calibri" panose="020F0502020204030204" pitchFamily="34" charset="0"/>
                <a:cs typeface="Arial" panose="020B0604020202020204" pitchFamily="34" charset="0"/>
              </a:rPr>
              <a:t>Micro-Electronics and Telecommunication Engineering</a:t>
            </a:r>
            <a:r>
              <a:rPr lang="en-IN" sz="2000" dirty="0">
                <a:solidFill>
                  <a:srgbClr val="222222"/>
                </a:solidFill>
                <a:effectLst/>
                <a:latin typeface="Arial" panose="020B0604020202020204" pitchFamily="34" charset="0"/>
                <a:ea typeface="Calibri" panose="020F0502020204030204" pitchFamily="34" charset="0"/>
                <a:cs typeface="Arial" panose="020B0604020202020204" pitchFamily="34" charset="0"/>
              </a:rPr>
              <a:t>. Springer, Singapore, 2020. 11-18.</a:t>
            </a:r>
            <a:endParaRPr lang="en-IN"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7560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C60AA8-1B9D-4DEE-969B-069F22ACF49C}"/>
              </a:ext>
            </a:extLst>
          </p:cNvPr>
          <p:cNvSpPr txBox="1"/>
          <p:nvPr/>
        </p:nvSpPr>
        <p:spPr>
          <a:xfrm>
            <a:off x="1154097" y="1003178"/>
            <a:ext cx="4811697" cy="461665"/>
          </a:xfrm>
          <a:prstGeom prst="rect">
            <a:avLst/>
          </a:prstGeom>
          <a:noFill/>
        </p:spPr>
        <p:txBody>
          <a:bodyPr wrap="square" rtlCol="0">
            <a:spAutoFit/>
          </a:bodyPr>
          <a:lstStyle/>
          <a:p>
            <a:r>
              <a:rPr lang="en-US" sz="2400" dirty="0">
                <a:latin typeface="Arial Rounded MT Bold" panose="020F0704030504030204" pitchFamily="34" charset="0"/>
              </a:rPr>
              <a:t>Features :</a:t>
            </a:r>
            <a:endParaRPr lang="en-IN" sz="2400" dirty="0">
              <a:latin typeface="Arial Rounded MT Bold" panose="020F0704030504030204" pitchFamily="34" charset="0"/>
            </a:endParaRPr>
          </a:p>
        </p:txBody>
      </p:sp>
      <p:graphicFrame>
        <p:nvGraphicFramePr>
          <p:cNvPr id="17" name="Table 17">
            <a:extLst>
              <a:ext uri="{FF2B5EF4-FFF2-40B4-BE49-F238E27FC236}">
                <a16:creationId xmlns:a16="http://schemas.microsoft.com/office/drawing/2014/main" id="{3A9050D2-B9FE-48E2-B598-DCC8B0CCB88C}"/>
              </a:ext>
            </a:extLst>
          </p:cNvPr>
          <p:cNvGraphicFramePr>
            <a:graphicFrameLocks noGrp="1"/>
          </p:cNvGraphicFramePr>
          <p:nvPr>
            <p:extLst>
              <p:ext uri="{D42A27DB-BD31-4B8C-83A1-F6EECF244321}">
                <p14:modId xmlns:p14="http://schemas.microsoft.com/office/powerpoint/2010/main" val="1435019064"/>
              </p:ext>
            </p:extLst>
          </p:nvPr>
        </p:nvGraphicFramePr>
        <p:xfrm>
          <a:off x="1154097" y="1592884"/>
          <a:ext cx="8780016" cy="3546156"/>
        </p:xfrm>
        <a:graphic>
          <a:graphicData uri="http://schemas.openxmlformats.org/drawingml/2006/table">
            <a:tbl>
              <a:tblPr firstRow="1" bandRow="1">
                <a:tableStyleId>{5C22544A-7EE6-4342-B048-85BDC9FD1C3A}</a:tableStyleId>
              </a:tblPr>
              <a:tblGrid>
                <a:gridCol w="8780016">
                  <a:extLst>
                    <a:ext uri="{9D8B030D-6E8A-4147-A177-3AD203B41FA5}">
                      <a16:colId xmlns:a16="http://schemas.microsoft.com/office/drawing/2014/main" val="1150356749"/>
                    </a:ext>
                  </a:extLst>
                </a:gridCol>
              </a:tblGrid>
              <a:tr h="557846">
                <a:tc>
                  <a:txBody>
                    <a:bodyPr/>
                    <a:lstStyle/>
                    <a:p>
                      <a:r>
                        <a:rPr lang="en-IN" sz="1800" b="1" kern="1200" dirty="0">
                          <a:solidFill>
                            <a:schemeClr val="tx1"/>
                          </a:solidFill>
                          <a:effectLst/>
                          <a:latin typeface="+mn-lt"/>
                          <a:ea typeface="+mn-ea"/>
                          <a:cs typeface="+mn-cs"/>
                        </a:rPr>
                        <a:t>Fixed Acidity: </a:t>
                      </a:r>
                      <a:r>
                        <a:rPr lang="en-IN" sz="1800" b="0" kern="1200" dirty="0">
                          <a:solidFill>
                            <a:schemeClr val="tx1"/>
                          </a:solidFill>
                          <a:effectLst/>
                          <a:latin typeface="+mn-lt"/>
                          <a:ea typeface="+mn-ea"/>
                          <a:cs typeface="+mn-cs"/>
                        </a:rPr>
                        <a:t>are non-volatile acids that do not evaporate readily</a:t>
                      </a:r>
                      <a:endParaRPr lang="en-IN" b="0" dirty="0">
                        <a:solidFill>
                          <a:schemeClr val="tx1"/>
                        </a:solidFill>
                      </a:endParaRPr>
                    </a:p>
                  </a:txBody>
                  <a:tcPr>
                    <a:solidFill>
                      <a:schemeClr val="accent5">
                        <a:lumMod val="40000"/>
                        <a:lumOff val="60000"/>
                      </a:schemeClr>
                    </a:solidFill>
                  </a:tcPr>
                </a:tc>
                <a:extLst>
                  <a:ext uri="{0D108BD9-81ED-4DB2-BD59-A6C34878D82A}">
                    <a16:rowId xmlns:a16="http://schemas.microsoft.com/office/drawing/2014/main" val="1264299716"/>
                  </a:ext>
                </a:extLst>
              </a:tr>
              <a:tr h="370840">
                <a:tc>
                  <a:txBody>
                    <a:bodyPr/>
                    <a:lstStyle/>
                    <a:p>
                      <a:r>
                        <a:rPr lang="en-IN" sz="1800" b="1" kern="1200" dirty="0">
                          <a:solidFill>
                            <a:schemeClr val="dk1"/>
                          </a:solidFill>
                          <a:effectLst/>
                          <a:latin typeface="+mn-lt"/>
                          <a:ea typeface="+mn-ea"/>
                          <a:cs typeface="+mn-cs"/>
                        </a:rPr>
                        <a:t>Volatile Acidity</a:t>
                      </a:r>
                      <a:r>
                        <a:rPr lang="en-IN" sz="1800" kern="1200" dirty="0">
                          <a:solidFill>
                            <a:schemeClr val="dk1"/>
                          </a:solidFill>
                          <a:effectLst/>
                          <a:latin typeface="+mn-lt"/>
                          <a:ea typeface="+mn-ea"/>
                          <a:cs typeface="+mn-cs"/>
                        </a:rPr>
                        <a:t>: are high acetic acid in wine which leads to an unpleasant vinegar taste</a:t>
                      </a:r>
                      <a:endParaRPr lang="en-IN" dirty="0"/>
                    </a:p>
                  </a:txBody>
                  <a:tcPr>
                    <a:solidFill>
                      <a:schemeClr val="accent5">
                        <a:lumMod val="40000"/>
                        <a:lumOff val="60000"/>
                      </a:schemeClr>
                    </a:solidFill>
                  </a:tcPr>
                </a:tc>
                <a:extLst>
                  <a:ext uri="{0D108BD9-81ED-4DB2-BD59-A6C34878D82A}">
                    <a16:rowId xmlns:a16="http://schemas.microsoft.com/office/drawing/2014/main" val="3087752648"/>
                  </a:ext>
                </a:extLst>
              </a:tr>
              <a:tr h="370840">
                <a:tc>
                  <a:txBody>
                    <a:bodyPr/>
                    <a:lstStyle/>
                    <a:p>
                      <a:r>
                        <a:rPr lang="en-IN" sz="1800" b="1" kern="1200" dirty="0">
                          <a:solidFill>
                            <a:schemeClr val="dk1"/>
                          </a:solidFill>
                          <a:effectLst/>
                          <a:latin typeface="+mn-lt"/>
                          <a:ea typeface="+mn-ea"/>
                          <a:cs typeface="+mn-cs"/>
                        </a:rPr>
                        <a:t>Citric Acid</a:t>
                      </a:r>
                      <a:r>
                        <a:rPr lang="en-IN" sz="1800" kern="1200" dirty="0">
                          <a:solidFill>
                            <a:schemeClr val="dk1"/>
                          </a:solidFill>
                          <a:effectLst/>
                          <a:latin typeface="+mn-lt"/>
                          <a:ea typeface="+mn-ea"/>
                          <a:cs typeface="+mn-cs"/>
                        </a:rPr>
                        <a:t>: acts as a preservative to increase acidity. When in small quantities, adds freshness and flavour to wines</a:t>
                      </a:r>
                      <a:endParaRPr lang="en-IN" dirty="0"/>
                    </a:p>
                  </a:txBody>
                  <a:tcPr>
                    <a:solidFill>
                      <a:schemeClr val="accent5">
                        <a:lumMod val="40000"/>
                        <a:lumOff val="60000"/>
                      </a:schemeClr>
                    </a:solidFill>
                  </a:tcPr>
                </a:tc>
                <a:extLst>
                  <a:ext uri="{0D108BD9-81ED-4DB2-BD59-A6C34878D82A}">
                    <a16:rowId xmlns:a16="http://schemas.microsoft.com/office/drawing/2014/main" val="3691114419"/>
                  </a:ext>
                </a:extLst>
              </a:tr>
              <a:tr h="173267">
                <a:tc>
                  <a:txBody>
                    <a:bodyPr/>
                    <a:lstStyle/>
                    <a:p>
                      <a:r>
                        <a:rPr lang="en-IN" sz="1800" b="1" kern="1200" dirty="0">
                          <a:solidFill>
                            <a:schemeClr val="dk1"/>
                          </a:solidFill>
                          <a:effectLst/>
                          <a:latin typeface="+mn-lt"/>
                          <a:ea typeface="+mn-ea"/>
                          <a:cs typeface="+mn-cs"/>
                        </a:rPr>
                        <a:t>Residual Sugar</a:t>
                      </a:r>
                      <a:r>
                        <a:rPr lang="en-IN" sz="1800" kern="1200" dirty="0">
                          <a:solidFill>
                            <a:schemeClr val="dk1"/>
                          </a:solidFill>
                          <a:effectLst/>
                          <a:latin typeface="+mn-lt"/>
                          <a:ea typeface="+mn-ea"/>
                          <a:cs typeface="+mn-cs"/>
                        </a:rPr>
                        <a:t>: is the amount of sugar remaining after fermentation stops.</a:t>
                      </a:r>
                      <a:endParaRPr lang="en-IN" dirty="0"/>
                    </a:p>
                  </a:txBody>
                  <a:tcPr>
                    <a:solidFill>
                      <a:schemeClr val="accent5">
                        <a:lumMod val="40000"/>
                        <a:lumOff val="60000"/>
                      </a:schemeClr>
                    </a:solidFill>
                  </a:tcPr>
                </a:tc>
                <a:extLst>
                  <a:ext uri="{0D108BD9-81ED-4DB2-BD59-A6C34878D82A}">
                    <a16:rowId xmlns:a16="http://schemas.microsoft.com/office/drawing/2014/main" val="2550600496"/>
                  </a:ext>
                </a:extLst>
              </a:tr>
              <a:tr h="163001">
                <a:tc>
                  <a:txBody>
                    <a:bodyPr/>
                    <a:lstStyle/>
                    <a:p>
                      <a:pPr marL="0" marR="0" lvl="0" indent="0" algn="l" defTabSz="457200" rtl="0" eaLnBrk="1" fontAlgn="auto" latinLnBrk="0" hangingPunct="1">
                        <a:lnSpc>
                          <a:spcPts val="1500"/>
                        </a:lnSpc>
                        <a:spcBef>
                          <a:spcPts val="0"/>
                        </a:spcBef>
                        <a:spcAft>
                          <a:spcPts val="800"/>
                        </a:spcAft>
                        <a:buClrTx/>
                        <a:buSzTx/>
                        <a:buFontTx/>
                        <a:buNone/>
                        <a:tabLst/>
                        <a:defRPr/>
                      </a:pPr>
                      <a:endParaRPr lang="en-IN" sz="1800" kern="1200" dirty="0">
                        <a:solidFill>
                          <a:schemeClr val="dk1"/>
                        </a:solidFill>
                        <a:effectLst/>
                        <a:latin typeface="+mn-lt"/>
                        <a:ea typeface="+mn-ea"/>
                        <a:cs typeface="+mn-cs"/>
                      </a:endParaRPr>
                    </a:p>
                    <a:p>
                      <a:pPr marL="0" marR="0" lvl="0" indent="0" algn="l" defTabSz="457200" rtl="0" eaLnBrk="1" fontAlgn="auto" latinLnBrk="0" hangingPunct="1">
                        <a:lnSpc>
                          <a:spcPts val="1500"/>
                        </a:lnSpc>
                        <a:spcBef>
                          <a:spcPts val="0"/>
                        </a:spcBef>
                        <a:spcAft>
                          <a:spcPts val="800"/>
                        </a:spcAft>
                        <a:buClrTx/>
                        <a:buSzTx/>
                        <a:buFontTx/>
                        <a:buNone/>
                        <a:tabLst/>
                        <a:defRPr/>
                      </a:pPr>
                      <a:r>
                        <a:rPr lang="en-IN" sz="1800" b="1" kern="1200" dirty="0">
                          <a:solidFill>
                            <a:schemeClr val="dk1"/>
                          </a:solidFill>
                          <a:effectLst/>
                          <a:latin typeface="+mn-lt"/>
                          <a:ea typeface="+mn-ea"/>
                          <a:cs typeface="+mn-cs"/>
                        </a:rPr>
                        <a:t>Chlorides: </a:t>
                      </a:r>
                      <a:r>
                        <a:rPr lang="en-IN" sz="1800" kern="1200" dirty="0">
                          <a:solidFill>
                            <a:schemeClr val="dk1"/>
                          </a:solidFill>
                          <a:effectLst/>
                          <a:latin typeface="+mn-lt"/>
                          <a:ea typeface="+mn-ea"/>
                          <a:cs typeface="+mn-cs"/>
                        </a:rPr>
                        <a:t>the amount of salt in the wine</a:t>
                      </a:r>
                    </a:p>
                  </a:txBody>
                  <a:tcPr marL="95250" marR="95250" marT="0" marB="0">
                    <a:solidFill>
                      <a:schemeClr val="accent5">
                        <a:lumMod val="40000"/>
                        <a:lumOff val="60000"/>
                      </a:schemeClr>
                    </a:solidFill>
                  </a:tcPr>
                </a:tc>
                <a:extLst>
                  <a:ext uri="{0D108BD9-81ED-4DB2-BD59-A6C34878D82A}">
                    <a16:rowId xmlns:a16="http://schemas.microsoft.com/office/drawing/2014/main" val="2574996076"/>
                  </a:ext>
                </a:extLst>
              </a:tr>
              <a:tr h="370840">
                <a:tc>
                  <a:txBody>
                    <a:bodyPr/>
                    <a:lstStyle/>
                    <a:p>
                      <a:r>
                        <a:rPr lang="en-IN" sz="1800" b="1" kern="1200" dirty="0">
                          <a:solidFill>
                            <a:schemeClr val="dk1"/>
                          </a:solidFill>
                          <a:effectLst/>
                          <a:latin typeface="+mn-lt"/>
                          <a:ea typeface="+mn-ea"/>
                          <a:cs typeface="+mn-cs"/>
                        </a:rPr>
                        <a:t>Free Sulphur Dioxide: </a:t>
                      </a:r>
                      <a:r>
                        <a:rPr lang="en-IN" sz="1800" kern="1200" dirty="0">
                          <a:solidFill>
                            <a:schemeClr val="dk1"/>
                          </a:solidFill>
                          <a:effectLst/>
                          <a:latin typeface="+mn-lt"/>
                          <a:ea typeface="+mn-ea"/>
                          <a:cs typeface="+mn-cs"/>
                        </a:rPr>
                        <a:t>it prevents microbial growth and the oxidation of wine</a:t>
                      </a:r>
                      <a:endParaRPr lang="en-IN" dirty="0"/>
                    </a:p>
                  </a:txBody>
                  <a:tcPr>
                    <a:solidFill>
                      <a:schemeClr val="accent5">
                        <a:lumMod val="40000"/>
                        <a:lumOff val="60000"/>
                      </a:schemeClr>
                    </a:solidFill>
                  </a:tcPr>
                </a:tc>
                <a:extLst>
                  <a:ext uri="{0D108BD9-81ED-4DB2-BD59-A6C34878D82A}">
                    <a16:rowId xmlns:a16="http://schemas.microsoft.com/office/drawing/2014/main" val="1863722702"/>
                  </a:ext>
                </a:extLst>
              </a:tr>
              <a:tr h="370840">
                <a:tc>
                  <a:txBody>
                    <a:bodyPr/>
                    <a:lstStyle/>
                    <a:p>
                      <a:r>
                        <a:rPr lang="en-IN" sz="1800" b="1" kern="1200" dirty="0">
                          <a:solidFill>
                            <a:schemeClr val="dk1"/>
                          </a:solidFill>
                          <a:effectLst/>
                          <a:latin typeface="+mn-lt"/>
                          <a:ea typeface="+mn-ea"/>
                          <a:cs typeface="+mn-cs"/>
                        </a:rPr>
                        <a:t>Total Sulphur Dioxide: </a:t>
                      </a:r>
                      <a:r>
                        <a:rPr lang="en-IN" sz="1800" kern="1200" dirty="0">
                          <a:solidFill>
                            <a:schemeClr val="dk1"/>
                          </a:solidFill>
                          <a:effectLst/>
                          <a:latin typeface="+mn-lt"/>
                          <a:ea typeface="+mn-ea"/>
                          <a:cs typeface="+mn-cs"/>
                        </a:rPr>
                        <a:t>is the amount of free + bound forms of SO2</a:t>
                      </a:r>
                      <a:endParaRPr lang="en-IN" dirty="0"/>
                    </a:p>
                  </a:txBody>
                  <a:tcPr>
                    <a:solidFill>
                      <a:schemeClr val="accent5">
                        <a:lumMod val="40000"/>
                        <a:lumOff val="60000"/>
                      </a:schemeClr>
                    </a:solidFill>
                  </a:tcPr>
                </a:tc>
                <a:extLst>
                  <a:ext uri="{0D108BD9-81ED-4DB2-BD59-A6C34878D82A}">
                    <a16:rowId xmlns:a16="http://schemas.microsoft.com/office/drawing/2014/main" val="2104269647"/>
                  </a:ext>
                </a:extLst>
              </a:tr>
              <a:tr h="370840">
                <a:tc>
                  <a:txBody>
                    <a:bodyPr/>
                    <a:lstStyle/>
                    <a:p>
                      <a:r>
                        <a:rPr lang="en-IN" sz="1800" b="1" kern="1200" dirty="0">
                          <a:solidFill>
                            <a:schemeClr val="dk1"/>
                          </a:solidFill>
                          <a:effectLst/>
                          <a:latin typeface="+mn-lt"/>
                          <a:ea typeface="+mn-ea"/>
                          <a:cs typeface="+mn-cs"/>
                        </a:rPr>
                        <a:t>Density: </a:t>
                      </a:r>
                      <a:r>
                        <a:rPr lang="en-IN" sz="1800" kern="1200" dirty="0">
                          <a:solidFill>
                            <a:schemeClr val="dk1"/>
                          </a:solidFill>
                          <a:effectLst/>
                          <a:latin typeface="+mn-lt"/>
                          <a:ea typeface="+mn-ea"/>
                          <a:cs typeface="+mn-cs"/>
                        </a:rPr>
                        <a:t>sweeter wines have a higher density</a:t>
                      </a:r>
                      <a:endParaRPr lang="en-IN" dirty="0"/>
                    </a:p>
                  </a:txBody>
                  <a:tcPr>
                    <a:solidFill>
                      <a:schemeClr val="accent5">
                        <a:lumMod val="40000"/>
                        <a:lumOff val="60000"/>
                      </a:schemeClr>
                    </a:solidFill>
                  </a:tcPr>
                </a:tc>
                <a:extLst>
                  <a:ext uri="{0D108BD9-81ED-4DB2-BD59-A6C34878D82A}">
                    <a16:rowId xmlns:a16="http://schemas.microsoft.com/office/drawing/2014/main" val="651457036"/>
                  </a:ext>
                </a:extLst>
              </a:tr>
            </a:tbl>
          </a:graphicData>
        </a:graphic>
      </p:graphicFrame>
      <p:graphicFrame>
        <p:nvGraphicFramePr>
          <p:cNvPr id="19" name="Object 18">
            <a:extLst>
              <a:ext uri="{FF2B5EF4-FFF2-40B4-BE49-F238E27FC236}">
                <a16:creationId xmlns:a16="http://schemas.microsoft.com/office/drawing/2014/main" id="{812A1CE3-DF6D-4487-8CE1-ADCDB66FC239}"/>
              </a:ext>
            </a:extLst>
          </p:cNvPr>
          <p:cNvGraphicFramePr>
            <a:graphicFrameLocks noChangeAspect="1"/>
          </p:cNvGraphicFramePr>
          <p:nvPr>
            <p:extLst>
              <p:ext uri="{D42A27DB-BD31-4B8C-83A1-F6EECF244321}">
                <p14:modId xmlns:p14="http://schemas.microsoft.com/office/powerpoint/2010/main" val="265272415"/>
              </p:ext>
            </p:extLst>
          </p:nvPr>
        </p:nvGraphicFramePr>
        <p:xfrm>
          <a:off x="5481638" y="3241675"/>
          <a:ext cx="1227137" cy="373063"/>
        </p:xfrm>
        <a:graphic>
          <a:graphicData uri="http://schemas.openxmlformats.org/presentationml/2006/ole">
            <mc:AlternateContent xmlns:mc="http://schemas.openxmlformats.org/markup-compatibility/2006">
              <mc:Choice xmlns:v="urn:schemas-microsoft-com:vml" Requires="v">
                <p:oleObj spid="_x0000_s3085" name="Worksheet" r:id="rId3" imgW="1226856" imgH="373574" progId="Excel.Sheet.12">
                  <p:embed/>
                </p:oleObj>
              </mc:Choice>
              <mc:Fallback>
                <p:oleObj name="Worksheet" r:id="rId3" imgW="1226856" imgH="373574" progId="Excel.Sheet.12">
                  <p:embed/>
                  <p:pic>
                    <p:nvPicPr>
                      <p:cNvPr id="0" name=""/>
                      <p:cNvPicPr/>
                      <p:nvPr/>
                    </p:nvPicPr>
                    <p:blipFill>
                      <a:blip r:embed="rId4"/>
                      <a:stretch>
                        <a:fillRect/>
                      </a:stretch>
                    </p:blipFill>
                    <p:spPr>
                      <a:xfrm>
                        <a:off x="5481638" y="3241675"/>
                        <a:ext cx="1227137" cy="373063"/>
                      </a:xfrm>
                      <a:prstGeom prst="rect">
                        <a:avLst/>
                      </a:prstGeom>
                    </p:spPr>
                  </p:pic>
                </p:oleObj>
              </mc:Fallback>
            </mc:AlternateContent>
          </a:graphicData>
        </a:graphic>
      </p:graphicFrame>
    </p:spTree>
    <p:extLst>
      <p:ext uri="{BB962C8B-B14F-4D97-AF65-F5344CB8AC3E}">
        <p14:creationId xmlns:p14="http://schemas.microsoft.com/office/powerpoint/2010/main" val="3651597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9120085-971B-4362-A1FE-2E6C5210F79B}"/>
              </a:ext>
            </a:extLst>
          </p:cNvPr>
          <p:cNvGraphicFramePr>
            <a:graphicFrameLocks noGrp="1"/>
          </p:cNvGraphicFramePr>
          <p:nvPr>
            <p:extLst>
              <p:ext uri="{D42A27DB-BD31-4B8C-83A1-F6EECF244321}">
                <p14:modId xmlns:p14="http://schemas.microsoft.com/office/powerpoint/2010/main" val="2154728819"/>
              </p:ext>
            </p:extLst>
          </p:nvPr>
        </p:nvGraphicFramePr>
        <p:xfrm>
          <a:off x="931171" y="880423"/>
          <a:ext cx="5611672" cy="2420619"/>
        </p:xfrm>
        <a:graphic>
          <a:graphicData uri="http://schemas.openxmlformats.org/drawingml/2006/table">
            <a:tbl>
              <a:tblPr firstRow="1" bandRow="1">
                <a:tableStyleId>{5C22544A-7EE6-4342-B048-85BDC9FD1C3A}</a:tableStyleId>
              </a:tblPr>
              <a:tblGrid>
                <a:gridCol w="5611672">
                  <a:extLst>
                    <a:ext uri="{9D8B030D-6E8A-4147-A177-3AD203B41FA5}">
                      <a16:colId xmlns:a16="http://schemas.microsoft.com/office/drawing/2014/main" val="3805921948"/>
                    </a:ext>
                  </a:extLst>
                </a:gridCol>
              </a:tblGrid>
              <a:tr h="683007">
                <a:tc>
                  <a:txBody>
                    <a:bodyPr/>
                    <a:lstStyle/>
                    <a:p>
                      <a:r>
                        <a:rPr lang="en-IN" sz="1800" b="1" kern="1200" dirty="0">
                          <a:solidFill>
                            <a:schemeClr val="tx1"/>
                          </a:solidFill>
                          <a:effectLst/>
                          <a:latin typeface="+mn-lt"/>
                          <a:ea typeface="+mn-ea"/>
                          <a:cs typeface="+mn-cs"/>
                        </a:rPr>
                        <a:t>pH: </a:t>
                      </a:r>
                      <a:r>
                        <a:rPr lang="en-IN" sz="1800" b="0" kern="1200" dirty="0">
                          <a:solidFill>
                            <a:schemeClr val="tx1"/>
                          </a:solidFill>
                          <a:effectLst/>
                          <a:latin typeface="+mn-lt"/>
                          <a:ea typeface="+mn-ea"/>
                          <a:cs typeface="+mn-cs"/>
                        </a:rPr>
                        <a:t>describes the level of acidity on a scale of 0–14. Most wines are always between 3–4 on the pH scale</a:t>
                      </a:r>
                      <a:endParaRPr lang="en-IN" b="0" dirty="0">
                        <a:solidFill>
                          <a:schemeClr val="tx1"/>
                        </a:solidFill>
                      </a:endParaRPr>
                    </a:p>
                  </a:txBody>
                  <a:tcPr>
                    <a:solidFill>
                      <a:schemeClr val="accent5">
                        <a:lumMod val="40000"/>
                        <a:lumOff val="60000"/>
                      </a:schemeClr>
                    </a:solidFill>
                  </a:tcPr>
                </a:tc>
                <a:extLst>
                  <a:ext uri="{0D108BD9-81ED-4DB2-BD59-A6C34878D82A}">
                    <a16:rowId xmlns:a16="http://schemas.microsoft.com/office/drawing/2014/main" val="739179708"/>
                  </a:ext>
                </a:extLst>
              </a:tr>
              <a:tr h="457452">
                <a:tc>
                  <a:txBody>
                    <a:bodyPr/>
                    <a:lstStyle/>
                    <a:p>
                      <a:r>
                        <a:rPr lang="en-IN" sz="1800" b="1" kern="1200" dirty="0">
                          <a:solidFill>
                            <a:schemeClr val="dk1"/>
                          </a:solidFill>
                          <a:effectLst/>
                          <a:latin typeface="+mn-lt"/>
                          <a:ea typeface="+mn-ea"/>
                          <a:cs typeface="+mn-cs"/>
                        </a:rPr>
                        <a:t>Alcohol: </a:t>
                      </a:r>
                      <a:r>
                        <a:rPr lang="en-IN" sz="1800" kern="1200" dirty="0">
                          <a:solidFill>
                            <a:schemeClr val="dk1"/>
                          </a:solidFill>
                          <a:effectLst/>
                          <a:latin typeface="+mn-lt"/>
                          <a:ea typeface="+mn-ea"/>
                          <a:cs typeface="+mn-cs"/>
                        </a:rPr>
                        <a:t>available in small quantities in wines makes the drinkers sociable</a:t>
                      </a:r>
                      <a:endParaRPr lang="en-IN" dirty="0"/>
                    </a:p>
                  </a:txBody>
                  <a:tcPr>
                    <a:solidFill>
                      <a:schemeClr val="accent5">
                        <a:lumMod val="40000"/>
                        <a:lumOff val="60000"/>
                      </a:schemeClr>
                    </a:solidFill>
                  </a:tcPr>
                </a:tc>
                <a:extLst>
                  <a:ext uri="{0D108BD9-81ED-4DB2-BD59-A6C34878D82A}">
                    <a16:rowId xmlns:a16="http://schemas.microsoft.com/office/drawing/2014/main" val="192711519"/>
                  </a:ext>
                </a:extLst>
              </a:tr>
              <a:tr h="412525">
                <a:tc>
                  <a:txBody>
                    <a:bodyPr/>
                    <a:lstStyle/>
                    <a:p>
                      <a:r>
                        <a:rPr lang="en-IN" sz="1800" b="1" kern="1200" dirty="0">
                          <a:solidFill>
                            <a:schemeClr val="dk1"/>
                          </a:solidFill>
                          <a:effectLst/>
                          <a:latin typeface="+mn-lt"/>
                          <a:ea typeface="+mn-ea"/>
                          <a:cs typeface="+mn-cs"/>
                        </a:rPr>
                        <a:t>Sulphates: </a:t>
                      </a:r>
                      <a:r>
                        <a:rPr lang="en-IN" sz="1800" kern="1200" dirty="0">
                          <a:solidFill>
                            <a:schemeClr val="dk1"/>
                          </a:solidFill>
                          <a:effectLst/>
                          <a:latin typeface="+mn-lt"/>
                          <a:ea typeface="+mn-ea"/>
                          <a:cs typeface="+mn-cs"/>
                        </a:rPr>
                        <a:t>a wine additive that contributes to SO2 levels and acts as an antimicrobial and antioxidant</a:t>
                      </a:r>
                      <a:endParaRPr lang="en-IN" dirty="0"/>
                    </a:p>
                  </a:txBody>
                  <a:tcPr>
                    <a:solidFill>
                      <a:schemeClr val="accent5">
                        <a:lumMod val="40000"/>
                        <a:lumOff val="60000"/>
                      </a:schemeClr>
                    </a:solidFill>
                  </a:tcPr>
                </a:tc>
                <a:extLst>
                  <a:ext uri="{0D108BD9-81ED-4DB2-BD59-A6C34878D82A}">
                    <a16:rowId xmlns:a16="http://schemas.microsoft.com/office/drawing/2014/main" val="3313579307"/>
                  </a:ext>
                </a:extLst>
              </a:tr>
              <a:tr h="457452">
                <a:tc>
                  <a:txBody>
                    <a:bodyPr/>
                    <a:lstStyle/>
                    <a:p>
                      <a:r>
                        <a:rPr lang="en-IN" sz="1800" b="1" kern="1200" dirty="0">
                          <a:solidFill>
                            <a:schemeClr val="dk1"/>
                          </a:solidFill>
                          <a:effectLst/>
                          <a:latin typeface="+mn-lt"/>
                          <a:ea typeface="+mn-ea"/>
                          <a:cs typeface="+mn-cs"/>
                        </a:rPr>
                        <a:t>Quality: </a:t>
                      </a:r>
                      <a:r>
                        <a:rPr lang="en-IN" sz="1800" kern="1200" dirty="0">
                          <a:solidFill>
                            <a:schemeClr val="dk1"/>
                          </a:solidFill>
                          <a:effectLst/>
                          <a:latin typeface="+mn-lt"/>
                          <a:ea typeface="+mn-ea"/>
                          <a:cs typeface="+mn-cs"/>
                        </a:rPr>
                        <a:t>which is the output variable/predictor</a:t>
                      </a:r>
                      <a:endParaRPr lang="en-IN" dirty="0"/>
                    </a:p>
                  </a:txBody>
                  <a:tcPr>
                    <a:solidFill>
                      <a:schemeClr val="accent5">
                        <a:lumMod val="40000"/>
                        <a:lumOff val="60000"/>
                      </a:schemeClr>
                    </a:solidFill>
                  </a:tcPr>
                </a:tc>
                <a:extLst>
                  <a:ext uri="{0D108BD9-81ED-4DB2-BD59-A6C34878D82A}">
                    <a16:rowId xmlns:a16="http://schemas.microsoft.com/office/drawing/2014/main" val="1717907901"/>
                  </a:ext>
                </a:extLst>
              </a:tr>
            </a:tbl>
          </a:graphicData>
        </a:graphic>
      </p:graphicFrame>
      <p:pic>
        <p:nvPicPr>
          <p:cNvPr id="2" name="Picture 2" descr="Wine Quality Improvement | Example | Neural Designer">
            <a:extLst>
              <a:ext uri="{FF2B5EF4-FFF2-40B4-BE49-F238E27FC236}">
                <a16:creationId xmlns:a16="http://schemas.microsoft.com/office/drawing/2014/main" id="{625F6D2F-3DB8-469B-B477-FE0AB00B1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842" y="1047565"/>
            <a:ext cx="4855907" cy="453218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rediction of Wine Quality Using Machine Learning Algorithms">
            <a:extLst>
              <a:ext uri="{FF2B5EF4-FFF2-40B4-BE49-F238E27FC236}">
                <a16:creationId xmlns:a16="http://schemas.microsoft.com/office/drawing/2014/main" id="{689D4320-BD3A-4EA7-9899-7668FD38D2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794" y="3429000"/>
            <a:ext cx="4855907" cy="2367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165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F052DA-FBAF-4597-8608-E9F3BC24546B}"/>
              </a:ext>
            </a:extLst>
          </p:cNvPr>
          <p:cNvSpPr/>
          <p:nvPr/>
        </p:nvSpPr>
        <p:spPr>
          <a:xfrm>
            <a:off x="1900843" y="1875407"/>
            <a:ext cx="8024392" cy="2585323"/>
          </a:xfrm>
          <a:prstGeom prst="rect">
            <a:avLst/>
          </a:prstGeom>
          <a:noFill/>
        </p:spPr>
        <p:txBody>
          <a:bodyPr wrap="square" lIns="91440" tIns="45720" rIns="91440" bIns="45720">
            <a:spAutoFit/>
          </a:bodyPr>
          <a:lstStyle/>
          <a:p>
            <a:pPr algn="ctr"/>
            <a:r>
              <a:rPr lang="en-US" sz="5400" b="1" dirty="0">
                <a:ln w="0"/>
                <a:solidFill>
                  <a:schemeClr val="accent3">
                    <a:lumMod val="75000"/>
                  </a:schemeClr>
                </a:solidFill>
                <a:effectLst>
                  <a:reflection blurRad="6350" stA="53000" endA="300" endPos="35500" dir="5400000" sy="-90000" algn="bl" rotWithShape="0"/>
                </a:effectLst>
                <a:latin typeface="Arial Black" panose="020B0A04020102020204" pitchFamily="34" charset="0"/>
              </a:rPr>
              <a:t>Analysis</a:t>
            </a:r>
          </a:p>
          <a:p>
            <a:pPr algn="ctr"/>
            <a:r>
              <a:rPr lang="en-US" sz="5400" b="1" dirty="0">
                <a:ln w="0"/>
                <a:solidFill>
                  <a:schemeClr val="accent3">
                    <a:lumMod val="75000"/>
                  </a:schemeClr>
                </a:solidFill>
                <a:effectLst>
                  <a:reflection blurRad="6350" stA="53000" endA="300" endPos="35500" dir="5400000" sy="-90000" algn="bl" rotWithShape="0"/>
                </a:effectLst>
                <a:latin typeface="Arial Black" panose="020B0A04020102020204" pitchFamily="34" charset="0"/>
              </a:rPr>
              <a:t>Observation </a:t>
            </a:r>
          </a:p>
          <a:p>
            <a:pPr algn="ctr"/>
            <a:r>
              <a:rPr lang="en-US" sz="5400" b="1" dirty="0">
                <a:ln w="0"/>
                <a:solidFill>
                  <a:schemeClr val="accent3">
                    <a:lumMod val="75000"/>
                  </a:schemeClr>
                </a:solidFill>
                <a:effectLst>
                  <a:reflection blurRad="6350" stA="53000" endA="300" endPos="35500" dir="5400000" sy="-90000" algn="bl" rotWithShape="0"/>
                </a:effectLst>
                <a:latin typeface="Arial Black" panose="020B0A04020102020204" pitchFamily="34" charset="0"/>
              </a:rPr>
              <a:t> Results</a:t>
            </a:r>
            <a:endParaRPr lang="en-IN" sz="5400" b="1" dirty="0">
              <a:ln w="0"/>
              <a:solidFill>
                <a:schemeClr val="accent3">
                  <a:lumMod val="75000"/>
                </a:schemeClr>
              </a:solidFill>
              <a:effectLst>
                <a:reflection blurRad="6350" stA="53000" endA="300" endPos="35500" dir="5400000" sy="-90000" algn="bl" rotWithShape="0"/>
              </a:effectLst>
              <a:latin typeface="Arial Black" panose="020B0A04020102020204" pitchFamily="34" charset="0"/>
            </a:endParaRPr>
          </a:p>
        </p:txBody>
      </p:sp>
      <p:pic>
        <p:nvPicPr>
          <p:cNvPr id="6146" name="Picture 2" descr="How To Drink Red Wine? - NDTV Food">
            <a:extLst>
              <a:ext uri="{FF2B5EF4-FFF2-40B4-BE49-F238E27FC236}">
                <a16:creationId xmlns:a16="http://schemas.microsoft.com/office/drawing/2014/main" id="{213542B8-0D2A-4894-B147-932044BB8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169" y="4248752"/>
            <a:ext cx="2847975" cy="16097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Wine making from fruits permitted in state | Wine making allowed in state| Wine  making| wine production| lockdown relaxation">
            <a:extLst>
              <a:ext uri="{FF2B5EF4-FFF2-40B4-BE49-F238E27FC236}">
                <a16:creationId xmlns:a16="http://schemas.microsoft.com/office/drawing/2014/main" id="{78856A24-66FC-4BB1-BA00-ED63596BDA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2980" y="1056257"/>
            <a:ext cx="2790825"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4165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1464</TotalTime>
  <Words>1697</Words>
  <Application>Microsoft Office PowerPoint</Application>
  <PresentationFormat>Widescreen</PresentationFormat>
  <Paragraphs>236</Paragraphs>
  <Slides>22</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3" baseType="lpstr">
      <vt:lpstr>Aharoni</vt:lpstr>
      <vt:lpstr>Algerian</vt:lpstr>
      <vt:lpstr>Arial</vt:lpstr>
      <vt:lpstr>Arial Black</vt:lpstr>
      <vt:lpstr>Arial Rounded MT Bold</vt:lpstr>
      <vt:lpstr>Calibri</vt:lpstr>
      <vt:lpstr>Courier New</vt:lpstr>
      <vt:lpstr>Garamond</vt:lpstr>
      <vt:lpstr>Verdana</vt:lpstr>
      <vt:lpstr>Organic</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Kenguva</dc:creator>
  <cp:lastModifiedBy>paidisetty suraj</cp:lastModifiedBy>
  <cp:revision>17</cp:revision>
  <dcterms:created xsi:type="dcterms:W3CDTF">2021-11-12T06:01:56Z</dcterms:created>
  <dcterms:modified xsi:type="dcterms:W3CDTF">2022-03-06T13:12:58Z</dcterms:modified>
</cp:coreProperties>
</file>