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05"/>
    <a:srgbClr val="545454"/>
    <a:srgbClr val="FF0000"/>
    <a:srgbClr val="007F00"/>
    <a:srgbClr val="CECDCC"/>
    <a:srgbClr val="898582"/>
    <a:srgbClr val="897E74"/>
    <a:srgbClr val="817E7C"/>
    <a:srgbClr val="856E5D"/>
    <a:srgbClr val="EC7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052" autoAdjust="0"/>
  </p:normalViewPr>
  <p:slideViewPr>
    <p:cSldViewPr snapToGrid="0">
      <p:cViewPr>
        <p:scale>
          <a:sx n="100" d="100"/>
          <a:sy n="100" d="100"/>
        </p:scale>
        <p:origin x="-426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tm\Anaconda_src\Project%20-%20Fors\data\l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유기견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제주</c:v>
                </c:pt>
                <c:pt idx="1">
                  <c:v>평택</c:v>
                </c:pt>
                <c:pt idx="2">
                  <c:v>화성</c:v>
                </c:pt>
                <c:pt idx="3">
                  <c:v>밀양</c:v>
                </c:pt>
                <c:pt idx="4">
                  <c:v>남양주</c:v>
                </c:pt>
                <c:pt idx="5">
                  <c:v>김해</c:v>
                </c:pt>
                <c:pt idx="6">
                  <c:v>창원 의창</c:v>
                </c:pt>
                <c:pt idx="7">
                  <c:v>대전 서구</c:v>
                </c:pt>
                <c:pt idx="8">
                  <c:v>원주</c:v>
                </c:pt>
                <c:pt idx="9">
                  <c:v>익산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10846</c:v>
                </c:pt>
                <c:pt idx="1">
                  <c:v>3640</c:v>
                </c:pt>
                <c:pt idx="2">
                  <c:v>2637</c:v>
                </c:pt>
                <c:pt idx="3">
                  <c:v>2412</c:v>
                </c:pt>
                <c:pt idx="4">
                  <c:v>2233</c:v>
                </c:pt>
                <c:pt idx="5">
                  <c:v>2044</c:v>
                </c:pt>
                <c:pt idx="6">
                  <c:v>1952</c:v>
                </c:pt>
                <c:pt idx="7">
                  <c:v>1736</c:v>
                </c:pt>
                <c:pt idx="8">
                  <c:v>1674</c:v>
                </c:pt>
                <c:pt idx="9">
                  <c:v>1638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6B-4FD5-91AF-AA5D16708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0608512"/>
        <c:axId val="220029504"/>
      </c:barChart>
      <c:catAx>
        <c:axId val="22060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0029504"/>
        <c:crosses val="autoZero"/>
        <c:auto val="1"/>
        <c:lblAlgn val="ctr"/>
        <c:lblOffset val="100"/>
        <c:noMultiLvlLbl val="0"/>
      </c:catAx>
      <c:valAx>
        <c:axId val="22002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060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22B075F-9E71-44A5-AAF6-5C5A3D1A9D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A62B1A-B1F5-4CFE-A837-B82E9240C2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C04E-FDF7-46E4-8BD0-EA009D51A44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1EB164-C6EF-4AFD-AEA6-D01B889D4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FFB8B7A-2B9E-42B0-815E-42BBBB861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A6CE-BE22-40B8-A87D-03128B8CE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4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5584E-D08D-4AB5-8001-A4B80068904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9358-012D-4D5B-AF10-E7AA800C4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2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2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20DC27-21C8-4621-8609-CD535832B546}"/>
              </a:ext>
            </a:extLst>
          </p:cNvPr>
          <p:cNvSpPr txBox="1"/>
          <p:nvPr userDrawn="1"/>
        </p:nvSpPr>
        <p:spPr>
          <a:xfrm>
            <a:off x="463532" y="5799117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FORS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김태웅</a:t>
            </a:r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김봉수</a:t>
            </a:r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백서연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448258" y="5066347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유기견</a:t>
            </a:r>
            <a:r>
              <a:rPr lang="ko-KR" altLang="en-US" sz="36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실태 조사 및 감소 방안</a:t>
            </a:r>
            <a:endParaRPr lang="ko-KR" altLang="en-US" sz="36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형 설명선 1"/>
          <p:cNvSpPr/>
          <p:nvPr userDrawn="1"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79003"/>
              <a:gd name="adj2" fmla="val 5535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910575" y="1573784"/>
            <a:ext cx="296267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1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ko-KR" altLang="en-US" sz="51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버리개</a:t>
            </a:r>
            <a:endParaRPr lang="ko-KR" altLang="en-US" sz="51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3912538" y="125169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5808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BC93FA-5DD4-4353-B00E-D5E6355C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3E67A22-7FB5-4B57-A14D-EB876489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C65C18-D40C-4F60-8028-204B38E8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7CB911-0E87-45E3-8DFE-B9412F8E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38D6BE-5339-4C05-8A8B-A0A081F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8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E36D830-7F51-45C0-A53E-96CB6DCD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A05581-5260-4974-A93A-4FA1FE4C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50DFF5-5070-462B-91B2-58547A8C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C68830-A429-4F62-BBBE-5E4BB70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B7A7A3-9B30-4F8E-A907-D2E5DA8A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941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3CE1F-42D8-4B48-9EBD-D118B4A3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98775C-6490-41BB-9B03-CEB6EDC6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3E1716-C62A-4B4C-85FF-6636B222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016E64-8E74-4E7F-8566-A51C7EDC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B0812-BD2B-4B5A-AB1D-BE1A33DD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554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659F0B-A2E1-4E56-9A92-F8751393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E8F196-514D-4915-921D-2FE35396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5B6C44-15D8-4A5E-A852-6474317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DA50B8-3914-404A-A333-21C0706C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9138C9-DE88-4A35-AD42-37FA81A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18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4ECDFE-8039-44DF-9C2E-0269954E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7FBF2D-626D-4A21-81AB-17EF22D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103079-29C0-4147-B1B1-1E108D71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561577-C723-4579-A43A-312F18BC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F32758-74A3-4D78-94E3-6D338D8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A848C4-FF07-4EE2-91F2-31DB0CC3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65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DC5601-07EC-4061-872E-35B29087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BFF177-5041-4279-921A-A7E73AB6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CC4B5C-F3E7-4276-B2D8-C6050E36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ECEC87-0943-45C6-B01E-96B92563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ABD133A-9F27-408A-9A22-51D5E83F2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75B9C36-CB26-41BA-80E0-916129D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B46C60-036B-46B8-A2E9-460F987E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30E96E-D111-4921-BB53-6DB486BB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9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0A63E0-D380-4DF5-82F2-4E113B40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B7892F-0253-4DF5-9654-A86A4986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B391F0-3AF5-4563-92E6-3E5CE5F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40E2613-CF9B-4EE1-9C65-AEE024CF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574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444E805-24C1-4793-8622-0984E185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F069C0E-F5B9-4E91-B933-A3F129CF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83D0195-907C-4E50-B11E-81E4069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675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E4FBEE-C756-4288-90BD-BF7F7961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D97928-2311-4E6A-902C-C4754C33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F7057A-77EE-4A73-B001-CA003B78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63EB88D-588C-4753-8559-FC1C2F18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EFB442-19CE-4254-92E9-7521F00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FD0BBD0-4CE4-44A0-9DCC-07C1E9D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92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AA416-B1AD-4F97-90FF-AA8539E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FBB39FA-DBAE-4531-B395-FFD213A4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88D5BF-025B-4509-B06B-C53E6626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4935A9-772E-41BE-8DD0-5B5F9B9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D64415-46B5-46DA-83DA-766F697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CF42B8-E813-4163-8AA8-37CD7DD4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66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A310321-B179-4D22-A0A7-AF3A35E0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A9FCF5C-C2B0-47A4-8573-9F73B2CA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72FC13-1DB2-4ABC-903E-BFEE21E9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894B55-39D9-48EB-A719-6161514B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B23327-CD99-4B5D-96D1-1CA1F29E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81720"/>
              <a:gd name="adj2" fmla="val 5026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10575" y="1251690"/>
            <a:ext cx="3899966" cy="1323439"/>
            <a:chOff x="910575" y="1251690"/>
            <a:chExt cx="3899966" cy="13234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910575" y="1573784"/>
              <a:ext cx="2962671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1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 </a:t>
              </a:r>
              <a:r>
                <a:rPr lang="ko-KR" altLang="en-US" sz="51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버리개</a:t>
              </a:r>
              <a:endParaRPr lang="ko-KR" altLang="en-US" sz="51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3912538" y="1251690"/>
              <a:ext cx="8980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8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" y="4829227"/>
            <a:ext cx="7191376" cy="1672430"/>
            <a:chOff x="-1" y="4829227"/>
            <a:chExt cx="6942344" cy="167243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7CEA3AD-95D0-44A8-8627-9D640FF93ABA}"/>
                </a:ext>
              </a:extLst>
            </p:cNvPr>
            <p:cNvSpPr/>
            <p:nvPr/>
          </p:nvSpPr>
          <p:spPr>
            <a:xfrm>
              <a:off x="-1" y="4829227"/>
              <a:ext cx="6942343" cy="16724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320DC27-21C8-4621-8609-CD535832B546}"/>
                </a:ext>
              </a:extLst>
            </p:cNvPr>
            <p:cNvSpPr txBox="1"/>
            <p:nvPr/>
          </p:nvSpPr>
          <p:spPr>
            <a:xfrm>
              <a:off x="463532" y="5799117"/>
              <a:ext cx="4429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FORS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김태웅</a:t>
              </a:r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김봉수</a:t>
              </a:r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백서연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448258" y="5066347"/>
              <a:ext cx="6494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유기견</a:t>
              </a:r>
              <a:r>
                <a:rPr lang="ko-KR" altLang="en-US" sz="3600" b="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실태 조사 및 감소 대책</a:t>
              </a:r>
              <a:endParaRPr lang="ko-KR" altLang="en-US" sz="36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3388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결론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2300" b="1" dirty="0" err="1">
                <a:solidFill>
                  <a:schemeClr val="bg1"/>
                </a:solidFill>
                <a:latin typeface="+mj-ea"/>
                <a:ea typeface="+mj-ea"/>
              </a:rPr>
              <a:t>유기견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감소 </a:t>
            </a:r>
            <a:r>
              <a:rPr lang="ko-KR" altLang="en-US" sz="2300" b="1" dirty="0" smtClean="0">
                <a:solidFill>
                  <a:schemeClr val="bg1"/>
                </a:solidFill>
                <a:latin typeface="+mj-ea"/>
                <a:ea typeface="+mj-ea"/>
              </a:rPr>
              <a:t>대책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150E09-A178-47E9-9409-ED5E504A7629}"/>
              </a:ext>
            </a:extLst>
          </p:cNvPr>
          <p:cNvSpPr txBox="1"/>
          <p:nvPr/>
        </p:nvSpPr>
        <p:spPr>
          <a:xfrm>
            <a:off x="7225874" y="2092356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E0BD6A-53AE-44D5-B9B1-E34F8C1351D9}"/>
              </a:ext>
            </a:extLst>
          </p:cNvPr>
          <p:cNvSpPr txBox="1"/>
          <p:nvPr/>
        </p:nvSpPr>
        <p:spPr>
          <a:xfrm>
            <a:off x="465657" y="1585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유기 현황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4FD6663-6BBF-4E78-A068-AB50E8DD92AB}"/>
              </a:ext>
            </a:extLst>
          </p:cNvPr>
          <p:cNvSpPr/>
          <p:nvPr/>
        </p:nvSpPr>
        <p:spPr>
          <a:xfrm>
            <a:off x="1669249" y="162184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실태 조사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17A4BF-B597-47AA-A920-7E45ED6F66F5}"/>
              </a:ext>
            </a:extLst>
          </p:cNvPr>
          <p:cNvSpPr txBox="1"/>
          <p:nvPr/>
        </p:nvSpPr>
        <p:spPr>
          <a:xfrm>
            <a:off x="472362" y="2554021"/>
            <a:ext cx="432362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b="1" dirty="0" err="1" smtClean="0">
                <a:solidFill>
                  <a:srgbClr val="F97305"/>
                </a:solidFill>
              </a:rPr>
              <a:t>믹스견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유기율</a:t>
            </a:r>
            <a:r>
              <a:rPr lang="ko-KR" altLang="en-US" dirty="0" smtClean="0"/>
              <a:t>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F97305"/>
                </a:solidFill>
              </a:rPr>
              <a:t>1</a:t>
            </a:r>
            <a:r>
              <a:rPr lang="ko-KR" altLang="en-US" b="1" dirty="0">
                <a:solidFill>
                  <a:srgbClr val="F97305"/>
                </a:solidFill>
              </a:rPr>
              <a:t>살 미만</a:t>
            </a:r>
            <a:r>
              <a:rPr lang="ko-KR" altLang="en-US" dirty="0"/>
              <a:t>의 강아지의 </a:t>
            </a:r>
            <a:r>
              <a:rPr lang="ko-KR" altLang="en-US" dirty="0" err="1"/>
              <a:t>유기율</a:t>
            </a:r>
            <a:r>
              <a:rPr lang="ko-KR" altLang="en-US" dirty="0"/>
              <a:t>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F97305"/>
                </a:solidFill>
              </a:rPr>
              <a:t>매년 </a:t>
            </a:r>
            <a:r>
              <a:rPr lang="en-US" altLang="ko-KR" b="1" dirty="0" smtClean="0">
                <a:solidFill>
                  <a:srgbClr val="F97305"/>
                </a:solidFill>
              </a:rPr>
              <a:t>7~8</a:t>
            </a:r>
            <a:r>
              <a:rPr lang="ko-KR" altLang="en-US" b="1" dirty="0" smtClean="0">
                <a:solidFill>
                  <a:srgbClr val="F97305"/>
                </a:solidFill>
              </a:rPr>
              <a:t>월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유기견</a:t>
            </a:r>
            <a:r>
              <a:rPr lang="ko-KR" altLang="en-US" dirty="0" smtClean="0"/>
              <a:t> 구조 발생</a:t>
            </a:r>
            <a:r>
              <a:rPr lang="en-US" altLang="ko-KR" dirty="0"/>
              <a:t> </a:t>
            </a:r>
            <a:r>
              <a:rPr lang="ko-KR" altLang="en-US" dirty="0"/>
              <a:t>↑</a:t>
            </a:r>
            <a:endParaRPr lang="en-US" altLang="ko-KR" dirty="0" smtClean="0">
              <a:solidFill>
                <a:srgbClr val="F9730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en-US" b="1" dirty="0">
                <a:solidFill>
                  <a:srgbClr val="F97305"/>
                </a:solidFill>
              </a:rPr>
              <a:t>월요일</a:t>
            </a:r>
            <a:r>
              <a:rPr lang="ko-KR" altLang="en-US" dirty="0"/>
              <a:t>에 </a:t>
            </a:r>
            <a:r>
              <a:rPr lang="ko-KR" altLang="en-US" dirty="0" err="1"/>
              <a:t>유기견의</a:t>
            </a:r>
            <a:r>
              <a:rPr lang="ko-KR" altLang="en-US" dirty="0"/>
              <a:t> 구조 발생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5) </a:t>
            </a:r>
            <a:r>
              <a:rPr lang="ko-KR" altLang="en-US" b="1" dirty="0" smtClean="0">
                <a:solidFill>
                  <a:srgbClr val="F97305"/>
                </a:solidFill>
              </a:rPr>
              <a:t>특정 지역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유기견의</a:t>
            </a:r>
            <a:r>
              <a:rPr lang="ko-KR" altLang="en-US" dirty="0" smtClean="0"/>
              <a:t> 구조 발생</a:t>
            </a:r>
            <a:r>
              <a:rPr lang="en-US" altLang="ko-KR" dirty="0"/>
              <a:t> </a:t>
            </a:r>
            <a:r>
              <a:rPr lang="ko-KR" altLang="en-US" dirty="0"/>
              <a:t>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97E48A-27BC-465E-AA2C-70A179EE805D}"/>
              </a:ext>
            </a:extLst>
          </p:cNvPr>
          <p:cNvSpPr txBox="1"/>
          <p:nvPr/>
        </p:nvSpPr>
        <p:spPr>
          <a:xfrm>
            <a:off x="5723635" y="16064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+mj-lt"/>
              </a:rPr>
              <a:t>유기율</a:t>
            </a:r>
            <a:r>
              <a:rPr lang="ko-KR" altLang="en-US" sz="2000" b="1" dirty="0">
                <a:latin typeface="+mj-lt"/>
              </a:rPr>
              <a:t> 감소 </a:t>
            </a:r>
            <a:r>
              <a:rPr lang="ko-KR" altLang="en-US" sz="2000" b="1" dirty="0" smtClean="0">
                <a:latin typeface="+mj-lt"/>
              </a:rPr>
              <a:t>대책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9BB1F8F-65E4-48AD-B1B0-3B3414CEF42F}"/>
              </a:ext>
            </a:extLst>
          </p:cNvPr>
          <p:cNvCxnSpPr/>
          <p:nvPr/>
        </p:nvCxnSpPr>
        <p:spPr>
          <a:xfrm>
            <a:off x="5136243" y="1388282"/>
            <a:ext cx="0" cy="5109029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17A4BF-B597-47AA-A920-7E45ED6F66F5}"/>
              </a:ext>
            </a:extLst>
          </p:cNvPr>
          <p:cNvSpPr txBox="1"/>
          <p:nvPr/>
        </p:nvSpPr>
        <p:spPr>
          <a:xfrm>
            <a:off x="5618860" y="2323188"/>
            <a:ext cx="628890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180</a:t>
            </a:r>
            <a:r>
              <a:rPr lang="ko-KR" altLang="en-US" dirty="0"/>
              <a:t>만 강아지 까페</a:t>
            </a:r>
            <a:r>
              <a:rPr lang="en-US" altLang="ko-KR" dirty="0"/>
              <a:t>(</a:t>
            </a:r>
            <a:r>
              <a:rPr lang="ko-KR" altLang="en-US" dirty="0" err="1"/>
              <a:t>강사모</a:t>
            </a:r>
            <a:r>
              <a:rPr lang="en-US" altLang="ko-KR" dirty="0"/>
              <a:t>) </a:t>
            </a:r>
            <a:r>
              <a:rPr lang="ko-KR" altLang="en-US" dirty="0"/>
              <a:t>에 </a:t>
            </a:r>
            <a:r>
              <a:rPr lang="ko-KR" altLang="en-US" b="1" dirty="0">
                <a:solidFill>
                  <a:srgbClr val="F97305"/>
                </a:solidFill>
              </a:rPr>
              <a:t>캠페인</a:t>
            </a:r>
            <a:r>
              <a:rPr lang="ko-KR" altLang="en-US" dirty="0"/>
              <a:t> </a:t>
            </a:r>
            <a:r>
              <a:rPr lang="ko-KR" altLang="en-US" dirty="0" smtClean="0"/>
              <a:t>의뢰</a:t>
            </a:r>
            <a:endParaRPr lang="en-US" altLang="ko-KR" dirty="0"/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믹스견에</a:t>
            </a:r>
            <a:r>
              <a:rPr lang="ko-KR" altLang="en-US" sz="1600" dirty="0" smtClean="0"/>
              <a:t> </a:t>
            </a:r>
            <a:r>
              <a:rPr lang="ko-KR" altLang="en-US" sz="1400" dirty="0" smtClean="0"/>
              <a:t>대한</a:t>
            </a:r>
            <a:r>
              <a:rPr lang="ko-KR" altLang="en-US" sz="1600" dirty="0" smtClean="0"/>
              <a:t> 사회적 인식 개선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충동 입양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 받지 못한 주인</a:t>
            </a:r>
            <a:r>
              <a:rPr lang="en-US" altLang="ko-KR" dirty="0" smtClean="0"/>
              <a:t>.</a:t>
            </a:r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입양 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97305"/>
                </a:solidFill>
              </a:rPr>
              <a:t>사전 교육 </a:t>
            </a:r>
            <a:r>
              <a:rPr lang="ko-KR" altLang="en-US" sz="1600" dirty="0" smtClean="0"/>
              <a:t>시행</a:t>
            </a:r>
            <a:endParaRPr lang="en-US" altLang="ko-KR" sz="1600" dirty="0" smtClean="0"/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입양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97305"/>
                </a:solidFill>
              </a:rPr>
              <a:t>문제 행동 교육 </a:t>
            </a:r>
            <a:r>
              <a:rPr lang="ko-KR" altLang="en-US" sz="1600" dirty="0" smtClean="0"/>
              <a:t>시행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서울반려동물교육센터 무료 강의</a:t>
            </a:r>
            <a:r>
              <a:rPr lang="en-US" altLang="ko-KR" sz="1400" dirty="0" smtClean="0"/>
              <a:t>)</a:t>
            </a:r>
          </a:p>
          <a:p>
            <a:pPr marL="26670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유기율이</a:t>
            </a:r>
            <a:r>
              <a:rPr lang="ko-KR" altLang="en-US" sz="1600" dirty="0" smtClean="0"/>
              <a:t> 높은 지역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 대에 </a:t>
            </a:r>
            <a:r>
              <a:rPr lang="ko-KR" altLang="en-US" b="1" dirty="0" smtClean="0">
                <a:solidFill>
                  <a:srgbClr val="F97305"/>
                </a:solidFill>
              </a:rPr>
              <a:t>동물 구조 활동 </a:t>
            </a:r>
            <a:r>
              <a:rPr lang="ko-KR" altLang="en-US" dirty="0" smtClean="0"/>
              <a:t>및</a:t>
            </a:r>
            <a:r>
              <a:rPr lang="ko-KR" altLang="en-US" dirty="0" smtClean="0">
                <a:solidFill>
                  <a:srgbClr val="F97305"/>
                </a:solidFill>
              </a:rPr>
              <a:t> </a:t>
            </a:r>
            <a:r>
              <a:rPr lang="ko-KR" altLang="en-US" b="1" dirty="0" smtClean="0">
                <a:solidFill>
                  <a:srgbClr val="F97305"/>
                </a:solidFill>
              </a:rPr>
              <a:t>순찰 강화</a:t>
            </a:r>
            <a:endParaRPr lang="en-US" altLang="ko-KR" b="1" dirty="0" smtClean="0">
              <a:solidFill>
                <a:srgbClr val="F9730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97305"/>
                </a:solidFill>
              </a:rPr>
              <a:t>중성화 수술 </a:t>
            </a:r>
            <a:r>
              <a:rPr lang="ko-KR" altLang="en-US" sz="1600" dirty="0" smtClean="0"/>
              <a:t>권장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5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150E09-A178-47E9-9409-ED5E504A7629}"/>
              </a:ext>
            </a:extLst>
          </p:cNvPr>
          <p:cNvSpPr txBox="1"/>
          <p:nvPr/>
        </p:nvSpPr>
        <p:spPr>
          <a:xfrm>
            <a:off x="7225874" y="2092356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E0BD6A-53AE-44D5-B9B1-E34F8C1351D9}"/>
              </a:ext>
            </a:extLst>
          </p:cNvPr>
          <p:cNvSpPr txBox="1"/>
          <p:nvPr/>
        </p:nvSpPr>
        <p:spPr>
          <a:xfrm>
            <a:off x="175045" y="1022897"/>
            <a:ext cx="536941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주제 선정 이전에 설계가 다 되어 있어야 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주제를 </a:t>
            </a:r>
            <a:r>
              <a:rPr lang="ko-KR" altLang="en-US" sz="1200" dirty="0">
                <a:latin typeface="+mn-ea"/>
              </a:rPr>
              <a:t>정하고 방향을 정하면 움직여보고 생각하는 것과 같음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생각하고 움직여야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주어진 </a:t>
            </a:r>
            <a:r>
              <a:rPr lang="ko-KR" altLang="en-US" sz="1200" dirty="0">
                <a:latin typeface="+mn-ea"/>
              </a:rPr>
              <a:t>환경부터 파악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팀의 </a:t>
            </a:r>
            <a:r>
              <a:rPr lang="ko-KR" altLang="en-US" sz="1200" dirty="0">
                <a:latin typeface="+mn-ea"/>
              </a:rPr>
              <a:t>실력들이 어느 정도인가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 smtClean="0">
                <a:latin typeface="+mn-ea"/>
              </a:rPr>
              <a:t>(2) </a:t>
            </a:r>
            <a:r>
              <a:rPr lang="ko-KR" altLang="en-US" sz="1200" dirty="0" smtClean="0">
                <a:latin typeface="+mn-ea"/>
              </a:rPr>
              <a:t>팀이 </a:t>
            </a:r>
            <a:r>
              <a:rPr lang="ko-KR" altLang="en-US" sz="1200" dirty="0">
                <a:latin typeface="+mn-ea"/>
              </a:rPr>
              <a:t>프로젝트에 참여할 의지가 있는가</a:t>
            </a:r>
            <a:r>
              <a:rPr lang="en-US" altLang="ko-KR" sz="1200" dirty="0">
                <a:latin typeface="+mn-ea"/>
              </a:rPr>
              <a:t>?</a:t>
            </a:r>
          </a:p>
          <a:p>
            <a:r>
              <a:rPr lang="en-US" altLang="ko-KR" sz="1200" dirty="0" smtClean="0">
                <a:latin typeface="+mn-ea"/>
              </a:rPr>
              <a:t>(3) </a:t>
            </a:r>
            <a:r>
              <a:rPr lang="ko-KR" altLang="en-US" sz="1200" dirty="0">
                <a:latin typeface="+mn-ea"/>
              </a:rPr>
              <a:t>추석에도 프로젝트를 진행할 수 있는가</a:t>
            </a:r>
            <a:r>
              <a:rPr lang="en-US" altLang="ko-KR" sz="1200" dirty="0">
                <a:latin typeface="+mn-ea"/>
              </a:rPr>
              <a:t>?</a:t>
            </a:r>
          </a:p>
          <a:p>
            <a:r>
              <a:rPr lang="en-US" altLang="ko-KR" sz="1200" dirty="0" smtClean="0">
                <a:latin typeface="+mn-ea"/>
              </a:rPr>
              <a:t>(4) </a:t>
            </a:r>
            <a:r>
              <a:rPr lang="ko-KR" altLang="en-US" sz="1200" dirty="0">
                <a:latin typeface="+mn-ea"/>
              </a:rPr>
              <a:t>팀장은 이 팀원들을 데리고 주어진 기간 내 무엇을 할 역량이 되는가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 smtClean="0">
                <a:latin typeface="+mn-ea"/>
              </a:rPr>
              <a:t>(5) </a:t>
            </a:r>
            <a:r>
              <a:rPr lang="ko-KR" altLang="en-US" sz="1200" dirty="0">
                <a:latin typeface="+mn-ea"/>
              </a:rPr>
              <a:t>팀장이 이 프로젝트에서 맡아야 할 포지션은 무엇인가</a:t>
            </a:r>
            <a:r>
              <a:rPr lang="en-US" altLang="ko-KR" sz="1200" dirty="0">
                <a:latin typeface="+mn-ea"/>
              </a:rPr>
              <a:t>?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뒤쪽에서 진두지휘 </a:t>
            </a:r>
            <a:r>
              <a:rPr lang="en-US" altLang="ko-KR" sz="1200" dirty="0">
                <a:latin typeface="+mn-ea"/>
              </a:rPr>
              <a:t>OR </a:t>
            </a:r>
            <a:r>
              <a:rPr lang="ko-KR" altLang="en-US" sz="1200" dirty="0">
                <a:latin typeface="+mn-ea"/>
              </a:rPr>
              <a:t>앞쪽에서 길 터주면서 지휘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(6) </a:t>
            </a:r>
            <a:r>
              <a:rPr lang="ko-KR" altLang="en-US" sz="1200" dirty="0">
                <a:latin typeface="+mn-ea"/>
              </a:rPr>
              <a:t>최악의 상황에 프로젝트를 </a:t>
            </a:r>
            <a:r>
              <a:rPr lang="ko-KR" altLang="en-US" sz="1200" dirty="0" smtClean="0">
                <a:latin typeface="+mn-ea"/>
              </a:rPr>
              <a:t>혼자 할 </a:t>
            </a:r>
            <a:r>
              <a:rPr lang="ko-KR" altLang="en-US" sz="1200" dirty="0">
                <a:latin typeface="+mn-ea"/>
              </a:rPr>
              <a:t>수 있게 되었을 때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혼자서 </a:t>
            </a:r>
            <a:r>
              <a:rPr lang="ko-KR" altLang="en-US" sz="1200" dirty="0">
                <a:latin typeface="+mn-ea"/>
              </a:rPr>
              <a:t>프로젝트를 어떻게든 끝낼 수 있는 주제인가</a:t>
            </a:r>
            <a:r>
              <a:rPr lang="en-US" altLang="ko-KR" sz="1200" dirty="0">
                <a:latin typeface="+mn-ea"/>
              </a:rPr>
              <a:t>?)</a:t>
            </a: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위와 </a:t>
            </a:r>
            <a:r>
              <a:rPr lang="ko-KR" altLang="en-US" sz="1200" dirty="0">
                <a:latin typeface="+mn-ea"/>
              </a:rPr>
              <a:t>같은 체크 리스트 확인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프로젝트에 할애할 수 있는 기간을 확인 </a:t>
            </a:r>
            <a:r>
              <a:rPr lang="ko-KR" altLang="en-US" sz="1200" dirty="0" smtClean="0">
                <a:latin typeface="+mn-ea"/>
              </a:rPr>
              <a:t>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항상 </a:t>
            </a:r>
            <a:r>
              <a:rPr lang="ko-KR" altLang="en-US" sz="1200" dirty="0">
                <a:latin typeface="+mn-ea"/>
              </a:rPr>
              <a:t>최악의 상황이 일어날 것을 생각하고 계획을 짜야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인생에서 최악의 상황은 나타날 확률이 매우 </a:t>
            </a:r>
            <a:r>
              <a:rPr lang="ko-KR" altLang="en-US" sz="1200" dirty="0" smtClean="0">
                <a:latin typeface="+mn-ea"/>
              </a:rPr>
              <a:t>드묾으로 </a:t>
            </a:r>
            <a:r>
              <a:rPr lang="ko-KR" altLang="en-US" sz="1200" dirty="0">
                <a:latin typeface="+mn-ea"/>
              </a:rPr>
              <a:t>생각했던 것보다 좋은 결과가 나올 확률이 매우 높음</a:t>
            </a:r>
            <a:r>
              <a:rPr lang="en-US" altLang="ko-KR" sz="1200" dirty="0">
                <a:latin typeface="+mn-ea"/>
              </a:rPr>
              <a:t>.)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프로젝트 주제는 여태껏 배운 것들을 반영할 수 있는 주제를 담고 있는지 확인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나 </a:t>
            </a:r>
            <a:r>
              <a:rPr lang="ko-KR" altLang="en-US" sz="1200" dirty="0">
                <a:latin typeface="+mn-ea"/>
              </a:rPr>
              <a:t>이만큼 잘해요</a:t>
            </a:r>
            <a:r>
              <a:rPr lang="en-US" altLang="ko-KR" sz="1200" dirty="0">
                <a:latin typeface="+mn-ea"/>
              </a:rPr>
              <a:t>!" </a:t>
            </a:r>
            <a:r>
              <a:rPr lang="ko-KR" altLang="en-US" sz="1200" dirty="0">
                <a:latin typeface="+mn-ea"/>
              </a:rPr>
              <a:t>자랑하는 자리가 아님</a:t>
            </a:r>
            <a:r>
              <a:rPr lang="en-US" altLang="ko-KR" sz="1200" dirty="0">
                <a:latin typeface="+mn-ea"/>
              </a:rPr>
              <a:t>,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하루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시간 남짓한 시간 동안 빠르게 지나간 과정들을 얼마나 빨리 습득하고 응용할 수 있는가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프로젝트 주제 선정 기준은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전처리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분석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시각화 중 분석과 시각화를 반드시 담고 있어야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크롤링이나</a:t>
            </a:r>
            <a:r>
              <a:rPr lang="ko-KR" altLang="en-US" sz="1200" dirty="0">
                <a:latin typeface="+mn-ea"/>
              </a:rPr>
              <a:t> 전처리 둘 중의 하나 이상은 포함하는 주제여야 함이 기준이었음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시 주의사항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모든 </a:t>
            </a:r>
            <a:r>
              <a:rPr lang="ko-KR" altLang="en-US" sz="1200" dirty="0">
                <a:latin typeface="+mn-ea"/>
              </a:rPr>
              <a:t>데이터를 다 </a:t>
            </a:r>
            <a:r>
              <a:rPr lang="ko-KR" altLang="en-US" sz="1200" dirty="0" err="1">
                <a:latin typeface="+mn-ea"/>
              </a:rPr>
              <a:t>크롤링한</a:t>
            </a:r>
            <a:r>
              <a:rPr lang="ko-KR" altLang="en-US" sz="1200" dirty="0">
                <a:latin typeface="+mn-ea"/>
              </a:rPr>
              <a:t> 후 거기에서 세부적으로 나눌 생각을 해야 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미래에 </a:t>
            </a:r>
            <a:r>
              <a:rPr lang="ko-KR" altLang="en-US" sz="1200" dirty="0">
                <a:latin typeface="+mn-ea"/>
              </a:rPr>
              <a:t>잘못되었다고 생각하고 다시 </a:t>
            </a:r>
            <a:r>
              <a:rPr lang="ko-KR" altLang="en-US" sz="1200" dirty="0" err="1">
                <a:latin typeface="+mn-ea"/>
              </a:rPr>
              <a:t>크롤링을</a:t>
            </a:r>
            <a:r>
              <a:rPr lang="ko-KR" altLang="en-US" sz="1200" dirty="0">
                <a:latin typeface="+mn-ea"/>
              </a:rPr>
              <a:t> 해야겠다고 생각하는 순간</a:t>
            </a:r>
            <a:r>
              <a:rPr lang="en-US" altLang="ko-KR" sz="1200" dirty="0">
                <a:latin typeface="+mn-ea"/>
              </a:rPr>
              <a:t>... 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338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bg1"/>
                </a:solidFill>
                <a:latin typeface="+mj-ea"/>
                <a:ea typeface="+mj-ea"/>
              </a:rPr>
              <a:t>Lesson lear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en-US" altLang="ko-KR" sz="2300" b="1" dirty="0" smtClean="0">
                <a:solidFill>
                  <a:schemeClr val="bg1"/>
                </a:solidFill>
                <a:latin typeface="+mj-ea"/>
                <a:ea typeface="+mj-ea"/>
              </a:rPr>
              <a:t>ed</a:t>
            </a:r>
            <a:endParaRPr lang="en-US" altLang="ko-KR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3427184" y="383707"/>
            <a:ext cx="338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김태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웅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63770" y="103854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전처리 시 주의사항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어떤 </a:t>
            </a:r>
            <a:r>
              <a:rPr lang="ko-KR" altLang="en-US" sz="1200" dirty="0">
                <a:latin typeface="+mn-ea"/>
              </a:rPr>
              <a:t>피처든 처리 전 </a:t>
            </a:r>
            <a:r>
              <a:rPr lang="ko-KR" altLang="en-US" sz="1200" dirty="0" err="1">
                <a:latin typeface="+mn-ea"/>
              </a:rPr>
              <a:t>이상치와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결측치부터</a:t>
            </a:r>
            <a:r>
              <a:rPr lang="ko-KR" altLang="en-US" sz="1200" dirty="0">
                <a:latin typeface="+mn-ea"/>
              </a:rPr>
              <a:t> 확인 후 어떻게 처리할 것인지 생각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원본 </a:t>
            </a:r>
            <a:r>
              <a:rPr lang="ko-KR" altLang="en-US" sz="1200" dirty="0">
                <a:latin typeface="+mn-ea"/>
              </a:rPr>
              <a:t>데이터의 고유 인덱스는 남겨둬야 함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실수 시 돌아갈 수 있음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3) </a:t>
            </a:r>
            <a:r>
              <a:rPr lang="ko-KR" altLang="en-US" sz="1200" dirty="0" smtClean="0">
                <a:latin typeface="+mn-ea"/>
              </a:rPr>
              <a:t>옆에 </a:t>
            </a:r>
            <a:r>
              <a:rPr lang="ko-KR" altLang="en-US" sz="1200" dirty="0">
                <a:latin typeface="+mn-ea"/>
              </a:rPr>
              <a:t>누군가 없는 경우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머릿속의 생각들을 기록하면서 내가 지금 논리적인 판단을 하면서 </a:t>
            </a:r>
            <a:r>
              <a:rPr lang="ko-KR" altLang="en-US" sz="1200" dirty="0" err="1">
                <a:latin typeface="+mn-ea"/>
              </a:rPr>
              <a:t>전처리를</a:t>
            </a:r>
            <a:r>
              <a:rPr lang="ko-KR" altLang="en-US" sz="1200" dirty="0">
                <a:latin typeface="+mn-ea"/>
              </a:rPr>
              <a:t> 하는 것인지 본인을 객관화하면서 판단</a:t>
            </a:r>
          </a:p>
          <a:p>
            <a:r>
              <a:rPr lang="en-US" altLang="ko-KR" sz="1200" dirty="0" smtClean="0">
                <a:latin typeface="+mn-ea"/>
              </a:rPr>
              <a:t>4) </a:t>
            </a:r>
            <a:r>
              <a:rPr lang="ko-KR" altLang="en-US" sz="1200" dirty="0" err="1" smtClean="0">
                <a:latin typeface="+mn-ea"/>
              </a:rPr>
              <a:t>전처리에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주관은 절대 들어가면 안 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무조건 논리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이성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개를 </a:t>
            </a:r>
            <a:r>
              <a:rPr lang="ko-KR" altLang="en-US" sz="1200" dirty="0" err="1">
                <a:latin typeface="+mn-ea"/>
              </a:rPr>
              <a:t>전처리하는데</a:t>
            </a:r>
            <a:r>
              <a:rPr lang="ko-KR" altLang="en-US" sz="1200" dirty="0">
                <a:latin typeface="+mn-ea"/>
              </a:rPr>
              <a:t> 종 구분이 사냥개로 되어 있네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 err="1">
                <a:latin typeface="+mn-ea"/>
              </a:rPr>
              <a:t>뭘로</a:t>
            </a:r>
            <a:r>
              <a:rPr lang="ko-KR" altLang="en-US" sz="1200" dirty="0">
                <a:latin typeface="+mn-ea"/>
              </a:rPr>
              <a:t> 바꿔줘야 하나</a:t>
            </a:r>
            <a:r>
              <a:rPr lang="en-US" altLang="ko-KR" sz="1200" dirty="0">
                <a:latin typeface="+mn-ea"/>
              </a:rPr>
              <a:t>? X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개를 </a:t>
            </a:r>
            <a:r>
              <a:rPr lang="ko-KR" altLang="en-US" sz="1200" dirty="0" err="1">
                <a:latin typeface="+mn-ea"/>
              </a:rPr>
              <a:t>전처리하는데</a:t>
            </a:r>
            <a:r>
              <a:rPr lang="ko-KR" altLang="en-US" sz="1200" dirty="0">
                <a:latin typeface="+mn-ea"/>
              </a:rPr>
              <a:t> 종 구분이 사냥개로 되어 있네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이건 종이 아니니 </a:t>
            </a:r>
            <a:r>
              <a:rPr lang="ko-KR" altLang="en-US" sz="1200" dirty="0" err="1">
                <a:latin typeface="+mn-ea"/>
              </a:rPr>
              <a:t>로우를</a:t>
            </a:r>
            <a:r>
              <a:rPr lang="ko-KR" altLang="en-US" sz="1200" dirty="0">
                <a:latin typeface="+mn-ea"/>
              </a:rPr>
              <a:t> 지우자 </a:t>
            </a:r>
            <a:r>
              <a:rPr lang="en-US" altLang="ko-KR" sz="1200" dirty="0">
                <a:latin typeface="+mn-ea"/>
              </a:rPr>
              <a:t>O)</a:t>
            </a:r>
          </a:p>
          <a:p>
            <a:r>
              <a:rPr lang="en-US" altLang="ko-KR" sz="1200" dirty="0" smtClean="0">
                <a:latin typeface="+mn-ea"/>
              </a:rPr>
              <a:t>5) </a:t>
            </a:r>
            <a:r>
              <a:rPr lang="ko-KR" altLang="en-US" sz="1200" dirty="0" smtClean="0">
                <a:latin typeface="+mn-ea"/>
              </a:rPr>
              <a:t>피처 </a:t>
            </a:r>
            <a:r>
              <a:rPr lang="ko-KR" altLang="en-US" sz="1200" dirty="0">
                <a:latin typeface="+mn-ea"/>
              </a:rPr>
              <a:t>하나 </a:t>
            </a:r>
            <a:r>
              <a:rPr lang="ko-KR" altLang="en-US" sz="1200" dirty="0" err="1">
                <a:latin typeface="+mn-ea"/>
              </a:rPr>
              <a:t>전처리를</a:t>
            </a:r>
            <a:r>
              <a:rPr lang="ko-KR" altLang="en-US" sz="1200" dirty="0">
                <a:latin typeface="+mn-ea"/>
              </a:rPr>
              <a:t> 끝낼 때마다 저장</a:t>
            </a:r>
            <a:r>
              <a:rPr lang="en-US" altLang="ko-KR" sz="1200" dirty="0">
                <a:latin typeface="+mn-ea"/>
              </a:rPr>
              <a:t>.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>
                <a:latin typeface="+mn-ea"/>
              </a:rPr>
              <a:t>분석 시 주의사항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나오지도 </a:t>
            </a:r>
            <a:r>
              <a:rPr lang="ko-KR" altLang="en-US" sz="1200" dirty="0">
                <a:latin typeface="+mn-ea"/>
              </a:rPr>
              <a:t>않은 결과를 지레짐작하고 그 결과에 맞춰서 분석을 해석하는 것은 분석이 아님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결과가 나오면 분석을 하는 것이지 결과를 정해놓고 분석을 하는 것이 아님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결과를 정해놓고 분석을 하면 그 결과는 누구라도 낼 수 있음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6. </a:t>
            </a:r>
            <a:r>
              <a:rPr lang="ko-KR" altLang="en-US" sz="1200" dirty="0">
                <a:latin typeface="+mn-ea"/>
              </a:rPr>
              <a:t>시각화 시 주의사항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내가 </a:t>
            </a:r>
            <a:r>
              <a:rPr lang="ko-KR" altLang="en-US" sz="1200" dirty="0">
                <a:latin typeface="+mn-ea"/>
              </a:rPr>
              <a:t>분석된 결과를 이해하기 쉽게 하기 위해 시각화를 하는 것인가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내 실력을 뽐내려고 시각화를 하는 것인가 생각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기본 </a:t>
            </a:r>
            <a:r>
              <a:rPr lang="ko-KR" altLang="en-US" sz="1200" dirty="0">
                <a:latin typeface="+mn-ea"/>
              </a:rPr>
              <a:t>지식이 없는 사람들도 이해할 수 있는 시각화를 하였는가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7. </a:t>
            </a:r>
            <a:r>
              <a:rPr lang="ko-KR" altLang="en-US" sz="1200" dirty="0">
                <a:latin typeface="+mn-ea"/>
              </a:rPr>
              <a:t>항상 생각해야 할 것</a:t>
            </a: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즐겁게 </a:t>
            </a:r>
            <a:r>
              <a:rPr lang="ko-KR" altLang="en-US" sz="1200" dirty="0">
                <a:latin typeface="+mn-ea"/>
              </a:rPr>
              <a:t>하고 있는가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내가 </a:t>
            </a:r>
            <a:r>
              <a:rPr lang="ko-KR" altLang="en-US" sz="1200" dirty="0">
                <a:latin typeface="+mn-ea"/>
              </a:rPr>
              <a:t>지금 일을 생각을 하면서 하고 있는가</a:t>
            </a:r>
            <a:r>
              <a:rPr lang="en-US" altLang="ko-KR" sz="1200" dirty="0">
                <a:latin typeface="+mn-ea"/>
              </a:rPr>
              <a:t>?</a:t>
            </a:r>
          </a:p>
          <a:p>
            <a:r>
              <a:rPr lang="en-US" altLang="ko-KR" sz="1200" dirty="0" smtClean="0">
                <a:latin typeface="+mn-ea"/>
              </a:rPr>
              <a:t>3) </a:t>
            </a:r>
            <a:r>
              <a:rPr lang="ko-KR" altLang="en-US" sz="1200" dirty="0" smtClean="0">
                <a:latin typeface="+mn-ea"/>
              </a:rPr>
              <a:t>이 </a:t>
            </a:r>
            <a:r>
              <a:rPr lang="ko-KR" altLang="en-US" sz="1200" dirty="0">
                <a:latin typeface="+mn-ea"/>
              </a:rPr>
              <a:t>판단이 최선이 아니면 차선이라도 되나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 smtClean="0">
                <a:latin typeface="+mn-ea"/>
              </a:rPr>
              <a:t>4) </a:t>
            </a:r>
            <a:r>
              <a:rPr lang="ko-KR" altLang="en-US" sz="1200" dirty="0" smtClean="0">
                <a:latin typeface="+mn-ea"/>
              </a:rPr>
              <a:t>내가 </a:t>
            </a:r>
            <a:r>
              <a:rPr lang="ko-KR" altLang="en-US" sz="1200" dirty="0">
                <a:latin typeface="+mn-ea"/>
              </a:rPr>
              <a:t>지금 너무 깊게 생각하는 것은 아닌가</a:t>
            </a:r>
            <a:r>
              <a:rPr lang="en-US" altLang="ko-KR" sz="1200" dirty="0">
                <a:latin typeface="+mn-ea"/>
              </a:rPr>
              <a:t>? </a:t>
            </a:r>
          </a:p>
          <a:p>
            <a:r>
              <a:rPr lang="en-US" altLang="ko-KR" sz="1200" dirty="0" smtClean="0">
                <a:latin typeface="+mn-ea"/>
              </a:rPr>
              <a:t>5) </a:t>
            </a:r>
            <a:r>
              <a:rPr lang="ko-KR" altLang="en-US" sz="1200" dirty="0" smtClean="0">
                <a:latin typeface="+mn-ea"/>
              </a:rPr>
              <a:t>내가 </a:t>
            </a:r>
            <a:r>
              <a:rPr lang="ko-KR" altLang="en-US" sz="1200" dirty="0">
                <a:latin typeface="+mn-ea"/>
              </a:rPr>
              <a:t>내 사고의 속도에 휘둘리고 있는가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사고를 조종하고 있는가</a:t>
            </a:r>
            <a:r>
              <a:rPr lang="en-US" altLang="ko-KR" sz="1200" dirty="0">
                <a:latin typeface="+mn-ea"/>
              </a:rPr>
              <a:t>? (</a:t>
            </a:r>
            <a:r>
              <a:rPr lang="ko-KR" altLang="en-US" sz="1200" dirty="0">
                <a:latin typeface="+mn-ea"/>
              </a:rPr>
              <a:t>사고가 너무 빠르면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초 전으로 돌아가기도 힘듦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변수명을</a:t>
            </a:r>
            <a:r>
              <a:rPr lang="ko-KR" altLang="en-US" sz="1200" dirty="0">
                <a:latin typeface="+mn-ea"/>
              </a:rPr>
              <a:t> 생각의 흐름대로 코딩을 하려고 마음대로 적게 됨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1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150E09-A178-47E9-9409-ED5E504A7629}"/>
              </a:ext>
            </a:extLst>
          </p:cNvPr>
          <p:cNvSpPr txBox="1"/>
          <p:nvPr/>
        </p:nvSpPr>
        <p:spPr>
          <a:xfrm>
            <a:off x="7225874" y="2092356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338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bg1"/>
                </a:solidFill>
                <a:latin typeface="+mj-ea"/>
                <a:ea typeface="+mj-ea"/>
              </a:rPr>
              <a:t>Lesson lear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en-US" altLang="ko-KR" sz="2300" b="1" dirty="0" smtClean="0">
                <a:solidFill>
                  <a:schemeClr val="bg1"/>
                </a:solidFill>
                <a:latin typeface="+mj-ea"/>
                <a:ea typeface="+mj-ea"/>
              </a:rPr>
              <a:t>ed</a:t>
            </a:r>
            <a:endParaRPr lang="en-US" altLang="ko-KR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3427184" y="383707"/>
            <a:ext cx="338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백서연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김봉수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047" y="156587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분석 전에 원본 데이터 및 주제에 대한 이해 및 지식이 부족하면 데이터 </a:t>
            </a:r>
            <a:r>
              <a:rPr lang="ko-KR" altLang="en-US" sz="1400" dirty="0" err="1"/>
              <a:t>전처리도</a:t>
            </a:r>
            <a:r>
              <a:rPr lang="ko-KR" altLang="en-US" sz="1400" dirty="0"/>
              <a:t> 힘들고</a:t>
            </a:r>
            <a:r>
              <a:rPr lang="en-US" altLang="ko-KR" sz="1400" dirty="0"/>
              <a:t>, </a:t>
            </a:r>
            <a:r>
              <a:rPr lang="ko-KR" altLang="en-US" sz="1400" dirty="0"/>
              <a:t>분석하는 범위도 다양하게 연관 짓지 못하며 한정적일 것이라는 생각을 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실습 </a:t>
            </a:r>
            <a:r>
              <a:rPr lang="ko-KR" altLang="en-US" sz="1400" dirty="0"/>
              <a:t>때는 적은 데이터만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해왔기 때문에 인지하지 못하였지만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업무에서는 유효한 데이터 </a:t>
            </a:r>
            <a:r>
              <a:rPr lang="ko-KR" altLang="en-US" sz="1400" dirty="0" err="1"/>
              <a:t>분석값을</a:t>
            </a:r>
            <a:r>
              <a:rPr lang="ko-KR" altLang="en-US" sz="1400" dirty="0"/>
              <a:t> 얻기 위해 필요한 최소의 데이터를 </a:t>
            </a:r>
            <a:r>
              <a:rPr lang="ko-KR" altLang="en-US" sz="1400" dirty="0" err="1"/>
              <a:t>크롤링하는</a:t>
            </a:r>
            <a:r>
              <a:rPr lang="ko-KR" altLang="en-US" sz="1400" dirty="0"/>
              <a:t> 데에 생각보다 오랜 시간이 필요했다</a:t>
            </a:r>
            <a:r>
              <a:rPr lang="en-US" altLang="ko-KR" sz="1400" dirty="0"/>
              <a:t>. </a:t>
            </a:r>
            <a:r>
              <a:rPr lang="ko-KR" altLang="en-US" sz="1400" dirty="0"/>
              <a:t>일정 계획을 짜게 된다면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기간을 넉넉히 잡아야 </a:t>
            </a:r>
            <a:r>
              <a:rPr lang="ko-KR" altLang="en-US" sz="1400" dirty="0" err="1"/>
              <a:t>겠다고</a:t>
            </a:r>
            <a:r>
              <a:rPr lang="ko-KR" altLang="en-US" sz="1400" dirty="0"/>
              <a:t> 생각했다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형식이 </a:t>
            </a:r>
            <a:r>
              <a:rPr lang="ko-KR" altLang="en-US" sz="1400" dirty="0"/>
              <a:t>없는 데이터는 </a:t>
            </a:r>
            <a:r>
              <a:rPr lang="ko-KR" altLang="en-US" sz="1400" dirty="0" err="1"/>
              <a:t>전처리가</a:t>
            </a:r>
            <a:r>
              <a:rPr lang="ko-KR" altLang="en-US" sz="1400" dirty="0"/>
              <a:t> 매우 어려웠다</a:t>
            </a:r>
            <a:r>
              <a:rPr lang="en-US" altLang="ko-KR" sz="1400" dirty="0"/>
              <a:t>. </a:t>
            </a:r>
            <a:r>
              <a:rPr lang="ko-KR" altLang="en-US" sz="1400" dirty="0"/>
              <a:t>아직 </a:t>
            </a:r>
            <a:r>
              <a:rPr lang="ko-KR" altLang="en-US" sz="1400" dirty="0" err="1"/>
              <a:t>파이썬의</a:t>
            </a:r>
            <a:r>
              <a:rPr lang="ko-KR" altLang="en-US" sz="1400" dirty="0"/>
              <a:t> 일부분 밖에 사용하지 못해서 더욱 효율적으로 처리하지 못한 것도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전처리는</a:t>
            </a:r>
            <a:r>
              <a:rPr lang="ko-KR" altLang="en-US" sz="1400" dirty="0"/>
              <a:t> 인내심을 갖고 </a:t>
            </a:r>
            <a:r>
              <a:rPr lang="ko-KR" altLang="en-US" sz="1400" dirty="0" err="1"/>
              <a:t>오랜시간</a:t>
            </a:r>
            <a:r>
              <a:rPr lang="ko-KR" altLang="en-US" sz="1400" dirty="0"/>
              <a:t> 꼼꼼히 검토해야 되는 부분이라고 생각했다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가급적이면 데이터 입력 및 등록을 할 때에는 정해진 형식에 맞춰 입력될 수 있도록 하면 좋을 것 같다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스스로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언어에 대해 기본기가 부족하다는 생각이 들어 데이터 분석 및 여러 프로젝트에 도전하지 않으려고 했었다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 데이터에 분석에 부딪혀보니 막히는 부분이 생겨도 하나씩 찾아가며 실습해보니 자주 사용되는 함수는 금방 익숙해졌다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파이썬은</a:t>
            </a:r>
            <a:r>
              <a:rPr lang="ko-KR" altLang="en-US" sz="1400" dirty="0"/>
              <a:t> 굳이 첫 단계 부터 순차적으로 공부하지 않아도 되는 분야이며 여러 데이터를 접하고 실습해보는 것이 앞으로의 공부에 도움이 될 것 같다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421173" y="1821639"/>
            <a:ext cx="53159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수집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크롤링을</a:t>
            </a:r>
            <a:r>
              <a:rPr lang="ko-KR" altLang="en-US" sz="1400" dirty="0"/>
              <a:t> 하는 부분에 있어서 생각하지 못한 변수들이 너무 많았던 거 같다</a:t>
            </a:r>
            <a:r>
              <a:rPr lang="en-US" altLang="ko-KR" sz="1400" dirty="0"/>
              <a:t>. </a:t>
            </a:r>
            <a:r>
              <a:rPr lang="ko-KR" altLang="en-US" sz="1400" dirty="0"/>
              <a:t>기계적 한계로 인한 시간적인 부분과 어느 부분에서 에러가 뜰지 해보고 알 수 있었던 점이 가장 컸던 것 같다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전처리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전처리를</a:t>
            </a:r>
            <a:r>
              <a:rPr lang="ko-KR" altLang="en-US" sz="1400" dirty="0"/>
              <a:t> 하게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사람이 검토를 해야 하는 필요성을 느꼈다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분석 </a:t>
            </a:r>
            <a:r>
              <a:rPr lang="en-US" altLang="ko-KR" sz="1400" dirty="0"/>
              <a:t>: </a:t>
            </a:r>
            <a:r>
              <a:rPr lang="ko-KR" altLang="en-US" sz="1400" dirty="0"/>
              <a:t>아직 </a:t>
            </a:r>
            <a:r>
              <a:rPr lang="ko-KR" altLang="en-US" sz="1400" dirty="0" err="1"/>
              <a:t>파이썬이</a:t>
            </a:r>
            <a:r>
              <a:rPr lang="ko-KR" altLang="en-US" sz="1400" dirty="0"/>
              <a:t> 손에 익지 않아서 찾고 생각하고 하는 시간이 오래 든 거 같아서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복습의 필요성을 느꼈다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전체 </a:t>
            </a:r>
            <a:r>
              <a:rPr lang="en-US" altLang="ko-KR" sz="1400" dirty="0"/>
              <a:t>: </a:t>
            </a:r>
            <a:r>
              <a:rPr lang="ko-KR" altLang="en-US" sz="1400" dirty="0"/>
              <a:t>전체적으로 서로 의사소통을 많이 할 필요가 있음을 </a:t>
            </a:r>
            <a:r>
              <a:rPr lang="ko-KR" altLang="en-US" sz="1400" dirty="0" err="1"/>
              <a:t>느겼다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시간 투자를 많이 </a:t>
            </a:r>
            <a:r>
              <a:rPr lang="ko-KR" altLang="en-US" sz="1400" dirty="0" err="1"/>
              <a:t>해야함을</a:t>
            </a:r>
            <a:r>
              <a:rPr lang="ko-KR" altLang="en-US" sz="1400" dirty="0"/>
              <a:t> 느꼈다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00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형 설명선 15"/>
          <p:cNvSpPr/>
          <p:nvPr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81720"/>
              <a:gd name="adj2" fmla="val 5026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/>
        </p:nvSpPr>
        <p:spPr>
          <a:xfrm>
            <a:off x="973639" y="1573784"/>
            <a:ext cx="3837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8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25A790-DFA9-45D8-B508-F1AE975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D62B60-CEDA-418F-8949-C79AF4C4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6E38C109-0AA9-43D4-AEA7-E2F9AD97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651376D-A407-482A-9934-140D039E16D2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6507AA0-2C85-45A7-A68E-186FF0272DB1}"/>
              </a:ext>
            </a:extLst>
          </p:cNvPr>
          <p:cNvSpPr/>
          <p:nvPr userDrawn="1"/>
        </p:nvSpPr>
        <p:spPr>
          <a:xfrm>
            <a:off x="0" y="584902"/>
            <a:ext cx="3200400" cy="147091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E538C1-05FF-4F7F-A4BE-EA80D58DA7BF}"/>
              </a:ext>
            </a:extLst>
          </p:cNvPr>
          <p:cNvSpPr txBox="1"/>
          <p:nvPr userDrawn="1"/>
        </p:nvSpPr>
        <p:spPr>
          <a:xfrm>
            <a:off x="351577" y="848309"/>
            <a:ext cx="2497246" cy="90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1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Index.</a:t>
            </a:r>
            <a:endParaRPr lang="ko-KR" altLang="en-US" sz="51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7CEA3AD-95D0-44A8-8627-9D640FF93ABA}"/>
              </a:ext>
            </a:extLst>
          </p:cNvPr>
          <p:cNvSpPr/>
          <p:nvPr/>
        </p:nvSpPr>
        <p:spPr>
          <a:xfrm>
            <a:off x="5543550" y="584901"/>
            <a:ext cx="6648450" cy="565952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E244480-D446-49CA-863C-EF215751002D}"/>
              </a:ext>
            </a:extLst>
          </p:cNvPr>
          <p:cNvGrpSpPr/>
          <p:nvPr/>
        </p:nvGrpSpPr>
        <p:grpSpPr>
          <a:xfrm>
            <a:off x="5933227" y="893550"/>
            <a:ext cx="3631569" cy="707886"/>
            <a:chOff x="5933227" y="893550"/>
            <a:chExt cx="3631569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8305F0D-0D63-4769-AF42-30326D368159}"/>
                </a:ext>
              </a:extLst>
            </p:cNvPr>
            <p:cNvSpPr txBox="1"/>
            <p:nvPr/>
          </p:nvSpPr>
          <p:spPr>
            <a:xfrm>
              <a:off x="5933227" y="893550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A8302C9-AB04-4A30-83E4-4F9E23EE7904}"/>
                </a:ext>
              </a:extLst>
            </p:cNvPr>
            <p:cNvSpPr txBox="1"/>
            <p:nvPr/>
          </p:nvSpPr>
          <p:spPr>
            <a:xfrm>
              <a:off x="7067550" y="1080095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주제 선정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A81C7BE-79B3-4B05-BCFC-A7C9CC232669}"/>
              </a:ext>
            </a:extLst>
          </p:cNvPr>
          <p:cNvGrpSpPr/>
          <p:nvPr/>
        </p:nvGrpSpPr>
        <p:grpSpPr>
          <a:xfrm>
            <a:off x="5933227" y="1985479"/>
            <a:ext cx="3631569" cy="707886"/>
            <a:chOff x="5933227" y="1926333"/>
            <a:chExt cx="363156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0C76822-C0D3-420C-A22C-FF9FD8BC0759}"/>
                </a:ext>
              </a:extLst>
            </p:cNvPr>
            <p:cNvSpPr txBox="1"/>
            <p:nvPr/>
          </p:nvSpPr>
          <p:spPr>
            <a:xfrm>
              <a:off x="5933227" y="1926333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5CEC071-0066-405D-AC15-5AAE5C96124E}"/>
                </a:ext>
              </a:extLst>
            </p:cNvPr>
            <p:cNvSpPr txBox="1"/>
            <p:nvPr/>
          </p:nvSpPr>
          <p:spPr>
            <a:xfrm>
              <a:off x="7067550" y="2062848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수집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9E2F73F-9C85-49C6-B28C-1127F0F48EA6}"/>
              </a:ext>
            </a:extLst>
          </p:cNvPr>
          <p:cNvGrpSpPr/>
          <p:nvPr/>
        </p:nvGrpSpPr>
        <p:grpSpPr>
          <a:xfrm>
            <a:off x="5933227" y="3077408"/>
            <a:ext cx="3631569" cy="707886"/>
            <a:chOff x="5933227" y="2876550"/>
            <a:chExt cx="3631569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C1DE608-9556-4069-9A56-63B8388098F1}"/>
                </a:ext>
              </a:extLst>
            </p:cNvPr>
            <p:cNvSpPr txBox="1"/>
            <p:nvPr/>
          </p:nvSpPr>
          <p:spPr>
            <a:xfrm>
              <a:off x="5933227" y="2876550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37A1544-7B3B-4981-9C11-7D6158E2398B}"/>
                </a:ext>
              </a:extLst>
            </p:cNvPr>
            <p:cNvSpPr txBox="1"/>
            <p:nvPr/>
          </p:nvSpPr>
          <p:spPr>
            <a:xfrm>
              <a:off x="7067550" y="3007429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2C372D5-1FB6-41BD-8FA1-BAF55B9650FB}"/>
              </a:ext>
            </a:extLst>
          </p:cNvPr>
          <p:cNvGrpSpPr/>
          <p:nvPr/>
        </p:nvGrpSpPr>
        <p:grpSpPr>
          <a:xfrm>
            <a:off x="5933227" y="4169338"/>
            <a:ext cx="3972773" cy="1029533"/>
            <a:chOff x="5933227" y="4421833"/>
            <a:chExt cx="3972773" cy="10295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7EE408F3-3A94-4BA7-B586-1403310EB94A}"/>
                </a:ext>
              </a:extLst>
            </p:cNvPr>
            <p:cNvGrpSpPr/>
            <p:nvPr/>
          </p:nvGrpSpPr>
          <p:grpSpPr>
            <a:xfrm>
              <a:off x="5933227" y="4421833"/>
              <a:ext cx="3972773" cy="707886"/>
              <a:chOff x="5805064" y="4411390"/>
              <a:chExt cx="3972773" cy="707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7161A37-CC30-46D4-BABC-A550CD670CDE}"/>
                  </a:ext>
                </a:extLst>
              </p:cNvPr>
              <p:cNvSpPr txBox="1"/>
              <p:nvPr/>
            </p:nvSpPr>
            <p:spPr>
              <a:xfrm>
                <a:off x="5805064" y="4411390"/>
                <a:ext cx="10009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srgbClr val="F97305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</a:t>
                </a:r>
                <a:endParaRPr lang="ko-KR" altLang="en-US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92D7E90-58BC-455D-9648-452733954C97}"/>
                  </a:ext>
                </a:extLst>
              </p:cNvPr>
              <p:cNvSpPr txBox="1"/>
              <p:nvPr/>
            </p:nvSpPr>
            <p:spPr>
              <a:xfrm>
                <a:off x="6939387" y="4542195"/>
                <a:ext cx="283845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결론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42E38F8-3676-4930-91C5-2D48FD0CBC28}"/>
                </a:ext>
              </a:extLst>
            </p:cNvPr>
            <p:cNvSpPr txBox="1"/>
            <p:nvPr/>
          </p:nvSpPr>
          <p:spPr>
            <a:xfrm>
              <a:off x="7067550" y="5005090"/>
              <a:ext cx="283845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3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유기견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300" dirty="0">
                  <a:solidFill>
                    <a:schemeClr val="bg1"/>
                  </a:solidFill>
                  <a:latin typeface="+mj-ea"/>
                  <a:ea typeface="+mj-ea"/>
                </a:rPr>
                <a:t>감소 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+mj-ea"/>
                  <a:ea typeface="+mj-ea"/>
                </a:rPr>
                <a:t>대책</a:t>
              </a:r>
              <a:endParaRPr lang="ko-KR" altLang="en-US" sz="2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6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5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74D50F-7632-4A3F-8BF2-9AD8E57E7196}"/>
              </a:ext>
            </a:extLst>
          </p:cNvPr>
          <p:cNvSpPr txBox="1"/>
          <p:nvPr/>
        </p:nvSpPr>
        <p:spPr>
          <a:xfrm>
            <a:off x="1176020" y="276909"/>
            <a:ext cx="14378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주제선정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BD42DF07-CA17-4D84-91C8-C539956B5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"/>
          <a:stretch/>
        </p:blipFill>
        <p:spPr bwMode="auto">
          <a:xfrm>
            <a:off x="472707" y="1373443"/>
            <a:ext cx="4455524" cy="384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01D55F2-D3D0-4D84-90B8-E5AFF09C18C7}"/>
              </a:ext>
            </a:extLst>
          </p:cNvPr>
          <p:cNvSpPr txBox="1"/>
          <p:nvPr/>
        </p:nvSpPr>
        <p:spPr>
          <a:xfrm>
            <a:off x="8743863" y="1730860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그래프 수정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06" y="2157464"/>
            <a:ext cx="5737714" cy="36925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72707" y="1373443"/>
            <a:ext cx="5174255" cy="4328304"/>
            <a:chOff x="385442" y="1383291"/>
            <a:chExt cx="5174255" cy="432830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7408639-CEF1-4EA0-B41C-6ECE274F6C24}"/>
                </a:ext>
              </a:extLst>
            </p:cNvPr>
            <p:cNvSpPr/>
            <p:nvPr/>
          </p:nvSpPr>
          <p:spPr>
            <a:xfrm>
              <a:off x="385442" y="1383291"/>
              <a:ext cx="4456800" cy="3844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68D70B76-F944-4B27-8E50-8358729D0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95"/>
            <a:stretch/>
          </p:blipFill>
          <p:spPr bwMode="auto">
            <a:xfrm>
              <a:off x="887811" y="1966971"/>
              <a:ext cx="4671886" cy="374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19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74D50F-7632-4A3F-8BF2-9AD8E57E7196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146F0026-CC00-4C7F-AE8C-4B67D118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7" y="1430089"/>
            <a:ext cx="5784946" cy="39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4A3F887-0364-4592-ADE1-9E6BC955180E}"/>
              </a:ext>
            </a:extLst>
          </p:cNvPr>
          <p:cNvGrpSpPr/>
          <p:nvPr/>
        </p:nvGrpSpPr>
        <p:grpSpPr>
          <a:xfrm>
            <a:off x="431297" y="1430089"/>
            <a:ext cx="6811791" cy="4961512"/>
            <a:chOff x="431297" y="1430089"/>
            <a:chExt cx="6811791" cy="49615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B0713CA4-2FF3-4F5B-B0BD-16563FEB047C}"/>
                </a:ext>
              </a:extLst>
            </p:cNvPr>
            <p:cNvSpPr/>
            <p:nvPr/>
          </p:nvSpPr>
          <p:spPr>
            <a:xfrm>
              <a:off x="431297" y="1430089"/>
              <a:ext cx="5785200" cy="3999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xmlns="" id="{BBDBFAB6-0A47-491E-945E-E3AC86AD4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21" y="1849089"/>
              <a:ext cx="6595667" cy="454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6B8AF-3882-4132-969B-DB1883237758}"/>
              </a:ext>
            </a:extLst>
          </p:cNvPr>
          <p:cNvSpPr/>
          <p:nvPr/>
        </p:nvSpPr>
        <p:spPr>
          <a:xfrm>
            <a:off x="1533524" y="3538211"/>
            <a:ext cx="1409700" cy="182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12642EA-65E5-4906-BBA2-42A8CF246BCB}"/>
              </a:ext>
            </a:extLst>
          </p:cNvPr>
          <p:cNvSpPr/>
          <p:nvPr/>
        </p:nvSpPr>
        <p:spPr>
          <a:xfrm>
            <a:off x="1533524" y="4765017"/>
            <a:ext cx="1701165" cy="16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CBB855-F9D7-4631-BD37-1E24420935F5}"/>
              </a:ext>
            </a:extLst>
          </p:cNvPr>
          <p:cNvSpPr/>
          <p:nvPr/>
        </p:nvSpPr>
        <p:spPr>
          <a:xfrm>
            <a:off x="1533524" y="4932531"/>
            <a:ext cx="1701165" cy="127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83E0210-BD90-4918-BA5A-5B8B2C7C2A93}"/>
              </a:ext>
            </a:extLst>
          </p:cNvPr>
          <p:cNvSpPr/>
          <p:nvPr/>
        </p:nvSpPr>
        <p:spPr>
          <a:xfrm>
            <a:off x="1533524" y="5507255"/>
            <a:ext cx="1868807" cy="169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19517EF-93D5-447A-991F-221CE1B91769}"/>
              </a:ext>
            </a:extLst>
          </p:cNvPr>
          <p:cNvSpPr/>
          <p:nvPr/>
        </p:nvSpPr>
        <p:spPr>
          <a:xfrm>
            <a:off x="1533524" y="5872434"/>
            <a:ext cx="1257302" cy="136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70" y="2100534"/>
            <a:ext cx="40195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1B024A-BA5D-458C-9A63-2100F250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266682"/>
            <a:ext cx="5015426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pic>
        <p:nvPicPr>
          <p:cNvPr id="2050" name="Picture 2" descr="C:\Users\SIT302-007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3" y="1266682"/>
            <a:ext cx="475224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B530859-2CB4-4406-9F69-199452D53A1E}"/>
              </a:ext>
            </a:extLst>
          </p:cNvPr>
          <p:cNvGrpSpPr/>
          <p:nvPr/>
        </p:nvGrpSpPr>
        <p:grpSpPr>
          <a:xfrm>
            <a:off x="3183349" y="5874072"/>
            <a:ext cx="5825302" cy="584775"/>
            <a:chOff x="7946143" y="2905780"/>
            <a:chExt cx="5825302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21DF7BB-9E49-434F-BF6A-2028A7076776}"/>
                </a:ext>
              </a:extLst>
            </p:cNvPr>
            <p:cNvSpPr txBox="1"/>
            <p:nvPr/>
          </p:nvSpPr>
          <p:spPr>
            <a:xfrm>
              <a:off x="7946143" y="290578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>
                  <a:solidFill>
                    <a:srgbClr val="F97305"/>
                  </a:solidFill>
                  <a:latin typeface="+mj-lt"/>
                </a:rPr>
                <a:t>믹스견</a:t>
              </a:r>
              <a:endParaRPr lang="en-US" altLang="ko-KR" sz="3200" b="1" dirty="0">
                <a:solidFill>
                  <a:srgbClr val="F97305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45B9ED5-5DD1-4E61-83AE-1A165A6A703D}"/>
                </a:ext>
              </a:extLst>
            </p:cNvPr>
            <p:cNvSpPr txBox="1"/>
            <p:nvPr/>
          </p:nvSpPr>
          <p:spPr>
            <a:xfrm>
              <a:off x="9441092" y="2967334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에 대한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7ABFCB4-C8EC-407B-B154-4C85BA8A4B98}"/>
                </a:ext>
              </a:extLst>
            </p:cNvPr>
            <p:cNvSpPr txBox="1"/>
            <p:nvPr/>
          </p:nvSpPr>
          <p:spPr>
            <a:xfrm>
              <a:off x="10658092" y="2965224"/>
              <a:ext cx="3113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97305"/>
                  </a:solidFill>
                </a:rPr>
                <a:t>사회적 인식 </a:t>
              </a:r>
              <a:r>
                <a: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좋지 않음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7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DF7BB-9E49-434F-BF6A-2028A7076776}"/>
              </a:ext>
            </a:extLst>
          </p:cNvPr>
          <p:cNvSpPr txBox="1"/>
          <p:nvPr/>
        </p:nvSpPr>
        <p:spPr>
          <a:xfrm>
            <a:off x="8393898" y="29458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97305"/>
                </a:solidFill>
                <a:latin typeface="+mj-lt"/>
              </a:rPr>
              <a:t>사전 지식의 부재</a:t>
            </a:r>
            <a:endParaRPr lang="en-US" altLang="ko-KR" sz="2400" b="1" dirty="0">
              <a:solidFill>
                <a:srgbClr val="F97305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5B9ED5-5DD1-4E61-83AE-1A165A6A703D}"/>
              </a:ext>
            </a:extLst>
          </p:cNvPr>
          <p:cNvSpPr txBox="1"/>
          <p:nvPr/>
        </p:nvSpPr>
        <p:spPr>
          <a:xfrm>
            <a:off x="8637554" y="253430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</a:rPr>
              <a:t>반려동물 </a:t>
            </a:r>
            <a:r>
              <a:rPr lang="ko-KR" altLang="en-US" sz="2000" dirty="0" err="1">
                <a:latin typeface="+mj-lt"/>
              </a:rPr>
              <a:t>입양시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ABFCB4-C8EC-407B-B154-4C85BA8A4B98}"/>
              </a:ext>
            </a:extLst>
          </p:cNvPr>
          <p:cNvSpPr txBox="1"/>
          <p:nvPr/>
        </p:nvSpPr>
        <p:spPr>
          <a:xfrm>
            <a:off x="7764587" y="4679314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97305"/>
                </a:solidFill>
              </a:rPr>
              <a:t>1</a:t>
            </a:r>
            <a:r>
              <a:rPr lang="ko-KR" altLang="en-US" sz="2000" b="1" dirty="0">
                <a:solidFill>
                  <a:srgbClr val="F97305"/>
                </a:solidFill>
              </a:rPr>
              <a:t>살 미만 </a:t>
            </a:r>
            <a:r>
              <a:rPr lang="ko-KR" altLang="en-US" sz="2000" b="1" dirty="0"/>
              <a:t>강아지</a:t>
            </a:r>
            <a:r>
              <a:rPr lang="ko-KR" altLang="en-US" sz="2000" b="1" dirty="0">
                <a:solidFill>
                  <a:srgbClr val="F97305"/>
                </a:solidFill>
              </a:rPr>
              <a:t> </a:t>
            </a:r>
            <a:r>
              <a:rPr lang="ko-KR" altLang="en-US" dirty="0"/>
              <a:t>유기율이 가장 큼</a:t>
            </a:r>
            <a:r>
              <a:rPr lang="en-US" altLang="ko-KR" dirty="0"/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xmlns="" id="{31AE5B8B-F6E2-446B-AA03-5F449319C8FC}"/>
              </a:ext>
            </a:extLst>
          </p:cNvPr>
          <p:cNvSpPr/>
          <p:nvPr/>
        </p:nvSpPr>
        <p:spPr>
          <a:xfrm>
            <a:off x="9490380" y="3729805"/>
            <a:ext cx="328869" cy="552639"/>
          </a:xfrm>
          <a:prstGeom prst="downArrow">
            <a:avLst/>
          </a:prstGeom>
          <a:solidFill>
            <a:srgbClr val="F97305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8187886-7C7E-42BF-B174-051843CC590F}"/>
              </a:ext>
            </a:extLst>
          </p:cNvPr>
          <p:cNvSpPr/>
          <p:nvPr/>
        </p:nvSpPr>
        <p:spPr>
          <a:xfrm>
            <a:off x="8772205" y="5130010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중성화</a:t>
            </a:r>
            <a:r>
              <a:rPr lang="ko-KR" altLang="en-US" dirty="0"/>
              <a:t> 수술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2CB00B-9D53-412C-8CBD-BFBC733752BB}"/>
              </a:ext>
            </a:extLst>
          </p:cNvPr>
          <p:cNvSpPr txBox="1"/>
          <p:nvPr/>
        </p:nvSpPr>
        <p:spPr>
          <a:xfrm>
            <a:off x="3565182" y="3573643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그래프 수정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0" y="2108366"/>
            <a:ext cx="7237470" cy="41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pic>
        <p:nvPicPr>
          <p:cNvPr id="3" name="그림 2" descr="하늘, 실내이(가) 표시된 사진&#10;&#10;자동 생성된 설명">
            <a:extLst>
              <a:ext uri="{FF2B5EF4-FFF2-40B4-BE49-F238E27FC236}">
                <a16:creationId xmlns:a16="http://schemas.microsoft.com/office/drawing/2014/main" xmlns="" id="{629829F8-E127-42A3-BEDD-2B8C4582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8" y="1176696"/>
            <a:ext cx="9811044" cy="54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52076A9-1F2E-4801-B1CD-C66601875669}"/>
              </a:ext>
            </a:extLst>
          </p:cNvPr>
          <p:cNvSpPr/>
          <p:nvPr/>
        </p:nvSpPr>
        <p:spPr>
          <a:xfrm>
            <a:off x="6873877" y="2863945"/>
            <a:ext cx="360000" cy="360000"/>
          </a:xfrm>
          <a:prstGeom prst="ellipse">
            <a:avLst/>
          </a:prstGeom>
          <a:noFill/>
          <a:ln w="28575"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5FF6D6F-6B10-4698-B8CD-3ECC57E13717}"/>
              </a:ext>
            </a:extLst>
          </p:cNvPr>
          <p:cNvSpPr/>
          <p:nvPr/>
        </p:nvSpPr>
        <p:spPr>
          <a:xfrm>
            <a:off x="7499217" y="2503945"/>
            <a:ext cx="360000" cy="360000"/>
          </a:xfrm>
          <a:prstGeom prst="ellipse">
            <a:avLst/>
          </a:prstGeom>
          <a:noFill/>
          <a:ln w="28575"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5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52076A9-1F2E-4801-B1CD-C66601875669}"/>
              </a:ext>
            </a:extLst>
          </p:cNvPr>
          <p:cNvSpPr/>
          <p:nvPr/>
        </p:nvSpPr>
        <p:spPr>
          <a:xfrm>
            <a:off x="5590736" y="2850475"/>
            <a:ext cx="360000" cy="3600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5FF6D6F-6B10-4698-B8CD-3ECC57E13717}"/>
              </a:ext>
            </a:extLst>
          </p:cNvPr>
          <p:cNvSpPr/>
          <p:nvPr/>
        </p:nvSpPr>
        <p:spPr>
          <a:xfrm>
            <a:off x="6153936" y="2507845"/>
            <a:ext cx="360000" cy="3600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A0C032-D69E-430D-8933-2FF4B2E1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5" y="1159631"/>
            <a:ext cx="9961551" cy="5400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24C4DB9-7DEF-4782-9744-A3394C73D802}"/>
              </a:ext>
            </a:extLst>
          </p:cNvPr>
          <p:cNvSpPr/>
          <p:nvPr/>
        </p:nvSpPr>
        <p:spPr>
          <a:xfrm>
            <a:off x="8305052" y="4130966"/>
            <a:ext cx="3120572" cy="1683657"/>
          </a:xfrm>
          <a:prstGeom prst="ellipse">
            <a:avLst/>
          </a:prstGeom>
          <a:noFill/>
          <a:ln w="28575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9778B0E-3770-4CB4-BDCC-E863E734434C}"/>
              </a:ext>
            </a:extLst>
          </p:cNvPr>
          <p:cNvSpPr/>
          <p:nvPr/>
        </p:nvSpPr>
        <p:spPr>
          <a:xfrm>
            <a:off x="1771262" y="1935885"/>
            <a:ext cx="1407294" cy="1829180"/>
          </a:xfrm>
          <a:prstGeom prst="ellipse">
            <a:avLst/>
          </a:prstGeom>
          <a:noFill/>
          <a:ln w="28575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EDBDEC-B851-4BA9-BE7D-AE66F2E6F3D3}"/>
              </a:ext>
            </a:extLst>
          </p:cNvPr>
          <p:cNvSpPr txBox="1"/>
          <p:nvPr/>
        </p:nvSpPr>
        <p:spPr>
          <a:xfrm>
            <a:off x="338099" y="1481259"/>
            <a:ext cx="338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유기율이 높은 지역 </a:t>
            </a:r>
            <a:r>
              <a:rPr lang="en-US" altLang="ko-KR" sz="2000" b="1" dirty="0"/>
              <a:t>TOP10</a:t>
            </a:r>
            <a:endParaRPr lang="en-US" altLang="ko-KR" dirty="0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C861DE35-2C39-42F3-8D4D-63EFAF46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r="49552" b="18509"/>
          <a:stretch/>
        </p:blipFill>
        <p:spPr>
          <a:xfrm>
            <a:off x="7526218" y="1527980"/>
            <a:ext cx="4049485" cy="49994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65A9D64-E950-4D06-A4DF-6B198D5E057B}"/>
              </a:ext>
            </a:extLst>
          </p:cNvPr>
          <p:cNvSpPr/>
          <p:nvPr/>
        </p:nvSpPr>
        <p:spPr>
          <a:xfrm>
            <a:off x="646505" y="5602514"/>
            <a:ext cx="624114" cy="348342"/>
          </a:xfrm>
          <a:prstGeom prst="rect">
            <a:avLst/>
          </a:prstGeom>
          <a:noFill/>
          <a:ln w="38100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47768"/>
              </p:ext>
            </p:extLst>
          </p:nvPr>
        </p:nvGraphicFramePr>
        <p:xfrm>
          <a:off x="457819" y="2187069"/>
          <a:ext cx="6117153" cy="4083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Users\SIT302-007\Desktop\KakaoTalk_20190917_1733477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3" t="818" b="92668"/>
          <a:stretch/>
        </p:blipFill>
        <p:spPr bwMode="auto">
          <a:xfrm>
            <a:off x="7526218" y="1128240"/>
            <a:ext cx="4049485" cy="3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994</Words>
  <Application>Microsoft Office PowerPoint</Application>
  <PresentationFormat>사용자 지정</PresentationFormat>
  <Paragraphs>129</Paragraphs>
  <Slides>13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Windows 사용자</cp:lastModifiedBy>
  <cp:revision>39</cp:revision>
  <dcterms:created xsi:type="dcterms:W3CDTF">2019-09-17T11:57:51Z</dcterms:created>
  <dcterms:modified xsi:type="dcterms:W3CDTF">2019-09-19T01:32:21Z</dcterms:modified>
</cp:coreProperties>
</file>