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8" r:id="rId4"/>
    <p:sldId id="267" r:id="rId5"/>
    <p:sldId id="257" r:id="rId6"/>
    <p:sldId id="266" r:id="rId7"/>
    <p:sldId id="265" r:id="rId8"/>
    <p:sldId id="262" r:id="rId9"/>
    <p:sldId id="261" r:id="rId10"/>
    <p:sldId id="269" r:id="rId11"/>
    <p:sldId id="258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75" d="100"/>
          <a:sy n="75" d="100"/>
        </p:scale>
        <p:origin x="-1692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C513FC2-7F8F-4220-9EE9-FF6D6619CA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04" y="6352097"/>
            <a:ext cx="1605197" cy="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2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9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D561B-5FBE-4606-81B5-688A64CA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246BD3-C304-401D-B21E-C53927DF3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5A89FC-6669-4246-BFD8-B7C749A3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CF61D9-3793-4711-962C-8F9ECD2A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72408F-7103-4757-94AA-36AA42E3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DBDA7-4A3A-4D3D-AF1E-6D326443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461"/>
            <a:ext cx="1949970" cy="36725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83A187-6228-4C65-BA92-A5381304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B70281-E503-48D0-8C2E-6007F06B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0A53E8-0C4A-4B69-B77F-735C0741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5C7BC-9590-4CAF-87F1-D32B8239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CF646FA-19BE-4BDF-976F-15E0AAD6A73B}"/>
              </a:ext>
            </a:extLst>
          </p:cNvPr>
          <p:cNvSpPr txBox="1">
            <a:spLocks/>
          </p:cNvSpPr>
          <p:nvPr userDrawn="1"/>
        </p:nvSpPr>
        <p:spPr>
          <a:xfrm>
            <a:off x="838200" y="681037"/>
            <a:ext cx="1949970" cy="367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5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DC8376-3D14-4FC6-B507-682A2149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2C9EEB-CEA4-4E38-9436-E11D65E0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6E3B91-FC95-465A-BC5A-59036DF8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8E64BE-9FF3-4596-B823-2AEF88ED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4D3F76-26F4-4EED-8A85-36C036D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24450-7589-4EC7-85A2-16F06C8D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50BA79-16F0-41C6-A7FB-9A1410417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FB7B61-1F22-4D47-9F50-AF08474D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61A22B-CCA7-48CC-B08C-565851E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AEC942-29B1-4D24-937F-C2548E09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D99CC5-03EC-45C0-994D-A8D1AEA4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4E9E47-1130-4EAF-8583-C00FCB56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EBD1A6-E161-448E-AC16-97EBCFB9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B16091-A3AE-4807-A6F9-DA0AE5B4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5247026-C523-4322-9066-4B8E8DD56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397FDB-5EE1-4E74-B409-5B0C3D1B5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22A211D-27AA-492D-BBAB-DD5F677C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55663E-F679-4542-9F24-7F947F4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A33D99-A140-4864-9145-CBF3380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4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6B935-AA4D-4283-A073-18CB0849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F3B1B4-1847-485E-B613-4664081A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0DE500-3FDF-4356-B3B9-4320DAFD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2C2D60-8C2E-4657-B7E3-300679E6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C30D7-8741-4DAF-8F67-CEE4D1D1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5291E66-6F67-433A-AC75-AF587F33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1420E06-E821-4B23-8B18-983AA18B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CF6A45-97CE-47F7-B13D-0242BBD0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3223" y="6356351"/>
            <a:ext cx="2743200" cy="365125"/>
          </a:xfrm>
        </p:spPr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347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363364-5E73-4569-92C8-6755BFAD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D263F5-7D4D-4591-BFCD-2AAC40D2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A5BD92-ABDD-4BDF-ADAB-A69A08FE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4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22FA55-06B3-4798-94C1-C5DE455A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AC4A1D-A201-4D28-AC5B-237FF90C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D6C4D1-C3A1-4A10-B4FB-A02DAE5D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73100F-36DE-4907-B6ED-521426D8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2C656B-0C0E-4A0A-931C-A861192D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092A20-348D-4DBB-A5C4-993976C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2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494A83-D4CF-4B69-9E7F-18DF523A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4D7244-F02E-40B3-B911-9DBA14D1B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24DA36-14AB-4671-BAC1-11D8FD64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499A7D-DDE4-4224-9996-4443EF79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AD6374-6F76-4E6D-8F8D-4D01FCD9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A987E2-E323-45CB-A8DA-FEA0BC2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1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DE218-198C-4E5F-AA18-80C68A35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8CC050B-C7D0-4427-A7EF-1BC403AA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ACA2B-A1A0-4DDF-B6A7-D2435D63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2193BC-81B4-4904-93B7-88092194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6240F3-3380-4298-BB55-E3B79D92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7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C5D50D-66EA-46F2-A432-43426ADC9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8928E2-331B-47C3-B716-EFEC10F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F530F3-8677-4F65-80DC-737006D5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E095D3-F238-47B8-9522-146FAF1C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1AE9A2-85F2-4F04-AEFE-E9914C07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297" y="204501"/>
            <a:ext cx="3231630" cy="36512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hape 17">
            <a:extLst>
              <a:ext uri="{FF2B5EF4-FFF2-40B4-BE49-F238E27FC236}">
                <a16:creationId xmlns="" xmlns:a16="http://schemas.microsoft.com/office/drawing/2014/main" id="{47CAC129-6F01-4681-87A3-4635EB432C6C}"/>
              </a:ext>
            </a:extLst>
          </p:cNvPr>
          <p:cNvCxnSpPr/>
          <p:nvPr userDrawn="1"/>
        </p:nvCxnSpPr>
        <p:spPr>
          <a:xfrm rot="5400000" flipH="1" flipV="1">
            <a:off x="6021987" y="-4909679"/>
            <a:ext cx="152399" cy="11190960"/>
          </a:xfrm>
          <a:prstGeom prst="bentConnector2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297" y="204501"/>
            <a:ext cx="3231630" cy="36512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65590AF7-5452-4BBC-BBC6-5BB10A76F4AD}"/>
              </a:ext>
            </a:extLst>
          </p:cNvPr>
          <p:cNvSpPr txBox="1">
            <a:spLocks/>
          </p:cNvSpPr>
          <p:nvPr userDrawn="1"/>
        </p:nvSpPr>
        <p:spPr>
          <a:xfrm>
            <a:off x="688297" y="681037"/>
            <a:ext cx="323163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73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0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6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676A-93B6-4D5B-BCF5-8E460F1A4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6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C6D1-1969-4814-A48F-DD36ABA25CB2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676A-93B6-4D5B-BCF5-8E460F1A496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5CC2A01-7202-485A-9C33-95F3B7DEA16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70" y="6352097"/>
            <a:ext cx="1605197" cy="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0762CA3-63D8-4B81-A2FB-0637CFE7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0D54FB-D2A2-4B34-ABA2-155D8BC5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41EED7-6E66-4B25-BBFD-4C2585C94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9318-2F00-405E-8457-63A0416C426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CCF89-1AA0-4E58-A5C9-A3345ECE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767DF6-2DE8-453B-9D8B-5DD95BFC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FABC-9F21-4F30-9335-4B2BD74A52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hape 17">
            <a:extLst>
              <a:ext uri="{FF2B5EF4-FFF2-40B4-BE49-F238E27FC236}">
                <a16:creationId xmlns="" xmlns:a16="http://schemas.microsoft.com/office/drawing/2014/main" id="{0B955201-4E15-4845-A92A-6B250EDF9A76}"/>
              </a:ext>
            </a:extLst>
          </p:cNvPr>
          <p:cNvCxnSpPr/>
          <p:nvPr userDrawn="1"/>
        </p:nvCxnSpPr>
        <p:spPr>
          <a:xfrm rot="5400000" flipH="1" flipV="1">
            <a:off x="6021987" y="-4909679"/>
            <a:ext cx="152399" cy="11190960"/>
          </a:xfrm>
          <a:prstGeom prst="bentConnector2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F273C6-8AB7-4528-94ED-13440E319F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04" y="6352097"/>
            <a:ext cx="1605197" cy="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84893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65755"/>
            <a:ext cx="9144000" cy="1655763"/>
          </a:xfrm>
        </p:spPr>
        <p:txBody>
          <a:bodyPr/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2019-08-28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조 윤종필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백서연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2AFFB8C-65EA-4082-8324-9042CADE5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77" y="6151262"/>
            <a:ext cx="2235200" cy="5143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57400" y="1574800"/>
            <a:ext cx="8077200" cy="2971800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377" y="1193799"/>
            <a:ext cx="9144000" cy="1849669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Bike </a:t>
            </a:r>
            <a:r>
              <a:rPr lang="en-US" altLang="ko-KR" b="1" dirty="0" smtClean="0">
                <a:solidFill>
                  <a:schemeClr val="bg1"/>
                </a:solidFill>
              </a:rPr>
              <a:t>sharing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711377" y="2727717"/>
            <a:ext cx="9144000" cy="131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bg1"/>
                </a:solidFill>
              </a:rPr>
              <a:t>데이터 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3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T302-007\Desktop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5" y="1579579"/>
            <a:ext cx="9969723" cy="47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4732864" y="26035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64024" y="2221468"/>
            <a:ext cx="10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오전</a:t>
            </a:r>
            <a:r>
              <a:rPr lang="en-US" altLang="ko-KR" dirty="0"/>
              <a:t>8</a:t>
            </a:r>
            <a:r>
              <a:rPr lang="ko-KR" altLang="en-US" dirty="0"/>
              <a:t>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34863" y="1673256"/>
            <a:ext cx="194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오후</a:t>
            </a:r>
            <a:r>
              <a:rPr lang="en-US" altLang="ko-KR" dirty="0"/>
              <a:t>5</a:t>
            </a:r>
            <a:r>
              <a:rPr lang="ko-KR" altLang="en-US" dirty="0"/>
              <a:t>시반</a:t>
            </a:r>
            <a:r>
              <a:rPr lang="en-US" altLang="ko-KR" dirty="0"/>
              <a:t>~ 6</a:t>
            </a:r>
            <a:r>
              <a:rPr lang="ko-KR" altLang="en-US" dirty="0"/>
              <a:t>시</a:t>
            </a:r>
          </a:p>
        </p:txBody>
      </p:sp>
      <p:sp>
        <p:nvSpPr>
          <p:cNvPr id="17" name="타원 16"/>
          <p:cNvSpPr/>
          <p:nvPr/>
        </p:nvSpPr>
        <p:spPr>
          <a:xfrm>
            <a:off x="7882463" y="1749456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AB0942AE-050F-4F48-B556-63AF9E05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7" y="204501"/>
            <a:ext cx="3231630" cy="36512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두번째 가설을 위한 분석 </a:t>
            </a:r>
            <a:r>
              <a:rPr lang="en-US" altLang="ko-KR" b="1" dirty="0"/>
              <a:t>1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7A5048BF-3FB6-48B8-AAC1-526476546DBF}"/>
              </a:ext>
            </a:extLst>
          </p:cNvPr>
          <p:cNvSpPr txBox="1">
            <a:spLocks/>
          </p:cNvSpPr>
          <p:nvPr/>
        </p:nvSpPr>
        <p:spPr>
          <a:xfrm>
            <a:off x="688296" y="673017"/>
            <a:ext cx="110211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출퇴근 시간에 공용 자전거 </a:t>
            </a:r>
            <a:r>
              <a:rPr lang="ko-KR" altLang="en-US" sz="1800" dirty="0" smtClean="0"/>
              <a:t>대</a:t>
            </a:r>
            <a:r>
              <a:rPr lang="ko-KR" altLang="en-US" sz="1800" dirty="0"/>
              <a:t>여</a:t>
            </a:r>
            <a:r>
              <a:rPr lang="ko-KR" altLang="en-US" sz="1800" dirty="0" smtClean="0"/>
              <a:t>횟수가 </a:t>
            </a:r>
            <a:r>
              <a:rPr lang="ko-KR" altLang="en-US" sz="1800" dirty="0"/>
              <a:t>가장 많음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D0435A-AC53-45B8-A7BE-5CAB56E7D0D1}"/>
              </a:ext>
            </a:extLst>
          </p:cNvPr>
          <p:cNvSpPr txBox="1"/>
          <p:nvPr/>
        </p:nvSpPr>
        <p:spPr>
          <a:xfrm>
            <a:off x="4732864" y="121024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 </a:t>
            </a:r>
            <a:r>
              <a:rPr lang="en-US" altLang="ko-KR" b="1" dirty="0"/>
              <a:t>vs. </a:t>
            </a:r>
            <a:r>
              <a:rPr lang="ko-KR" altLang="en-US" b="1" dirty="0"/>
              <a:t>탑승 횟수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80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4">
            <a:extLst>
              <a:ext uri="{FF2B5EF4-FFF2-40B4-BE49-F238E27FC236}">
                <a16:creationId xmlns="" xmlns:a16="http://schemas.microsoft.com/office/drawing/2014/main" id="{BC8E41A5-E8F5-444E-BF4E-3DE02A786391}"/>
              </a:ext>
            </a:extLst>
          </p:cNvPr>
          <p:cNvSpPr txBox="1">
            <a:spLocks/>
          </p:cNvSpPr>
          <p:nvPr/>
        </p:nvSpPr>
        <p:spPr>
          <a:xfrm>
            <a:off x="1803040" y="1250509"/>
            <a:ext cx="1244960" cy="3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공휴일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405F388-2851-46C0-BED9-F64AB4AD8C48}"/>
              </a:ext>
            </a:extLst>
          </p:cNvPr>
          <p:cNvCxnSpPr>
            <a:cxnSpLocks/>
          </p:cNvCxnSpPr>
          <p:nvPr/>
        </p:nvCxnSpPr>
        <p:spPr>
          <a:xfrm>
            <a:off x="688296" y="1703257"/>
            <a:ext cx="3231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4">
            <a:extLst>
              <a:ext uri="{FF2B5EF4-FFF2-40B4-BE49-F238E27FC236}">
                <a16:creationId xmlns="" xmlns:a16="http://schemas.microsoft.com/office/drawing/2014/main" id="{14B3CB75-9BA2-483F-9977-DAD22A74E4DA}"/>
              </a:ext>
            </a:extLst>
          </p:cNvPr>
          <p:cNvSpPr txBox="1">
            <a:spLocks/>
          </p:cNvSpPr>
          <p:nvPr/>
        </p:nvSpPr>
        <p:spPr>
          <a:xfrm>
            <a:off x="9294416" y="1250509"/>
            <a:ext cx="1244960" cy="3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주말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0032643-19CF-42BC-B4F1-71D0FF1C72E7}"/>
              </a:ext>
            </a:extLst>
          </p:cNvPr>
          <p:cNvCxnSpPr>
            <a:cxnSpLocks/>
          </p:cNvCxnSpPr>
          <p:nvPr/>
        </p:nvCxnSpPr>
        <p:spPr>
          <a:xfrm>
            <a:off x="7897416" y="1703257"/>
            <a:ext cx="36560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="" xmlns:a16="http://schemas.microsoft.com/office/drawing/2014/main" id="{DB8C7D57-F421-4A7E-95AF-890A2FDC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7" y="204501"/>
            <a:ext cx="3231630" cy="36512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세번째 가설을 위한 분석 </a:t>
            </a:r>
            <a:r>
              <a:rPr lang="en-US" altLang="ko-KR" b="1" dirty="0"/>
              <a:t>1</a:t>
            </a:r>
            <a:endParaRPr lang="ko-KR" altLang="en-US" dirty="0"/>
          </a:p>
        </p:txBody>
      </p:sp>
      <p:sp>
        <p:nvSpPr>
          <p:cNvPr id="19" name="Content Placeholder 24">
            <a:extLst>
              <a:ext uri="{FF2B5EF4-FFF2-40B4-BE49-F238E27FC236}">
                <a16:creationId xmlns="" xmlns:a16="http://schemas.microsoft.com/office/drawing/2014/main" id="{DB0B53AC-44D9-440C-B50D-B5A5834F422F}"/>
              </a:ext>
            </a:extLst>
          </p:cNvPr>
          <p:cNvSpPr txBox="1">
            <a:spLocks/>
          </p:cNvSpPr>
          <p:nvPr/>
        </p:nvSpPr>
        <p:spPr>
          <a:xfrm>
            <a:off x="5438932" y="1250509"/>
            <a:ext cx="1244960" cy="3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근무일</a:t>
            </a:r>
            <a:endParaRPr lang="en-US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25D8F7D-7E3B-41CF-9C5D-B9D364F5CF8E}"/>
              </a:ext>
            </a:extLst>
          </p:cNvPr>
          <p:cNvCxnSpPr>
            <a:cxnSpLocks/>
          </p:cNvCxnSpPr>
          <p:nvPr/>
        </p:nvCxnSpPr>
        <p:spPr>
          <a:xfrm>
            <a:off x="4342497" y="1703257"/>
            <a:ext cx="31834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8DE40144-7302-4889-A2ED-CCC75A24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4" y="1786926"/>
            <a:ext cx="3494239" cy="381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5F0E019-65C1-4AF4-97CA-EEB6AD4B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97" y="1821251"/>
            <a:ext cx="3183467" cy="381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7893932D-5238-4E18-9770-A2C57FC1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14" y="1786926"/>
            <a:ext cx="3494239" cy="381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B1EC7B96-DBAC-4F3D-9563-A15982A1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4" y="2236813"/>
            <a:ext cx="3494239" cy="6000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40DE8C4-27C2-48C3-B25F-6A7000D7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529" y="2255863"/>
            <a:ext cx="1790701" cy="581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062786B7-9FD8-4F88-8377-D66BFF205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412" y="2260625"/>
            <a:ext cx="1571625" cy="571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4FCD47E9-B783-4C0D-9A91-9B6BE7F18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274" y="2791350"/>
            <a:ext cx="1485900" cy="323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4DF87CAB-456A-486B-B688-44613BF2E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511" y="2769818"/>
            <a:ext cx="1647825" cy="3333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160285F0-923A-4745-B3A0-ED1007BFB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90" y="2832126"/>
            <a:ext cx="3298804" cy="2351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07A6760-4C06-4858-9399-B06C7CAA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215" y="2236813"/>
            <a:ext cx="1790701" cy="4702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2A0D3F90-7EC1-4B5D-A8E8-1C70F4259D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5752" y="2203406"/>
            <a:ext cx="1847741" cy="504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F6D1E115-BB0B-4DCF-A32E-976220669D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112" y="2684463"/>
            <a:ext cx="1707339" cy="2953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2209CF08-0737-4D46-B1AD-E87A95BFC8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5463" y="2707098"/>
            <a:ext cx="1647825" cy="3238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9745BDCE-8F6C-4274-995E-919903851CDE}"/>
              </a:ext>
            </a:extLst>
          </p:cNvPr>
          <p:cNvCxnSpPr>
            <a:cxnSpLocks/>
          </p:cNvCxnSpPr>
          <p:nvPr/>
        </p:nvCxnSpPr>
        <p:spPr>
          <a:xfrm>
            <a:off x="804329" y="4675247"/>
            <a:ext cx="10617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E9282B5-0D2B-4F66-97FA-DB1B1D507714}"/>
              </a:ext>
            </a:extLst>
          </p:cNvPr>
          <p:cNvSpPr txBox="1"/>
          <p:nvPr/>
        </p:nvSpPr>
        <p:spPr>
          <a:xfrm>
            <a:off x="5438932" y="422135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시사점</a:t>
            </a:r>
          </a:p>
        </p:txBody>
      </p:sp>
      <p:sp>
        <p:nvSpPr>
          <p:cNvPr id="48" name="화살표: 오른쪽 119">
            <a:extLst>
              <a:ext uri="{FF2B5EF4-FFF2-40B4-BE49-F238E27FC236}">
                <a16:creationId xmlns="" xmlns:a16="http://schemas.microsoft.com/office/drawing/2014/main" id="{E7A4E74D-DBFB-4405-91DD-53A606862CDC}"/>
              </a:ext>
            </a:extLst>
          </p:cNvPr>
          <p:cNvSpPr/>
          <p:nvPr/>
        </p:nvSpPr>
        <p:spPr>
          <a:xfrm rot="5400000">
            <a:off x="5432730" y="-1022754"/>
            <a:ext cx="737206" cy="9350532"/>
          </a:xfrm>
          <a:prstGeom prst="rightArrow">
            <a:avLst>
              <a:gd name="adj1" fmla="val 84755"/>
              <a:gd name="adj2" fmla="val 79575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0000">
                <a:schemeClr val="bg1">
                  <a:alpha val="10000"/>
                </a:schemeClr>
              </a:gs>
            </a:gsLst>
            <a:lin ang="10800000" scaled="0"/>
            <a:tileRect/>
          </a:gra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9B1717"/>
              </a:buClr>
              <a:buFont typeface="Arial" pitchFamily="34" charset="0"/>
              <a:buChar char="–"/>
            </a:pPr>
            <a:endParaRPr lang="ko-KR" altLang="en-US" dirty="0" err="1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="" xmlns:a16="http://schemas.microsoft.com/office/drawing/2014/main" id="{EC31CB53-9F3D-45E5-BD2B-D44C77A0C093}"/>
              </a:ext>
            </a:extLst>
          </p:cNvPr>
          <p:cNvSpPr txBox="1">
            <a:spLocks/>
          </p:cNvSpPr>
          <p:nvPr/>
        </p:nvSpPr>
        <p:spPr>
          <a:xfrm>
            <a:off x="688296" y="673017"/>
            <a:ext cx="110211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공휴일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주말에 미등록자의 공용 자전거 대여 횟수 多 </a:t>
            </a:r>
            <a:endParaRPr lang="ko-KR" altLang="en-US" sz="1800" dirty="0"/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18612304-68B7-415B-B6BF-51DBAEE31E0F}"/>
              </a:ext>
            </a:extLst>
          </p:cNvPr>
          <p:cNvSpPr txBox="1">
            <a:spLocks/>
          </p:cNvSpPr>
          <p:nvPr/>
        </p:nvSpPr>
        <p:spPr>
          <a:xfrm>
            <a:off x="804329" y="4815401"/>
            <a:ext cx="110211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근무일에는 등록자</a:t>
            </a:r>
            <a:r>
              <a:rPr lang="en-US" altLang="ko-KR" sz="1800" dirty="0"/>
              <a:t>, </a:t>
            </a:r>
            <a:r>
              <a:rPr lang="ko-KR" altLang="en-US" sz="1800" dirty="0"/>
              <a:t>공휴일</a:t>
            </a:r>
            <a:r>
              <a:rPr lang="en-US" altLang="ko-KR" sz="1800" dirty="0"/>
              <a:t>/</a:t>
            </a:r>
            <a:r>
              <a:rPr lang="ko-KR" altLang="en-US" sz="1800" dirty="0"/>
              <a:t>주말 에는 미등록자를 고려한 수요예측 필요</a:t>
            </a:r>
          </a:p>
        </p:txBody>
      </p:sp>
      <p:cxnSp>
        <p:nvCxnSpPr>
          <p:cNvPr id="4" name="직선 연결선 3"/>
          <p:cNvCxnSpPr>
            <a:stCxn id="45" idx="2"/>
          </p:cNvCxnSpPr>
          <p:nvPr/>
        </p:nvCxnSpPr>
        <p:spPr>
          <a:xfrm flipH="1" flipV="1">
            <a:off x="7821215" y="2707098"/>
            <a:ext cx="1790701" cy="11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58511" y="2818748"/>
            <a:ext cx="16428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5" idx="0"/>
          </p:cNvCxnSpPr>
          <p:nvPr/>
        </p:nvCxnSpPr>
        <p:spPr>
          <a:xfrm flipH="1">
            <a:off x="649290" y="2832126"/>
            <a:ext cx="1649402" cy="4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위쪽 화살표 37"/>
          <p:cNvSpPr/>
          <p:nvPr/>
        </p:nvSpPr>
        <p:spPr>
          <a:xfrm>
            <a:off x="2241370" y="2405406"/>
            <a:ext cx="240528" cy="364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9491652" y="2354644"/>
            <a:ext cx="240528" cy="364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0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가설 검증</a:t>
            </a:r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F61223C-2246-44F1-A3C1-A17BC5322C07}"/>
              </a:ext>
            </a:extLst>
          </p:cNvPr>
          <p:cNvGrpSpPr/>
          <p:nvPr/>
        </p:nvGrpSpPr>
        <p:grpSpPr>
          <a:xfrm>
            <a:off x="798363" y="2084129"/>
            <a:ext cx="4332438" cy="3180807"/>
            <a:chOff x="4433241" y="1999009"/>
            <a:chExt cx="5120133" cy="3180807"/>
          </a:xfrm>
        </p:grpSpPr>
        <p:sp>
          <p:nvSpPr>
            <p:cNvPr id="4" name="직사각형 50">
              <a:extLst>
                <a:ext uri="{FF2B5EF4-FFF2-40B4-BE49-F238E27FC236}">
                  <a16:creationId xmlns="" xmlns:a16="http://schemas.microsoft.com/office/drawing/2014/main" id="{7447091A-B4A9-49E5-96FA-2C1CC737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760" y="1999009"/>
              <a:ext cx="4753214" cy="925391"/>
            </a:xfrm>
            <a:prstGeom prst="rect">
              <a:avLst/>
            </a:prstGeom>
            <a:solidFill>
              <a:srgbClr val="EFEEEC"/>
            </a:solidFill>
            <a:ln w="12700" algn="ctr">
              <a:noFill/>
              <a:round/>
              <a:headEnd/>
              <a:tailEnd/>
            </a:ln>
          </p:spPr>
          <p:txBody>
            <a:bodyPr lIns="72000" tIns="0" rIns="72000" bIns="0" anchor="ctr"/>
            <a:lstStyle/>
            <a:p>
              <a:r>
                <a:rPr lang="ko-KR" altLang="en-US" sz="1400" dirty="0"/>
                <a:t> </a:t>
              </a:r>
              <a:r>
                <a:rPr lang="ko-KR" altLang="en-US" sz="1400" b="1" dirty="0"/>
                <a:t>날씨가 선선할수록 탑승자가 이용 多</a:t>
              </a:r>
              <a:endParaRPr lang="en-US" altLang="ko-KR" sz="1400" b="1" dirty="0"/>
            </a:p>
          </p:txBody>
        </p:sp>
        <p:sp>
          <p:nvSpPr>
            <p:cNvPr id="5" name="직사각형 51">
              <a:extLst>
                <a:ext uri="{FF2B5EF4-FFF2-40B4-BE49-F238E27FC236}">
                  <a16:creationId xmlns="" xmlns:a16="http://schemas.microsoft.com/office/drawing/2014/main" id="{8C57056C-4399-484A-8BDD-EDC12C326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241" y="1999009"/>
              <a:ext cx="360000" cy="925391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1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grpSp>
          <p:nvGrpSpPr>
            <p:cNvPr id="6" name="그룹 50">
              <a:extLst>
                <a:ext uri="{FF2B5EF4-FFF2-40B4-BE49-F238E27FC236}">
                  <a16:creationId xmlns="" xmlns:a16="http://schemas.microsoft.com/office/drawing/2014/main" id="{598CC42E-EDB2-4B89-87C3-04C075910CA4}"/>
                </a:ext>
              </a:extLst>
            </p:cNvPr>
            <p:cNvGrpSpPr/>
            <p:nvPr/>
          </p:nvGrpSpPr>
          <p:grpSpPr>
            <a:xfrm>
              <a:off x="4439641" y="3123273"/>
              <a:ext cx="4680520" cy="925391"/>
              <a:chOff x="4211960" y="3518035"/>
              <a:chExt cx="4680520" cy="640060"/>
            </a:xfrm>
          </p:grpSpPr>
          <p:sp>
            <p:nvSpPr>
              <p:cNvPr id="7" name="직사각형 46">
                <a:extLst>
                  <a:ext uri="{FF2B5EF4-FFF2-40B4-BE49-F238E27FC236}">
                    <a16:creationId xmlns="" xmlns:a16="http://schemas.microsoft.com/office/drawing/2014/main" id="{1D4D8DE2-A9C9-4EA6-9DCC-5BE749A0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480" y="3518035"/>
                <a:ext cx="4320000" cy="640060"/>
              </a:xfrm>
              <a:prstGeom prst="rect">
                <a:avLst/>
              </a:prstGeom>
              <a:solidFill>
                <a:srgbClr val="EFEEE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0" rIns="7200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중국 지방정부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·</a:t>
                </a: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감독기관과의 긴밀한 네트워크 및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/>
                </a:r>
                <a:b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</a:b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현지 금융기관과의 다양한 프로젝트 수행경험 보유</a:t>
                </a:r>
              </a:p>
            </p:txBody>
          </p:sp>
          <p:sp>
            <p:nvSpPr>
              <p:cNvPr id="8" name="직사각형 47">
                <a:extLst>
                  <a:ext uri="{FF2B5EF4-FFF2-40B4-BE49-F238E27FC236}">
                    <a16:creationId xmlns="" xmlns:a16="http://schemas.microsoft.com/office/drawing/2014/main" id="{2444B344-0C0C-4C66-A023-D5D5F78C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960" y="3518035"/>
                <a:ext cx="360000" cy="640060"/>
              </a:xfrm>
              <a:prstGeom prst="rect">
                <a:avLst/>
              </a:prstGeom>
              <a:solidFill>
                <a:srgbClr val="9B1717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72000" rIns="72000" bIns="720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/>
                  </a:rPr>
                  <a:t>3</a:t>
                </a:r>
                <a:endPara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  <p:sp>
          <p:nvSpPr>
            <p:cNvPr id="9" name="직사각형 58">
              <a:extLst>
                <a:ext uri="{FF2B5EF4-FFF2-40B4-BE49-F238E27FC236}">
                  <a16:creationId xmlns="" xmlns:a16="http://schemas.microsoft.com/office/drawing/2014/main" id="{31F32EA6-1C9C-4FDF-ADF0-D75533D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160" y="3123272"/>
              <a:ext cx="4753214" cy="925391"/>
            </a:xfrm>
            <a:prstGeom prst="rect">
              <a:avLst/>
            </a:prstGeom>
            <a:solidFill>
              <a:srgbClr val="EFEEEC"/>
            </a:solidFill>
            <a:ln w="12700" algn="ctr">
              <a:noFill/>
              <a:round/>
              <a:headEnd/>
              <a:tailEnd/>
            </a:ln>
          </p:spPr>
          <p:txBody>
            <a:bodyPr lIns="72000" tIns="0" rIns="72000" bIns="0" anchor="ctr"/>
            <a:lstStyle/>
            <a:p>
              <a:r>
                <a:rPr lang="ko-KR" altLang="en-US" sz="1400" b="1" dirty="0"/>
                <a:t> 출퇴근 시간에 탑승자 이용 多</a:t>
              </a:r>
              <a:endParaRPr lang="en-US" altLang="ko-KR" sz="1400" b="1" dirty="0"/>
            </a:p>
          </p:txBody>
        </p:sp>
        <p:sp>
          <p:nvSpPr>
            <p:cNvPr id="10" name="직사각형 47">
              <a:extLst>
                <a:ext uri="{FF2B5EF4-FFF2-40B4-BE49-F238E27FC236}">
                  <a16:creationId xmlns="" xmlns:a16="http://schemas.microsoft.com/office/drawing/2014/main" id="{703EC9F0-20EE-4C30-A5FF-08038598D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641" y="3123272"/>
              <a:ext cx="360000" cy="925391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2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grpSp>
          <p:nvGrpSpPr>
            <p:cNvPr id="11" name="그룹 67">
              <a:extLst>
                <a:ext uri="{FF2B5EF4-FFF2-40B4-BE49-F238E27FC236}">
                  <a16:creationId xmlns="" xmlns:a16="http://schemas.microsoft.com/office/drawing/2014/main" id="{0F47DC93-C189-490A-A290-D2A91358F483}"/>
                </a:ext>
              </a:extLst>
            </p:cNvPr>
            <p:cNvGrpSpPr/>
            <p:nvPr/>
          </p:nvGrpSpPr>
          <p:grpSpPr>
            <a:xfrm>
              <a:off x="4439641" y="4226559"/>
              <a:ext cx="4680520" cy="953257"/>
              <a:chOff x="4211960" y="3518035"/>
              <a:chExt cx="4680520" cy="640060"/>
            </a:xfrm>
          </p:grpSpPr>
          <p:sp>
            <p:nvSpPr>
              <p:cNvPr id="12" name="직사각형 46">
                <a:extLst>
                  <a:ext uri="{FF2B5EF4-FFF2-40B4-BE49-F238E27FC236}">
                    <a16:creationId xmlns="" xmlns:a16="http://schemas.microsoft.com/office/drawing/2014/main" id="{E2FE341D-8980-413D-926C-203A8BF0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480" y="3518035"/>
                <a:ext cx="4320000" cy="640060"/>
              </a:xfrm>
              <a:prstGeom prst="rect">
                <a:avLst/>
              </a:prstGeom>
              <a:solidFill>
                <a:srgbClr val="EFEEE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0" rIns="7200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중국 지방정부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·</a:t>
                </a: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감독기관과의 긴밀한 네트워크 및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/>
                </a:r>
                <a:b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</a:b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현지 금융기관과의 다양한 프로젝트 수행경험 보유</a:t>
                </a:r>
              </a:p>
            </p:txBody>
          </p:sp>
          <p:sp>
            <p:nvSpPr>
              <p:cNvPr id="13" name="직사각형 47">
                <a:extLst>
                  <a:ext uri="{FF2B5EF4-FFF2-40B4-BE49-F238E27FC236}">
                    <a16:creationId xmlns="" xmlns:a16="http://schemas.microsoft.com/office/drawing/2014/main" id="{61966506-1648-43AE-B16B-F82919280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960" y="3518035"/>
                <a:ext cx="360000" cy="640060"/>
              </a:xfrm>
              <a:prstGeom prst="rect">
                <a:avLst/>
              </a:prstGeom>
              <a:solidFill>
                <a:srgbClr val="9B1717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72000" rIns="72000" bIns="720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/>
                  </a:rPr>
                  <a:t>3</a:t>
                </a:r>
                <a:endPara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  <p:sp>
          <p:nvSpPr>
            <p:cNvPr id="14" name="직사각형 71">
              <a:extLst>
                <a:ext uri="{FF2B5EF4-FFF2-40B4-BE49-F238E27FC236}">
                  <a16:creationId xmlns="" xmlns:a16="http://schemas.microsoft.com/office/drawing/2014/main" id="{A7DC4DB3-989A-4508-92C4-E7D4C1E2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160" y="4226558"/>
              <a:ext cx="4753214" cy="953257"/>
            </a:xfrm>
            <a:prstGeom prst="rect">
              <a:avLst/>
            </a:prstGeom>
            <a:solidFill>
              <a:srgbClr val="EFEEEC"/>
            </a:solidFill>
            <a:ln w="12700" algn="ctr">
              <a:noFill/>
              <a:round/>
              <a:headEnd/>
              <a:tailEnd/>
            </a:ln>
          </p:spPr>
          <p:txBody>
            <a:bodyPr lIns="72000" tIns="0" rIns="72000" bIns="0" anchor="ctr"/>
            <a:lstStyle/>
            <a:p>
              <a:pPr lvl="0" latinLnBrk="0">
                <a:defRPr/>
              </a:pP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미등록자는 공휴일</a:t>
              </a:r>
              <a:r>
                <a:rPr lang="en-US" altLang="ko-KR" sz="1400" b="1" kern="0" dirty="0">
                  <a:solidFill>
                    <a:sysClr val="windowText" lastClr="000000"/>
                  </a:solidFill>
                  <a:cs typeface="Arial"/>
                </a:rPr>
                <a:t>, </a:t>
              </a: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주말에 이용 </a:t>
              </a:r>
              <a:r>
                <a:rPr lang="ko-KR" altLang="en-US" sz="1400" b="1" dirty="0"/>
                <a:t>多 </a:t>
              </a:r>
              <a:r>
                <a:rPr lang="en-US" altLang="ko-KR" sz="1400" b="1" dirty="0"/>
                <a:t/>
              </a:r>
              <a:br>
                <a:rPr lang="en-US" altLang="ko-KR" sz="1400" b="1" dirty="0"/>
              </a:b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등록자는 근무일에</a:t>
              </a:r>
              <a:r>
                <a:rPr lang="en-US" altLang="ko-KR" sz="1400" b="1" kern="0" dirty="0">
                  <a:solidFill>
                    <a:sysClr val="windowText" lastClr="000000"/>
                  </a:solidFill>
                  <a:cs typeface="Arial"/>
                </a:rPr>
                <a:t> </a:t>
              </a: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자전거 이용 </a:t>
              </a:r>
              <a:r>
                <a:rPr lang="ko-KR" altLang="en-US" sz="1400" b="1" dirty="0"/>
                <a:t>多</a:t>
              </a:r>
              <a:endParaRPr lang="ko-KR" altLang="en-US" sz="1400" b="1" kern="0" dirty="0">
                <a:solidFill>
                  <a:sysClr val="windowText" lastClr="000000"/>
                </a:solidFill>
                <a:cs typeface="Arial"/>
              </a:endParaRPr>
            </a:p>
          </p:txBody>
        </p:sp>
        <p:sp>
          <p:nvSpPr>
            <p:cNvPr id="15" name="직사각형 133">
              <a:extLst>
                <a:ext uri="{FF2B5EF4-FFF2-40B4-BE49-F238E27FC236}">
                  <a16:creationId xmlns="" xmlns:a16="http://schemas.microsoft.com/office/drawing/2014/main" id="{F07E61C5-2C67-43CD-A813-6383189A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641" y="4226558"/>
              <a:ext cx="360000" cy="953257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3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="" xmlns:a16="http://schemas.microsoft.com/office/drawing/2014/main" id="{D60AA3C2-A6B8-43B3-8A53-1BBD227049C7}"/>
              </a:ext>
            </a:extLst>
          </p:cNvPr>
          <p:cNvSpPr txBox="1">
            <a:spLocks/>
          </p:cNvSpPr>
          <p:nvPr/>
        </p:nvSpPr>
        <p:spPr>
          <a:xfrm>
            <a:off x="688296" y="673016"/>
            <a:ext cx="11021104" cy="491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3</a:t>
            </a:r>
            <a:r>
              <a:rPr lang="ko-KR" altLang="en-US" sz="1800" dirty="0" smtClean="0"/>
              <a:t>가지 가설 중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검증 결과</a:t>
            </a:r>
            <a:endParaRPr lang="ko-KR" altLang="en-US" sz="18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9B3DD434-A991-476D-B3DC-7EC85D4C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705" y="1608964"/>
            <a:ext cx="569697" cy="3690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/>
              <a:t>가설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EE1D1B46-5447-430B-B9F9-1A0D2587F4B6}"/>
              </a:ext>
            </a:extLst>
          </p:cNvPr>
          <p:cNvCxnSpPr>
            <a:cxnSpLocks/>
          </p:cNvCxnSpPr>
          <p:nvPr/>
        </p:nvCxnSpPr>
        <p:spPr>
          <a:xfrm>
            <a:off x="805375" y="1957710"/>
            <a:ext cx="43324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E09FFB2-D6E0-4944-A7AA-859E1C0C0A45}"/>
              </a:ext>
            </a:extLst>
          </p:cNvPr>
          <p:cNvCxnSpPr>
            <a:cxnSpLocks/>
          </p:cNvCxnSpPr>
          <p:nvPr/>
        </p:nvCxnSpPr>
        <p:spPr>
          <a:xfrm>
            <a:off x="798363" y="1957710"/>
            <a:ext cx="43324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3D9CF3B-1C1F-4AE8-86CB-A5FC58ECAEDD}"/>
              </a:ext>
            </a:extLst>
          </p:cNvPr>
          <p:cNvSpPr/>
          <p:nvPr/>
        </p:nvSpPr>
        <p:spPr>
          <a:xfrm>
            <a:off x="5366413" y="3347471"/>
            <a:ext cx="1436837" cy="6472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AF36197-395B-48AC-9F6E-779C9C2ECE96}"/>
              </a:ext>
            </a:extLst>
          </p:cNvPr>
          <p:cNvSpPr/>
          <p:nvPr/>
        </p:nvSpPr>
        <p:spPr>
          <a:xfrm>
            <a:off x="5366413" y="4388490"/>
            <a:ext cx="1436837" cy="6472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</a:t>
            </a:r>
            <a:endParaRPr lang="en-US" dirty="0"/>
          </a:p>
        </p:txBody>
      </p:sp>
      <p:sp>
        <p:nvSpPr>
          <p:cNvPr id="22" name="화살표: 오른쪽 119">
            <a:extLst>
              <a:ext uri="{FF2B5EF4-FFF2-40B4-BE49-F238E27FC236}">
                <a16:creationId xmlns="" xmlns:a16="http://schemas.microsoft.com/office/drawing/2014/main" id="{CF860E21-886F-4296-91BE-D3F41270E479}"/>
              </a:ext>
            </a:extLst>
          </p:cNvPr>
          <p:cNvSpPr/>
          <p:nvPr/>
        </p:nvSpPr>
        <p:spPr>
          <a:xfrm>
            <a:off x="7225568" y="2084129"/>
            <a:ext cx="914893" cy="2982276"/>
          </a:xfrm>
          <a:prstGeom prst="rightArrow">
            <a:avLst>
              <a:gd name="adj1" fmla="val 84755"/>
              <a:gd name="adj2" fmla="val 24448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0000">
                <a:schemeClr val="bg1">
                  <a:alpha val="10000"/>
                </a:schemeClr>
              </a:gs>
            </a:gsLst>
            <a:lin ang="10800000" scaled="0"/>
            <a:tileRect/>
          </a:gra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9B1717"/>
              </a:buClr>
              <a:buFont typeface="Arial" pitchFamily="34" charset="0"/>
              <a:buChar char="–"/>
            </a:pPr>
            <a:endParaRPr lang="ko-KR" altLang="en-US" dirty="0" err="1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Content Placeholder 24">
            <a:extLst>
              <a:ext uri="{FF2B5EF4-FFF2-40B4-BE49-F238E27FC236}">
                <a16:creationId xmlns="" xmlns:a16="http://schemas.microsoft.com/office/drawing/2014/main" id="{9B3DD434-A991-476D-B3DC-7EC85D4C3C42}"/>
              </a:ext>
            </a:extLst>
          </p:cNvPr>
          <p:cNvSpPr txBox="1">
            <a:spLocks/>
          </p:cNvSpPr>
          <p:nvPr/>
        </p:nvSpPr>
        <p:spPr>
          <a:xfrm>
            <a:off x="9429356" y="1608964"/>
            <a:ext cx="1162444" cy="369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개선 기회</a:t>
            </a:r>
            <a:endParaRPr lang="en-US" dirty="0"/>
          </a:p>
        </p:txBody>
      </p:sp>
      <p:cxnSp>
        <p:nvCxnSpPr>
          <p:cNvPr id="26" name="Straight Connector 30">
            <a:extLst>
              <a:ext uri="{FF2B5EF4-FFF2-40B4-BE49-F238E27FC236}">
                <a16:creationId xmlns="" xmlns:a16="http://schemas.microsoft.com/office/drawing/2014/main" id="{DE09FFB2-D6E0-4944-A7AA-859E1C0C0A45}"/>
              </a:ext>
            </a:extLst>
          </p:cNvPr>
          <p:cNvCxnSpPr>
            <a:cxnSpLocks/>
          </p:cNvCxnSpPr>
          <p:nvPr/>
        </p:nvCxnSpPr>
        <p:spPr>
          <a:xfrm>
            <a:off x="8140461" y="1957710"/>
            <a:ext cx="38749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6986" y="2286000"/>
            <a:ext cx="344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itchFamily="34" charset="0"/>
              <a:buChar char="•"/>
            </a:pPr>
            <a:r>
              <a:rPr lang="ko-KR" altLang="en-US" dirty="0" smtClean="0"/>
              <a:t>회귀 분석으로 추가검증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14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3909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15DC1-74C0-4E12-8B95-926FD74D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01"/>
            <a:ext cx="10515600" cy="132556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0C78B22-82EC-4E7B-8E1D-B0A5C0620C79}"/>
              </a:ext>
            </a:extLst>
          </p:cNvPr>
          <p:cNvSpPr/>
          <p:nvPr/>
        </p:nvSpPr>
        <p:spPr bwMode="gray">
          <a:xfrm>
            <a:off x="0" y="2016384"/>
            <a:ext cx="12192000" cy="4208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7212" indent="-97212" algn="ctr">
              <a:lnSpc>
                <a:spcPct val="90000"/>
              </a:lnSpc>
              <a:buClr>
                <a:schemeClr val="bg1"/>
              </a:buClr>
              <a:buSzPct val="100000"/>
              <a:buFont typeface="Arial"/>
              <a:buChar char="•"/>
            </a:pPr>
            <a:endParaRPr lang="ko-KR" altLang="en-US" sz="1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="" xmlns:a16="http://schemas.microsoft.com/office/drawing/2014/main" id="{B6EE445C-B8E9-4F8B-8D1B-436CE28DB5B0}"/>
              </a:ext>
            </a:extLst>
          </p:cNvPr>
          <p:cNvSpPr/>
          <p:nvPr/>
        </p:nvSpPr>
        <p:spPr bwMode="gray">
          <a:xfrm>
            <a:off x="7654747" y="2076345"/>
            <a:ext cx="3600971" cy="14619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1270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57188" marR="0" lvl="0" indent="-35718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sz="2000" b="1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목적</a:t>
            </a:r>
            <a:endParaRPr lang="en-US" altLang="ko-KR" sz="2000" b="1" kern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57188" marR="0" lvl="0" indent="-35718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sz="2000" b="1" kern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데이터셋 종류 및 설명</a:t>
            </a:r>
            <a:endParaRPr lang="en-US" altLang="ko-KR" sz="2000" b="1" kern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57188" marR="0" lvl="0" indent="-35718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altLang="ko-KR" sz="2000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lang="ko-KR" altLang="en-US" sz="2000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접근 방안</a:t>
            </a:r>
            <a:endParaRPr lang="en-US" altLang="ko-KR" sz="2000" b="1" kern="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57188" marR="0" lvl="0" indent="-35718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ko-KR" altLang="en-US" sz="2000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검증</a:t>
            </a:r>
            <a:endParaRPr lang="en-US" altLang="ko-KR" sz="2000" b="1" kern="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89CE37-6DB9-48AC-A1FA-8B3A07F1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24" y="4991725"/>
            <a:ext cx="5057818" cy="9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40DD5705-45F8-4FE5-A84B-3EFD47BE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53" y="264462"/>
            <a:ext cx="3231630" cy="36512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목적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01E9E14-39C7-43B8-BE0D-F1936B426149}"/>
              </a:ext>
            </a:extLst>
          </p:cNvPr>
          <p:cNvSpPr/>
          <p:nvPr/>
        </p:nvSpPr>
        <p:spPr>
          <a:xfrm>
            <a:off x="682053" y="629588"/>
            <a:ext cx="10754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  <a:ea typeface="+mj-ea"/>
                <a:cs typeface="+mj-cs"/>
              </a:rPr>
              <a:t>Bike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sharing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 분석 대회에서는 참가자들은 과거 사용 패턴과 날씨의 기록을 활용하여 워싱턴 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D.C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에 있는 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Capital Bikeshare program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의 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수요예측을 위한 분석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A row of parked motorcycles sitting on the side of a building&#10;&#10;Description automatically generated">
            <a:extLst>
              <a:ext uri="{FF2B5EF4-FFF2-40B4-BE49-F238E27FC236}">
                <a16:creationId xmlns="" xmlns:a16="http://schemas.microsoft.com/office/drawing/2014/main" id="{DE0BFE66-C23C-4078-96C2-0CD707B69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53" y="2484877"/>
            <a:ext cx="4034468" cy="2691746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="" xmlns:a16="http://schemas.microsoft.com/office/drawing/2014/main" id="{1D1E8602-7E5B-425B-800D-DEB20E6F6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19" y="2014696"/>
            <a:ext cx="3920796" cy="1660603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E0B62F5D-B123-4C07-980F-553D041391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19" y="4188999"/>
            <a:ext cx="3920796" cy="1885226"/>
          </a:xfrm>
          <a:prstGeom prst="rect">
            <a:avLst/>
          </a:prstGeom>
        </p:spPr>
      </p:pic>
      <p:sp>
        <p:nvSpPr>
          <p:cNvPr id="20" name="화살표: 오른쪽 119">
            <a:extLst>
              <a:ext uri="{FF2B5EF4-FFF2-40B4-BE49-F238E27FC236}">
                <a16:creationId xmlns="" xmlns:a16="http://schemas.microsoft.com/office/drawing/2014/main" id="{C0B72C2F-D33E-4AD3-AB18-0B6263A65CC3}"/>
              </a:ext>
            </a:extLst>
          </p:cNvPr>
          <p:cNvSpPr/>
          <p:nvPr/>
        </p:nvSpPr>
        <p:spPr>
          <a:xfrm>
            <a:off x="5511800" y="2290819"/>
            <a:ext cx="914893" cy="2982276"/>
          </a:xfrm>
          <a:prstGeom prst="rightArrow">
            <a:avLst>
              <a:gd name="adj1" fmla="val 84755"/>
              <a:gd name="adj2" fmla="val 24448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0000">
                <a:schemeClr val="bg1">
                  <a:alpha val="10000"/>
                </a:schemeClr>
              </a:gs>
            </a:gsLst>
            <a:lin ang="10800000" scaled="0"/>
            <a:tileRect/>
          </a:gra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9B1717"/>
              </a:buClr>
              <a:buFont typeface="Arial" pitchFamily="34" charset="0"/>
              <a:buChar char="–"/>
            </a:pPr>
            <a:endParaRPr lang="ko-KR" altLang="en-US" dirty="0" err="1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08A8B69-2B17-4B7F-9F36-8E61EC31F811}"/>
              </a:ext>
            </a:extLst>
          </p:cNvPr>
          <p:cNvSpPr txBox="1"/>
          <p:nvPr/>
        </p:nvSpPr>
        <p:spPr>
          <a:xfrm>
            <a:off x="7704050" y="2010641"/>
            <a:ext cx="35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수요예측을 위한 </a:t>
            </a:r>
            <a:r>
              <a:rPr lang="ko-KR" altLang="en-US" b="1" dirty="0" smtClean="0"/>
              <a:t>분석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377A909-A90A-4145-8F3E-990C7C4EA699}"/>
              </a:ext>
            </a:extLst>
          </p:cNvPr>
          <p:cNvSpPr txBox="1"/>
          <p:nvPr/>
        </p:nvSpPr>
        <p:spPr>
          <a:xfrm>
            <a:off x="1796043" y="385289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날씨 기록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9A5E2D7-8BDD-4D63-978E-A2F6960A50DE}"/>
              </a:ext>
            </a:extLst>
          </p:cNvPr>
          <p:cNvSpPr txBox="1"/>
          <p:nvPr/>
        </p:nvSpPr>
        <p:spPr>
          <a:xfrm>
            <a:off x="1796043" y="164130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대여 횟수 기록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99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30">
            <a:extLst>
              <a:ext uri="{FF2B5EF4-FFF2-40B4-BE49-F238E27FC236}">
                <a16:creationId xmlns="" xmlns:a16="http://schemas.microsoft.com/office/drawing/2014/main" id="{3EF36052-322A-4E2A-9C8E-61D5008D81DC}"/>
              </a:ext>
            </a:extLst>
          </p:cNvPr>
          <p:cNvSpPr/>
          <p:nvPr/>
        </p:nvSpPr>
        <p:spPr>
          <a:xfrm>
            <a:off x="645963" y="1534506"/>
            <a:ext cx="11021104" cy="1997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30">
            <a:extLst>
              <a:ext uri="{FF2B5EF4-FFF2-40B4-BE49-F238E27FC236}">
                <a16:creationId xmlns="" xmlns:a16="http://schemas.microsoft.com/office/drawing/2014/main" id="{62A49DDE-D2DE-4E46-BF62-15263AC13788}"/>
              </a:ext>
            </a:extLst>
          </p:cNvPr>
          <p:cNvSpPr/>
          <p:nvPr/>
        </p:nvSpPr>
        <p:spPr>
          <a:xfrm>
            <a:off x="2934578" y="3660559"/>
            <a:ext cx="6107822" cy="2793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964" y="223362"/>
            <a:ext cx="3231630" cy="36512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데이터 셋 종류 및 설명 </a:t>
            </a:r>
          </a:p>
        </p:txBody>
      </p:sp>
      <p:sp>
        <p:nvSpPr>
          <p:cNvPr id="8" name="직사각형 32">
            <a:extLst>
              <a:ext uri="{FF2B5EF4-FFF2-40B4-BE49-F238E27FC236}">
                <a16:creationId xmlns="" xmlns:a16="http://schemas.microsoft.com/office/drawing/2014/main" id="{54E19010-893C-4BD4-9F6B-39D85F17386A}"/>
              </a:ext>
            </a:extLst>
          </p:cNvPr>
          <p:cNvSpPr/>
          <p:nvPr/>
        </p:nvSpPr>
        <p:spPr>
          <a:xfrm>
            <a:off x="3231918" y="4219159"/>
            <a:ext cx="2400000" cy="68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Casual data</a:t>
            </a:r>
            <a:endParaRPr kumimoji="1" lang="ko-KR" altLang="en-US" sz="15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33">
            <a:extLst>
              <a:ext uri="{FF2B5EF4-FFF2-40B4-BE49-F238E27FC236}">
                <a16:creationId xmlns="" xmlns:a16="http://schemas.microsoft.com/office/drawing/2014/main" id="{0696FB1F-ED33-40D0-BC5A-7635F811C9BF}"/>
              </a:ext>
            </a:extLst>
          </p:cNvPr>
          <p:cNvSpPr/>
          <p:nvPr/>
        </p:nvSpPr>
        <p:spPr>
          <a:xfrm>
            <a:off x="6258751" y="4219159"/>
            <a:ext cx="2400000" cy="68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Registered data</a:t>
            </a:r>
            <a:endParaRPr kumimoji="1" lang="ko-KR" altLang="en-US" sz="15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Line 175">
            <a:extLst>
              <a:ext uri="{FF2B5EF4-FFF2-40B4-BE49-F238E27FC236}">
                <a16:creationId xmlns="" xmlns:a16="http://schemas.microsoft.com/office/drawing/2014/main" id="{DA4C3C29-FA43-411C-AB85-0E9FA69428A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936868" y="3701993"/>
            <a:ext cx="0" cy="30099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75000" tIns="39000" rIns="75000" bIns="39000"/>
          <a:lstStyle/>
          <a:p>
            <a:endParaRPr lang="ko-KR" altLang="en-US" sz="1500"/>
          </a:p>
        </p:txBody>
      </p:sp>
      <p:sp>
        <p:nvSpPr>
          <p:cNvPr id="18" name="Line 175">
            <a:extLst>
              <a:ext uri="{FF2B5EF4-FFF2-40B4-BE49-F238E27FC236}">
                <a16:creationId xmlns="" xmlns:a16="http://schemas.microsoft.com/office/drawing/2014/main" id="{530F5EC6-B693-4A3D-AD0D-B9A37EAF5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918" y="4906159"/>
            <a:ext cx="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75000" tIns="39000" rIns="75000" bIns="39000"/>
          <a:lstStyle/>
          <a:p>
            <a:endParaRPr lang="ko-KR" altLang="en-US" sz="1500"/>
          </a:p>
        </p:txBody>
      </p:sp>
      <p:sp>
        <p:nvSpPr>
          <p:cNvPr id="19" name="Line 175">
            <a:extLst>
              <a:ext uri="{FF2B5EF4-FFF2-40B4-BE49-F238E27FC236}">
                <a16:creationId xmlns="" xmlns:a16="http://schemas.microsoft.com/office/drawing/2014/main" id="{2C1035AC-78A6-460D-A094-8290B8FF2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751" y="4906159"/>
            <a:ext cx="0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75000" tIns="39000" rIns="75000" bIns="39000"/>
          <a:lstStyle/>
          <a:p>
            <a:endParaRPr lang="ko-KR" altLang="en-US" sz="1500"/>
          </a:p>
        </p:txBody>
      </p:sp>
      <p:sp>
        <p:nvSpPr>
          <p:cNvPr id="29" name="Line 175">
            <a:extLst>
              <a:ext uri="{FF2B5EF4-FFF2-40B4-BE49-F238E27FC236}">
                <a16:creationId xmlns="" xmlns:a16="http://schemas.microsoft.com/office/drawing/2014/main" id="{905B0A19-1D43-4160-ACD9-347F27827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868" y="5206943"/>
            <a:ext cx="0" cy="256802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75000" tIns="39000" rIns="75000" bIns="39000"/>
          <a:lstStyle/>
          <a:p>
            <a:endParaRPr lang="ko-KR" altLang="en-US" sz="1500"/>
          </a:p>
        </p:txBody>
      </p:sp>
      <p:sp>
        <p:nvSpPr>
          <p:cNvPr id="31" name="직사각형 33">
            <a:extLst>
              <a:ext uri="{FF2B5EF4-FFF2-40B4-BE49-F238E27FC236}">
                <a16:creationId xmlns="" xmlns:a16="http://schemas.microsoft.com/office/drawing/2014/main" id="{70396451-0D27-450A-82C1-0787E30D2BAE}"/>
              </a:ext>
            </a:extLst>
          </p:cNvPr>
          <p:cNvSpPr/>
          <p:nvPr/>
        </p:nvSpPr>
        <p:spPr>
          <a:xfrm>
            <a:off x="4736868" y="5463745"/>
            <a:ext cx="2400000" cy="68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Count data</a:t>
            </a:r>
            <a:endParaRPr kumimoji="1" lang="ko-KR" altLang="en-US" sz="15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97AE80D5-DD8D-4F87-BBF9-528E729626E7}"/>
              </a:ext>
            </a:extLst>
          </p:cNvPr>
          <p:cNvSpPr/>
          <p:nvPr/>
        </p:nvSpPr>
        <p:spPr>
          <a:xfrm>
            <a:off x="928866" y="2005069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Season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982B2605-3C3B-4423-9EEC-3DEAFBFA2924}"/>
              </a:ext>
            </a:extLst>
          </p:cNvPr>
          <p:cNvSpPr/>
          <p:nvPr/>
        </p:nvSpPr>
        <p:spPr>
          <a:xfrm>
            <a:off x="2634968" y="2005069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8131F386-6DFC-4AE4-BFA6-357BF6ABC200}"/>
              </a:ext>
            </a:extLst>
          </p:cNvPr>
          <p:cNvSpPr/>
          <p:nvPr/>
        </p:nvSpPr>
        <p:spPr>
          <a:xfrm>
            <a:off x="4341070" y="2005069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EEE4FDCE-062F-4F1C-AF2A-7B6D17641E14}"/>
              </a:ext>
            </a:extLst>
          </p:cNvPr>
          <p:cNvSpPr/>
          <p:nvPr/>
        </p:nvSpPr>
        <p:spPr>
          <a:xfrm>
            <a:off x="6131043" y="2005069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atemp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A383A28-21D6-4173-9F9D-6886EA86C32E}"/>
              </a:ext>
            </a:extLst>
          </p:cNvPr>
          <p:cNvSpPr/>
          <p:nvPr/>
        </p:nvSpPr>
        <p:spPr>
          <a:xfrm>
            <a:off x="7837145" y="2005069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06ACDE92-87F9-4313-B1BA-4948D5D101F3}"/>
              </a:ext>
            </a:extLst>
          </p:cNvPr>
          <p:cNvSpPr/>
          <p:nvPr/>
        </p:nvSpPr>
        <p:spPr>
          <a:xfrm>
            <a:off x="9543247" y="2005069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Wind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C04A74ED-86F1-4154-9AEC-EAAFF52C9E31}"/>
              </a:ext>
            </a:extLst>
          </p:cNvPr>
          <p:cNvSpPr/>
          <p:nvPr/>
        </p:nvSpPr>
        <p:spPr>
          <a:xfrm>
            <a:off x="3534450" y="2772317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datetime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B78EE773-D408-4F8F-A6D3-FFDB10F23BDC}"/>
              </a:ext>
            </a:extLst>
          </p:cNvPr>
          <p:cNvSpPr/>
          <p:nvPr/>
        </p:nvSpPr>
        <p:spPr>
          <a:xfrm>
            <a:off x="5240552" y="2772317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holiday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D83328B0-1BB9-47F8-BE5F-44613F98492E}"/>
              </a:ext>
            </a:extLst>
          </p:cNvPr>
          <p:cNvSpPr/>
          <p:nvPr/>
        </p:nvSpPr>
        <p:spPr>
          <a:xfrm>
            <a:off x="6946654" y="2772317"/>
            <a:ext cx="1621612" cy="638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Working day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="" xmlns:a16="http://schemas.microsoft.com/office/drawing/2014/main" id="{1F3A0ED8-88D6-4056-90DD-CF04516E01CF}"/>
              </a:ext>
            </a:extLst>
          </p:cNvPr>
          <p:cNvSpPr txBox="1">
            <a:spLocks/>
          </p:cNvSpPr>
          <p:nvPr/>
        </p:nvSpPr>
        <p:spPr>
          <a:xfrm>
            <a:off x="645963" y="645394"/>
            <a:ext cx="94717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독립변수와 </a:t>
            </a:r>
            <a:r>
              <a:rPr lang="ko-KR" altLang="en-US" dirty="0" smtClean="0"/>
              <a:t>종속변수로 구분되어 있음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9AA0C26-1237-4B35-B4DD-74FE47366D9A}"/>
              </a:ext>
            </a:extLst>
          </p:cNvPr>
          <p:cNvSpPr txBox="1"/>
          <p:nvPr/>
        </p:nvSpPr>
        <p:spPr>
          <a:xfrm>
            <a:off x="2934578" y="3697062"/>
            <a:ext cx="170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종속변수 </a:t>
            </a:r>
            <a:r>
              <a:rPr lang="en-US" altLang="ko-KR" dirty="0" smtClean="0"/>
              <a:t>(Y)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EAEA234-2143-452C-8425-78DA52A68839}"/>
              </a:ext>
            </a:extLst>
          </p:cNvPr>
          <p:cNvSpPr txBox="1"/>
          <p:nvPr/>
        </p:nvSpPr>
        <p:spPr>
          <a:xfrm>
            <a:off x="645963" y="1554057"/>
            <a:ext cx="170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독립변수 </a:t>
            </a:r>
            <a:r>
              <a:rPr lang="en-US" altLang="ko-KR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6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09119"/>
              </p:ext>
            </p:extLst>
          </p:nvPr>
        </p:nvGraphicFramePr>
        <p:xfrm>
          <a:off x="838199" y="1443570"/>
          <a:ext cx="10676467" cy="476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577">
                  <a:extLst>
                    <a:ext uri="{9D8B030D-6E8A-4147-A177-3AD203B41FA5}">
                      <a16:colId xmlns="" xmlns:a16="http://schemas.microsoft.com/office/drawing/2014/main" val="2771331603"/>
                    </a:ext>
                  </a:extLst>
                </a:gridCol>
                <a:gridCol w="1551608">
                  <a:extLst>
                    <a:ext uri="{9D8B030D-6E8A-4147-A177-3AD203B41FA5}">
                      <a16:colId xmlns="" xmlns:a16="http://schemas.microsoft.com/office/drawing/2014/main" val="2662292103"/>
                    </a:ext>
                  </a:extLst>
                </a:gridCol>
                <a:gridCol w="1633276">
                  <a:extLst>
                    <a:ext uri="{9D8B030D-6E8A-4147-A177-3AD203B41FA5}">
                      <a16:colId xmlns="" xmlns:a16="http://schemas.microsoft.com/office/drawing/2014/main" val="3497715642"/>
                    </a:ext>
                  </a:extLst>
                </a:gridCol>
                <a:gridCol w="2501491">
                  <a:extLst>
                    <a:ext uri="{9D8B030D-6E8A-4147-A177-3AD203B41FA5}">
                      <a16:colId xmlns="" xmlns:a16="http://schemas.microsoft.com/office/drawing/2014/main" val="1417130534"/>
                    </a:ext>
                  </a:extLst>
                </a:gridCol>
                <a:gridCol w="1822391">
                  <a:extLst>
                    <a:ext uri="{9D8B030D-6E8A-4147-A177-3AD203B41FA5}">
                      <a16:colId xmlns="" xmlns:a16="http://schemas.microsoft.com/office/drawing/2014/main" val="2178190419"/>
                    </a:ext>
                  </a:extLst>
                </a:gridCol>
                <a:gridCol w="1530124">
                  <a:extLst>
                    <a:ext uri="{9D8B030D-6E8A-4147-A177-3AD203B41FA5}">
                      <a16:colId xmlns="" xmlns:a16="http://schemas.microsoft.com/office/drawing/2014/main" val="3268192570"/>
                    </a:ext>
                  </a:extLst>
                </a:gridCol>
              </a:tblGrid>
              <a:tr h="76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datetime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Season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holiday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/>
                        <a:t>Workingday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casual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registered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089945"/>
                  </a:ext>
                </a:extLst>
              </a:tr>
              <a:tr h="1725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날짜와 시간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      1. </a:t>
                      </a:r>
                      <a:r>
                        <a:rPr lang="ko-KR" altLang="en-US" sz="1400" dirty="0"/>
                        <a:t>봄</a:t>
                      </a:r>
                      <a:endParaRPr lang="en-US" altLang="ko-KR" sz="1400" dirty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      2. </a:t>
                      </a:r>
                      <a:r>
                        <a:rPr lang="ko-KR" altLang="en-US" sz="1400" dirty="0"/>
                        <a:t>여름</a:t>
                      </a:r>
                      <a:endParaRPr lang="en-US" altLang="ko-KR" sz="1400" dirty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      3. </a:t>
                      </a:r>
                      <a:r>
                        <a:rPr lang="ko-KR" altLang="en-US" sz="1400" dirty="0"/>
                        <a:t>가을</a:t>
                      </a:r>
                      <a:endParaRPr lang="en-US" altLang="ko-KR" sz="1400" dirty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      4. </a:t>
                      </a:r>
                      <a:r>
                        <a:rPr lang="ko-KR" altLang="en-US" sz="1400" dirty="0"/>
                        <a:t>겨울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공휴일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근무일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시스템에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등록되지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않은 인원의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대여 횟수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시스템에 등록된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인원의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대여 횟수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8566134"/>
                  </a:ext>
                </a:extLst>
              </a:tr>
              <a:tr h="676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</a:rPr>
                        <a:t>atemp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humidity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</a:rPr>
                        <a:t>windspeed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weather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temp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count 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3668471"/>
                  </a:ext>
                </a:extLst>
              </a:tr>
              <a:tr h="1601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체감 온도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습도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풍속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      1. </a:t>
                      </a:r>
                      <a:r>
                        <a:rPr lang="ko-KR" altLang="en-US" sz="1400" dirty="0"/>
                        <a:t>날씨 맑음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      2.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안개</a:t>
                      </a:r>
                      <a:r>
                        <a:rPr lang="en-US" altLang="ko-KR" sz="1400" baseline="0" dirty="0"/>
                        <a:t>+ </a:t>
                      </a:r>
                      <a:r>
                        <a:rPr lang="ko-KR" altLang="en-US" sz="1400" baseline="0" dirty="0"/>
                        <a:t>구름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      3. </a:t>
                      </a:r>
                      <a:r>
                        <a:rPr lang="ko-KR" altLang="en-US" sz="1400" baseline="0" dirty="0"/>
                        <a:t>적게 내린 눈</a:t>
                      </a:r>
                      <a:r>
                        <a:rPr lang="en-US" altLang="ko-KR" sz="1400" baseline="0" dirty="0"/>
                        <a:t>,</a:t>
                      </a:r>
                      <a:r>
                        <a:rPr lang="ko-KR" altLang="en-US" sz="1400" baseline="0" dirty="0"/>
                        <a:t>이슬비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      4. </a:t>
                      </a:r>
                      <a:r>
                        <a:rPr lang="ko-KR" altLang="en-US" sz="1400" baseline="0" dirty="0"/>
                        <a:t>소나기</a:t>
                      </a:r>
                      <a:r>
                        <a:rPr lang="en-US" altLang="ko-KR" sz="1400" baseline="0" dirty="0"/>
                        <a:t>,</a:t>
                      </a:r>
                      <a:r>
                        <a:rPr lang="ko-KR" altLang="en-US" sz="1400" baseline="0" dirty="0"/>
                        <a:t> 함박눈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뇌우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실제 온도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Casual</a:t>
                      </a:r>
                      <a:r>
                        <a:rPr lang="en-US" altLang="ko-KR" sz="1400" baseline="0" dirty="0"/>
                        <a:t> +</a:t>
                      </a:r>
                    </a:p>
                    <a:p>
                      <a:pPr algn="ctr" latinLnBrk="1"/>
                      <a:r>
                        <a:rPr lang="en-US" altLang="ko-KR" sz="1400" baseline="0" dirty="0"/>
                        <a:t>Registered</a:t>
                      </a:r>
                      <a:r>
                        <a:rPr lang="ko-KR" altLang="en-US" sz="1400" baseline="0" dirty="0"/>
                        <a:t>의</a:t>
                      </a:r>
                      <a:r>
                        <a:rPr lang="en-US" altLang="ko-KR" sz="1400" baseline="0" dirty="0"/>
                        <a:t> </a:t>
                      </a:r>
                      <a:br>
                        <a:rPr lang="en-US" altLang="ko-KR" sz="1400" baseline="0" dirty="0"/>
                      </a:br>
                      <a:r>
                        <a:rPr lang="ko-KR" altLang="en-US" sz="1400" baseline="0" dirty="0"/>
                        <a:t>탑승횟수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64284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="" xmlns:a16="http://schemas.microsoft.com/office/drawing/2014/main" id="{C8355C41-DA9D-4C4C-9D67-25DCA1D6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64" y="223362"/>
            <a:ext cx="3231630" cy="36512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데이터 셋 종류 및 설명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370CF8FF-2A61-4220-AE78-E01A4C408B03}"/>
              </a:ext>
            </a:extLst>
          </p:cNvPr>
          <p:cNvSpPr txBox="1">
            <a:spLocks/>
          </p:cNvSpPr>
          <p:nvPr/>
        </p:nvSpPr>
        <p:spPr>
          <a:xfrm>
            <a:off x="645963" y="645394"/>
            <a:ext cx="94717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시간의 독립변수가 있고</a:t>
            </a:r>
            <a:r>
              <a:rPr lang="en-US" altLang="ko-KR" dirty="0"/>
              <a:t>, </a:t>
            </a:r>
            <a:r>
              <a:rPr lang="ko-KR" altLang="en-US" dirty="0"/>
              <a:t> 독립변수의 변화에 따라 달라지는 종속변수가 있음</a:t>
            </a:r>
          </a:p>
        </p:txBody>
      </p:sp>
    </p:spTree>
    <p:extLst>
      <p:ext uri="{BB962C8B-B14F-4D97-AF65-F5344CB8AC3E}">
        <p14:creationId xmlns:p14="http://schemas.microsoft.com/office/powerpoint/2010/main" val="33856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접근 방안</a:t>
            </a:r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F61223C-2246-44F1-A3C1-A17BC5322C07}"/>
              </a:ext>
            </a:extLst>
          </p:cNvPr>
          <p:cNvGrpSpPr/>
          <p:nvPr/>
        </p:nvGrpSpPr>
        <p:grpSpPr>
          <a:xfrm>
            <a:off x="688296" y="1838596"/>
            <a:ext cx="4332438" cy="3180807"/>
            <a:chOff x="4433241" y="1999009"/>
            <a:chExt cx="5120133" cy="3180807"/>
          </a:xfrm>
        </p:grpSpPr>
        <p:sp>
          <p:nvSpPr>
            <p:cNvPr id="4" name="직사각형 50">
              <a:extLst>
                <a:ext uri="{FF2B5EF4-FFF2-40B4-BE49-F238E27FC236}">
                  <a16:creationId xmlns="" xmlns:a16="http://schemas.microsoft.com/office/drawing/2014/main" id="{7447091A-B4A9-49E5-96FA-2C1CC737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760" y="1999009"/>
              <a:ext cx="4753214" cy="925391"/>
            </a:xfrm>
            <a:prstGeom prst="rect">
              <a:avLst/>
            </a:prstGeom>
            <a:solidFill>
              <a:srgbClr val="EFEEEC"/>
            </a:solidFill>
            <a:ln w="12700" algn="ctr">
              <a:noFill/>
              <a:round/>
              <a:headEnd/>
              <a:tailEnd/>
            </a:ln>
          </p:spPr>
          <p:txBody>
            <a:bodyPr lIns="72000" tIns="0" rIns="72000" bIns="0" anchor="ctr"/>
            <a:lstStyle/>
            <a:p>
              <a:r>
                <a:rPr lang="ko-KR" altLang="en-US" sz="1400" dirty="0"/>
                <a:t> </a:t>
              </a:r>
              <a:r>
                <a:rPr lang="ko-KR" altLang="en-US" sz="1400" b="1" dirty="0"/>
                <a:t>날씨가 선선할수록 탑승자가 이용 多</a:t>
              </a:r>
              <a:endParaRPr lang="en-US" altLang="ko-KR" sz="1400" b="1" dirty="0"/>
            </a:p>
          </p:txBody>
        </p:sp>
        <p:sp>
          <p:nvSpPr>
            <p:cNvPr id="5" name="직사각형 51">
              <a:extLst>
                <a:ext uri="{FF2B5EF4-FFF2-40B4-BE49-F238E27FC236}">
                  <a16:creationId xmlns="" xmlns:a16="http://schemas.microsoft.com/office/drawing/2014/main" id="{8C57056C-4399-484A-8BDD-EDC12C326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241" y="1999009"/>
              <a:ext cx="360000" cy="925391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1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grpSp>
          <p:nvGrpSpPr>
            <p:cNvPr id="6" name="그룹 50">
              <a:extLst>
                <a:ext uri="{FF2B5EF4-FFF2-40B4-BE49-F238E27FC236}">
                  <a16:creationId xmlns="" xmlns:a16="http://schemas.microsoft.com/office/drawing/2014/main" id="{598CC42E-EDB2-4B89-87C3-04C075910CA4}"/>
                </a:ext>
              </a:extLst>
            </p:cNvPr>
            <p:cNvGrpSpPr/>
            <p:nvPr/>
          </p:nvGrpSpPr>
          <p:grpSpPr>
            <a:xfrm>
              <a:off x="4439641" y="3123273"/>
              <a:ext cx="4680520" cy="925391"/>
              <a:chOff x="4211960" y="3518035"/>
              <a:chExt cx="4680520" cy="640060"/>
            </a:xfrm>
          </p:grpSpPr>
          <p:sp>
            <p:nvSpPr>
              <p:cNvPr id="7" name="직사각형 46">
                <a:extLst>
                  <a:ext uri="{FF2B5EF4-FFF2-40B4-BE49-F238E27FC236}">
                    <a16:creationId xmlns="" xmlns:a16="http://schemas.microsoft.com/office/drawing/2014/main" id="{1D4D8DE2-A9C9-4EA6-9DCC-5BE749A0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480" y="3518035"/>
                <a:ext cx="4320000" cy="640060"/>
              </a:xfrm>
              <a:prstGeom prst="rect">
                <a:avLst/>
              </a:prstGeom>
              <a:solidFill>
                <a:srgbClr val="EFEEE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0" rIns="7200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중국 지방정부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·</a:t>
                </a: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감독기관과의 긴밀한 네트워크 및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/>
                </a:r>
                <a:b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</a:b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Arial"/>
                  </a:rPr>
                  <a:t>현지 금융기관과의 다양한 프로젝트 수행경험 보유</a:t>
                </a:r>
              </a:p>
            </p:txBody>
          </p:sp>
          <p:sp>
            <p:nvSpPr>
              <p:cNvPr id="8" name="직사각형 47">
                <a:extLst>
                  <a:ext uri="{FF2B5EF4-FFF2-40B4-BE49-F238E27FC236}">
                    <a16:creationId xmlns="" xmlns:a16="http://schemas.microsoft.com/office/drawing/2014/main" id="{2444B344-0C0C-4C66-A023-D5D5F78C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960" y="3518035"/>
                <a:ext cx="360000" cy="640060"/>
              </a:xfrm>
              <a:prstGeom prst="rect">
                <a:avLst/>
              </a:prstGeom>
              <a:solidFill>
                <a:srgbClr val="9B1717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72000" rIns="72000" bIns="720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/>
                  </a:rPr>
                  <a:t>3</a:t>
                </a:r>
                <a:endParaRPr kumimoji="0" lang="ko-KR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  <p:sp>
          <p:nvSpPr>
            <p:cNvPr id="9" name="직사각형 58">
              <a:extLst>
                <a:ext uri="{FF2B5EF4-FFF2-40B4-BE49-F238E27FC236}">
                  <a16:creationId xmlns="" xmlns:a16="http://schemas.microsoft.com/office/drawing/2014/main" id="{31F32EA6-1C9C-4FDF-ADF0-D75533D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160" y="3123272"/>
              <a:ext cx="4753214" cy="925391"/>
            </a:xfrm>
            <a:prstGeom prst="rect">
              <a:avLst/>
            </a:prstGeom>
            <a:solidFill>
              <a:srgbClr val="EFEEEC"/>
            </a:solidFill>
            <a:ln w="12700" algn="ctr">
              <a:noFill/>
              <a:round/>
              <a:headEnd/>
              <a:tailEnd/>
            </a:ln>
          </p:spPr>
          <p:txBody>
            <a:bodyPr lIns="72000" tIns="0" rIns="72000" bIns="0" anchor="ctr"/>
            <a:lstStyle/>
            <a:p>
              <a:r>
                <a:rPr lang="ko-KR" altLang="en-US" sz="1400" b="1" dirty="0"/>
                <a:t> 출퇴근 시간에 탑승자 이용 多</a:t>
              </a:r>
              <a:endParaRPr lang="en-US" altLang="ko-KR" sz="1400" b="1" dirty="0"/>
            </a:p>
          </p:txBody>
        </p:sp>
        <p:sp>
          <p:nvSpPr>
            <p:cNvPr id="10" name="직사각형 47">
              <a:extLst>
                <a:ext uri="{FF2B5EF4-FFF2-40B4-BE49-F238E27FC236}">
                  <a16:creationId xmlns="" xmlns:a16="http://schemas.microsoft.com/office/drawing/2014/main" id="{703EC9F0-20EE-4C30-A5FF-08038598D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641" y="3123272"/>
              <a:ext cx="360000" cy="925391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2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grpSp>
          <p:nvGrpSpPr>
            <p:cNvPr id="11" name="그룹 67">
              <a:extLst>
                <a:ext uri="{FF2B5EF4-FFF2-40B4-BE49-F238E27FC236}">
                  <a16:creationId xmlns="" xmlns:a16="http://schemas.microsoft.com/office/drawing/2014/main" id="{0F47DC93-C189-490A-A290-D2A91358F483}"/>
                </a:ext>
              </a:extLst>
            </p:cNvPr>
            <p:cNvGrpSpPr/>
            <p:nvPr/>
          </p:nvGrpSpPr>
          <p:grpSpPr>
            <a:xfrm>
              <a:off x="4439641" y="4226559"/>
              <a:ext cx="4680520" cy="953257"/>
              <a:chOff x="4211960" y="3518035"/>
              <a:chExt cx="4680520" cy="640060"/>
            </a:xfrm>
          </p:grpSpPr>
          <p:sp>
            <p:nvSpPr>
              <p:cNvPr id="12" name="직사각형 46">
                <a:extLst>
                  <a:ext uri="{FF2B5EF4-FFF2-40B4-BE49-F238E27FC236}">
                    <a16:creationId xmlns="" xmlns:a16="http://schemas.microsoft.com/office/drawing/2014/main" id="{E2FE341D-8980-413D-926C-203A8BF0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480" y="3518035"/>
                <a:ext cx="4320000" cy="640060"/>
              </a:xfrm>
              <a:prstGeom prst="rect">
                <a:avLst/>
              </a:prstGeom>
              <a:solidFill>
                <a:srgbClr val="EFEEEC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0" rIns="7200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중국 지방정부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·</a:t>
                </a: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감독기관과의 긴밀한 네트워크 및</a:t>
                </a: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/>
                </a:r>
                <a:b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</a:b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현지 금융기관과의 다양한 프로젝트 수행경험 보유</a:t>
                </a:r>
              </a:p>
            </p:txBody>
          </p:sp>
          <p:sp>
            <p:nvSpPr>
              <p:cNvPr id="13" name="직사각형 47">
                <a:extLst>
                  <a:ext uri="{FF2B5EF4-FFF2-40B4-BE49-F238E27FC236}">
                    <a16:creationId xmlns="" xmlns:a16="http://schemas.microsoft.com/office/drawing/2014/main" id="{61966506-1648-43AE-B16B-F82919280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960" y="3518035"/>
                <a:ext cx="360000" cy="640060"/>
              </a:xfrm>
              <a:prstGeom prst="rect">
                <a:avLst/>
              </a:prstGeom>
              <a:solidFill>
                <a:srgbClr val="9B1717"/>
              </a:solidFill>
              <a:ln w="12700" algn="ctr">
                <a:noFill/>
                <a:round/>
                <a:headEnd/>
                <a:tailEnd/>
              </a:ln>
            </p:spPr>
            <p:txBody>
              <a:bodyPr lIns="72000" tIns="72000" rIns="72000" bIns="720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Arial"/>
                  </a:rPr>
                  <a:t>3</a:t>
                </a:r>
                <a:endPara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  <p:sp>
          <p:nvSpPr>
            <p:cNvPr id="14" name="직사각형 71">
              <a:extLst>
                <a:ext uri="{FF2B5EF4-FFF2-40B4-BE49-F238E27FC236}">
                  <a16:creationId xmlns="" xmlns:a16="http://schemas.microsoft.com/office/drawing/2014/main" id="{A7DC4DB3-989A-4508-92C4-E7D4C1E2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160" y="4226558"/>
              <a:ext cx="4753214" cy="953257"/>
            </a:xfrm>
            <a:prstGeom prst="rect">
              <a:avLst/>
            </a:prstGeom>
            <a:solidFill>
              <a:srgbClr val="EFEEEC"/>
            </a:solidFill>
            <a:ln w="12700" algn="ctr">
              <a:noFill/>
              <a:round/>
              <a:headEnd/>
              <a:tailEnd/>
            </a:ln>
          </p:spPr>
          <p:txBody>
            <a:bodyPr lIns="72000" tIns="0" rIns="72000" bIns="0" anchor="ctr"/>
            <a:lstStyle/>
            <a:p>
              <a:pPr lvl="0" latinLnBrk="0">
                <a:defRPr/>
              </a:pP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미등록자는 공휴일</a:t>
              </a:r>
              <a:r>
                <a:rPr lang="en-US" altLang="ko-KR" sz="1400" b="1" kern="0" dirty="0">
                  <a:solidFill>
                    <a:sysClr val="windowText" lastClr="000000"/>
                  </a:solidFill>
                  <a:cs typeface="Arial"/>
                </a:rPr>
                <a:t>, </a:t>
              </a: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주말에 이용 </a:t>
              </a:r>
              <a:r>
                <a:rPr lang="ko-KR" altLang="en-US" sz="1400" b="1" dirty="0"/>
                <a:t>多 </a:t>
              </a:r>
              <a:r>
                <a:rPr lang="en-US" altLang="ko-KR" sz="1400" b="1" dirty="0"/>
                <a:t/>
              </a:r>
              <a:br>
                <a:rPr lang="en-US" altLang="ko-KR" sz="1400" b="1" dirty="0"/>
              </a:b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등록자는 근무일에</a:t>
              </a:r>
              <a:r>
                <a:rPr lang="en-US" altLang="ko-KR" sz="1400" b="1" kern="0" dirty="0">
                  <a:solidFill>
                    <a:sysClr val="windowText" lastClr="000000"/>
                  </a:solidFill>
                  <a:cs typeface="Arial"/>
                </a:rPr>
                <a:t> </a:t>
              </a:r>
              <a:r>
                <a:rPr lang="ko-KR" altLang="en-US" sz="1400" b="1" kern="0" dirty="0">
                  <a:solidFill>
                    <a:sysClr val="windowText" lastClr="000000"/>
                  </a:solidFill>
                  <a:cs typeface="Arial"/>
                </a:rPr>
                <a:t>자전거 이용 </a:t>
              </a:r>
              <a:r>
                <a:rPr lang="ko-KR" altLang="en-US" sz="1400" b="1" dirty="0"/>
                <a:t>多</a:t>
              </a:r>
              <a:endParaRPr lang="ko-KR" altLang="en-US" sz="1400" b="1" kern="0" dirty="0">
                <a:solidFill>
                  <a:sysClr val="windowText" lastClr="000000"/>
                </a:solidFill>
                <a:cs typeface="Arial"/>
              </a:endParaRPr>
            </a:p>
          </p:txBody>
        </p:sp>
        <p:sp>
          <p:nvSpPr>
            <p:cNvPr id="15" name="직사각형 133">
              <a:extLst>
                <a:ext uri="{FF2B5EF4-FFF2-40B4-BE49-F238E27FC236}">
                  <a16:creationId xmlns="" xmlns:a16="http://schemas.microsoft.com/office/drawing/2014/main" id="{F07E61C5-2C67-43CD-A813-6383189A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641" y="4226558"/>
              <a:ext cx="360000" cy="953257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3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="" xmlns:a16="http://schemas.microsoft.com/office/drawing/2014/main" id="{D60AA3C2-A6B8-43B3-8A53-1BBD227049C7}"/>
              </a:ext>
            </a:extLst>
          </p:cNvPr>
          <p:cNvSpPr txBox="1">
            <a:spLocks/>
          </p:cNvSpPr>
          <p:nvPr/>
        </p:nvSpPr>
        <p:spPr>
          <a:xfrm>
            <a:off x="688296" y="673016"/>
            <a:ext cx="11021104" cy="491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분석에 앞서 날씨와 시간에 따라 자전거 이용 횟수의 영향이 있을것이라서 가설을 세우고</a:t>
            </a:r>
            <a:r>
              <a:rPr lang="en-US" altLang="ko-KR" sz="1800" dirty="0"/>
              <a:t>, </a:t>
            </a:r>
            <a:r>
              <a:rPr lang="ko-KR" altLang="en-US" sz="1800" dirty="0"/>
              <a:t>그래프를 통해 상관관계를 알아봄 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9B3DD434-A991-476D-B3DC-7EC85D4C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638" y="1363431"/>
            <a:ext cx="569697" cy="3690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가설</a:t>
            </a:r>
            <a:endParaRPr lang="en-US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EE1D1B46-5447-430B-B9F9-1A0D2587F4B6}"/>
              </a:ext>
            </a:extLst>
          </p:cNvPr>
          <p:cNvCxnSpPr>
            <a:cxnSpLocks/>
          </p:cNvCxnSpPr>
          <p:nvPr/>
        </p:nvCxnSpPr>
        <p:spPr>
          <a:xfrm>
            <a:off x="695308" y="1712177"/>
            <a:ext cx="43324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119">
            <a:extLst>
              <a:ext uri="{FF2B5EF4-FFF2-40B4-BE49-F238E27FC236}">
                <a16:creationId xmlns="" xmlns:a16="http://schemas.microsoft.com/office/drawing/2014/main" id="{69226AFB-95E5-4988-A5C3-05E88E70E548}"/>
              </a:ext>
            </a:extLst>
          </p:cNvPr>
          <p:cNvSpPr/>
          <p:nvPr/>
        </p:nvSpPr>
        <p:spPr>
          <a:xfrm>
            <a:off x="5511800" y="1838596"/>
            <a:ext cx="914893" cy="2982276"/>
          </a:xfrm>
          <a:prstGeom prst="rightArrow">
            <a:avLst>
              <a:gd name="adj1" fmla="val 84755"/>
              <a:gd name="adj2" fmla="val 24448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0000">
                <a:schemeClr val="bg1">
                  <a:alpha val="10000"/>
                </a:schemeClr>
              </a:gs>
            </a:gsLst>
            <a:lin ang="10800000" scaled="0"/>
            <a:tileRect/>
          </a:gra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9B1717"/>
              </a:buClr>
              <a:buFont typeface="Arial" pitchFamily="34" charset="0"/>
              <a:buChar char="–"/>
            </a:pPr>
            <a:endParaRPr lang="ko-KR" altLang="en-US" dirty="0" err="1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E09FFB2-D6E0-4944-A7AA-859E1C0C0A45}"/>
              </a:ext>
            </a:extLst>
          </p:cNvPr>
          <p:cNvCxnSpPr>
            <a:cxnSpLocks/>
          </p:cNvCxnSpPr>
          <p:nvPr/>
        </p:nvCxnSpPr>
        <p:spPr>
          <a:xfrm>
            <a:off x="688296" y="1712177"/>
            <a:ext cx="43324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4">
            <a:extLst>
              <a:ext uri="{FF2B5EF4-FFF2-40B4-BE49-F238E27FC236}">
                <a16:creationId xmlns="" xmlns:a16="http://schemas.microsoft.com/office/drawing/2014/main" id="{6610A242-D905-4FF3-BFEB-CB4669B8AD59}"/>
              </a:ext>
            </a:extLst>
          </p:cNvPr>
          <p:cNvSpPr txBox="1">
            <a:spLocks/>
          </p:cNvSpPr>
          <p:nvPr/>
        </p:nvSpPr>
        <p:spPr>
          <a:xfrm>
            <a:off x="7506769" y="1363431"/>
            <a:ext cx="3327760" cy="3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1500" b="1" dirty="0" smtClean="0"/>
              <a:t>R </a:t>
            </a:r>
            <a:r>
              <a:rPr lang="ko-KR" altLang="en-US" sz="1500" b="1" dirty="0" smtClean="0"/>
              <a:t>그래프를 </a:t>
            </a:r>
            <a:r>
              <a:rPr lang="ko-KR" altLang="en-US" sz="1500" b="1" dirty="0"/>
              <a:t>통한 상관관계 분석</a:t>
            </a:r>
            <a:endParaRPr lang="en-US" sz="15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A5685A2-7419-45BC-B0AC-A7959C4DE95E}"/>
              </a:ext>
            </a:extLst>
          </p:cNvPr>
          <p:cNvCxnSpPr>
            <a:cxnSpLocks/>
          </p:cNvCxnSpPr>
          <p:nvPr/>
        </p:nvCxnSpPr>
        <p:spPr>
          <a:xfrm>
            <a:off x="6784296" y="1703257"/>
            <a:ext cx="43324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IT302-007\Desktop\43904561-그래프와-차트-아이콘-데이터-분석-아이콘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9" y="1931857"/>
            <a:ext cx="3351371" cy="33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6" y="1970104"/>
            <a:ext cx="6629396" cy="4082364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99267" y="149974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계절에 따른 이용자 횟수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F150F5E4-3C7B-4DBC-BBCE-BF6A6236C05A}"/>
              </a:ext>
            </a:extLst>
          </p:cNvPr>
          <p:cNvSpPr txBox="1">
            <a:spLocks/>
          </p:cNvSpPr>
          <p:nvPr/>
        </p:nvSpPr>
        <p:spPr>
          <a:xfrm>
            <a:off x="688297" y="204501"/>
            <a:ext cx="323163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첫번째 가설을 위한 분석 </a:t>
            </a:r>
            <a:r>
              <a:rPr lang="en-US" altLang="ko-KR" b="1" dirty="0"/>
              <a:t>1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EAA0488B-2669-4F2D-8636-9223EA104BD9}"/>
              </a:ext>
            </a:extLst>
          </p:cNvPr>
          <p:cNvSpPr txBox="1">
            <a:spLocks/>
          </p:cNvSpPr>
          <p:nvPr/>
        </p:nvSpPr>
        <p:spPr>
          <a:xfrm>
            <a:off x="688296" y="673017"/>
            <a:ext cx="110211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평균 온도가 가장 높은 가을 계절에 </a:t>
            </a:r>
            <a:r>
              <a:rPr lang="ko-KR" altLang="en-US" sz="1800" dirty="0" smtClean="0"/>
              <a:t>자전거 대여 횟수가 </a:t>
            </a:r>
            <a:r>
              <a:rPr lang="ko-KR" altLang="en-US" sz="1800" dirty="0"/>
              <a:t>가장 많음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3BC3BA-4737-47F0-A558-9CD8AB3DDE65}"/>
              </a:ext>
            </a:extLst>
          </p:cNvPr>
          <p:cNvSpPr txBox="1"/>
          <p:nvPr/>
        </p:nvSpPr>
        <p:spPr>
          <a:xfrm>
            <a:off x="8415863" y="1970104"/>
            <a:ext cx="3454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선선한 온도에 자전거 이용 횟수가 가장 많지는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여름방학과 여름 휴가날짜가 포함된 기간에 이용자가 많음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A0DE31-8A99-420D-92EE-3E051C0ED7CF}"/>
              </a:ext>
            </a:extLst>
          </p:cNvPr>
          <p:cNvSpPr txBox="1"/>
          <p:nvPr/>
        </p:nvSpPr>
        <p:spPr>
          <a:xfrm>
            <a:off x="4285126" y="2764791"/>
            <a:ext cx="1185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가을</a:t>
            </a:r>
            <a:r>
              <a:rPr lang="en-US" altLang="ko-KR" sz="1600" b="1" dirty="0">
                <a:solidFill>
                  <a:schemeClr val="bg1"/>
                </a:solidFill>
              </a:rPr>
              <a:t>(7.1~9.19)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temp: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28.8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atemp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b="1" dirty="0">
                <a:solidFill>
                  <a:schemeClr val="bg1"/>
                </a:solidFill>
              </a:rPr>
              <a:t>32.5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314BED-6BA3-4839-8E11-A2CBC436C171}"/>
              </a:ext>
            </a:extLst>
          </p:cNvPr>
          <p:cNvSpPr txBox="1"/>
          <p:nvPr/>
        </p:nvSpPr>
        <p:spPr>
          <a:xfrm>
            <a:off x="2817662" y="2865838"/>
            <a:ext cx="1185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여름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(4.1~6.19)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temp: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22.8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atemp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b="1" dirty="0">
                <a:solidFill>
                  <a:schemeClr val="bg1"/>
                </a:solidFill>
              </a:rPr>
              <a:t>26.6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494383-5CAE-432B-B807-50719B034D99}"/>
              </a:ext>
            </a:extLst>
          </p:cNvPr>
          <p:cNvSpPr txBox="1"/>
          <p:nvPr/>
        </p:nvSpPr>
        <p:spPr>
          <a:xfrm>
            <a:off x="5637307" y="2985766"/>
            <a:ext cx="13800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겨울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(10.1~12.19)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temp: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16.6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atemp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b="1" dirty="0">
                <a:solidFill>
                  <a:schemeClr val="bg1"/>
                </a:solidFill>
              </a:rPr>
              <a:t>20.05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15AD870-8FD6-4412-B292-227B341A7647}"/>
              </a:ext>
            </a:extLst>
          </p:cNvPr>
          <p:cNvSpPr txBox="1"/>
          <p:nvPr/>
        </p:nvSpPr>
        <p:spPr>
          <a:xfrm>
            <a:off x="1352059" y="3934870"/>
            <a:ext cx="11853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(1.1~3.19)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temp: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12.5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atemp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b="1" dirty="0">
                <a:solidFill>
                  <a:schemeClr val="bg1"/>
                </a:solidFill>
              </a:rPr>
              <a:t>15.2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19">
            <a:extLst>
              <a:ext uri="{FF2B5EF4-FFF2-40B4-BE49-F238E27FC236}">
                <a16:creationId xmlns="" xmlns:a16="http://schemas.microsoft.com/office/drawing/2014/main" id="{E3A34AF3-F737-4A04-8B25-30A88EBF33CC}"/>
              </a:ext>
            </a:extLst>
          </p:cNvPr>
          <p:cNvSpPr/>
          <p:nvPr/>
        </p:nvSpPr>
        <p:spPr>
          <a:xfrm>
            <a:off x="7409331" y="2275505"/>
            <a:ext cx="914893" cy="2982276"/>
          </a:xfrm>
          <a:prstGeom prst="rightArrow">
            <a:avLst>
              <a:gd name="adj1" fmla="val 84755"/>
              <a:gd name="adj2" fmla="val 24448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0000">
                <a:schemeClr val="bg1">
                  <a:alpha val="10000"/>
                </a:schemeClr>
              </a:gs>
            </a:gsLst>
            <a:lin ang="10800000" scaled="0"/>
            <a:tileRect/>
          </a:gra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9B1717"/>
              </a:buClr>
              <a:buFont typeface="Arial" pitchFamily="34" charset="0"/>
              <a:buChar char="–"/>
            </a:pPr>
            <a:endParaRPr lang="ko-KR" altLang="en-US" dirty="0" err="1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35C1E9E-9B18-4FED-84A6-EA8B9DF28056}"/>
              </a:ext>
            </a:extLst>
          </p:cNvPr>
          <p:cNvCxnSpPr>
            <a:cxnSpLocks/>
          </p:cNvCxnSpPr>
          <p:nvPr/>
        </p:nvCxnSpPr>
        <p:spPr>
          <a:xfrm>
            <a:off x="8415862" y="1953632"/>
            <a:ext cx="34544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73DBF24-ACE4-43AF-B2AE-2DC8D9455DFF}"/>
              </a:ext>
            </a:extLst>
          </p:cNvPr>
          <p:cNvSpPr txBox="1"/>
          <p:nvPr/>
        </p:nvSpPr>
        <p:spPr>
          <a:xfrm>
            <a:off x="9592733" y="149974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시사점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1421700-70AE-4752-A4B9-D3B5C50CF915}"/>
              </a:ext>
            </a:extLst>
          </p:cNvPr>
          <p:cNvSpPr txBox="1"/>
          <p:nvPr/>
        </p:nvSpPr>
        <p:spPr>
          <a:xfrm>
            <a:off x="950759" y="1938192"/>
            <a:ext cx="552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계절의 날짜 범위가 상이함</a:t>
            </a:r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5A487F6-91B9-48F0-85D3-144FB82659DD}"/>
              </a:ext>
            </a:extLst>
          </p:cNvPr>
          <p:cNvSpPr txBox="1"/>
          <p:nvPr/>
        </p:nvSpPr>
        <p:spPr>
          <a:xfrm>
            <a:off x="8651685" y="5358256"/>
            <a:ext cx="3454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미국의 여름 방학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sz="1200" dirty="0"/>
              <a:t>5</a:t>
            </a:r>
            <a:r>
              <a:rPr lang="ko-KR" altLang="en-US" sz="1200" dirty="0"/>
              <a:t>월말 </a:t>
            </a:r>
            <a:r>
              <a:rPr lang="en-US" altLang="ko-KR" sz="1200" dirty="0"/>
              <a:t>~ 8</a:t>
            </a:r>
            <a:r>
              <a:rPr lang="ko-KR" altLang="en-US" sz="1200" dirty="0"/>
              <a:t>월초 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10~11</a:t>
            </a:r>
            <a:r>
              <a:rPr lang="ko-KR" altLang="en-US" sz="1200" dirty="0"/>
              <a:t>주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첫번째 가설을 위한 분석 </a:t>
            </a:r>
            <a:r>
              <a:rPr lang="en-US" altLang="ko-KR" b="1" dirty="0"/>
              <a:t>2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CD25262A-BB59-4FD1-9714-9AD4281FBEF7}"/>
              </a:ext>
            </a:extLst>
          </p:cNvPr>
          <p:cNvSpPr txBox="1">
            <a:spLocks/>
          </p:cNvSpPr>
          <p:nvPr/>
        </p:nvSpPr>
        <p:spPr>
          <a:xfrm>
            <a:off x="688296" y="673017"/>
            <a:ext cx="110211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실제 온도는 </a:t>
            </a:r>
            <a:r>
              <a:rPr lang="en-US" altLang="ko-KR" sz="1800" dirty="0"/>
              <a:t>25</a:t>
            </a:r>
            <a:r>
              <a:rPr lang="ko-KR" altLang="en-US" sz="1800" dirty="0"/>
              <a:t>도에서 </a:t>
            </a:r>
            <a:r>
              <a:rPr lang="en-US" altLang="ko-KR" sz="1800" dirty="0"/>
              <a:t>31</a:t>
            </a:r>
            <a:r>
              <a:rPr lang="ko-KR" altLang="en-US" sz="1800" dirty="0"/>
              <a:t>도</a:t>
            </a:r>
            <a:r>
              <a:rPr lang="en-US" altLang="ko-KR" sz="1800" dirty="0"/>
              <a:t>, </a:t>
            </a:r>
            <a:r>
              <a:rPr lang="ko-KR" altLang="en-US" sz="1800" dirty="0"/>
              <a:t>체감온도는 </a:t>
            </a:r>
            <a:r>
              <a:rPr lang="en-US" altLang="ko-KR" sz="1800" dirty="0"/>
              <a:t>31~32</a:t>
            </a:r>
            <a:r>
              <a:rPr lang="ko-KR" altLang="en-US" sz="1800" dirty="0"/>
              <a:t>에 탑승 횟수가 많음</a:t>
            </a:r>
          </a:p>
        </p:txBody>
      </p:sp>
      <p:pic>
        <p:nvPicPr>
          <p:cNvPr id="17" name="Picture 16" descr="A picture containing music&#10;&#10;Description automatically generated">
            <a:extLst>
              <a:ext uri="{FF2B5EF4-FFF2-40B4-BE49-F238E27FC236}">
                <a16:creationId xmlns="" xmlns:a16="http://schemas.microsoft.com/office/drawing/2014/main" id="{39F2B9FE-71D7-4871-959B-BD0D1E9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225750"/>
            <a:ext cx="10405533" cy="50532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43A3BC6-2EB3-49A2-80A3-1B3E46D1A876}"/>
              </a:ext>
            </a:extLst>
          </p:cNvPr>
          <p:cNvCxnSpPr>
            <a:cxnSpLocks/>
          </p:cNvCxnSpPr>
          <p:nvPr/>
        </p:nvCxnSpPr>
        <p:spPr>
          <a:xfrm>
            <a:off x="3919927" y="1320800"/>
            <a:ext cx="0" cy="1667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CAAE239-DB5B-4C48-B1D7-DFC37F2268E7}"/>
              </a:ext>
            </a:extLst>
          </p:cNvPr>
          <p:cNvCxnSpPr>
            <a:cxnSpLocks/>
          </p:cNvCxnSpPr>
          <p:nvPr/>
        </p:nvCxnSpPr>
        <p:spPr>
          <a:xfrm>
            <a:off x="4622800" y="1320800"/>
            <a:ext cx="0" cy="1667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5629E98-02AC-477B-B07E-265B8596F535}"/>
              </a:ext>
            </a:extLst>
          </p:cNvPr>
          <p:cNvCxnSpPr>
            <a:cxnSpLocks/>
          </p:cNvCxnSpPr>
          <p:nvPr/>
        </p:nvCxnSpPr>
        <p:spPr>
          <a:xfrm>
            <a:off x="9414933" y="1320800"/>
            <a:ext cx="0" cy="166793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8BC9178E-D372-4DE7-A414-F60B9023ABD6}"/>
              </a:ext>
            </a:extLst>
          </p:cNvPr>
          <p:cNvCxnSpPr>
            <a:cxnSpLocks/>
          </p:cNvCxnSpPr>
          <p:nvPr/>
        </p:nvCxnSpPr>
        <p:spPr>
          <a:xfrm>
            <a:off x="9677399" y="1320800"/>
            <a:ext cx="0" cy="166793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4FC2786-9BB6-46A9-B61C-F2CD04A0E363}"/>
              </a:ext>
            </a:extLst>
          </p:cNvPr>
          <p:cNvCxnSpPr>
            <a:cxnSpLocks/>
          </p:cNvCxnSpPr>
          <p:nvPr/>
        </p:nvCxnSpPr>
        <p:spPr>
          <a:xfrm>
            <a:off x="7366000" y="3920067"/>
            <a:ext cx="0" cy="16679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87E8D2F-57CE-4E58-B4B9-83075778DEB4}"/>
              </a:ext>
            </a:extLst>
          </p:cNvPr>
          <p:cNvCxnSpPr>
            <a:cxnSpLocks/>
          </p:cNvCxnSpPr>
          <p:nvPr/>
        </p:nvCxnSpPr>
        <p:spPr>
          <a:xfrm>
            <a:off x="8322733" y="3920067"/>
            <a:ext cx="0" cy="16679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67CF98C-8D8B-460B-9067-D20069F3049A}"/>
              </a:ext>
            </a:extLst>
          </p:cNvPr>
          <p:cNvCxnSpPr>
            <a:cxnSpLocks/>
          </p:cNvCxnSpPr>
          <p:nvPr/>
        </p:nvCxnSpPr>
        <p:spPr>
          <a:xfrm>
            <a:off x="3166534" y="3843867"/>
            <a:ext cx="0" cy="16679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BFC29C7-9602-4AB5-B09F-11EBC9193714}"/>
              </a:ext>
            </a:extLst>
          </p:cNvPr>
          <p:cNvCxnSpPr>
            <a:cxnSpLocks/>
          </p:cNvCxnSpPr>
          <p:nvPr/>
        </p:nvCxnSpPr>
        <p:spPr>
          <a:xfrm>
            <a:off x="4123267" y="3843867"/>
            <a:ext cx="0" cy="16679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6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첫번째 가설을 위한 분석 </a:t>
            </a:r>
            <a:r>
              <a:rPr lang="en-US" altLang="ko-KR" b="1" dirty="0"/>
              <a:t>3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CD25262A-BB59-4FD1-9714-9AD4281FBEF7}"/>
              </a:ext>
            </a:extLst>
          </p:cNvPr>
          <p:cNvSpPr txBox="1">
            <a:spLocks/>
          </p:cNvSpPr>
          <p:nvPr/>
        </p:nvSpPr>
        <p:spPr>
          <a:xfrm>
            <a:off x="688296" y="673017"/>
            <a:ext cx="11021104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풍속</a:t>
            </a:r>
            <a:r>
              <a:rPr lang="en-US" altLang="ko-KR" sz="1800" dirty="0"/>
              <a:t>, </a:t>
            </a:r>
            <a:r>
              <a:rPr lang="ko-KR" altLang="en-US" sz="1800" dirty="0"/>
              <a:t>습도</a:t>
            </a:r>
            <a:r>
              <a:rPr lang="en-US" altLang="ko-KR" sz="1800" dirty="0"/>
              <a:t>, </a:t>
            </a:r>
            <a:r>
              <a:rPr lang="ko-KR" altLang="en-US" sz="1800" dirty="0"/>
              <a:t>실제온도</a:t>
            </a:r>
            <a:r>
              <a:rPr lang="en-US" altLang="ko-KR" sz="1800" dirty="0"/>
              <a:t>, </a:t>
            </a:r>
            <a:r>
              <a:rPr lang="ko-KR" altLang="en-US" sz="1800" dirty="0"/>
              <a:t>체감온도의 통계 분석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A4FEDD4-EEC0-4F76-A263-AC68FE52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0" y="1033993"/>
            <a:ext cx="6957104" cy="4767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002804-12CB-45A9-BFE2-792A9923266B}"/>
              </a:ext>
            </a:extLst>
          </p:cNvPr>
          <p:cNvSpPr txBox="1"/>
          <p:nvPr/>
        </p:nvSpPr>
        <p:spPr>
          <a:xfrm>
            <a:off x="63503" y="2329414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939E0B-9630-497B-B138-9C3A9DC369B7}"/>
              </a:ext>
            </a:extLst>
          </p:cNvPr>
          <p:cNvSpPr txBox="1"/>
          <p:nvPr/>
        </p:nvSpPr>
        <p:spPr>
          <a:xfrm>
            <a:off x="5712512" y="2129852"/>
            <a:ext cx="3454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평균 풍속</a:t>
            </a:r>
            <a:r>
              <a:rPr lang="en-US" altLang="ko-KR" b="1" dirty="0"/>
              <a:t>: 12.8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평균 습도</a:t>
            </a:r>
            <a:r>
              <a:rPr lang="en-US" altLang="ko-KR" b="1" dirty="0"/>
              <a:t>: 61.8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평균 실제 온도</a:t>
            </a:r>
            <a:r>
              <a:rPr lang="en-US" altLang="ko-KR" b="1" dirty="0"/>
              <a:t>: 20.2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평균 체감온도</a:t>
            </a:r>
            <a:r>
              <a:rPr lang="en-US" altLang="ko-KR" b="1" dirty="0"/>
              <a:t>: 23.6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1" name="화살표: 오른쪽 119">
            <a:extLst>
              <a:ext uri="{FF2B5EF4-FFF2-40B4-BE49-F238E27FC236}">
                <a16:creationId xmlns="" xmlns:a16="http://schemas.microsoft.com/office/drawing/2014/main" id="{CF860E21-886F-4296-91BE-D3F41270E479}"/>
              </a:ext>
            </a:extLst>
          </p:cNvPr>
          <p:cNvSpPr/>
          <p:nvPr/>
        </p:nvSpPr>
        <p:spPr>
          <a:xfrm>
            <a:off x="7390668" y="1869076"/>
            <a:ext cx="914893" cy="2982276"/>
          </a:xfrm>
          <a:prstGeom prst="rightArrow">
            <a:avLst>
              <a:gd name="adj1" fmla="val 84755"/>
              <a:gd name="adj2" fmla="val 24448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90000">
                <a:schemeClr val="bg1">
                  <a:alpha val="10000"/>
                </a:schemeClr>
              </a:gs>
            </a:gsLst>
            <a:lin ang="10800000" scaled="0"/>
            <a:tileRect/>
          </a:gra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9B1717"/>
              </a:buClr>
              <a:buFont typeface="Arial" pitchFamily="34" charset="0"/>
              <a:buChar char="–"/>
            </a:pPr>
            <a:endParaRPr lang="ko-KR" altLang="en-US" dirty="0" err="1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041BEBE-0E61-45F1-9E7D-B2D96FEC00B8}"/>
              </a:ext>
            </a:extLst>
          </p:cNvPr>
          <p:cNvCxnSpPr>
            <a:cxnSpLocks/>
          </p:cNvCxnSpPr>
          <p:nvPr/>
        </p:nvCxnSpPr>
        <p:spPr>
          <a:xfrm>
            <a:off x="8415862" y="1953632"/>
            <a:ext cx="34544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9FC1C38-D77C-430E-A955-BFFC844CA5AF}"/>
              </a:ext>
            </a:extLst>
          </p:cNvPr>
          <p:cNvSpPr txBox="1"/>
          <p:nvPr/>
        </p:nvSpPr>
        <p:spPr>
          <a:xfrm>
            <a:off x="9592733" y="149974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시사점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7638FFD-F7D6-4EF6-A4EF-ED8F43E50AA2}"/>
              </a:ext>
            </a:extLst>
          </p:cNvPr>
          <p:cNvSpPr txBox="1"/>
          <p:nvPr/>
        </p:nvSpPr>
        <p:spPr>
          <a:xfrm>
            <a:off x="8415863" y="2051375"/>
            <a:ext cx="3141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/>
              <a:t>평균 풍속보다 </a:t>
            </a:r>
            <a:r>
              <a:rPr lang="ko-KR" altLang="en-US" dirty="0" smtClean="0"/>
              <a:t>높거나</a:t>
            </a:r>
            <a:r>
              <a:rPr lang="en-US" altLang="ko-KR" dirty="0" smtClean="0"/>
              <a:t> </a:t>
            </a:r>
            <a:r>
              <a:rPr lang="ko-KR" altLang="en-US" dirty="0"/>
              <a:t>평균 습도보다 낮을때 공용 자전거 </a:t>
            </a:r>
            <a:r>
              <a:rPr lang="ko-KR" altLang="en-US" dirty="0" smtClean="0"/>
              <a:t>대여 횟수가 많음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/>
              <a:t>연 평균 온도보다 </a:t>
            </a:r>
            <a:r>
              <a:rPr lang="ko-KR" altLang="en-US" dirty="0"/>
              <a:t>높을때 공용 자전거 이용자가 더 많음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4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512</Words>
  <Application>Microsoft Office PowerPoint</Application>
  <PresentationFormat>사용자 지정</PresentationFormat>
  <Paragraphs>158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Custom Design</vt:lpstr>
      <vt:lpstr>Bike sharing</vt:lpstr>
      <vt:lpstr>Table of Contents</vt:lpstr>
      <vt:lpstr>목적</vt:lpstr>
      <vt:lpstr>데이터 셋 종류 및 설명 </vt:lpstr>
      <vt:lpstr>데이터 셋 종류 및 설명 </vt:lpstr>
      <vt:lpstr>접근 방안</vt:lpstr>
      <vt:lpstr>PowerPoint 프레젠테이션</vt:lpstr>
      <vt:lpstr>첫번째 가설을 위한 분석 2</vt:lpstr>
      <vt:lpstr>첫번째 가설을 위한 분석 3</vt:lpstr>
      <vt:lpstr>두번째 가설을 위한 분석 1</vt:lpstr>
      <vt:lpstr>세번째 가설을 위한 분석 1</vt:lpstr>
      <vt:lpstr>가설 검증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176</cp:revision>
  <dcterms:created xsi:type="dcterms:W3CDTF">2019-08-27T00:04:49Z</dcterms:created>
  <dcterms:modified xsi:type="dcterms:W3CDTF">2019-08-28T01:16:28Z</dcterms:modified>
</cp:coreProperties>
</file>