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4" r:id="rId4"/>
    <p:sldId id="276" r:id="rId5"/>
    <p:sldId id="265" r:id="rId6"/>
    <p:sldId id="266" r:id="rId7"/>
    <p:sldId id="279" r:id="rId8"/>
    <p:sldId id="267" r:id="rId9"/>
    <p:sldId id="277" r:id="rId10"/>
    <p:sldId id="280" r:id="rId11"/>
    <p:sldId id="273" r:id="rId12"/>
    <p:sldId id="278" r:id="rId13"/>
    <p:sldId id="272" r:id="rId14"/>
    <p:sldId id="274" r:id="rId15"/>
    <p:sldId id="269" r:id="rId16"/>
    <p:sldId id="275" r:id="rId17"/>
    <p:sldId id="25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2477" autoAdjust="0"/>
  </p:normalViewPr>
  <p:slideViewPr>
    <p:cSldViewPr snapToGrid="0">
      <p:cViewPr varScale="1">
        <p:scale>
          <a:sx n="64" d="100"/>
          <a:sy n="64" d="100"/>
        </p:scale>
        <p:origin x="13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BD4D-F4CB-4C79-B21D-60B380697526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4B61F-B356-4BE9-8B06-5C18B23F8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8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Куршский залив Балтийского моря расположен на северо-западе Калининградской области.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Только в северной части сказывается влияние морских вод и соленость здесь выше.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B61F-B356-4BE9-8B06-5C18B23F805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0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Калининградский залив Балтийского моря расположен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вюго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-восточной части побережья Балтийского моря и представляет собой узкую, вытянутую вдоль берега лагуну. От моря залив отделен песчаной косой-пересыпью и соединяется с ним Балтийским проливом.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B61F-B356-4BE9-8B06-5C18B23F80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1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Специалистами Атлантического отделения института океанологии им. П.П. Ширшова РАН с применением метода количественных индексов было проведено сравнение речных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суббассейнов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Калининградской области по совокупности характеристик биогенной нагрузки, способности водосборных бассейнов к самоочищению и транзиту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биогенов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поверхностным водотокам.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045-6B78-4759-B9ED-02FE4670E6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8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Региональная сеть постоянных специализированных гидрометеорологических наблюдений у побережья Калининградской области в 2018 г. состояла из следующих точек: нефтяная платформа МЛСП D6 (метеостанция), побережье Куршского залива на Куршской косе (уровнемер и метеостанция), г. Светлогорск (уровнемер), пос. Рыбное (метеостанция)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Пробы отбирались на отлогих пляжах Калининградской области (Балтийская коса и корень Куршской косы). Места отбора проб были выбраны так, чтобы покрывать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антропогенно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нагруженные области 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районы, где присутствие человека минимально.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анализа проб применялся модифицированный метод NOAA.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B61F-B356-4BE9-8B06-5C18B23F805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7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045-6B78-4759-B9ED-02FE4670E6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3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БПК</a:t>
            </a:r>
            <a:r>
              <a:rPr lang="ru-RU" baseline="-25000" dirty="0"/>
              <a:t>5 </a:t>
            </a:r>
            <a:r>
              <a:rPr lang="ru-RU" dirty="0"/>
              <a:t>– </a:t>
            </a:r>
            <a:r>
              <a:rPr lang="ru-RU" b="0" dirty="0"/>
              <a:t>биохимическое потребление кислорода, количество кислорода, израсходованное на аэробное биохимическое окисление под действием микроорганизмов и разложение нестойких органических соединений, содержащихся в исследуемой воде. </a:t>
            </a:r>
            <a:r>
              <a:rPr lang="ru-RU" dirty="0"/>
              <a:t>При анализе определяется количество кислорода, ушедшее за установленное время (обычно 5 суток — </a:t>
            </a:r>
            <a:r>
              <a:rPr lang="ru-RU" b="1" dirty="0"/>
              <a:t>БПК</a:t>
            </a:r>
            <a:r>
              <a:rPr lang="ru-RU" b="1" baseline="-25000" dirty="0"/>
              <a:t>5</a:t>
            </a:r>
            <a:r>
              <a:rPr lang="ru-RU" dirty="0"/>
              <a:t>) без доступа света при 20°С на окисление загрязняющих веществ, содержащихся в единице объема воды. Вычисляется разница между концентрациями растворённого кислорода в пробе воды непосредственно после отбора и после инкубации пробы. </a:t>
            </a:r>
            <a:r>
              <a:rPr lang="en-US" dirty="0"/>
              <a:t>[3]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Эвтрофикация</a:t>
            </a:r>
            <a:r>
              <a:rPr lang="ru-RU" dirty="0"/>
              <a:t> — насыщение водоёмов биогенными элементами, сопровождающееся ростом биологической продуктивности водных бассейнов. </a:t>
            </a:r>
            <a:r>
              <a:rPr lang="ru-RU" dirty="0" err="1"/>
              <a:t>Эвтрофикация</a:t>
            </a:r>
            <a:r>
              <a:rPr lang="ru-RU" dirty="0"/>
              <a:t> может быть результатом как естественного старения водоёма, так и антропогенных воздействий. Основные химические элементы, способствующие </a:t>
            </a:r>
            <a:r>
              <a:rPr lang="ru-RU" dirty="0" err="1"/>
              <a:t>эвтрофикации</a:t>
            </a:r>
            <a:r>
              <a:rPr lang="ru-RU" dirty="0"/>
              <a:t>, — фосфор и азот. </a:t>
            </a:r>
            <a:r>
              <a:rPr lang="en-US" dirty="0"/>
              <a:t>[3]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Преде́льно</a:t>
            </a:r>
            <a:r>
              <a:rPr lang="ru-RU" dirty="0"/>
              <a:t> </a:t>
            </a:r>
            <a:r>
              <a:rPr lang="ru-RU" dirty="0" err="1"/>
              <a:t>допусти́мая</a:t>
            </a:r>
            <a:r>
              <a:rPr lang="ru-RU" dirty="0"/>
              <a:t> </a:t>
            </a:r>
            <a:r>
              <a:rPr lang="ru-RU" dirty="0" err="1"/>
              <a:t>концентра́ция</a:t>
            </a:r>
            <a:r>
              <a:rPr lang="ru-RU" dirty="0"/>
              <a:t> (ПДК) — утверждённый в законодательном порядке санитарно-гигиенический или рыбохозяйственный норматив. Под ПДК понимается такая максимальная концентрация химических элементов и их соединений в окружающей среде, которая при повседневном влиянии в течение длительного времени на организм человека не вызывает патологических изменений или заболеваний, устанавливаемых современными методами исследований, в любые сроки жизни настоящего и последующего поколений. </a:t>
            </a:r>
            <a:r>
              <a:rPr lang="en-US" dirty="0"/>
              <a:t>[3]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B61F-B356-4BE9-8B06-5C18B23F805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96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Исследования содержания и распределения контролируемых веществ состава и загрязнения морской воды выполнялись в ходе ежемесячных съемок, которые позволили проследить сезонную динамику пространственно-временного распределения веществ загрязнения воды в пределах регионального и локального мониторинга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Кравцовского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месторождения.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045-6B78-4759-B9ED-02FE4670E6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2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0393E-8E01-491F-B32A-A5F7B50D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8D2771-E127-4FA8-9DDB-8F2A1A6FC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C00C87-B7B4-4443-8A40-3D5B1AAB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FCA1-5003-40B3-9D48-E436847FA43C}" type="datetime1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70EB5-B32C-46C3-A46F-E7341B5C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D26B4-1BA7-47F6-ACC7-956C9268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B9B14-9F11-4A60-A791-E7123074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D06DB3-CA95-4322-950B-DC4246459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7CEA3-A2F2-4162-B324-3A20AC5A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085-7775-4013-8509-252E6BD1841E}" type="datetime1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39648-3C33-43BB-8B13-16A55717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67C80-0E18-4F97-AF9C-A60E4F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B4FEF3-E71B-40C5-9554-D4A42539B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06789E-DCDA-403D-AFE4-9473A8E3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68512-92B8-4776-89B8-4B6310BC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C80B-6129-4A50-B495-96480C7469F1}" type="datetime1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8A50B-CFFB-41EF-84AA-88C5D61C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8ED38-CD63-4B93-A84A-82BF2FF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8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D0183-503F-486B-9867-B138927C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A0108-60EC-4B4B-AE26-BB1849F1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1A4B8-48E3-4685-9C81-2EE75536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2F36-D79F-461A-A761-AC4C008D3959}" type="datetime1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884C4-0BBB-472C-9549-4061167C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F30E2-0FD3-4B3E-B8FC-855FCBED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C91DB-FB15-4277-AA91-6C3C9EC6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F54B5A-D642-4BFD-B815-7D8658FD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AB74A-BEC1-4F0F-B103-78D78293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05D2-86E5-450B-9D93-AE63CA61DD81}" type="datetime1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53B816-9CD0-4246-A9F5-5B94A122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4734C-3504-4D72-B972-CC84C3A4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4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40193-27FA-416F-BB59-CFEC7D2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1DB78-FDCA-4D06-A39D-29A920F08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4D3E28-F8AE-4F89-BEDB-634BC472C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6869E9-F330-46E0-8C6B-5558EF02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2617-8D1A-4A05-BDC6-79685FBCA1D1}" type="datetime1">
              <a:rPr lang="ru-RU" smtClean="0"/>
              <a:t>03.04.2020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40901-B360-443A-A1C6-25BABF7A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FFE32-C183-4A76-B2ED-F94B1BF4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7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E653-305C-4C63-B398-D96A57C5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D5E36-BF61-4E66-ACC5-65CEAEBD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1C0198-2B10-4DC2-A268-CADC0C8C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FD8ED4-5F75-44F0-9FC9-E1BA15FE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FA660E-5E2C-440E-A376-3EDDB4781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40F769-C2AB-4B5B-B393-06D2F3FB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376-8B06-4C86-A16E-62850528CFA9}" type="datetime1">
              <a:rPr lang="ru-RU" smtClean="0"/>
              <a:t>03.04.2020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EBCDE2-875A-42A7-8DC6-0CAD8C5C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48A26F-1DC9-498F-8A0E-6C99A3E1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2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6D03C-930E-45EF-9A13-294551A5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AF5874-6580-4625-AFC6-467B312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CB5F-6C92-4C2E-AEE3-C4FB619C8168}" type="datetime1">
              <a:rPr lang="ru-RU" smtClean="0"/>
              <a:t>03.04.2020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3A829A-4BA2-4B6D-AE23-9A9632EE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C39405-CF73-4DDB-BC9D-800EC88E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0ECECF-85B2-43BE-9343-0C30C5AC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37E1-2D43-4A86-AF98-470AC3264220}" type="datetime1">
              <a:rPr lang="ru-RU" smtClean="0"/>
              <a:t>03.04.2020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167559-FCEE-493E-985D-1F20FB2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776159-F906-46F6-BE84-82C13559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3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5B40-399E-462F-9165-184B207D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911FC-27A5-4DAC-9882-88F70C2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F688D7-25CC-4F22-8640-25BC4AD1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20B0E2-8BCE-45B3-92B9-CA8F78E4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6868-0B5B-4915-A4B0-CBF41E1B8DE6}" type="datetime1">
              <a:rPr lang="ru-RU" smtClean="0"/>
              <a:t>03.04.2020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180B06-DE9B-45AA-B2A0-837CA40C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13B080-2FDA-49A4-A945-0F6C25BC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9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C9D6E-3822-4003-9550-4B34B14A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B5A501-8B73-41D5-B36C-76435ADD1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0F1FAD-D067-409D-96A2-6AE0E8B2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6959E-20B5-4F4B-9624-08FD8681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E226-2A36-49B9-A6FB-FF7DC48A6F0B}" type="datetime1">
              <a:rPr lang="ru-RU" smtClean="0"/>
              <a:t>03.04.2020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9A7CD-EE99-4A76-91A6-6B09CC95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374073-C26C-4D8C-A446-09E42C9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C5863-CAB6-43C1-80D0-136CAFE3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F5C248-C7E2-49F5-9B75-507EC966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4B6D0-0B58-4248-A715-1A5026854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8AE0-20CC-48E4-AE10-0F4889AC90E4}" type="datetime1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52B27-FD13-4AEC-A9C9-2B5A4EAF8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97AB86-FFFC-4926-91B9-DEEE0E60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282D3-52F2-43C7-8732-721627279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31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" TargetMode="External"/><Relationship Id="rId2" Type="http://schemas.openxmlformats.org/officeDocument/2006/relationships/hyperlink" Target="https://minprirody.gov39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2CB7-FDB2-45CE-A5FB-1A715B195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 морских вод Калининградской области</a:t>
            </a:r>
            <a:br>
              <a:rPr lang="ru-RU" dirty="0"/>
            </a:br>
            <a:r>
              <a:rPr lang="ru-RU" sz="3200" dirty="0"/>
              <a:t>(по данным 2018 года)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40AD8B-458E-4E98-B736-01EAA15F7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Овчинникова А. П.</a:t>
            </a:r>
          </a:p>
          <a:p>
            <a:pPr algn="r"/>
            <a:r>
              <a:rPr lang="ru-RU" dirty="0"/>
              <a:t>ИУ7-65Б</a:t>
            </a:r>
          </a:p>
        </p:txBody>
      </p:sp>
    </p:spTree>
    <p:extLst>
      <p:ext uri="{BB962C8B-B14F-4D97-AF65-F5344CB8AC3E}">
        <p14:creationId xmlns:p14="http://schemas.microsoft.com/office/powerpoint/2010/main" val="357835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36746-ED4F-49CF-9C0A-BB65230A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Сезонная динамика БПК</a:t>
            </a:r>
            <a:r>
              <a:rPr lang="ru-RU" baseline="-25000" dirty="0"/>
              <a:t>5 </a:t>
            </a:r>
            <a:r>
              <a:rPr lang="ru-RU" dirty="0"/>
              <a:t>в акватории регионального и локального мониторинга </a:t>
            </a:r>
            <a:r>
              <a:rPr lang="ru-RU" dirty="0" err="1"/>
              <a:t>Кравцовского</a:t>
            </a:r>
            <a:r>
              <a:rPr lang="ru-RU" dirty="0"/>
              <a:t> месторождения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862EB-E614-4B40-AFB7-B7E2A3765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90846"/>
            <a:ext cx="5268268" cy="486715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Величина БПК</a:t>
            </a:r>
            <a:r>
              <a:rPr lang="ru-RU" baseline="-25000" dirty="0"/>
              <a:t>5 </a:t>
            </a:r>
            <a:r>
              <a:rPr lang="ru-RU" dirty="0"/>
              <a:t>варьировала в пределах 0,5-5,7 мг О</a:t>
            </a:r>
            <a:r>
              <a:rPr lang="ru-RU" baseline="-25000" dirty="0"/>
              <a:t>2</a:t>
            </a:r>
            <a:r>
              <a:rPr lang="ru-RU" dirty="0"/>
              <a:t>/л.</a:t>
            </a:r>
          </a:p>
          <a:p>
            <a:r>
              <a:rPr lang="ru-RU" dirty="0"/>
              <a:t>Высокие значения БПК</a:t>
            </a:r>
            <a:r>
              <a:rPr lang="ru-RU" baseline="-25000" dirty="0"/>
              <a:t>5</a:t>
            </a:r>
            <a:r>
              <a:rPr lang="ru-RU" dirty="0"/>
              <a:t> на уровне или превышающие ПДК (2,1 мг О</a:t>
            </a:r>
            <a:r>
              <a:rPr lang="ru-RU" baseline="-25000" dirty="0"/>
              <a:t>2</a:t>
            </a:r>
            <a:r>
              <a:rPr lang="ru-RU" dirty="0"/>
              <a:t>/л) наблюдалось с января по сентябрь 2018 года.</a:t>
            </a:r>
          </a:p>
          <a:p>
            <a:r>
              <a:rPr lang="ru-RU" dirty="0"/>
              <a:t>Особенно часто превышение ПДК по БПК</a:t>
            </a:r>
            <a:r>
              <a:rPr lang="ru-RU" baseline="-25000" dirty="0"/>
              <a:t>5</a:t>
            </a:r>
            <a:r>
              <a:rPr lang="ru-RU" dirty="0"/>
              <a:t> наблюдалось на прибрежных станциях как результат </a:t>
            </a:r>
            <a:r>
              <a:rPr lang="ru-RU" dirty="0" err="1"/>
              <a:t>эвтрофирования</a:t>
            </a:r>
            <a:r>
              <a:rPr lang="ru-RU" dirty="0"/>
              <a:t> вод, что обычно для Балтийского моря, как следствие интенсивного развития водорослей и дополнительного поступления органического загрязнения с побережья.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0C7E0D-6CCB-49C8-AF7E-C5B9ABEF0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8268" y="2141846"/>
            <a:ext cx="6923732" cy="371889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95727-50AB-4CC9-8EE5-A14CA92D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2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89513-7B3E-45B6-ACF4-BBD9B379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Сезонная динамика концентрации нефтепродуктов на акватории регионального и локального мониторинга </a:t>
            </a:r>
            <a:r>
              <a:rPr lang="ru-RU" dirty="0" err="1"/>
              <a:t>Кравцовского</a:t>
            </a:r>
            <a:r>
              <a:rPr lang="ru-RU" dirty="0"/>
              <a:t> месторождения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CEB8AF-9559-4290-83E4-E8531B66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417" y="2357502"/>
            <a:ext cx="9609166" cy="380662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EB3D38-E87D-48FB-8598-C3F105EA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0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92450-5807-412C-8B8D-559F555C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90"/>
            <a:ext cx="10515600" cy="1325563"/>
          </a:xfrm>
        </p:spPr>
        <p:txBody>
          <a:bodyPr>
            <a:noAutofit/>
          </a:bodyPr>
          <a:lstStyle/>
          <a:p>
            <a:r>
              <a:rPr lang="ru-RU" sz="3600" dirty="0"/>
              <a:t>Сезонная динамика концентрации нефтепродуктов на акватории регионального и локального мониторинга </a:t>
            </a:r>
            <a:r>
              <a:rPr lang="ru-RU" sz="3600" dirty="0" err="1"/>
              <a:t>Кравцовского</a:t>
            </a:r>
            <a:r>
              <a:rPr lang="ru-RU" sz="3600" dirty="0"/>
              <a:t> месторождения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ACF6F-EA38-498B-957F-2029F5470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53497"/>
            <a:ext cx="5422928" cy="5304503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Содержание нефтепродуктов изменялось в пределах от 0,005 мг/л до 0,088 мг/л. Максимальное загрязнение (0,088 мг/л и 0,051 мг/л), превышающее ПДК для рыбохозяйственных районов (0,050 мг/л),однократно наблюдалось в октябре в придонном слое в точке 3 (см. слайд 8) у мыса Гвардейский (0,088 мг/л) и у пос. Рыбачий Куршской косы (0,051 мг/л), что, возможно, свидетельствует о локальном загрязнении нефтепродуктами.</a:t>
            </a:r>
          </a:p>
          <a:p>
            <a:r>
              <a:rPr lang="ru-RU" sz="2400" dirty="0"/>
              <a:t>В остальные периоды наблюдений содержание нефтепродуктов в воде обычно было в 2-4 раза ниже ПДК, что свидетельствует о достаточной чистоте морской воды </a:t>
            </a: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E4CAAED5-02E6-40CE-AF8A-5764A334C0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1418" y="2907659"/>
            <a:ext cx="6553595" cy="2596178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7F1BBC5-642D-4BFE-B64D-F819EE8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2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CB31E-7826-4320-9D70-E5F465CB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/>
          <a:p>
            <a:r>
              <a:rPr lang="ru-RU" sz="4000" dirty="0"/>
              <a:t>Загрязнение океана нефтью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AFF8A-A1C7-48D3-A9E5-F3A18037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4856"/>
            <a:ext cx="12005534" cy="515149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ru-RU" sz="2400" dirty="0"/>
              <a:t>Одним из основных антропогенных факторов, несущих угрозу биоценозам планеты, стало в последние десятилетия загрязнение гидросферы нефтью и нефтепродуктами.</a:t>
            </a:r>
          </a:p>
          <a:p>
            <a:pPr>
              <a:lnSpc>
                <a:spcPct val="70000"/>
              </a:lnSpc>
            </a:pPr>
            <a:r>
              <a:rPr lang="ru-RU" sz="2400" dirty="0"/>
              <a:t>Большой ущерб поголовью водоплавающих птиц обитающих в прибрежных зонах. Главная причина – разрушение оперения, раздражение глаз и контакт с холодной водой не защищенного перьями тела. </a:t>
            </a:r>
            <a:r>
              <a:rPr lang="ru-RU" sz="2400"/>
              <a:t>Погибает </a:t>
            </a:r>
            <a:r>
              <a:rPr lang="ru-RU" sz="2400" dirty="0"/>
              <a:t>и большое количество яиц.</a:t>
            </a:r>
          </a:p>
          <a:p>
            <a:r>
              <a:rPr lang="ru-RU" sz="2400" dirty="0"/>
              <a:t>Массовая гибель морских млекопитающих . Тюлени, полярные медведи, морские выдры и пр. животные с мехом погибают более часто. Причина – загрязнение меха углеводородами и потеря способности удерживать тепло и предотвращать контакт тела с водой. Кроме того, контакт нефти с жировым слоем китов и тюленей повышает расход тепла, вызывает раздражение глаз и мешает животным нормально ориентироваться в воде.</a:t>
            </a:r>
          </a:p>
          <a:p>
            <a:r>
              <a:rPr lang="ru-RU" sz="2400" dirty="0"/>
              <a:t>Нефть может попасть в желудок животного, стать причиной кровотечений, болезни почек, печени, отказа внутренних органов. Вдыхание паров нефтяных испарений вызывают легочные болезни. </a:t>
            </a:r>
          </a:p>
          <a:p>
            <a:r>
              <a:rPr lang="ru-RU" sz="2400" dirty="0"/>
              <a:t>Негативное воздействие на рыб обусловлено употреблением загрязненной пищи и воды, а также контакту икры с углеводородами. Смерть рыб может быть вызвана действием на сердце, разрушение плавников, увеличением печени, клеточным и биологическим изменениям.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E2500-B4ED-4A91-BF78-5D4888A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65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50356-C0A5-49C6-92A0-DACEB00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430"/>
          </a:xfrm>
        </p:spPr>
        <p:txBody>
          <a:bodyPr>
            <a:normAutofit fontScale="90000"/>
          </a:bodyPr>
          <a:lstStyle/>
          <a:p>
            <a:r>
              <a:rPr lang="ru-RU" dirty="0"/>
              <a:t>Краткий перечень предприятий –основных источников загрязнения водных объектов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411676C-6A81-4429-9BFE-9179F4AFC1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484556"/>
          <a:ext cx="10515597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3314572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314350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72807745"/>
                    </a:ext>
                  </a:extLst>
                </a:gridCol>
              </a:tblGrid>
              <a:tr h="376859"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Объем сточных вод, млн </a:t>
                      </a:r>
                      <a:r>
                        <a:rPr lang="ru-RU" sz="2000" dirty="0"/>
                        <a:t>м³</a:t>
                      </a:r>
                      <a:endParaRPr lang="ru-RU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Водный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94397"/>
                  </a:ext>
                </a:extLst>
              </a:tr>
              <a:tr h="666750">
                <a:tc rowSpan="3"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Муниципальное предприятие коммунального хозяйства "Водоканал" городского округа "Город Калининград"</a:t>
                      </a:r>
                      <a:endParaRPr lang="ru-RU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39,35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Балтийское море (исключая реки)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47003"/>
                  </a:ext>
                </a:extLst>
              </a:tr>
              <a:tr h="37685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6,99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Балтийское море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25408"/>
                  </a:ext>
                </a:extLst>
              </a:tr>
              <a:tr h="37685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2,19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Канал б/н пос. М. Борисово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52305"/>
                  </a:ext>
                </a:extLst>
              </a:tr>
              <a:tr h="608772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АО "Калининградский янтарный комбинат"</a:t>
                      </a:r>
                      <a:endParaRPr lang="ru-RU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10,29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Балтийское море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1216"/>
                  </a:ext>
                </a:extLst>
              </a:tr>
              <a:tr h="113057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"Объединенные канализационно-водопроводные очистные сооружения курортной группы городов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"АО "ОКОС"</a:t>
                      </a:r>
                      <a:endParaRPr lang="ru-RU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4,03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Балтийское море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98577"/>
                  </a:ext>
                </a:extLst>
              </a:tr>
              <a:tr h="376859">
                <a:tc rowSpan="3"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Общество с ограниченной ответственностью "Торфо"</a:t>
                      </a:r>
                      <a:endParaRPr lang="ru-RU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2,48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р. </a:t>
                      </a:r>
                      <a:r>
                        <a:rPr lang="ru-RU" sz="2000" i="0" dirty="0" err="1"/>
                        <a:t>Дейма</a:t>
                      </a:r>
                      <a:endParaRPr lang="ru-RU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50746"/>
                  </a:ext>
                </a:extLst>
              </a:tr>
              <a:tr h="37685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2,07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р. Голубая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66469"/>
                  </a:ext>
                </a:extLst>
              </a:tr>
              <a:tr h="37685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1,06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0" dirty="0"/>
                        <a:t>р. Ржевка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1959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EA5A7-3B7E-4DF8-ABCA-7FB7D94D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4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447A4-6A71-4411-B619-3A187F2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предотвращения загрязнения водных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D5E2A-CB71-4B37-82F5-1A6C39A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530725"/>
          </a:xfrm>
        </p:spPr>
        <p:txBody>
          <a:bodyPr>
            <a:normAutofit fontScale="85000" lnSpcReduction="20000"/>
          </a:bodyPr>
          <a:lstStyle/>
          <a:p>
            <a:r>
              <a:rPr lang="ru-RU" sz="3100" dirty="0"/>
              <a:t>Строительство и реконструкция канализационных очистных сооружений.</a:t>
            </a:r>
          </a:p>
          <a:p>
            <a:r>
              <a:rPr lang="ru-RU" sz="3100" dirty="0"/>
              <a:t>Усиление надзора за содержанием и эксплуатацией головных сооружений систем централизованного водоснабжения и поверхностными водоисточниками.</a:t>
            </a:r>
          </a:p>
          <a:p>
            <a:r>
              <a:rPr lang="ru-RU" sz="3100" dirty="0"/>
              <a:t>Активизация санитарно-просветительской работы среди населения по вопросам качества воды.</a:t>
            </a:r>
          </a:p>
          <a:p>
            <a:r>
              <a:rPr lang="ru-RU" sz="3100" dirty="0"/>
              <a:t>Правильная утилизация отходов.</a:t>
            </a:r>
          </a:p>
          <a:p>
            <a:r>
              <a:rPr lang="ru-RU" sz="3100" dirty="0"/>
              <a:t>Охрана водных пространств от загрязнения (ограничение сбросов в водоёмы, а также усовершенствование технологий производства, очистки и утилизации).</a:t>
            </a:r>
            <a:endParaRPr lang="ru-RU" sz="3200" dirty="0"/>
          </a:p>
          <a:p>
            <a:r>
              <a:rPr lang="ru-RU" sz="3200" dirty="0"/>
              <a:t>Разработка развитой законодательной базы, которая позволила бы защитить окружающую среду от вредного антропогенного воздействия.</a:t>
            </a:r>
            <a:endParaRPr lang="ru-RU" sz="3100" dirty="0"/>
          </a:p>
          <a:p>
            <a:r>
              <a:rPr lang="ru-RU" sz="3100" dirty="0"/>
              <a:t>Взимание платы за сброс сточных вод и загрязняющих веществ и перечисление взимаемых средств на разработку новых безотходных технологий и сооружений по очистке.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F6AA0-5988-4E8F-913E-DF6637C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75F75-2833-4CE3-A922-2DBF9F60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предотвращения загрязнения водных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DAF82-711F-47B7-8EE7-E5FF64DC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667250"/>
          </a:xfrm>
        </p:spPr>
        <p:txBody>
          <a:bodyPr>
            <a:normAutofit fontScale="77500" lnSpcReduction="20000"/>
          </a:bodyPr>
          <a:lstStyle/>
          <a:p>
            <a:r>
              <a:rPr lang="ru-RU" sz="3100" dirty="0"/>
              <a:t>Мониторинг, оценка и контроль загрязнения водных ресурсов. Повышение качества сбора данных и мониторинга</a:t>
            </a:r>
            <a:r>
              <a:rPr lang="en-US" sz="3100" dirty="0"/>
              <a:t>[2]</a:t>
            </a:r>
            <a:r>
              <a:rPr lang="ru-RU" sz="3100" dirty="0"/>
              <a:t>. </a:t>
            </a:r>
            <a:endParaRPr lang="en-US" sz="3100" dirty="0"/>
          </a:p>
          <a:p>
            <a:r>
              <a:rPr lang="ru-RU" sz="3100" dirty="0"/>
              <a:t>Стратегическое планирование и финансирование водных ресурсов. Государственное финансирование не может покрыть все потребности в средствах, поэтому для управления водными ресурсами и, таким образом, создания новых рабочих мест и повышения общественного благосостояния, следует привлекать частные инвестиции</a:t>
            </a:r>
            <a:r>
              <a:rPr lang="en-US" sz="3100" dirty="0"/>
              <a:t> [2]</a:t>
            </a:r>
            <a:r>
              <a:rPr lang="ru-RU" sz="3100" dirty="0"/>
              <a:t>. </a:t>
            </a:r>
          </a:p>
          <a:p>
            <a:r>
              <a:rPr lang="ru-RU" sz="3100" dirty="0"/>
              <a:t>Осведомленность. Широко распространенное понимание того, почему предпринимаются определенные действия, играет ключевую роль в обеспечении положительных результатов управления и развития водных ресурсов. Все группы потребителей должны быть осведомлены о предпринимаемых действиях и, по возможности, должны участвовать в них</a:t>
            </a:r>
            <a:r>
              <a:rPr lang="en-US" sz="3100" dirty="0"/>
              <a:t> [2]</a:t>
            </a:r>
            <a:r>
              <a:rPr lang="ru-RU" sz="3100" dirty="0"/>
              <a:t>.</a:t>
            </a:r>
          </a:p>
          <a:p>
            <a:r>
              <a:rPr lang="ru-RU" sz="3100" dirty="0"/>
              <a:t>Трансграничное сотрудничество. Совместная работа является ключевым фактором в обеспечении надлежащих результатов в части качества воды. Негативное влияние в низовье рек в результате неудовлетворительного состояния водных объектов в их верхней части можно смягчить, если все задействованные стороны будут вести диалог на наднациональном уровне</a:t>
            </a:r>
            <a:r>
              <a:rPr lang="en-US" sz="3100" dirty="0"/>
              <a:t> [2]</a:t>
            </a:r>
            <a:r>
              <a:rPr lang="ru-RU" sz="3100" dirty="0"/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5FD71-D8B3-4737-8096-A3624BEC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09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8EC38-6DE9-48B5-8B28-C915474F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7E450-840E-4ECE-9336-00F924F5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Минприроды Калининградской Области. </a:t>
            </a:r>
            <a:r>
              <a:rPr lang="en-US" dirty="0"/>
              <a:t>[</a:t>
            </a:r>
            <a:r>
              <a:rPr lang="ru-RU" dirty="0"/>
              <a:t>Электронный ресурс</a:t>
            </a:r>
            <a:r>
              <a:rPr lang="en-US" dirty="0"/>
              <a:t>]</a:t>
            </a:r>
            <a:r>
              <a:rPr lang="ru-RU" dirty="0"/>
              <a:t>. Режим доступа: </a:t>
            </a:r>
            <a:r>
              <a:rPr lang="en-US" dirty="0">
                <a:hlinkClick r:id="rId2"/>
              </a:rPr>
              <a:t>https://minprirody.gov39.ru/</a:t>
            </a:r>
            <a:r>
              <a:rPr lang="ru-RU" dirty="0"/>
              <a:t>, свободный (25.03.2020).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en-US" dirty="0"/>
              <a:t>SIWI - Stockholm International Water Institute. [</a:t>
            </a:r>
            <a:r>
              <a:rPr lang="ru-RU" dirty="0"/>
              <a:t>Электронный ресурс</a:t>
            </a:r>
            <a:r>
              <a:rPr lang="en-US" dirty="0"/>
              <a:t>]</a:t>
            </a:r>
            <a:r>
              <a:rPr lang="ru-RU" dirty="0"/>
              <a:t>. Режим доступа:</a:t>
            </a:r>
            <a:r>
              <a:rPr lang="en-US" dirty="0"/>
              <a:t> //www.siwi.org/</a:t>
            </a:r>
            <a:r>
              <a:rPr lang="ru-RU" dirty="0"/>
              <a:t>, свободный (25.03.2020).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ru-RU" dirty="0"/>
              <a:t>Википедия. </a:t>
            </a:r>
            <a:r>
              <a:rPr lang="en-US" dirty="0"/>
              <a:t>[</a:t>
            </a:r>
            <a:r>
              <a:rPr lang="ru-RU" dirty="0"/>
              <a:t>Электронный ресурс</a:t>
            </a:r>
            <a:r>
              <a:rPr lang="en-US" dirty="0"/>
              <a:t>]</a:t>
            </a:r>
            <a:r>
              <a:rPr lang="ru-RU" dirty="0"/>
              <a:t>. Режим доступа: </a:t>
            </a:r>
            <a:r>
              <a:rPr lang="en-US" dirty="0">
                <a:hlinkClick r:id="rId3"/>
              </a:rPr>
              <a:t>https://ru.wikipedia.org/</a:t>
            </a:r>
            <a:r>
              <a:rPr lang="ru-RU" dirty="0"/>
              <a:t>, свободный (25.03.2020).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8F0779-E1E5-47DE-974C-16F7EBD9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8CC61-CD41-4B8E-842C-6746855A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Общая</a:t>
            </a:r>
            <a:r>
              <a:rPr lang="en-US" dirty="0"/>
              <a:t> </a:t>
            </a:r>
            <a:r>
              <a:rPr lang="en-US" dirty="0" err="1"/>
              <a:t>характеристика</a:t>
            </a:r>
            <a:r>
              <a:rPr lang="en-US" dirty="0"/>
              <a:t> </a:t>
            </a:r>
            <a:r>
              <a:rPr lang="en-US" dirty="0" err="1"/>
              <a:t>Калининградской</a:t>
            </a:r>
            <a:r>
              <a:rPr lang="en-US" dirty="0"/>
              <a:t> </a:t>
            </a:r>
            <a:r>
              <a:rPr lang="en-US" dirty="0" err="1"/>
              <a:t>области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845558B-DE59-4D1B-B0CF-68D16A31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142" y="1825625"/>
            <a:ext cx="5793658" cy="466725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000" dirty="0" err="1"/>
              <a:t>Площадь</a:t>
            </a:r>
            <a:r>
              <a:rPr lang="en-US" sz="2000" dirty="0"/>
              <a:t>: 15</a:t>
            </a:r>
            <a:r>
              <a:rPr lang="ru-RU" sz="2000" dirty="0"/>
              <a:t>,</a:t>
            </a:r>
            <a:r>
              <a:rPr lang="en-US" sz="2000" dirty="0"/>
              <a:t>125 </a:t>
            </a:r>
            <a:r>
              <a:rPr lang="en-US" sz="2000" dirty="0" err="1"/>
              <a:t>тыс</a:t>
            </a:r>
            <a:r>
              <a:rPr lang="en-US" sz="2000" dirty="0"/>
              <a:t>. </a:t>
            </a:r>
            <a:r>
              <a:rPr lang="en-US" sz="2000" dirty="0" err="1"/>
              <a:t>кв</a:t>
            </a:r>
            <a:r>
              <a:rPr lang="en-US" sz="2000" dirty="0"/>
              <a:t>. </a:t>
            </a:r>
            <a:r>
              <a:rPr lang="en-US" sz="2000" dirty="0" err="1"/>
              <a:t>км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Главные промышленные центры: Калининград, Советск, Черняховск, Гусев, Светлый.</a:t>
            </a:r>
          </a:p>
          <a:p>
            <a:r>
              <a:rPr lang="ru-RU" sz="2000" dirty="0"/>
              <a:t>Наличие незамерзающих портов общероссийского значения.</a:t>
            </a:r>
          </a:p>
          <a:p>
            <a:r>
              <a:rPr lang="ru-RU" sz="2000" dirty="0"/>
              <a:t>Хорошо развитая речная сеть, состоящая более чем из 4,6 тыс. водотоков, суммарной длиной 12,7 тыс. км.</a:t>
            </a:r>
          </a:p>
          <a:p>
            <a:r>
              <a:rPr lang="ru-RU" sz="2000" dirty="0"/>
              <a:t>Реки равнинного типа, принадлежат к бассейну Балтийского моря.</a:t>
            </a:r>
          </a:p>
          <a:p>
            <a:r>
              <a:rPr lang="ru-RU" sz="2000" dirty="0"/>
              <a:t>38 озер площадью 10 га и более.</a:t>
            </a:r>
          </a:p>
          <a:p>
            <a:r>
              <a:rPr lang="ru-RU" sz="2000" dirty="0"/>
              <a:t>Среднегодовые ресурсы поверхностных водных объектов: 23,0 куб. км/год.</a:t>
            </a:r>
          </a:p>
          <a:p>
            <a:r>
              <a:rPr lang="ru-RU" sz="2000" dirty="0"/>
              <a:t>Речной сток водостоков: 22,3 куб. км/год.</a:t>
            </a:r>
          </a:p>
          <a:p>
            <a:r>
              <a:rPr lang="ru-RU" sz="2000" dirty="0"/>
              <a:t>Площадь морских вод: 9,6 тыс. кв. км.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26934E-1937-40CA-8622-CDBB0080C7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639" r="19674" b="1"/>
          <a:stretch/>
        </p:blipFill>
        <p:spPr>
          <a:xfrm>
            <a:off x="6096000" y="2507108"/>
            <a:ext cx="6041773" cy="330428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F675AB-4A5E-42B3-A23A-2597D828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CDDC36D-B578-4CC4-B18A-53F64E7B170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040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64B72-BCD2-42DB-AF72-854D477E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Куршский залив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25663-F06D-47B7-8B06-D08B3E639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366" y="1825625"/>
            <a:ext cx="5686836" cy="4530725"/>
          </a:xfrm>
        </p:spPr>
        <p:txBody>
          <a:bodyPr>
            <a:normAutofit fontScale="92500"/>
          </a:bodyPr>
          <a:lstStyle/>
          <a:p>
            <a:r>
              <a:rPr lang="ru-RU" dirty="0"/>
              <a:t>Воды залива сильно </a:t>
            </a:r>
            <a:r>
              <a:rPr lang="ru-RU" dirty="0" err="1"/>
              <a:t>распреснены</a:t>
            </a:r>
            <a:r>
              <a:rPr lang="ru-RU" dirty="0"/>
              <a:t>.</a:t>
            </a:r>
          </a:p>
          <a:p>
            <a:r>
              <a:rPr lang="ru-RU" dirty="0"/>
              <a:t>В 2018 году в Куршском заливе выявлено многократное преобладание органической формы азота над минеральной, что может свидетельствовать об интенсивных разложениях органического вещества фитопланктона, а в некоторых случаях о локальном органическом загрязнении бытовыми и канализационными стоками.</a:t>
            </a:r>
          </a:p>
          <a:p>
            <a:endParaRPr lang="ru-RU" dirty="0"/>
          </a:p>
        </p:txBody>
      </p:sp>
      <p:pic>
        <p:nvPicPr>
          <p:cNvPr id="7" name="Объект 6" descr="Изображение выглядит как трава, нести, сидит, плюшевый мишка&#10;&#10;Автоматически созданное описание">
            <a:extLst>
              <a:ext uri="{FF2B5EF4-FFF2-40B4-BE49-F238E27FC236}">
                <a16:creationId xmlns:a16="http://schemas.microsoft.com/office/drawing/2014/main" id="{25302B7F-FA23-44F4-BFCE-F527524D2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00" y="423009"/>
            <a:ext cx="4304909" cy="5980750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398193-6C5B-4821-B954-7515AF2F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7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B5CA-95DB-4F75-88DE-5CAF9D73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Куршский залив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CF974-39C3-4385-97D6-B8142D212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581086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 гидрохимическому режиму Куршский залив можно подразделить на три района: северный, центральный и южный.</a:t>
            </a:r>
          </a:p>
          <a:p>
            <a:r>
              <a:rPr lang="ru-RU" dirty="0"/>
              <a:t> Северный находится под влиянием речного стока и Балтийского моря.</a:t>
            </a:r>
          </a:p>
          <a:p>
            <a:r>
              <a:rPr lang="ru-RU" dirty="0"/>
              <a:t>Центральный подвержен сильному влиянию притоков, из которых главную роль играет река Неман. </a:t>
            </a:r>
          </a:p>
          <a:p>
            <a:r>
              <a:rPr lang="ru-RU" dirty="0"/>
              <a:t>Южный район в наименьшей степени подвержен речному влиянию.</a:t>
            </a:r>
          </a:p>
        </p:txBody>
      </p:sp>
      <p:pic>
        <p:nvPicPr>
          <p:cNvPr id="8" name="Объект 7" descr="Изображение выглядит как природа, внешний, гора, холм&#10;&#10;Автоматически созданное описание">
            <a:extLst>
              <a:ext uri="{FF2B5EF4-FFF2-40B4-BE49-F238E27FC236}">
                <a16:creationId xmlns:a16="http://schemas.microsoft.com/office/drawing/2014/main" id="{9EC52B8E-E38B-4A42-BFC7-1014995040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5" y="1505493"/>
            <a:ext cx="6267480" cy="4174141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31C717-61D0-43AF-B311-F601F56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7445F-BAE3-4C8F-AF00-C1971E42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Калининградский залив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6C127-FB82-48CA-AA6A-8D9F18BA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186" y="1825625"/>
            <a:ext cx="6370674" cy="48958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северо-восточной части в залив впадает река Преголя, принимающая недостаточно очищенные сточные воды (сбросы) города Калининграда и оказывающая наиболее существенное влияние на северную часть залива.</a:t>
            </a:r>
          </a:p>
          <a:p>
            <a:r>
              <a:rPr lang="ru-RU" dirty="0"/>
              <a:t>Основными источниками загрязнения заливов являются предприятия, объекты коммунального хозяйства, суда торгового, нефтеналивного и рыболовного флотов, а также речной сток, аккумулирующий загрязняющие вещества из всех точечных и диффузных источников на водосборной площади.</a:t>
            </a:r>
          </a:p>
        </p:txBody>
      </p:sp>
      <p:pic>
        <p:nvPicPr>
          <p:cNvPr id="7" name="Объект 6" descr="Изображение выглядит как трава, черный, поле&#10;&#10;Автоматически созданное описание">
            <a:extLst>
              <a:ext uri="{FF2B5EF4-FFF2-40B4-BE49-F238E27FC236}">
                <a16:creationId xmlns:a16="http://schemas.microsoft.com/office/drawing/2014/main" id="{ED5E769D-1B43-484C-A1FF-7F3B6517F9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21" y="1936584"/>
            <a:ext cx="5505893" cy="4129420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340A05-394F-4B99-AE94-BF9E522F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9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320B7-542E-4359-8C84-0B1C49BE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Геоэкологическое</a:t>
            </a:r>
            <a:r>
              <a:rPr lang="ru-RU" dirty="0"/>
              <a:t> районирование водосборных бассейнов Калининградской области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A9D4C06-CB51-4FA9-A8B4-1845E018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9379" y="1689894"/>
            <a:ext cx="8793241" cy="46672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127B3F-D0DD-409F-83D1-8AE43DE5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555D9-749F-4247-B87E-47B07653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Распределение антропогенного </a:t>
            </a:r>
            <a:r>
              <a:rPr lang="ru-RU" dirty="0" err="1"/>
              <a:t>микромусора</a:t>
            </a:r>
            <a:r>
              <a:rPr lang="ru-RU" dirty="0"/>
              <a:t> на песчаных побережьях Балтийского моря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EE23DD-DD27-4984-ADC7-8B4FEF840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4"/>
            <a:ext cx="5029200" cy="5032375"/>
          </a:xfrm>
        </p:spPr>
        <p:txBody>
          <a:bodyPr>
            <a:normAutofit/>
          </a:bodyPr>
          <a:lstStyle/>
          <a:p>
            <a:r>
              <a:rPr lang="ru-RU" dirty="0"/>
              <a:t>В целях определения фоновых уровней загрязнения антропогенного происхождения на песчаных побережьях Балтийского моря проводился ряд экспедиционных выходов с последующей обработкой проб и анализом результатов.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A0C947-D84F-4A54-B5CA-DDD226751C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42114" y="1938127"/>
            <a:ext cx="7249886" cy="394569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25A4A93-CD10-4F77-8ECC-21E0C50FE455}"/>
              </a:ext>
            </a:extLst>
          </p:cNvPr>
          <p:cNvSpPr txBox="1">
            <a:spLocks/>
          </p:cNvSpPr>
          <p:nvPr/>
        </p:nvSpPr>
        <p:spPr>
          <a:xfrm>
            <a:off x="5029201" y="6018758"/>
            <a:ext cx="71628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Расположение мест отбора проб песка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B485DBA-F452-4DFA-A62A-25939D24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29E4D-7DBB-4D09-8557-740ECF19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Распределение антропогенного </a:t>
            </a:r>
            <a:r>
              <a:rPr lang="ru-RU" dirty="0" err="1"/>
              <a:t>микромусора</a:t>
            </a:r>
            <a:r>
              <a:rPr lang="ru-RU" dirty="0"/>
              <a:t> на песчаных побережьях Балтийского моря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14B0C-FA05-4357-9615-BDC632196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156" y="1825624"/>
            <a:ext cx="5339366" cy="47688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Концентрации </a:t>
            </a:r>
            <a:r>
              <a:rPr lang="ru-RU" dirty="0" err="1"/>
              <a:t>микромусора</a:t>
            </a:r>
            <a:r>
              <a:rPr lang="ru-RU" dirty="0"/>
              <a:t> изменялись от 2 до 572 </a:t>
            </a:r>
            <a:r>
              <a:rPr lang="ru-RU" dirty="0" err="1"/>
              <a:t>шт</a:t>
            </a:r>
            <a:r>
              <a:rPr lang="ru-RU" dirty="0"/>
              <a:t> на кг сухого веса. Среднее значение 108 </a:t>
            </a:r>
            <a:r>
              <a:rPr lang="ru-RU" dirty="0" err="1"/>
              <a:t>шт</a:t>
            </a:r>
            <a:r>
              <a:rPr lang="ru-RU" dirty="0"/>
              <a:t>/кг сухого веса</a:t>
            </a:r>
            <a:r>
              <a:rPr lang="en-US" dirty="0"/>
              <a:t>.</a:t>
            </a:r>
          </a:p>
          <a:p>
            <a:r>
              <a:rPr lang="ru-RU" dirty="0"/>
              <a:t>Установлено, что </a:t>
            </a:r>
            <a:r>
              <a:rPr lang="ru-RU" dirty="0" err="1"/>
              <a:t>микропластик</a:t>
            </a:r>
            <a:r>
              <a:rPr lang="ru-RU" dirty="0"/>
              <a:t> присутствует повсеместно – как в толще </a:t>
            </a:r>
            <a:r>
              <a:rPr lang="ru-RU" dirty="0" err="1"/>
              <a:t>пляжевых</a:t>
            </a:r>
            <a:r>
              <a:rPr lang="ru-RU" dirty="0"/>
              <a:t> отложений, так и в линиях штормовых </a:t>
            </a:r>
            <a:r>
              <a:rPr lang="ru-RU" dirty="0" err="1"/>
              <a:t>заплесков</a:t>
            </a:r>
            <a:r>
              <a:rPr lang="ru-RU" dirty="0"/>
              <a:t>, и в поверхностном слое пляжа. Присутствие </a:t>
            </a:r>
            <a:r>
              <a:rPr lang="ru-RU" dirty="0" err="1"/>
              <a:t>микропластика</a:t>
            </a:r>
            <a:r>
              <a:rPr lang="ru-RU" dirty="0"/>
              <a:t> заметно коррелирует с другими включениями природного и антропогенного происхождения (янтарь, парафин и т. д.).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B47339C-B52A-40D3-8188-47F21F05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8522" y="1690688"/>
            <a:ext cx="6214322" cy="466566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C1881A-3B10-46DF-9092-892ACB47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C36D-B578-4CC4-B18A-53F64E7B17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1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010E0-4C28-42A3-BA78-62E8F151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Химический состав и характеристика загрязнения морской воды юго-восточной части Балтийского моря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52C75-9BC3-40B1-88DF-9BA1D578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3101"/>
            <a:ext cx="5181600" cy="423386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Исследования содержания и распределения контролируемых веществ состава и загрязнения морской воды выполнялись в ходе ежемесячных съемок, которые позволили проследить сезонную динамику пространственно-временного распределения веществ загрязнения воды в пределах регионального и локального мониторинга </a:t>
            </a:r>
            <a:r>
              <a:rPr lang="ru-RU" dirty="0" err="1"/>
              <a:t>Кравцовского</a:t>
            </a:r>
            <a:r>
              <a:rPr lang="ru-RU" dirty="0"/>
              <a:t> месторождения.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F99DEF-D3B8-416B-B8CA-5DE78B952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5158" y="1686285"/>
            <a:ext cx="6069369" cy="485818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E92A51-FD9B-4880-9B1A-196B0DB5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82D3-52F2-43C7-8732-7216272790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77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1768</Words>
  <Application>Microsoft Office PowerPoint</Application>
  <PresentationFormat>Широкоэкранный</PresentationFormat>
  <Paragraphs>126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Состояние морских вод Калининградской области (по данным 2018 года)</vt:lpstr>
      <vt:lpstr>Общая характеристика Калининградской области</vt:lpstr>
      <vt:lpstr>Куршский залив</vt:lpstr>
      <vt:lpstr>Куршский залив</vt:lpstr>
      <vt:lpstr>Калининградский залив</vt:lpstr>
      <vt:lpstr>Геоэкологическое районирование водосборных бассейнов Калининградской области</vt:lpstr>
      <vt:lpstr>Распределение антропогенного микромусора на песчаных побережьях Балтийского моря</vt:lpstr>
      <vt:lpstr>Распределение антропогенного микромусора на песчаных побережьях Балтийского моря</vt:lpstr>
      <vt:lpstr>Химический состав и характеристика загрязнения морской воды юго-восточной части Балтийского моря</vt:lpstr>
      <vt:lpstr>Сезонная динамика БПК5 в акватории регионального и локального мониторинга Кравцовского месторождения</vt:lpstr>
      <vt:lpstr>Сезонная динамика концентрации нефтепродуктов на акватории регионального и локального мониторинга Кравцовского месторождения</vt:lpstr>
      <vt:lpstr>Сезонная динамика концентрации нефтепродуктов на акватории регионального и локального мониторинга Кравцовского месторождения</vt:lpstr>
      <vt:lpstr>Загрязнение океана нефтью</vt:lpstr>
      <vt:lpstr>Краткий перечень предприятий –основных источников загрязнения водных объектов</vt:lpstr>
      <vt:lpstr>Меры предотвращения загрязнения водных объектов</vt:lpstr>
      <vt:lpstr>Меры предотвращения загрязнения водных объектов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Состояние водной среды Калининградской области (по данным 2018 года)</dc:title>
  <dc:creator>Lander Anastasia</dc:creator>
  <cp:lastModifiedBy>Lander Anastasia</cp:lastModifiedBy>
  <cp:revision>60</cp:revision>
  <dcterms:created xsi:type="dcterms:W3CDTF">2020-03-29T11:41:13Z</dcterms:created>
  <dcterms:modified xsi:type="dcterms:W3CDTF">2020-04-03T16:38:14Z</dcterms:modified>
</cp:coreProperties>
</file>