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11BCF-5CF6-4CCB-892C-4A3FB13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46D4CF-926C-493E-948D-F297D42E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ECF7D-AEEC-4DFE-9AC0-136C03F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975C1-1D27-4C72-AAEC-1B6374A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90955-5B6D-47A4-86C6-D5AC80D4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CCBD8-7A9D-45B9-995E-5FC471B7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8B9108-4967-46B3-8CB0-0FA4B0676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51495-95D8-49CC-952C-F385039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B4986-0D58-490A-B766-4480D162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46D70-9B56-4FEB-B6A9-C40ED66A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6FFDD5-A767-4BE2-85F9-1B373BF07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27E489-47BB-44A7-911C-BF34CEAD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315CF-CC4B-4548-AAF1-61B0A589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FE9F5-4D60-4293-9A06-47E4604C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5D316-4B60-47C4-91EF-B1EA0A8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9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2DA92-0F18-4AF7-A5EC-F3A32119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FCEF-A256-49CE-A0EE-E69514DC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32E35-F7EE-491E-B3CB-D3772932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5CD1B-E2A3-4567-9B4F-95270DA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C9C79-0DD1-4689-A311-04045936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6EDF-DE4F-4D72-B348-8208CA9D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05C858-19E3-4C18-8B39-8726091C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67C55-AFDA-43D8-9BC2-AB283FC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1694D-B47E-48B6-8926-73E09EFE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5DE5C-DACA-4490-8784-17CEB284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924D7-FA27-475E-9676-5DED90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541C2-0FF4-4158-8C24-C72C84ABB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9C1292-1EA2-4493-8349-F755E520F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13E75-C15C-4F7C-801C-3D73F21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B7631D-58B7-4DA5-B107-69301B8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F3147-2ABA-407B-8662-2CC8C00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32F86-DBF4-48DB-9DFC-37845B6A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01E00-26F7-4D4A-A310-09EFBB8D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490DCC-93B8-4DD2-896C-7AF19CE9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60F2A-3183-4B58-B9BA-2575D367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BE78DA-7D8B-4BD6-9B08-C2BB67AC1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800400-C6FB-4F96-A137-4CD15985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FB77C7-8D8B-4B9B-AC53-A7B9C4AF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07C914-662C-40F4-BDCE-40EB6F9A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C5216-E420-4529-841B-46E6ECE6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08238-DFA4-4F6D-ABD8-0DB66A40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422B67-C34D-4872-A4B6-6B9F9576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C4DBAF-F9FF-4CFB-AF40-83350F41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2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BFC6F1-1646-4F66-BE1C-BE2C71F9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B57B0F-8897-4649-86BC-A5B0E29C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2DD34-649E-4AB2-8235-F0A37689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70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B0E6-C4FD-46C5-A8D7-5DD54150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7C13E-A85D-484C-A847-2BC67783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4FB864-EE60-4528-80A1-ABA387F4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09013-E512-4184-80A7-18DDDA15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69DDD-7FF9-4BC5-8FB9-7C5ECB0C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FA2822-1A60-407B-859E-F0644A77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83FB-91B1-4621-95F0-A9EF90B6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84FF05-AF72-435F-823E-60EA2AD78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640CEE-D4BA-4A88-8F9C-CCFC6344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44CB1C-67DA-42F4-83EA-D5AD3336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864D8D-CA05-4B6B-BF3D-DB30A11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A8E83-D49A-4B83-B694-6C1CD6A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96425-212A-41FC-BB50-DA7825C6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87A78-408E-43F6-B6D9-BBCF6552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13FD1-539E-4F18-B887-1D12AAD44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BB38-40E9-4F45-9406-B11EF502B896}" type="datetimeFigureOut">
              <a:rPr lang="ru-RU" smtClean="0"/>
              <a:t>01.02.2021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BDBD7-727E-4C9A-8D65-FF14E50C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7E550-11FD-4777-B2A0-76593268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CD2D-C9D1-4BCD-8CDE-C778B2E4F3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9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7C0C2-57B1-406B-A355-7278A4B3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26" y="223837"/>
            <a:ext cx="7953374" cy="27527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имени Н.Э. Баумана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br>
              <a:rPr lang="ru-RU" sz="5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F1F57-9C0D-45CF-B320-E00A96354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925762"/>
          </a:xfrm>
        </p:spPr>
        <p:txBody>
          <a:bodyPr>
            <a:normAutofit/>
          </a:bodyPr>
          <a:lstStyle/>
          <a:p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НИР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для синтеза речи по заранее неизвестному тексту на русском языке»</a:t>
            </a:r>
          </a:p>
          <a:p>
            <a:endParaRPr lang="ru-RU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Овчинникова А. П., ИУ7-75Б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Романова Т. Н.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4E86364-FF1E-413D-B8D0-26822B32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3837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62041-DE5F-45EC-9FFD-F91B54B4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2F35A-6ADB-4694-BB27-1B1F0419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разработка алгоритма для синтеза речи по заранее неизвестному тексту на русском языке.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существующих методов синтеза речи;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наиболее подходящий метод синтеза речи;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фонетические особенности русского языка;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собрать базу данных, содержащую необходимый набор исходных элементов для синтеза;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исследование для оценки качества речи, синтезируемой с помощью разработанного программного обеспечения.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91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FCBF9-C30A-49DB-A81D-AD28AD36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3CB61-4DB0-4D75-8928-5F81785D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</a:rPr>
              <a:t>Успешное систем разговорного языка повысит доступность компьютеров и автоматизированных систем для широкого круга пользователей.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</a:rPr>
              <a:t>Подавляющее большинство систем разговорного языка создаются как универсальные, поддерживающие широкий набор языков.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</a:rPr>
              <a:t>Однако стремление к универсальности может нанести серьезный ущерб качеству синтезируемой речи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6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88877-DC5B-4BD3-A652-4A2A411C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06A38-B9FB-4EF1-81B7-174FE31C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Polly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 Text to Speech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Text to Speech API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Cloud Text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и многие другие.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</a:rPr>
              <a:t>Общие недостатки:</a:t>
            </a:r>
          </a:p>
          <a:p>
            <a:pPr lvl="0"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не все поддерживают русский язык:</a:t>
            </a:r>
          </a:p>
          <a:p>
            <a:pPr lvl="0"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документация и обучение в основном на английском;</a:t>
            </a:r>
          </a:p>
          <a:p>
            <a:pPr lvl="0"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закрытый исходный код;</a:t>
            </a:r>
          </a:p>
          <a:p>
            <a:pPr lvl="0"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платные;</a:t>
            </a:r>
          </a:p>
          <a:p>
            <a:pPr lvl="0" indent="0"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 нельзя заранее проверить качество синтезированной речи на необходимом тексте.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8DCB-8579-4CB6-8B32-14A9FE9F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синтеза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AB3A-3544-43F7-8601-7D6FA85C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араметрический синтез – применяется в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вокодерных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системах.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омпилятивный синтез – компиляция речи из предварительно заготовленных и записанных исходных элементов синтеза – слов, фраз, предложений.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интез речи по фонетическим правилам: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микросегментный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аллофонный;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дифонный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полуслоговый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слоговый;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синтез из различных единиц разного размера.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96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5C464-C73F-4236-B1B5-12689E06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синтеза речи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CD19021-7B13-45FB-B6CF-E307BB51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52642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5422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3521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00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321291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742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Неизвестный заранее 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Качество речи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Требуемый объем памяти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8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Компилятивный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Самый простой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5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 правилам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Хуже, чем у других методов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Самый сложный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Зависит от степени детализации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3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F0AAC-2370-4FEC-912A-5A601FB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исходных элементов для синтеза речи по правилам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DA4DB-8294-4D4A-9406-8729E5D8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исходных единиц синтеза существенно влияет на качество синтезируемой речи, отсюда возникает задача оптимального выбора единиц, с которыми будет работать синтезатор речи.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учитывать: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</a:rPr>
              <a:t>ассимиляция;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</a:rPr>
              <a:t>диссимиляция;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</a:rPr>
              <a:t>оглушение;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</a:rPr>
              <a:t>изменение гласных </a:t>
            </a:r>
            <a:r>
              <a:rPr lang="ru-RU" sz="1800" dirty="0" err="1">
                <a:latin typeface="Times New Roman" panose="02020603050405020304" pitchFamily="18" charset="0"/>
              </a:rPr>
              <a:t>звукотипов</a:t>
            </a:r>
            <a:r>
              <a:rPr lang="ru-RU" sz="1800" dirty="0">
                <a:latin typeface="Times New Roman" panose="02020603050405020304" pitchFamily="18" charset="0"/>
              </a:rPr>
              <a:t>;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ru-RU" sz="1800" dirty="0">
                <a:latin typeface="Times New Roman" panose="02020603050405020304" pitchFamily="18" charset="0"/>
              </a:rPr>
              <a:t>аккомодация.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ru-RU" sz="1800" dirty="0">
                <a:latin typeface="Times New Roman" panose="02020603050405020304" pitchFamily="18" charset="0"/>
              </a:rPr>
              <a:t>Отдельные звуки не подходят, поэтому берем аллофоны или более крупные элементы (</a:t>
            </a:r>
            <a:r>
              <a:rPr lang="ru-RU" sz="1800" dirty="0" err="1">
                <a:latin typeface="Times New Roman" panose="02020603050405020304" pitchFamily="18" charset="0"/>
              </a:rPr>
              <a:t>дифоны</a:t>
            </a:r>
            <a:r>
              <a:rPr lang="ru-RU" sz="1800" dirty="0">
                <a:latin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</a:rPr>
              <a:t>полуслоги</a:t>
            </a:r>
            <a:r>
              <a:rPr lang="ru-RU" sz="1800" dirty="0">
                <a:latin typeface="Times New Roman" panose="02020603050405020304" pitchFamily="18" charset="0"/>
              </a:rPr>
              <a:t>, слоги). При использовании </a:t>
            </a:r>
            <a:r>
              <a:rPr lang="ru-RU" sz="1800" dirty="0" err="1">
                <a:latin typeface="Times New Roman" panose="02020603050405020304" pitchFamily="18" charset="0"/>
              </a:rPr>
              <a:t>дифонов</a:t>
            </a:r>
            <a:r>
              <a:rPr lang="ru-RU" sz="1800" dirty="0">
                <a:latin typeface="Times New Roman" panose="02020603050405020304" pitchFamily="18" charset="0"/>
              </a:rPr>
              <a:t> и более крупных элементов падает качество, а для устранения этой потери нужно значительно увеличить корпус. Поэтому выбираем аллофоны.</a:t>
            </a:r>
          </a:p>
        </p:txBody>
      </p:sp>
    </p:spTree>
    <p:extLst>
      <p:ext uri="{BB962C8B-B14F-4D97-AF65-F5344CB8AC3E}">
        <p14:creationId xmlns:p14="http://schemas.microsoft.com/office/powerpoint/2010/main" val="167415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1DA75-56CD-4D48-A6A6-E5D98633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Мини- и макси-наборы аллофонов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2F394-B0FE-4847-A6D4-1F7F978C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выделяют и используют два практически обоснованных варианта набора аллофонов: мини- и макси-наборы.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</a:rPr>
              <a:t>В макси-наборе 4140 аллофонов. 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рактически используется 1759 аллофонов.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В мини-наборе 420 аллофонов. Практически используется 256 аллофонов.</a:t>
            </a:r>
          </a:p>
          <a:p>
            <a:endParaRPr lang="ru-RU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Очевидно, что использование макси-набора представляет собой объемную и сложную задачу, поэтому в данной работе будет использоваться мини-набор. В связи с тем, что для записи базы диктора необходимо производить в студийных условиях, в качестве речевой базы будет использоваться корпус русской устной речи, созданный в СПбГУ.</a:t>
            </a:r>
          </a:p>
          <a:p>
            <a:endParaRPr lang="ru-RU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7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1682A-860E-4E2E-B812-841C0464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CAD30-3DB0-4504-9C74-366CC4B6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20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</a:rPr>
              <a:t>Готовый программный продукт для синтеза речи по заранее неизвестному тексту на русском языке.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</a:rPr>
              <a:t>Исследование качества синтезируемой речи.</a:t>
            </a:r>
          </a:p>
        </p:txBody>
      </p:sp>
    </p:spTree>
    <p:extLst>
      <p:ext uri="{BB962C8B-B14F-4D97-AF65-F5344CB8AC3E}">
        <p14:creationId xmlns:p14="http://schemas.microsoft.com/office/powerpoint/2010/main" val="3568957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554</Words>
  <Application>Microsoft Office PowerPoint</Application>
  <PresentationFormat>Широкоэкранный</PresentationFormat>
  <Paragraphs>82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vt:lpstr>
      <vt:lpstr>Цель и задачи</vt:lpstr>
      <vt:lpstr>Актуальность</vt:lpstr>
      <vt:lpstr>Аналоги</vt:lpstr>
      <vt:lpstr>Методы синтеза речи</vt:lpstr>
      <vt:lpstr>Выбор метода синтеза речи</vt:lpstr>
      <vt:lpstr>Выбор исходных элементов для синтеза речи по правилам</vt:lpstr>
      <vt:lpstr>Мини- и макси-наборы аллофонов</vt:lpstr>
      <vt:lpstr>Желаемые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dc:title>
  <dc:creator>Lander Anastasia</dc:creator>
  <cp:lastModifiedBy>Lander Anastasia</cp:lastModifiedBy>
  <cp:revision>55</cp:revision>
  <dcterms:created xsi:type="dcterms:W3CDTF">2021-02-01T14:32:50Z</dcterms:created>
  <dcterms:modified xsi:type="dcterms:W3CDTF">2021-02-01T15:24:10Z</dcterms:modified>
</cp:coreProperties>
</file>