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9"/>
  </p:notesMasterIdLst>
  <p:sldIdLst>
    <p:sldId id="256" r:id="rId2"/>
    <p:sldId id="277" r:id="rId3"/>
    <p:sldId id="257" r:id="rId4"/>
    <p:sldId id="259" r:id="rId5"/>
    <p:sldId id="260" r:id="rId6"/>
    <p:sldId id="276" r:id="rId7"/>
    <p:sldId id="269" r:id="rId8"/>
    <p:sldId id="261" r:id="rId9"/>
    <p:sldId id="262" r:id="rId10"/>
    <p:sldId id="263" r:id="rId11"/>
    <p:sldId id="266" r:id="rId12"/>
    <p:sldId id="264" r:id="rId13"/>
    <p:sldId id="265" r:id="rId14"/>
    <p:sldId id="267" r:id="rId15"/>
    <p:sldId id="275" r:id="rId16"/>
    <p:sldId id="271" r:id="rId17"/>
    <p:sldId id="268" r:id="rId18"/>
    <p:sldId id="272" r:id="rId19"/>
    <p:sldId id="273" r:id="rId20"/>
    <p:sldId id="274" r:id="rId21"/>
    <p:sldId id="282" r:id="rId22"/>
    <p:sldId id="278" r:id="rId23"/>
    <p:sldId id="279" r:id="rId24"/>
    <p:sldId id="283" r:id="rId25"/>
    <p:sldId id="280" r:id="rId26"/>
    <p:sldId id="281" r:id="rId27"/>
    <p:sldId id="284" r:id="rId28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61" autoAdjust="0"/>
    <p:restoredTop sz="94660"/>
  </p:normalViewPr>
  <p:slideViewPr>
    <p:cSldViewPr snapToGrid="0">
      <p:cViewPr varScale="1">
        <p:scale>
          <a:sx n="83" d="100"/>
          <a:sy n="83" d="100"/>
        </p:scale>
        <p:origin x="122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dirty="0"/>
              <a:t>Сравнение</a:t>
            </a:r>
            <a:r>
              <a:rPr lang="ru-RU" baseline="0" dirty="0"/>
              <a:t> качества речи при использовании различных исходных элементов синтеза</a:t>
            </a:r>
            <a:endParaRPr lang="ru-RU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Аллофоны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Лист1!$A$2:$A$3</c:f>
              <c:strCache>
                <c:ptCount val="2"/>
                <c:pt idx="0">
                  <c:v>Фразовая разборчивость (%)</c:v>
                </c:pt>
                <c:pt idx="1">
                  <c:v>Словесная разборчивость (%)</c:v>
                </c:pt>
              </c:strCache>
            </c:strRef>
          </c:cat>
          <c:val>
            <c:numRef>
              <c:f>Лист1!$B$2:$B$3</c:f>
              <c:numCache>
                <c:formatCode>General</c:formatCode>
                <c:ptCount val="2"/>
                <c:pt idx="0">
                  <c:v>42</c:v>
                </c:pt>
                <c:pt idx="1">
                  <c:v>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2EC-4EC8-A6F5-A6565557E0CC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Аллофоны+аллослоги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Лист1!$A$2:$A$3</c:f>
              <c:strCache>
                <c:ptCount val="2"/>
                <c:pt idx="0">
                  <c:v>Фразовая разборчивость (%)</c:v>
                </c:pt>
                <c:pt idx="1">
                  <c:v>Словесная разборчивость (%)</c:v>
                </c:pt>
              </c:strCache>
            </c:strRef>
          </c:cat>
          <c:val>
            <c:numRef>
              <c:f>Лист1!$C$2:$C$3</c:f>
              <c:numCache>
                <c:formatCode>General</c:formatCode>
                <c:ptCount val="2"/>
                <c:pt idx="0">
                  <c:v>100</c:v>
                </c:pt>
                <c:pt idx="1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2EC-4EC8-A6F5-A6565557E0C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64021008"/>
        <c:axId val="364017072"/>
      </c:barChart>
      <c:catAx>
        <c:axId val="3640210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364017072"/>
        <c:crosses val="autoZero"/>
        <c:auto val="1"/>
        <c:lblAlgn val="ctr"/>
        <c:lblOffset val="100"/>
        <c:noMultiLvlLbl val="0"/>
      </c:catAx>
      <c:valAx>
        <c:axId val="3640170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3640210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/>
              <a:t>Сравнение размера БД при использовании различны</a:t>
            </a:r>
            <a:r>
              <a:rPr lang="ru-RU" baseline="0"/>
              <a:t>х исходных элементов синтеза</a:t>
            </a:r>
            <a:endParaRPr lang="ru-RU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Аллофоны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Лист1!$A$2</c:f>
              <c:strCache>
                <c:ptCount val="1"/>
                <c:pt idx="0">
                  <c:v>Размер БД (аудио-файлов)</c:v>
                </c:pt>
              </c:strCache>
            </c:strRef>
          </c:cat>
          <c:val>
            <c:numRef>
              <c:f>Лист1!$B$2</c:f>
              <c:numCache>
                <c:formatCode>General</c:formatCode>
                <c:ptCount val="1"/>
                <c:pt idx="0">
                  <c:v>327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6E6-4F7C-91C4-9F22A1E56892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Аллофоны+аллослоги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Лист1!$A$2</c:f>
              <c:strCache>
                <c:ptCount val="1"/>
                <c:pt idx="0">
                  <c:v>Размер БД (аудио-файлов)</c:v>
                </c:pt>
              </c:strCache>
            </c:strRef>
          </c:cat>
          <c:val>
            <c:numRef>
              <c:f>Лист1!$C$2</c:f>
              <c:numCache>
                <c:formatCode>General</c:formatCode>
                <c:ptCount val="1"/>
                <c:pt idx="0">
                  <c:v>433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6E6-4F7C-91C4-9F22A1E568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24285080"/>
        <c:axId val="424287376"/>
      </c:barChart>
      <c:catAx>
        <c:axId val="4242850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24287376"/>
        <c:crosses val="autoZero"/>
        <c:auto val="1"/>
        <c:lblAlgn val="ctr"/>
        <c:lblOffset val="100"/>
        <c:noMultiLvlLbl val="0"/>
      </c:catAx>
      <c:valAx>
        <c:axId val="4242873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242850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CAB1AB-56FA-4FFE-86D5-20DF4A75EEFB}" type="datetimeFigureOut">
              <a:rPr lang="ru-RU" smtClean="0"/>
              <a:t>04.06.2021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A50002-66E1-422A-B62C-ADA3BF67A7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54779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598E6-6EE6-441F-8ACE-F5C369EBA951}" type="datetime1">
              <a:rPr lang="ru-RU" smtClean="0"/>
              <a:t>04.06.2021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CF151-940C-4F33-8909-97ABA1088B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1354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696A8-95AA-4EAC-839D-B1A2D0B5C471}" type="datetime1">
              <a:rPr lang="ru-RU" smtClean="0"/>
              <a:t>04.06.2021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CF151-940C-4F33-8909-97ABA1088B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2000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F5F92-36F5-4BC8-A497-2287BB414FCE}" type="datetime1">
              <a:rPr lang="ru-RU" smtClean="0"/>
              <a:t>04.06.2021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CF151-940C-4F33-8909-97ABA1088B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7485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3E1CA-94F1-4F9A-8827-D00E0200CFF6}" type="datetime1">
              <a:rPr lang="ru-RU" smtClean="0"/>
              <a:t>04.06.2021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CF151-940C-4F33-8909-97ABA1088B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2187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383BC-01DE-4B33-95F1-46C681739146}" type="datetime1">
              <a:rPr lang="ru-RU" smtClean="0"/>
              <a:t>04.06.2021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CF151-940C-4F33-8909-97ABA1088B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766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0F6EA-9D72-4119-A22F-4D80A6C69386}" type="datetime1">
              <a:rPr lang="ru-RU" smtClean="0"/>
              <a:t>04.06.2021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CF151-940C-4F33-8909-97ABA1088B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0018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45C1A-1E00-4D2B-80E7-B64BB4B3E9A6}" type="datetime1">
              <a:rPr lang="ru-RU" smtClean="0"/>
              <a:t>04.06.2021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CF151-940C-4F33-8909-97ABA1088B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445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3FD6-3503-4621-8286-A196A77C6C8F}" type="datetime1">
              <a:rPr lang="ru-RU" smtClean="0"/>
              <a:t>04.06.2021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CF151-940C-4F33-8909-97ABA1088B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920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675A5-BAEA-4C58-9FD5-70E4434E93C3}" type="datetime1">
              <a:rPr lang="ru-RU" smtClean="0"/>
              <a:t>04.06.2021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CF151-940C-4F33-8909-97ABA1088B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5660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FC750-DC8F-41EB-A6C2-0CADDBF06B6D}" type="datetime1">
              <a:rPr lang="ru-RU" smtClean="0"/>
              <a:t>04.06.2021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CF151-940C-4F33-8909-97ABA1088B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6800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9D5CD-F9C3-4519-81B6-C182CD87743E}" type="datetime1">
              <a:rPr lang="ru-RU" smtClean="0"/>
              <a:t>04.06.2021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CF151-940C-4F33-8909-97ABA1088B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6681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638EE3-1B14-4895-A4ED-6CCE63D6F3F6}" type="datetime1">
              <a:rPr lang="ru-RU" smtClean="0"/>
              <a:t>04.06.2021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CF151-940C-4F33-8909-97ABA1088B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1220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0904E1-A171-435F-8B3B-4E2E7BC493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17091" y="784514"/>
            <a:ext cx="6117070" cy="3251777"/>
          </a:xfrm>
        </p:spPr>
        <p:txBody>
          <a:bodyPr>
            <a:noAutofit/>
          </a:bodyPr>
          <a:lstStyle/>
          <a:p>
            <a:r>
              <a:rPr lang="ru-RU" sz="4800" b="1" spc="-1" dirty="0">
                <a:solidFill>
                  <a:srgbClr val="000000"/>
                </a:solidFill>
              </a:rPr>
              <a:t>Разработка алгоритма для синтеза речи по заранее неизвестному тексту на русском языке</a:t>
            </a:r>
            <a:endParaRPr lang="ru-RU" sz="48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673945E-7274-4B5E-8FA6-9BB353250F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1839" y="4728179"/>
            <a:ext cx="7962322" cy="1345307"/>
          </a:xfrm>
        </p:spPr>
        <p:txBody>
          <a:bodyPr>
            <a:normAutofit fontScale="92500"/>
          </a:bodyPr>
          <a:lstStyle/>
          <a:p>
            <a:pPr algn="r">
              <a:tabLst>
                <a:tab pos="0" algn="l"/>
              </a:tabLst>
            </a:pPr>
            <a:r>
              <a:rPr lang="ru-RU" spc="-1" dirty="0">
                <a:solidFill>
                  <a:srgbClr val="000000"/>
                </a:solidFill>
              </a:rPr>
              <a:t>Студент: Овчинникова Анастасия Павловна</a:t>
            </a:r>
            <a:endParaRPr lang="ru-RU" spc="-1" dirty="0">
              <a:latin typeface="Arial"/>
            </a:endParaRPr>
          </a:p>
          <a:p>
            <a:pPr algn="r">
              <a:tabLst>
                <a:tab pos="0" algn="l"/>
              </a:tabLst>
            </a:pPr>
            <a:r>
              <a:rPr lang="ru-RU" spc="-1" dirty="0">
                <a:solidFill>
                  <a:srgbClr val="000000"/>
                </a:solidFill>
              </a:rPr>
              <a:t>Научный руководитель: </a:t>
            </a:r>
          </a:p>
          <a:p>
            <a:pPr algn="r">
              <a:tabLst>
                <a:tab pos="0" algn="l"/>
              </a:tabLst>
            </a:pPr>
            <a:r>
              <a:rPr lang="ru-RU" spc="-1" dirty="0">
                <a:solidFill>
                  <a:srgbClr val="000000"/>
                </a:solidFill>
              </a:rPr>
              <a:t>доцент</a:t>
            </a:r>
            <a:r>
              <a:rPr lang="en-US" spc="-1" dirty="0">
                <a:solidFill>
                  <a:srgbClr val="000000"/>
                </a:solidFill>
              </a:rPr>
              <a:t> </a:t>
            </a:r>
            <a:r>
              <a:rPr lang="ru-RU" spc="-1" dirty="0">
                <a:solidFill>
                  <a:srgbClr val="000000"/>
                </a:solidFill>
              </a:rPr>
              <a:t>кафедры ИУ-7, к. ф.-м. н. Романова Татьяна Николаевна</a:t>
            </a:r>
            <a:endParaRPr lang="ru-RU" spc="-1" dirty="0">
              <a:latin typeface="Arial"/>
            </a:endParaRPr>
          </a:p>
          <a:p>
            <a:endParaRPr lang="ru-RU" dirty="0"/>
          </a:p>
        </p:txBody>
      </p:sp>
      <p:pic>
        <p:nvPicPr>
          <p:cNvPr id="4" name="Рисунок 3" descr="Gerb-BMSTU_01">
            <a:extLst>
              <a:ext uri="{FF2B5EF4-FFF2-40B4-BE49-F238E27FC236}">
                <a16:creationId xmlns:a16="http://schemas.microsoft.com/office/drawing/2014/main" id="{1F885FF2-5E1B-4276-8041-EA6175AB092D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971839" y="784514"/>
            <a:ext cx="1749568" cy="1853291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18523298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8DB82F-0074-483D-8665-756190FA3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328" y="297180"/>
            <a:ext cx="8543925" cy="1525185"/>
          </a:xfrm>
        </p:spPr>
        <p:txBody>
          <a:bodyPr>
            <a:noAutofit/>
          </a:bodyPr>
          <a:lstStyle/>
          <a:p>
            <a:pPr algn="ctr"/>
            <a:r>
              <a:rPr lang="ru-RU" sz="3600" b="1" spc="-1" dirty="0">
                <a:solidFill>
                  <a:srgbClr val="000000"/>
                </a:solidFill>
              </a:rPr>
              <a:t>Ограничения разработанного лингвистического текстового процессора (ЛТП)</a:t>
            </a:r>
            <a:endParaRPr lang="ru-RU" sz="3600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DDB9C8BF-DAE1-433D-9EC6-A4594D03A9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387" y="2608467"/>
            <a:ext cx="4190702" cy="344341"/>
          </a:xfrm>
        </p:spPr>
        <p:txBody>
          <a:bodyPr>
            <a:normAutofit fontScale="92500" lnSpcReduction="20000"/>
          </a:bodyPr>
          <a:lstStyle/>
          <a:p>
            <a:r>
              <a:rPr lang="ru-RU" spc="-1" dirty="0">
                <a:solidFill>
                  <a:srgbClr val="000000"/>
                </a:solidFill>
              </a:rPr>
              <a:t>Что ЛТП может делать:</a:t>
            </a:r>
            <a:endParaRPr lang="ru-RU" b="0" spc="-1" dirty="0">
              <a:solidFill>
                <a:srgbClr val="000000"/>
              </a:solidFill>
            </a:endParaRP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D6E49E5D-2AA7-4696-A067-62FA86E6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2328" y="3093720"/>
            <a:ext cx="4190702" cy="2049194"/>
          </a:xfrm>
        </p:spPr>
        <p:txBody>
          <a:bodyPr>
            <a:noAutofit/>
          </a:bodyPr>
          <a:lstStyle/>
          <a:p>
            <a:pPr indent="-185445">
              <a:buClr>
                <a:srgbClr val="000000"/>
              </a:buClr>
              <a:buFont typeface="Arial"/>
              <a:buChar char="•"/>
            </a:pPr>
            <a:r>
              <a:rPr lang="ru-RU" sz="1800" spc="-1" dirty="0">
                <a:solidFill>
                  <a:srgbClr val="000000"/>
                </a:solidFill>
              </a:rPr>
              <a:t>обрабатывать собственно текст на русском языке, состоящий из предложений или отдельных слов и знаков препинания;</a:t>
            </a:r>
          </a:p>
          <a:p>
            <a:pPr indent="-185445">
              <a:buClr>
                <a:srgbClr val="000000"/>
              </a:buClr>
              <a:buFont typeface="Arial"/>
              <a:buChar char="•"/>
            </a:pPr>
            <a:r>
              <a:rPr lang="ru-RU" sz="1800" spc="-1" dirty="0">
                <a:solidFill>
                  <a:srgbClr val="000000"/>
                </a:solidFill>
              </a:rPr>
              <a:t>дешифровать аббревиатуры;</a:t>
            </a:r>
          </a:p>
          <a:p>
            <a:pPr indent="-185445">
              <a:buClr>
                <a:srgbClr val="000000"/>
              </a:buClr>
              <a:buFont typeface="Arial"/>
              <a:buChar char="•"/>
            </a:pPr>
            <a:r>
              <a:rPr lang="ru-RU" sz="1800" spc="-1" dirty="0">
                <a:solidFill>
                  <a:srgbClr val="000000"/>
                </a:solidFill>
              </a:rPr>
              <a:t>заменять «е» на «ё» в словах, где написана буква «е» вместо «ё».</a:t>
            </a:r>
          </a:p>
          <a:p>
            <a:endParaRPr lang="ru-RU" sz="1800" dirty="0"/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3A3E95AD-F8C3-4159-9455-0780F93D55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014913" y="2608467"/>
            <a:ext cx="4211340" cy="344341"/>
          </a:xfrm>
        </p:spPr>
        <p:txBody>
          <a:bodyPr>
            <a:normAutofit fontScale="92500" lnSpcReduction="20000"/>
          </a:bodyPr>
          <a:lstStyle/>
          <a:p>
            <a:r>
              <a:rPr lang="ru-RU" spc="-1" dirty="0">
                <a:solidFill>
                  <a:srgbClr val="000000"/>
                </a:solidFill>
              </a:rPr>
              <a:t>Что ЛТП удаляет из текста:</a:t>
            </a:r>
          </a:p>
        </p:txBody>
      </p:sp>
      <p:sp>
        <p:nvSpPr>
          <p:cNvPr id="9" name="Объект 8">
            <a:extLst>
              <a:ext uri="{FF2B5EF4-FFF2-40B4-BE49-F238E27FC236}">
                <a16:creationId xmlns:a16="http://schemas.microsoft.com/office/drawing/2014/main" id="{E3921BFD-3DB9-4D2F-ACFE-C3E463D610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014913" y="3093720"/>
            <a:ext cx="4211340" cy="3116580"/>
          </a:xfrm>
        </p:spPr>
        <p:txBody>
          <a:bodyPr>
            <a:noAutofit/>
          </a:bodyPr>
          <a:lstStyle/>
          <a:p>
            <a:pPr indent="-185445">
              <a:buClr>
                <a:srgbClr val="000000"/>
              </a:buClr>
              <a:buFont typeface="Arial"/>
              <a:buChar char="•"/>
            </a:pPr>
            <a:r>
              <a:rPr lang="ru-RU" sz="1800" spc="-1" dirty="0">
                <a:solidFill>
                  <a:srgbClr val="000000"/>
                </a:solidFill>
              </a:rPr>
              <a:t>иностранные слова; </a:t>
            </a:r>
          </a:p>
          <a:p>
            <a:pPr indent="-185445">
              <a:buClr>
                <a:srgbClr val="000000"/>
              </a:buClr>
              <a:buFont typeface="Arial"/>
              <a:buChar char="•"/>
            </a:pPr>
            <a:r>
              <a:rPr lang="ru-RU" sz="1800" spc="-1" dirty="0">
                <a:solidFill>
                  <a:srgbClr val="000000"/>
                </a:solidFill>
              </a:rPr>
              <a:t>специальные символы;</a:t>
            </a:r>
          </a:p>
          <a:p>
            <a:pPr indent="-185445">
              <a:buClr>
                <a:srgbClr val="000000"/>
              </a:buClr>
              <a:buFont typeface="Arial"/>
              <a:buChar char="•"/>
            </a:pPr>
            <a:r>
              <a:rPr lang="ru-RU" sz="1800" spc="-1" dirty="0">
                <a:solidFill>
                  <a:srgbClr val="000000"/>
                </a:solidFill>
              </a:rPr>
              <a:t>многоразрядные и дробные числа;</a:t>
            </a:r>
          </a:p>
          <a:p>
            <a:pPr indent="-185445">
              <a:buClr>
                <a:srgbClr val="000000"/>
              </a:buClr>
              <a:buFont typeface="Arial"/>
              <a:buChar char="•"/>
            </a:pPr>
            <a:r>
              <a:rPr lang="ru-RU" sz="1800" spc="-1" dirty="0">
                <a:solidFill>
                  <a:srgbClr val="000000"/>
                </a:solidFill>
              </a:rPr>
              <a:t>телефонные номера;</a:t>
            </a:r>
          </a:p>
          <a:p>
            <a:pPr indent="-185445">
              <a:buClr>
                <a:srgbClr val="000000"/>
              </a:buClr>
              <a:buFont typeface="Arial"/>
              <a:buChar char="•"/>
            </a:pPr>
            <a:r>
              <a:rPr lang="ru-RU" sz="1800" spc="-1" dirty="0">
                <a:solidFill>
                  <a:srgbClr val="000000"/>
                </a:solidFill>
              </a:rPr>
              <a:t>обозначения времени и даты;</a:t>
            </a:r>
          </a:p>
          <a:p>
            <a:pPr indent="-185445">
              <a:buClr>
                <a:srgbClr val="000000"/>
              </a:buClr>
              <a:buFont typeface="Arial"/>
              <a:buChar char="•"/>
            </a:pPr>
            <a:r>
              <a:rPr lang="ru-RU" sz="1800" spc="-1" dirty="0">
                <a:solidFill>
                  <a:srgbClr val="000000"/>
                </a:solidFill>
              </a:rPr>
              <a:t>интернет-адреса;</a:t>
            </a:r>
          </a:p>
          <a:p>
            <a:pPr indent="-185445">
              <a:buClr>
                <a:srgbClr val="000000"/>
              </a:buClr>
              <a:buFont typeface="Arial"/>
              <a:buChar char="•"/>
            </a:pPr>
            <a:r>
              <a:rPr lang="ru-RU" sz="1800" spc="-1" dirty="0">
                <a:solidFill>
                  <a:srgbClr val="000000"/>
                </a:solidFill>
              </a:rPr>
              <a:t>какую-либо разметку текста (например, просодическую);</a:t>
            </a:r>
          </a:p>
          <a:p>
            <a:pPr indent="-185445">
              <a:buClr>
                <a:srgbClr val="000000"/>
              </a:buClr>
              <a:buFont typeface="Arial"/>
              <a:buChar char="•"/>
            </a:pPr>
            <a:r>
              <a:rPr lang="ru-RU" sz="1800" spc="-1" dirty="0">
                <a:solidFill>
                  <a:srgbClr val="000000"/>
                </a:solidFill>
              </a:rPr>
              <a:t>математические выражения.</a:t>
            </a:r>
          </a:p>
          <a:p>
            <a:pPr>
              <a:tabLst>
                <a:tab pos="0" algn="l"/>
              </a:tabLst>
            </a:pPr>
            <a:endParaRPr lang="ru-RU" sz="1800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1731DB9-ED09-40E7-B03B-40F57B544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CF151-940C-4F33-8909-97ABA1088BFD}" type="slidenum">
              <a:rPr lang="ru-RU" smtClean="0"/>
              <a:t>10</a:t>
            </a:fld>
            <a:endParaRPr lang="ru-RU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D9F1DD63-AE5C-43F1-A605-EFE951E1C201}"/>
              </a:ext>
            </a:extLst>
          </p:cNvPr>
          <p:cNvSpPr/>
          <p:nvPr/>
        </p:nvSpPr>
        <p:spPr>
          <a:xfrm>
            <a:off x="679747" y="1965217"/>
            <a:ext cx="8541344" cy="3424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25" dirty="0">
                <a:ea typeface="Times New Roman" panose="02020603050405020304" pitchFamily="18" charset="0"/>
              </a:rPr>
              <a:t>Блок очистки текста удаляет из входного текста выделенные ограничения.</a:t>
            </a:r>
            <a:endParaRPr lang="ru-RU" sz="1625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AFD0BCBB-E50C-4CB7-95ED-143C8B76A8CB}"/>
              </a:ext>
            </a:extLst>
          </p:cNvPr>
          <p:cNvSpPr/>
          <p:nvPr/>
        </p:nvSpPr>
        <p:spPr>
          <a:xfrm>
            <a:off x="700386" y="5324852"/>
            <a:ext cx="4190701" cy="3624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813"/>
              </a:spcBef>
            </a:pPr>
            <a:r>
              <a:rPr lang="ru-RU" sz="1950" b="1" spc="-1" dirty="0">
                <a:solidFill>
                  <a:srgbClr val="000000"/>
                </a:solidFill>
              </a:rPr>
              <a:t>Что ЛТП не может обрабатывать: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6BAAE3FC-0950-479F-B07C-80A433DE5893}"/>
              </a:ext>
            </a:extLst>
          </p:cNvPr>
          <p:cNvSpPr/>
          <p:nvPr/>
        </p:nvSpPr>
        <p:spPr>
          <a:xfrm>
            <a:off x="700387" y="5867899"/>
            <a:ext cx="4190701" cy="3424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85445">
              <a:spcBef>
                <a:spcPts val="813"/>
              </a:spcBef>
              <a:buClr>
                <a:srgbClr val="000000"/>
              </a:buClr>
              <a:buFont typeface="Arial"/>
              <a:buChar char="•"/>
            </a:pPr>
            <a:r>
              <a:rPr lang="ru-RU" sz="1625" spc="-1" dirty="0">
                <a:solidFill>
                  <a:srgbClr val="000000"/>
                </a:solidFill>
              </a:rPr>
              <a:t>сокращения.</a:t>
            </a:r>
          </a:p>
        </p:txBody>
      </p:sp>
    </p:spTree>
    <p:extLst>
      <p:ext uri="{BB962C8B-B14F-4D97-AF65-F5344CB8AC3E}">
        <p14:creationId xmlns:p14="http://schemas.microsoft.com/office/powerpoint/2010/main" val="41971034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>
            <a:extLst>
              <a:ext uri="{FF2B5EF4-FFF2-40B4-BE49-F238E27FC236}">
                <a16:creationId xmlns:a16="http://schemas.microsoft.com/office/drawing/2014/main" id="{A06EC5F7-2070-4477-A9E3-A0D975566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8" y="336747"/>
            <a:ext cx="8543925" cy="525788"/>
          </a:xfrm>
        </p:spPr>
        <p:txBody>
          <a:bodyPr>
            <a:noAutofit/>
          </a:bodyPr>
          <a:lstStyle/>
          <a:p>
            <a:pPr algn="ctr"/>
            <a:r>
              <a:rPr lang="ru-RU" sz="2900" b="1" spc="-1" dirty="0">
                <a:solidFill>
                  <a:srgbClr val="000000"/>
                </a:solidFill>
              </a:rPr>
              <a:t>Схема разработанного алгоритма для дешифровки неизвестных аббревиатур</a:t>
            </a:r>
            <a:endParaRPr lang="ru-RU" sz="2900" dirty="0"/>
          </a:p>
        </p:txBody>
      </p:sp>
      <p:pic>
        <p:nvPicPr>
          <p:cNvPr id="10" name="Объект 6">
            <a:extLst>
              <a:ext uri="{FF2B5EF4-FFF2-40B4-BE49-F238E27FC236}">
                <a16:creationId xmlns:a16="http://schemas.microsoft.com/office/drawing/2014/main" id="{5593B9B6-0EFF-4FB8-9FCE-2F63C6FC37DF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/>
        </p:blipFill>
        <p:spPr>
          <a:xfrm>
            <a:off x="1961267" y="1461315"/>
            <a:ext cx="5983465" cy="4895037"/>
          </a:xfrm>
          <a:prstGeom prst="rect">
            <a:avLst/>
          </a:prstGeom>
          <a:ln w="0">
            <a:noFill/>
          </a:ln>
        </p:spPr>
      </p:pic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963EB26-B812-413E-806E-1CD4CDBFB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CF151-940C-4F33-8909-97ABA1088BFD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10914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>
            <a:extLst>
              <a:ext uri="{FF2B5EF4-FFF2-40B4-BE49-F238E27FC236}">
                <a16:creationId xmlns:a16="http://schemas.microsoft.com/office/drawing/2014/main" id="{B4A6077E-6F1A-498D-AF0B-1AE7FBB33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8" y="136523"/>
            <a:ext cx="8543925" cy="1036495"/>
          </a:xfrm>
        </p:spPr>
        <p:txBody>
          <a:bodyPr/>
          <a:lstStyle/>
          <a:p>
            <a:pPr algn="ctr"/>
            <a:r>
              <a:rPr lang="ru-RU" b="1" spc="-1" dirty="0">
                <a:solidFill>
                  <a:srgbClr val="000000"/>
                </a:solidFill>
              </a:rPr>
              <a:t>Просодический процессор</a:t>
            </a:r>
            <a:endParaRPr lang="ru-RU" dirty="0"/>
          </a:p>
        </p:txBody>
      </p:sp>
      <p:sp>
        <p:nvSpPr>
          <p:cNvPr id="9" name="Объект 8">
            <a:extLst>
              <a:ext uri="{FF2B5EF4-FFF2-40B4-BE49-F238E27FC236}">
                <a16:creationId xmlns:a16="http://schemas.microsoft.com/office/drawing/2014/main" id="{58146CA3-EF72-4FF4-93E6-D5025ED22B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038" y="1173018"/>
            <a:ext cx="8543925" cy="5003945"/>
          </a:xfrm>
        </p:spPr>
        <p:txBody>
          <a:bodyPr>
            <a:normAutofit lnSpcReduction="10000"/>
          </a:bodyPr>
          <a:lstStyle/>
          <a:p>
            <a:pPr indent="-185445">
              <a:buClr>
                <a:srgbClr val="000000"/>
              </a:buClr>
              <a:buFont typeface="Arial"/>
              <a:buChar char="•"/>
            </a:pPr>
            <a:r>
              <a:rPr lang="ru-RU" spc="-1" dirty="0">
                <a:solidFill>
                  <a:srgbClr val="000000"/>
                </a:solidFill>
              </a:rPr>
              <a:t>Просодический процессор выделяет в каждом предложении последовательности слов, связанные синтаксической связью, которые представляют из себя цельные просодические единицы (синтагмы). </a:t>
            </a:r>
          </a:p>
          <a:p>
            <a:pPr indent="-185445">
              <a:buClr>
                <a:srgbClr val="000000"/>
              </a:buClr>
              <a:buFont typeface="Arial"/>
              <a:buChar char="•"/>
            </a:pPr>
            <a:r>
              <a:rPr lang="ru-RU" spc="-1" dirty="0">
                <a:solidFill>
                  <a:srgbClr val="000000"/>
                </a:solidFill>
              </a:rPr>
              <a:t>В речи синтагмы отделяются друг от друга паузами.</a:t>
            </a:r>
          </a:p>
          <a:p>
            <a:pPr indent="-185445">
              <a:buClr>
                <a:srgbClr val="000000"/>
              </a:buClr>
              <a:buFont typeface="Arial"/>
              <a:buChar char="•"/>
            </a:pPr>
            <a:r>
              <a:rPr lang="ru-RU" spc="-1" dirty="0">
                <a:solidFill>
                  <a:srgbClr val="000000"/>
                </a:solidFill>
              </a:rPr>
              <a:t>В данной работе</a:t>
            </a:r>
            <a:r>
              <a:rPr lang="en-US" spc="-1" dirty="0">
                <a:solidFill>
                  <a:srgbClr val="000000"/>
                </a:solidFill>
              </a:rPr>
              <a:t> </a:t>
            </a:r>
            <a:r>
              <a:rPr lang="ru-RU" spc="-1" dirty="0">
                <a:solidFill>
                  <a:srgbClr val="000000"/>
                </a:solidFill>
              </a:rPr>
              <a:t>производится выделение только пунктуационных синтагм.</a:t>
            </a:r>
          </a:p>
          <a:p>
            <a:pPr indent="-185445">
              <a:buClr>
                <a:srgbClr val="000000"/>
              </a:buClr>
              <a:buFont typeface="Arial"/>
              <a:buChar char="•"/>
            </a:pPr>
            <a:r>
              <a:rPr lang="ru-RU" spc="-1" dirty="0">
                <a:solidFill>
                  <a:srgbClr val="000000"/>
                </a:solidFill>
              </a:rPr>
              <a:t>Считается, что пунктуационные синтагмы ограничены следующими знаками препинания: </a:t>
            </a:r>
            <a:r>
              <a:rPr lang="en-US" spc="-1" dirty="0">
                <a:solidFill>
                  <a:srgbClr val="000000"/>
                </a:solidFill>
              </a:rPr>
              <a:t>[ ; ], [ : ], [ , ], [ - ], [ ( ], [ ) ], [ </a:t>
            </a:r>
            <a:r>
              <a:rPr lang="ru-RU" spc="-1" dirty="0">
                <a:solidFill>
                  <a:srgbClr val="000000"/>
                </a:solidFill>
              </a:rPr>
              <a:t>«</a:t>
            </a:r>
            <a:r>
              <a:rPr lang="en-US" spc="-1" dirty="0">
                <a:solidFill>
                  <a:srgbClr val="000000"/>
                </a:solidFill>
              </a:rPr>
              <a:t> ], [ </a:t>
            </a:r>
            <a:r>
              <a:rPr lang="ru-RU" spc="-1" dirty="0">
                <a:solidFill>
                  <a:srgbClr val="000000"/>
                </a:solidFill>
              </a:rPr>
              <a:t>«</a:t>
            </a:r>
            <a:r>
              <a:rPr lang="en-US" spc="-1" dirty="0">
                <a:solidFill>
                  <a:srgbClr val="000000"/>
                </a:solidFill>
              </a:rPr>
              <a:t> ], [ ,- ].</a:t>
            </a:r>
            <a:r>
              <a:rPr lang="ru-RU" spc="-1" dirty="0">
                <a:solidFill>
                  <a:srgbClr val="000000"/>
                </a:solidFill>
              </a:rPr>
              <a:t> Если знак препинания стоит после сочинительного союза (и, да, но и, так и, а и др.), то граница синтагмы в этом месте не проводится.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A377CB4-71B5-4FDD-B722-6B8EA3995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CF151-940C-4F33-8909-97ABA1088BFD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35055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F34D30-E76C-40AE-B6D8-4DBCF5A4E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8" y="221975"/>
            <a:ext cx="8543925" cy="883006"/>
          </a:xfrm>
        </p:spPr>
        <p:txBody>
          <a:bodyPr/>
          <a:lstStyle/>
          <a:p>
            <a:pPr algn="ctr"/>
            <a:r>
              <a:rPr lang="ru-RU" b="1" spc="-1" dirty="0">
                <a:solidFill>
                  <a:srgbClr val="000000"/>
                </a:solidFill>
              </a:rPr>
              <a:t>Фонетический процессор</a:t>
            </a:r>
            <a:endParaRPr lang="ru-RU" spc="-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9" name="Объект 8">
            <a:extLst>
              <a:ext uri="{FF2B5EF4-FFF2-40B4-BE49-F238E27FC236}">
                <a16:creationId xmlns:a16="http://schemas.microsoft.com/office/drawing/2014/main" id="{A298F038-F8CD-4A64-AB69-AD744FDDEB5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350270" y="1104981"/>
            <a:ext cx="1269307" cy="4580546"/>
          </a:xfrm>
          <a:prstGeom prst="rect">
            <a:avLst/>
          </a:prstGeom>
        </p:spPr>
      </p:pic>
      <p:sp>
        <p:nvSpPr>
          <p:cNvPr id="6" name="Объект 5">
            <a:extLst>
              <a:ext uri="{FF2B5EF4-FFF2-40B4-BE49-F238E27FC236}">
                <a16:creationId xmlns:a16="http://schemas.microsoft.com/office/drawing/2014/main" id="{6A30C207-A2C6-41C6-B873-BB137A4057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251405" y="1413163"/>
            <a:ext cx="5973558" cy="4863075"/>
          </a:xfrm>
        </p:spPr>
        <p:txBody>
          <a:bodyPr>
            <a:normAutofit fontScale="92500"/>
          </a:bodyPr>
          <a:lstStyle/>
          <a:p>
            <a:pPr indent="-185445">
              <a:buClr>
                <a:srgbClr val="000000"/>
              </a:buClr>
              <a:buFont typeface="Arial"/>
              <a:buChar char="•"/>
            </a:pPr>
            <a:r>
              <a:rPr lang="ru-RU" sz="2400" spc="-1" dirty="0">
                <a:solidFill>
                  <a:srgbClr val="000000"/>
                </a:solidFill>
              </a:rPr>
              <a:t>Задачей фонетического процессора является преобразование орфографического текста в последовательность аллофонов и деление последовательности аллофонов на </a:t>
            </a:r>
            <a:r>
              <a:rPr lang="ru-RU" sz="2400" spc="-1" dirty="0" err="1">
                <a:solidFill>
                  <a:srgbClr val="000000"/>
                </a:solidFill>
              </a:rPr>
              <a:t>аллослоги</a:t>
            </a:r>
            <a:r>
              <a:rPr lang="ru-RU" sz="2400" spc="-1" dirty="0">
                <a:solidFill>
                  <a:srgbClr val="000000"/>
                </a:solidFill>
              </a:rPr>
              <a:t>.</a:t>
            </a:r>
          </a:p>
          <a:p>
            <a:pPr indent="-185445">
              <a:buClr>
                <a:srgbClr val="000000"/>
              </a:buClr>
              <a:buFont typeface="Arial"/>
              <a:buChar char="•"/>
            </a:pPr>
            <a:r>
              <a:rPr lang="ru-RU" sz="2400" spc="-1" dirty="0">
                <a:solidFill>
                  <a:srgbClr val="000000"/>
                </a:solidFill>
              </a:rPr>
              <a:t>Фонетический процессор использует правила преобразования орфографического текста в фонемную последовательность (с учетом целого ряд сложившихся исключений).</a:t>
            </a:r>
          </a:p>
          <a:p>
            <a:pPr indent="-185445">
              <a:buClr>
                <a:srgbClr val="000000"/>
              </a:buClr>
              <a:buFont typeface="Arial"/>
              <a:buChar char="•"/>
            </a:pPr>
            <a:r>
              <a:rPr lang="ru-RU" sz="2400" spc="-1" dirty="0">
                <a:solidFill>
                  <a:srgbClr val="000000"/>
                </a:solidFill>
              </a:rPr>
              <a:t>Аллофон является конкретной реализацией фонемы в речи. Аллофоны делятся на комбинаторные (определяются ближайшим контекстом фонему) и позиционные (определяются положением фонемы по отношению к ударному слогу в слове).</a:t>
            </a:r>
            <a:endParaRPr lang="ru-RU" sz="2400" b="1" spc="-1" dirty="0">
              <a:solidFill>
                <a:srgbClr val="000000"/>
              </a:solidFill>
            </a:endParaRPr>
          </a:p>
          <a:p>
            <a:endParaRPr lang="ru-RU" sz="24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6ABE09E-2505-4F45-B620-B1B936E5F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CF151-940C-4F33-8909-97ABA1088BFD}" type="slidenum">
              <a:rPr lang="ru-RU" smtClean="0"/>
              <a:t>13</a:t>
            </a:fld>
            <a:endParaRPr lang="ru-RU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662246AD-F150-4D5A-9099-58153145B2E9}"/>
              </a:ext>
            </a:extLst>
          </p:cNvPr>
          <p:cNvSpPr/>
          <p:nvPr/>
        </p:nvSpPr>
        <p:spPr>
          <a:xfrm>
            <a:off x="836147" y="5753019"/>
            <a:ext cx="229755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1400" dirty="0">
                <a:ea typeface="Times New Roman" panose="02020603050405020304" pitchFamily="18" charset="0"/>
              </a:rPr>
              <a:t>Схема алгоритма работы </a:t>
            </a:r>
          </a:p>
          <a:p>
            <a:pPr algn="ctr"/>
            <a:r>
              <a:rPr lang="ru-RU" sz="1400" dirty="0">
                <a:ea typeface="Times New Roman" panose="02020603050405020304" pitchFamily="18" charset="0"/>
              </a:rPr>
              <a:t>фонетического процессора 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3246853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B8C2D8-092B-47EA-A6FF-98A2086D0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7" y="136523"/>
            <a:ext cx="8543925" cy="981077"/>
          </a:xfrm>
        </p:spPr>
        <p:txBody>
          <a:bodyPr/>
          <a:lstStyle/>
          <a:p>
            <a:pPr algn="ctr"/>
            <a:r>
              <a:rPr lang="ru-RU" b="1" spc="-1" dirty="0">
                <a:solidFill>
                  <a:srgbClr val="000000"/>
                </a:solidFill>
              </a:rPr>
              <a:t>Акустический процессор</a:t>
            </a:r>
            <a:endParaRPr lang="ru-RU" dirty="0"/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21169E80-4C62-4D73-8FB7-7AA226D57D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038" y="1117600"/>
            <a:ext cx="8543925" cy="5059363"/>
          </a:xfrm>
        </p:spPr>
        <p:txBody>
          <a:bodyPr>
            <a:normAutofit/>
          </a:bodyPr>
          <a:lstStyle/>
          <a:p>
            <a:pPr indent="-185445">
              <a:buClr>
                <a:srgbClr val="000000"/>
              </a:buClr>
              <a:buFont typeface="Arial"/>
              <a:buChar char="•"/>
            </a:pPr>
            <a:r>
              <a:rPr lang="ru-RU" spc="-1" dirty="0">
                <a:solidFill>
                  <a:srgbClr val="000000"/>
                </a:solidFill>
              </a:rPr>
              <a:t>Задачей акустического процессора является выбор необходимых элементов из базы данных исходных элементов и их склейка в общий выходной аудиофайл. </a:t>
            </a:r>
          </a:p>
          <a:p>
            <a:pPr indent="-185445">
              <a:buClr>
                <a:srgbClr val="000000"/>
              </a:buClr>
              <a:buFont typeface="Arial"/>
              <a:buChar char="•"/>
            </a:pPr>
            <a:r>
              <a:rPr lang="ru-RU" spc="-1" dirty="0">
                <a:solidFill>
                  <a:srgbClr val="000000"/>
                </a:solidFill>
              </a:rPr>
              <a:t>После склейки всех аллофонов на синтагму накладывается эффект </a:t>
            </a:r>
            <a:r>
              <a:rPr lang="en-US" spc="-1" dirty="0">
                <a:solidFill>
                  <a:srgbClr val="000000"/>
                </a:solidFill>
              </a:rPr>
              <a:t>fade in (</a:t>
            </a:r>
            <a:r>
              <a:rPr lang="ru-RU" dirty="0"/>
              <a:t>постепенное увеличение громкости аудио-дорожки к ее концу</a:t>
            </a:r>
            <a:r>
              <a:rPr lang="en-US" dirty="0"/>
              <a:t>)</a:t>
            </a:r>
            <a:r>
              <a:rPr lang="ru-RU" dirty="0"/>
              <a:t> с помощью библиотеки </a:t>
            </a:r>
            <a:r>
              <a:rPr lang="en-US" dirty="0" err="1"/>
              <a:t>pydub</a:t>
            </a:r>
            <a:r>
              <a:rPr lang="ru-RU" spc="-1" dirty="0">
                <a:solidFill>
                  <a:srgbClr val="000000"/>
                </a:solidFill>
              </a:rPr>
              <a:t>.</a:t>
            </a:r>
          </a:p>
          <a:p>
            <a:pPr indent="-185445">
              <a:buClr>
                <a:srgbClr val="000000"/>
              </a:buClr>
              <a:buFont typeface="Arial"/>
              <a:buChar char="•"/>
            </a:pPr>
            <a:r>
              <a:rPr lang="ru-RU" spc="-1" dirty="0">
                <a:solidFill>
                  <a:srgbClr val="000000"/>
                </a:solidFill>
              </a:rPr>
              <a:t>Для того, чтобы речь звучала более равномерно, используется алгоритм интерполяции звуковых сигналов (</a:t>
            </a:r>
            <a:r>
              <a:rPr lang="ru-RU" dirty="0"/>
              <a:t>увеличения частоты дискретизации сигнала в </a:t>
            </a:r>
            <a:r>
              <a:rPr lang="en-US" dirty="0"/>
              <a:t>N</a:t>
            </a:r>
            <a:r>
              <a:rPr lang="ru-RU" dirty="0"/>
              <a:t> раз) из библиотеки </a:t>
            </a:r>
            <a:r>
              <a:rPr lang="en-US" dirty="0" err="1"/>
              <a:t>pydub</a:t>
            </a:r>
            <a:r>
              <a:rPr lang="ru-RU" spc="-1" dirty="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283B381-CB83-41E5-AD6D-5797A5EFA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CF151-940C-4F33-8909-97ABA1088BFD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04026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99D2B8-6ED0-41A7-A7CC-58F28C761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7" y="16169"/>
            <a:ext cx="8543925" cy="1325563"/>
          </a:xfrm>
        </p:spPr>
        <p:txBody>
          <a:bodyPr/>
          <a:lstStyle/>
          <a:p>
            <a:pPr algn="ctr"/>
            <a:r>
              <a:rPr lang="ru-RU" b="1" dirty="0"/>
              <a:t>Организация хранения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E8832AE-F59B-4290-AC1B-77BE0C4E28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1037" y="1496290"/>
            <a:ext cx="3600911" cy="4165429"/>
          </a:xfrm>
        </p:spPr>
        <p:txBody>
          <a:bodyPr>
            <a:normAutofit fontScale="85000" lnSpcReduction="10000"/>
          </a:bodyPr>
          <a:lstStyle/>
          <a:p>
            <a:r>
              <a:rPr lang="ru-RU" dirty="0"/>
              <a:t>Для разработанной системы синтеза речи необходимо четыре словаря и БД исходных элементов синтеза.</a:t>
            </a:r>
          </a:p>
          <a:p>
            <a:r>
              <a:rPr lang="ru-RU" dirty="0"/>
              <a:t>Для хранения словарей используется </a:t>
            </a:r>
            <a:r>
              <a:rPr lang="en-US" dirty="0"/>
              <a:t>NoSQL</a:t>
            </a:r>
            <a:r>
              <a:rPr lang="ru-RU" dirty="0"/>
              <a:t> база данных типа «ключ-значение».</a:t>
            </a:r>
          </a:p>
          <a:p>
            <a:r>
              <a:rPr lang="ru-RU" dirty="0"/>
              <a:t>Исходные элементы хранятся в файловой системе в виде звуковых файлов.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680E0EC9-74FA-42C3-AB3F-75DC61A903A2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9726" y="2317188"/>
            <a:ext cx="5112774" cy="228477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0F1D884-305C-409E-A2ED-DE43A3951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CF151-940C-4F33-8909-97ABA1088BFD}" type="slidenum">
              <a:rPr lang="ru-RU" smtClean="0"/>
              <a:t>15</a:t>
            </a:fld>
            <a:endParaRPr lang="ru-RU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D097A4EB-AA93-4F24-B88B-0ECA80453BAD}"/>
              </a:ext>
            </a:extLst>
          </p:cNvPr>
          <p:cNvSpPr/>
          <p:nvPr/>
        </p:nvSpPr>
        <p:spPr>
          <a:xfrm>
            <a:off x="5146360" y="4814875"/>
            <a:ext cx="3605346" cy="31745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463" dirty="0">
                <a:ea typeface="Times New Roman" panose="02020603050405020304" pitchFamily="18" charset="0"/>
              </a:rPr>
              <a:t>Структура хранилища исходных элементов</a:t>
            </a:r>
            <a:endParaRPr lang="ru-RU" sz="1463" dirty="0"/>
          </a:p>
        </p:txBody>
      </p:sp>
    </p:spTree>
    <p:extLst>
      <p:ext uri="{BB962C8B-B14F-4D97-AF65-F5344CB8AC3E}">
        <p14:creationId xmlns:p14="http://schemas.microsoft.com/office/powerpoint/2010/main" val="33539206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E40987-97A6-41DC-BDD9-FAFDA81BE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8" y="269714"/>
            <a:ext cx="8543925" cy="668872"/>
          </a:xfrm>
        </p:spPr>
        <p:txBody>
          <a:bodyPr>
            <a:normAutofit fontScale="90000"/>
          </a:bodyPr>
          <a:lstStyle/>
          <a:p>
            <a:pPr algn="ctr"/>
            <a:r>
              <a:rPr lang="ru-RU" spc="-1" dirty="0">
                <a:solidFill>
                  <a:srgbClr val="000000"/>
                </a:solidFill>
                <a:latin typeface="Calibri"/>
              </a:rPr>
              <a:t>Результаты тестирования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24ED600-F87D-4887-9A92-C2C3DEA7D1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038" y="1053078"/>
            <a:ext cx="8543925" cy="698917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ru-RU" dirty="0"/>
              <a:t>Для тестирования разработанного программного обеспечения были разработаны </a:t>
            </a:r>
            <a:r>
              <a:rPr lang="en-US" dirty="0"/>
              <a:t>unit</a:t>
            </a:r>
            <a:r>
              <a:rPr lang="ru-RU" dirty="0"/>
              <a:t>-тесты. Все тесты были пройдены.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E19E796-130F-4E41-B034-85ADCBD50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CF151-940C-4F33-8909-97ABA1088BFD}" type="slidenum">
              <a:rPr lang="ru-RU" smtClean="0"/>
              <a:t>16</a:t>
            </a:fld>
            <a:endParaRPr lang="ru-RU"/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29A8EF85-10B0-46BC-A534-8C4C3A16C0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6911052"/>
              </p:ext>
            </p:extLst>
          </p:nvPr>
        </p:nvGraphicFramePr>
        <p:xfrm>
          <a:off x="392114" y="2060252"/>
          <a:ext cx="6604000" cy="12909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0364">
                  <a:extLst>
                    <a:ext uri="{9D8B030D-6E8A-4147-A177-3AD203B41FA5}">
                      <a16:colId xmlns:a16="http://schemas.microsoft.com/office/drawing/2014/main" val="3594756936"/>
                    </a:ext>
                  </a:extLst>
                </a:gridCol>
                <a:gridCol w="1943678">
                  <a:extLst>
                    <a:ext uri="{9D8B030D-6E8A-4147-A177-3AD203B41FA5}">
                      <a16:colId xmlns:a16="http://schemas.microsoft.com/office/drawing/2014/main" val="3911170324"/>
                    </a:ext>
                  </a:extLst>
                </a:gridCol>
                <a:gridCol w="4059958">
                  <a:extLst>
                    <a:ext uri="{9D8B030D-6E8A-4147-A177-3AD203B41FA5}">
                      <a16:colId xmlns:a16="http://schemas.microsoft.com/office/drawing/2014/main" val="472783217"/>
                    </a:ext>
                  </a:extLst>
                </a:gridCol>
              </a:tblGrid>
              <a:tr h="33308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1600" dirty="0"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№</a:t>
                      </a:r>
                    </a:p>
                  </a:txBody>
                  <a:tcPr marL="55721" marR="5572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1600" dirty="0"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Входные данные</a:t>
                      </a:r>
                    </a:p>
                  </a:txBody>
                  <a:tcPr marL="55721" marR="5572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1600" dirty="0"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Ожидаемый результат</a:t>
                      </a:r>
                    </a:p>
                  </a:txBody>
                  <a:tcPr marL="55721" marR="55721" marT="0" marB="0"/>
                </a:tc>
                <a:extLst>
                  <a:ext uri="{0D108BD9-81ED-4DB2-BD59-A6C34878D82A}">
                    <a16:rowId xmlns:a16="http://schemas.microsoft.com/office/drawing/2014/main" val="3077206127"/>
                  </a:ext>
                </a:extLst>
              </a:tr>
              <a:tr h="63408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1500" dirty="0"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55721" marR="5572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ru-RU" sz="15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"ПРИНЁ+С_ИГРУ+ШКУ"</a:t>
                      </a:r>
                      <a:endParaRPr lang="ru-RU" sz="15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721" marR="5572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500" dirty="0"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5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"p"</a:t>
                      </a:r>
                      <a:r>
                        <a:rPr lang="en-US" sz="1500" dirty="0"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5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"r'"</a:t>
                      </a:r>
                      <a:r>
                        <a:rPr lang="en-US" sz="1500" dirty="0"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5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"</a:t>
                      </a:r>
                      <a:r>
                        <a:rPr lang="en-US" sz="150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5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"</a:t>
                      </a:r>
                      <a:r>
                        <a:rPr lang="en-US" sz="1500" dirty="0"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5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"n'"</a:t>
                      </a:r>
                      <a:r>
                        <a:rPr lang="en-US" sz="1500" dirty="0"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5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"o"</a:t>
                      </a:r>
                      <a:r>
                        <a:rPr lang="en-US" sz="1500" dirty="0"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5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"+"</a:t>
                      </a:r>
                      <a:r>
                        <a:rPr lang="en-US" sz="1500" dirty="0"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5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"s"</a:t>
                      </a:r>
                      <a:r>
                        <a:rPr lang="en-US" sz="1500" dirty="0"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5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"_"</a:t>
                      </a:r>
                      <a:r>
                        <a:rPr lang="en-US" sz="1500" dirty="0"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5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"y"</a:t>
                      </a:r>
                      <a:r>
                        <a:rPr lang="en-US" sz="1500" dirty="0"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5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"g"</a:t>
                      </a:r>
                      <a:r>
                        <a:rPr lang="en-US" sz="1500" dirty="0"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5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"r"</a:t>
                      </a:r>
                      <a:r>
                        <a:rPr lang="en-US" sz="1500" dirty="0"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5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"u"</a:t>
                      </a:r>
                      <a:r>
                        <a:rPr lang="en-US" sz="1500" dirty="0"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5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"+"</a:t>
                      </a:r>
                      <a:r>
                        <a:rPr lang="en-US" sz="1500" dirty="0"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5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"</a:t>
                      </a:r>
                      <a:r>
                        <a:rPr lang="en-US" sz="150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sh</a:t>
                      </a:r>
                      <a:r>
                        <a:rPr lang="en-US" sz="15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"</a:t>
                      </a:r>
                      <a:r>
                        <a:rPr lang="en-US" sz="1500" dirty="0"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5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"k"</a:t>
                      </a:r>
                      <a:r>
                        <a:rPr lang="en-US" sz="1500" dirty="0"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5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"u"</a:t>
                      </a:r>
                      <a:r>
                        <a:rPr lang="en-US" sz="1500" dirty="0"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]</a:t>
                      </a:r>
                      <a:endParaRPr lang="ru-RU" sz="15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721" marR="55721" marT="0" marB="0"/>
                </a:tc>
                <a:extLst>
                  <a:ext uri="{0D108BD9-81ED-4DB2-BD59-A6C34878D82A}">
                    <a16:rowId xmlns:a16="http://schemas.microsoft.com/office/drawing/2014/main" val="3945605428"/>
                  </a:ext>
                </a:extLst>
              </a:tr>
              <a:tr h="30130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1500"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55721" marR="5572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ru-RU" sz="15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"ОТЦА+"</a:t>
                      </a:r>
                      <a:endParaRPr lang="ru-RU" sz="15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721" marR="5572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ru-RU" sz="1500" dirty="0"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ru-RU" sz="15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"a"</a:t>
                      </a:r>
                      <a:r>
                        <a:rPr lang="ru-RU" sz="1500" dirty="0"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ru-RU" sz="15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"c"</a:t>
                      </a:r>
                      <a:r>
                        <a:rPr lang="ru-RU" sz="1500" dirty="0"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ru-RU" sz="15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"c"</a:t>
                      </a:r>
                      <a:r>
                        <a:rPr lang="ru-RU" sz="1500" dirty="0"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ru-RU" sz="15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"a"</a:t>
                      </a:r>
                      <a:r>
                        <a:rPr lang="ru-RU" sz="1500" dirty="0"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ru-RU" sz="15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"+"</a:t>
                      </a:r>
                      <a:r>
                        <a:rPr lang="ru-RU" sz="1500" dirty="0"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]</a:t>
                      </a:r>
                    </a:p>
                  </a:txBody>
                  <a:tcPr marL="55721" marR="55721" marT="0" marB="0"/>
                </a:tc>
                <a:extLst>
                  <a:ext uri="{0D108BD9-81ED-4DB2-BD59-A6C34878D82A}">
                    <a16:rowId xmlns:a16="http://schemas.microsoft.com/office/drawing/2014/main" val="4278081149"/>
                  </a:ext>
                </a:extLst>
              </a:tr>
            </a:tbl>
          </a:graphicData>
        </a:graphic>
      </p:graphicFrame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FEA75EB0-66E4-4C55-AEFC-5198E39FCAD9}"/>
              </a:ext>
            </a:extLst>
          </p:cNvPr>
          <p:cNvSpPr/>
          <p:nvPr/>
        </p:nvSpPr>
        <p:spPr>
          <a:xfrm>
            <a:off x="6996113" y="2088307"/>
            <a:ext cx="2517774" cy="12179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63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Примеры входных данных и ожидаемых результатов тестов для блока преобразования буква-фонема.</a:t>
            </a:r>
            <a:endParaRPr lang="ru-RU" sz="1463" dirty="0"/>
          </a:p>
        </p:txBody>
      </p:sp>
      <p:graphicFrame>
        <p:nvGraphicFramePr>
          <p:cNvPr id="8" name="Таблица 7">
            <a:extLst>
              <a:ext uri="{FF2B5EF4-FFF2-40B4-BE49-F238E27FC236}">
                <a16:creationId xmlns:a16="http://schemas.microsoft.com/office/drawing/2014/main" id="{9A6B5965-8891-4044-B990-876A310664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458367"/>
              </p:ext>
            </p:extLst>
          </p:nvPr>
        </p:nvGraphicFramePr>
        <p:xfrm>
          <a:off x="392113" y="3529265"/>
          <a:ext cx="6603999" cy="9480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0983">
                  <a:extLst>
                    <a:ext uri="{9D8B030D-6E8A-4147-A177-3AD203B41FA5}">
                      <a16:colId xmlns:a16="http://schemas.microsoft.com/office/drawing/2014/main" val="910145864"/>
                    </a:ext>
                  </a:extLst>
                </a:gridCol>
                <a:gridCol w="1966191">
                  <a:extLst>
                    <a:ext uri="{9D8B030D-6E8A-4147-A177-3AD203B41FA5}">
                      <a16:colId xmlns:a16="http://schemas.microsoft.com/office/drawing/2014/main" val="3180353026"/>
                    </a:ext>
                  </a:extLst>
                </a:gridCol>
                <a:gridCol w="4046825">
                  <a:extLst>
                    <a:ext uri="{9D8B030D-6E8A-4147-A177-3AD203B41FA5}">
                      <a16:colId xmlns:a16="http://schemas.microsoft.com/office/drawing/2014/main" val="803218914"/>
                    </a:ext>
                  </a:extLst>
                </a:gridCol>
              </a:tblGrid>
              <a:tr h="33308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1600" dirty="0"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№</a:t>
                      </a:r>
                    </a:p>
                  </a:txBody>
                  <a:tcPr marL="55721" marR="5572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1600" dirty="0"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Входные данные</a:t>
                      </a:r>
                    </a:p>
                  </a:txBody>
                  <a:tcPr marL="55721" marR="5572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1600" dirty="0"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Ожидаемый результат</a:t>
                      </a:r>
                    </a:p>
                  </a:txBody>
                  <a:tcPr marL="55721" marR="55721" marT="0" marB="0"/>
                </a:tc>
                <a:extLst>
                  <a:ext uri="{0D108BD9-81ED-4DB2-BD59-A6C34878D82A}">
                    <a16:rowId xmlns:a16="http://schemas.microsoft.com/office/drawing/2014/main" val="3489673261"/>
                  </a:ext>
                </a:extLst>
              </a:tr>
              <a:tr h="30130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1500"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55721" marR="5572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ru-RU" sz="1500"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["#", "u"]</a:t>
                      </a:r>
                    </a:p>
                  </a:txBody>
                  <a:tcPr marL="55721" marR="5572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ru-RU" sz="1500"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["pause_1", "u_100"]</a:t>
                      </a:r>
                    </a:p>
                  </a:txBody>
                  <a:tcPr marL="55721" marR="55721" marT="0" marB="0"/>
                </a:tc>
                <a:extLst>
                  <a:ext uri="{0D108BD9-81ED-4DB2-BD59-A6C34878D82A}">
                    <a16:rowId xmlns:a16="http://schemas.microsoft.com/office/drawing/2014/main" val="790967464"/>
                  </a:ext>
                </a:extLst>
              </a:tr>
              <a:tr h="30130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1500"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55721" marR="5572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ru-RU" sz="1500"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["_", "a", "_"]</a:t>
                      </a:r>
                    </a:p>
                  </a:txBody>
                  <a:tcPr marL="55721" marR="5572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ru-RU" sz="1500" dirty="0"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["pause_0", "a_100", "pause_0"]</a:t>
                      </a:r>
                    </a:p>
                  </a:txBody>
                  <a:tcPr marL="55721" marR="55721" marT="0" marB="0"/>
                </a:tc>
                <a:extLst>
                  <a:ext uri="{0D108BD9-81ED-4DB2-BD59-A6C34878D82A}">
                    <a16:rowId xmlns:a16="http://schemas.microsoft.com/office/drawing/2014/main" val="1557661462"/>
                  </a:ext>
                </a:extLst>
              </a:tr>
            </a:tbl>
          </a:graphicData>
        </a:graphic>
      </p:graphicFrame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8124FD63-C8C3-403E-B6CB-3004514293C2}"/>
              </a:ext>
            </a:extLst>
          </p:cNvPr>
          <p:cNvSpPr/>
          <p:nvPr/>
        </p:nvSpPr>
        <p:spPr>
          <a:xfrm>
            <a:off x="6996112" y="3529265"/>
            <a:ext cx="2617211" cy="12179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63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Примеры входных данных и ожидаемых результатов тестов для блока преобразования фонема-аллофон.</a:t>
            </a:r>
            <a:endParaRPr lang="ru-RU" sz="1463" dirty="0"/>
          </a:p>
        </p:txBody>
      </p:sp>
      <p:graphicFrame>
        <p:nvGraphicFramePr>
          <p:cNvPr id="10" name="Таблица 9">
            <a:extLst>
              <a:ext uri="{FF2B5EF4-FFF2-40B4-BE49-F238E27FC236}">
                <a16:creationId xmlns:a16="http://schemas.microsoft.com/office/drawing/2014/main" id="{4AE7629F-3F6F-4F1C-B258-7338E4D0AD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9869770"/>
              </p:ext>
            </p:extLst>
          </p:nvPr>
        </p:nvGraphicFramePr>
        <p:xfrm>
          <a:off x="392112" y="4664478"/>
          <a:ext cx="6604000" cy="9480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479">
                  <a:extLst>
                    <a:ext uri="{9D8B030D-6E8A-4147-A177-3AD203B41FA5}">
                      <a16:colId xmlns:a16="http://schemas.microsoft.com/office/drawing/2014/main" val="1566965028"/>
                    </a:ext>
                  </a:extLst>
                </a:gridCol>
                <a:gridCol w="1966192">
                  <a:extLst>
                    <a:ext uri="{9D8B030D-6E8A-4147-A177-3AD203B41FA5}">
                      <a16:colId xmlns:a16="http://schemas.microsoft.com/office/drawing/2014/main" val="1843256518"/>
                    </a:ext>
                  </a:extLst>
                </a:gridCol>
                <a:gridCol w="4054329">
                  <a:extLst>
                    <a:ext uri="{9D8B030D-6E8A-4147-A177-3AD203B41FA5}">
                      <a16:colId xmlns:a16="http://schemas.microsoft.com/office/drawing/2014/main" val="3907754515"/>
                    </a:ext>
                  </a:extLst>
                </a:gridCol>
              </a:tblGrid>
              <a:tr h="33308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1600"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№</a:t>
                      </a:r>
                    </a:p>
                  </a:txBody>
                  <a:tcPr marL="55721" marR="5572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1600" dirty="0"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Входные данные</a:t>
                      </a:r>
                    </a:p>
                  </a:txBody>
                  <a:tcPr marL="55721" marR="5572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1600" dirty="0"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Ожидаемый результат</a:t>
                      </a:r>
                    </a:p>
                  </a:txBody>
                  <a:tcPr marL="55721" marR="55721" marT="0" marB="0"/>
                </a:tc>
                <a:extLst>
                  <a:ext uri="{0D108BD9-81ED-4DB2-BD59-A6C34878D82A}">
                    <a16:rowId xmlns:a16="http://schemas.microsoft.com/office/drawing/2014/main" val="1754456595"/>
                  </a:ext>
                </a:extLst>
              </a:tr>
              <a:tr h="30130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1500"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55721" marR="5572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ru-RU" sz="1500"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"КО+ЛОСА"</a:t>
                      </a:r>
                    </a:p>
                  </a:txBody>
                  <a:tcPr marL="55721" marR="5572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500"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[["k", "o"], ["l", "a"], ["s", "a"]]</a:t>
                      </a:r>
                      <a:endParaRPr lang="ru-RU" sz="15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721" marR="55721" marT="0" marB="0"/>
                </a:tc>
                <a:extLst>
                  <a:ext uri="{0D108BD9-81ED-4DB2-BD59-A6C34878D82A}">
                    <a16:rowId xmlns:a16="http://schemas.microsoft.com/office/drawing/2014/main" val="2002636907"/>
                  </a:ext>
                </a:extLst>
              </a:tr>
              <a:tr h="30130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1500"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55721" marR="5572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ru-RU" sz="1500"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"А+ММО"</a:t>
                      </a:r>
                    </a:p>
                  </a:txBody>
                  <a:tcPr marL="55721" marR="5572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ru-RU" sz="1500" dirty="0"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[["a"], ["m", "m", "a"]]</a:t>
                      </a:r>
                    </a:p>
                  </a:txBody>
                  <a:tcPr marL="55721" marR="55721" marT="0" marB="0"/>
                </a:tc>
                <a:extLst>
                  <a:ext uri="{0D108BD9-81ED-4DB2-BD59-A6C34878D82A}">
                    <a16:rowId xmlns:a16="http://schemas.microsoft.com/office/drawing/2014/main" val="2355781329"/>
                  </a:ext>
                </a:extLst>
              </a:tr>
            </a:tbl>
          </a:graphicData>
        </a:graphic>
      </p:graphicFrame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1A46D18E-35AC-4332-BBD9-9388AE027495}"/>
              </a:ext>
            </a:extLst>
          </p:cNvPr>
          <p:cNvSpPr/>
          <p:nvPr/>
        </p:nvSpPr>
        <p:spPr>
          <a:xfrm>
            <a:off x="6996111" y="4664478"/>
            <a:ext cx="2617211" cy="9928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63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Примеры входных данных и ожидаемых результатов тестов для блока деления на открытые слоги.</a:t>
            </a:r>
            <a:endParaRPr lang="ru-RU" sz="1463" dirty="0"/>
          </a:p>
        </p:txBody>
      </p:sp>
    </p:spTree>
    <p:extLst>
      <p:ext uri="{BB962C8B-B14F-4D97-AF65-F5344CB8AC3E}">
        <p14:creationId xmlns:p14="http://schemas.microsoft.com/office/powerpoint/2010/main" val="13701320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47D1CE-FB3F-4623-8BC9-EC5529F79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124" y="415123"/>
            <a:ext cx="8543925" cy="456292"/>
          </a:xfrm>
        </p:spPr>
        <p:txBody>
          <a:bodyPr>
            <a:noAutofit/>
          </a:bodyPr>
          <a:lstStyle/>
          <a:p>
            <a:pPr algn="ctr"/>
            <a:r>
              <a:rPr lang="ru-RU" sz="2925" b="1" spc="-1" dirty="0">
                <a:solidFill>
                  <a:srgbClr val="000000"/>
                </a:solidFill>
              </a:rPr>
              <a:t>Сравнение исходного и модифицированного методов</a:t>
            </a:r>
            <a:endParaRPr lang="ru-RU" sz="2925" dirty="0"/>
          </a:p>
        </p:txBody>
      </p:sp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59E96654-81E2-4664-9930-A8CE0AD10B46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082509974"/>
              </p:ext>
            </p:extLst>
          </p:nvPr>
        </p:nvGraphicFramePr>
        <p:xfrm>
          <a:off x="488158" y="1327583"/>
          <a:ext cx="9053510" cy="10598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0702">
                  <a:extLst>
                    <a:ext uri="{9D8B030D-6E8A-4147-A177-3AD203B41FA5}">
                      <a16:colId xmlns:a16="http://schemas.microsoft.com/office/drawing/2014/main" val="1303313779"/>
                    </a:ext>
                  </a:extLst>
                </a:gridCol>
                <a:gridCol w="1810702">
                  <a:extLst>
                    <a:ext uri="{9D8B030D-6E8A-4147-A177-3AD203B41FA5}">
                      <a16:colId xmlns:a16="http://schemas.microsoft.com/office/drawing/2014/main" val="3633292306"/>
                    </a:ext>
                  </a:extLst>
                </a:gridCol>
                <a:gridCol w="1810702">
                  <a:extLst>
                    <a:ext uri="{9D8B030D-6E8A-4147-A177-3AD203B41FA5}">
                      <a16:colId xmlns:a16="http://schemas.microsoft.com/office/drawing/2014/main" val="3071901298"/>
                    </a:ext>
                  </a:extLst>
                </a:gridCol>
                <a:gridCol w="1810702">
                  <a:extLst>
                    <a:ext uri="{9D8B030D-6E8A-4147-A177-3AD203B41FA5}">
                      <a16:colId xmlns:a16="http://schemas.microsoft.com/office/drawing/2014/main" val="244257077"/>
                    </a:ext>
                  </a:extLst>
                </a:gridCol>
                <a:gridCol w="1810702">
                  <a:extLst>
                    <a:ext uri="{9D8B030D-6E8A-4147-A177-3AD203B41FA5}">
                      <a16:colId xmlns:a16="http://schemas.microsoft.com/office/drawing/2014/main" val="2675874652"/>
                    </a:ext>
                  </a:extLst>
                </a:gridCol>
              </a:tblGrid>
              <a:tr h="44577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500" dirty="0"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Исходные элементы синтеза</a:t>
                      </a:r>
                    </a:p>
                  </a:txBody>
                  <a:tcPr marL="55721" marR="5572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500"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Фразовая разборчивость</a:t>
                      </a:r>
                    </a:p>
                  </a:txBody>
                  <a:tcPr marL="55721" marR="5572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500" dirty="0"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Смысловая разборчивость</a:t>
                      </a:r>
                    </a:p>
                  </a:txBody>
                  <a:tcPr marL="55721" marR="5572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500" dirty="0"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Словесная разборчивость</a:t>
                      </a:r>
                    </a:p>
                  </a:txBody>
                  <a:tcPr marL="55721" marR="5572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500" dirty="0"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Естественность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500"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(0-5 баллов)</a:t>
                      </a:r>
                      <a:endParaRPr lang="ru-RU" sz="15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721" marR="55721" marT="0" marB="0"/>
                </a:tc>
                <a:extLst>
                  <a:ext uri="{0D108BD9-81ED-4DB2-BD59-A6C34878D82A}">
                    <a16:rowId xmlns:a16="http://schemas.microsoft.com/office/drawing/2014/main" val="2278693761"/>
                  </a:ext>
                </a:extLst>
              </a:tr>
              <a:tr h="301308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ru-RU" sz="1300"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Аллофоны</a:t>
                      </a:r>
                    </a:p>
                  </a:txBody>
                  <a:tcPr marL="55721" marR="5572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ru-RU" sz="1300"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42%</a:t>
                      </a:r>
                    </a:p>
                  </a:txBody>
                  <a:tcPr marL="55721" marR="5572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ru-RU" sz="1300" dirty="0"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Неудовлетворительная</a:t>
                      </a:r>
                    </a:p>
                  </a:txBody>
                  <a:tcPr marL="55721" marR="5572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ru-RU" sz="1100"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28%</a:t>
                      </a:r>
                    </a:p>
                  </a:txBody>
                  <a:tcPr marL="55721" marR="5572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 sz="1300"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&lt; </a:t>
                      </a:r>
                      <a:r>
                        <a:rPr lang="ru-RU" sz="1300"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1,7 балла</a:t>
                      </a:r>
                    </a:p>
                  </a:txBody>
                  <a:tcPr marL="55721" marR="55721" marT="0" marB="0"/>
                </a:tc>
                <a:extLst>
                  <a:ext uri="{0D108BD9-81ED-4DB2-BD59-A6C34878D82A}">
                    <a16:rowId xmlns:a16="http://schemas.microsoft.com/office/drawing/2014/main" val="83303409"/>
                  </a:ext>
                </a:extLst>
              </a:tr>
              <a:tr h="301308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ru-RU" sz="1300"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Аллофоны+аллослоги</a:t>
                      </a:r>
                    </a:p>
                  </a:txBody>
                  <a:tcPr marL="55721" marR="55721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ru-RU" sz="1300" dirty="0"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100%</a:t>
                      </a:r>
                    </a:p>
                  </a:txBody>
                  <a:tcPr marL="55721" marR="55721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ru-RU" sz="1300"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Отличная</a:t>
                      </a:r>
                    </a:p>
                  </a:txBody>
                  <a:tcPr marL="55721" marR="55721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ru-RU" sz="1100" dirty="0"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100%</a:t>
                      </a:r>
                    </a:p>
                  </a:txBody>
                  <a:tcPr marL="55721" marR="55721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ru-RU" sz="1300" dirty="0"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3,0 – 3,4 балла</a:t>
                      </a:r>
                    </a:p>
                  </a:txBody>
                  <a:tcPr marL="55721" marR="55721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9593858"/>
                  </a:ext>
                </a:extLst>
              </a:tr>
            </a:tbl>
          </a:graphicData>
        </a:graphic>
      </p:graphicFrame>
      <p:sp>
        <p:nvSpPr>
          <p:cNvPr id="10" name="Объект 9">
            <a:extLst>
              <a:ext uri="{FF2B5EF4-FFF2-40B4-BE49-F238E27FC236}">
                <a16:creationId xmlns:a16="http://schemas.microsoft.com/office/drawing/2014/main" id="{2FD59C9E-7E15-4F1F-8789-1CCFB86493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014913" y="3747590"/>
            <a:ext cx="4211340" cy="1924448"/>
          </a:xfrm>
        </p:spPr>
        <p:txBody>
          <a:bodyPr>
            <a:normAutofit/>
          </a:bodyPr>
          <a:lstStyle/>
          <a:p>
            <a:endParaRPr lang="ru-RU" spc="-1" dirty="0">
              <a:solidFill>
                <a:srgbClr val="000000"/>
              </a:solidFill>
            </a:endParaRPr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AD158EC-B01D-48ED-814B-5C0DD0C3D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CF151-940C-4F33-8909-97ABA1088BFD}" type="slidenum">
              <a:rPr lang="ru-RU" smtClean="0"/>
              <a:t>17</a:t>
            </a:fld>
            <a:endParaRPr lang="ru-RU"/>
          </a:p>
        </p:txBody>
      </p:sp>
      <p:graphicFrame>
        <p:nvGraphicFramePr>
          <p:cNvPr id="11" name="Диаграмма 10">
            <a:extLst>
              <a:ext uri="{FF2B5EF4-FFF2-40B4-BE49-F238E27FC236}">
                <a16:creationId xmlns:a16="http://schemas.microsoft.com/office/drawing/2014/main" id="{0C4EDED6-DF95-4BB1-ABE6-4A359BB6AB7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81214410"/>
              </p:ext>
            </p:extLst>
          </p:nvPr>
        </p:nvGraphicFramePr>
        <p:xfrm>
          <a:off x="433387" y="3071713"/>
          <a:ext cx="4457700" cy="26003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2" name="Диаграмма 11">
            <a:extLst>
              <a:ext uri="{FF2B5EF4-FFF2-40B4-BE49-F238E27FC236}">
                <a16:creationId xmlns:a16="http://schemas.microsoft.com/office/drawing/2014/main" id="{9D441B88-144E-425E-B9FF-3B06A4D372D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92022982"/>
              </p:ext>
            </p:extLst>
          </p:nvPr>
        </p:nvGraphicFramePr>
        <p:xfrm>
          <a:off x="5215659" y="3071713"/>
          <a:ext cx="4457700" cy="26003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3153384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C00BF4-4B46-4C1D-9508-EFE365DF4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8" y="1"/>
            <a:ext cx="8543925" cy="1071417"/>
          </a:xfrm>
        </p:spPr>
        <p:txBody>
          <a:bodyPr/>
          <a:lstStyle/>
          <a:p>
            <a:pPr algn="ctr"/>
            <a:r>
              <a:rPr lang="ru-RU" b="1" spc="-1" dirty="0">
                <a:solidFill>
                  <a:srgbClr val="000000"/>
                </a:solidFill>
              </a:rPr>
              <a:t>Заключение</a:t>
            </a:r>
            <a:endParaRPr lang="ru-RU" dirty="0"/>
          </a:p>
        </p:txBody>
      </p:sp>
      <p:sp>
        <p:nvSpPr>
          <p:cNvPr id="8" name="Объект 7">
            <a:extLst>
              <a:ext uri="{FF2B5EF4-FFF2-40B4-BE49-F238E27FC236}">
                <a16:creationId xmlns:a16="http://schemas.microsoft.com/office/drawing/2014/main" id="{9C980341-14F3-4397-9EA7-F8512CC213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038" y="1431626"/>
            <a:ext cx="8543925" cy="4230094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dirty="0"/>
              <a:t>В результате выполненной работы были решены все поставленные задачи.</a:t>
            </a:r>
            <a:endParaRPr lang="ru-RU" spc="-1" dirty="0">
              <a:solidFill>
                <a:srgbClr val="000000"/>
              </a:solidFill>
            </a:endParaRPr>
          </a:p>
          <a:p>
            <a:pPr marL="293" indent="0">
              <a:buClr>
                <a:srgbClr val="000000"/>
              </a:buClr>
              <a:buNone/>
              <a:tabLst>
                <a:tab pos="0" algn="l"/>
              </a:tabLst>
            </a:pPr>
            <a:r>
              <a:rPr lang="ru-RU" spc="-1" dirty="0">
                <a:solidFill>
                  <a:srgbClr val="000000"/>
                </a:solidFill>
              </a:rPr>
              <a:t>Было создано ПО, которое:</a:t>
            </a:r>
          </a:p>
          <a:p>
            <a:pPr marL="371768" indent="-371475">
              <a:buClr>
                <a:srgbClr val="000000"/>
              </a:buClr>
              <a:tabLst>
                <a:tab pos="0" algn="l"/>
              </a:tabLst>
            </a:pPr>
            <a:r>
              <a:rPr lang="ru-RU" spc="-1" dirty="0">
                <a:solidFill>
                  <a:srgbClr val="000000"/>
                </a:solidFill>
              </a:rPr>
              <a:t>позволяет синтезировать речь по произвольному входному тексту, качество речи достаточно высоко: речь понятна, но не эмоциональна (нет интонации);</a:t>
            </a:r>
          </a:p>
          <a:p>
            <a:pPr marL="371768" indent="-371475">
              <a:buClr>
                <a:srgbClr val="000000"/>
              </a:buClr>
              <a:tabLst>
                <a:tab pos="0" algn="l"/>
              </a:tabLst>
            </a:pPr>
            <a:r>
              <a:rPr lang="ru-RU" spc="-1" dirty="0">
                <a:solidFill>
                  <a:srgbClr val="000000"/>
                </a:solidFill>
              </a:rPr>
              <a:t>позволяет повысить коммуникативные возможности слабослышащих, глухих, немых людей;</a:t>
            </a:r>
          </a:p>
          <a:p>
            <a:pPr marL="371768" indent="-371475">
              <a:buClr>
                <a:srgbClr val="000000"/>
              </a:buClr>
              <a:tabLst>
                <a:tab pos="0" algn="l"/>
              </a:tabLst>
            </a:pPr>
            <a:r>
              <a:rPr lang="ru-RU" spc="-1" dirty="0">
                <a:solidFill>
                  <a:srgbClr val="000000"/>
                </a:solidFill>
              </a:rPr>
              <a:t>может быть успешно использовано в различных отраслях при создании голосовых роботов.</a:t>
            </a:r>
          </a:p>
          <a:p>
            <a:pPr marL="293" indent="0">
              <a:buClr>
                <a:srgbClr val="000000"/>
              </a:buClr>
              <a:buNone/>
              <a:tabLst>
                <a:tab pos="0" algn="l"/>
              </a:tabLst>
            </a:pPr>
            <a:endParaRPr lang="ru-RU" spc="-1" dirty="0">
              <a:solidFill>
                <a:srgbClr val="000000"/>
              </a:solidFill>
            </a:endParaRPr>
          </a:p>
          <a:p>
            <a:pPr marL="371768" indent="-371475">
              <a:buClr>
                <a:srgbClr val="000000"/>
              </a:buClr>
              <a:tabLst>
                <a:tab pos="0" algn="l"/>
              </a:tabLst>
            </a:pPr>
            <a:endParaRPr lang="ru-RU" spc="-1" dirty="0">
              <a:solidFill>
                <a:srgbClr val="000000"/>
              </a:solidFill>
            </a:endParaRPr>
          </a:p>
          <a:p>
            <a:pPr marL="293" indent="0">
              <a:buClr>
                <a:srgbClr val="000000"/>
              </a:buClr>
              <a:buNone/>
              <a:tabLst>
                <a:tab pos="0" algn="l"/>
              </a:tabLst>
            </a:pPr>
            <a:endParaRPr lang="ru-RU" spc="-1" dirty="0">
              <a:solidFill>
                <a:srgbClr val="000000"/>
              </a:solidFill>
            </a:endParaRPr>
          </a:p>
          <a:p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6840F4A-329D-403F-8454-213840DB3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CF151-940C-4F33-8909-97ABA1088BFD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04542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B38F7B-92E9-4E23-A180-4892B79F0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8" y="1"/>
            <a:ext cx="8543925" cy="1246908"/>
          </a:xfrm>
        </p:spPr>
        <p:txBody>
          <a:bodyPr/>
          <a:lstStyle/>
          <a:p>
            <a:pPr algn="ctr"/>
            <a:r>
              <a:rPr lang="ru-RU" b="1" spc="-1" dirty="0">
                <a:solidFill>
                  <a:srgbClr val="000000"/>
                </a:solidFill>
              </a:rPr>
              <a:t>Дальнейшее развитие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3772B66-EA97-442D-8644-2A570A0322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038" y="1246909"/>
            <a:ext cx="8543925" cy="4930054"/>
          </a:xfrm>
        </p:spPr>
        <p:txBody>
          <a:bodyPr>
            <a:normAutofit/>
          </a:bodyPr>
          <a:lstStyle/>
          <a:p>
            <a:pPr indent="-185445">
              <a:buClr>
                <a:srgbClr val="000000"/>
              </a:buClr>
              <a:buFont typeface="Arial"/>
              <a:buChar char="•"/>
            </a:pPr>
            <a:r>
              <a:rPr lang="ru-RU" spc="-1" dirty="0">
                <a:solidFill>
                  <a:srgbClr val="000000"/>
                </a:solidFill>
              </a:rPr>
              <a:t>Улучшение качества синтезируемой речи за счет увеличения объема БД исходных элементов.</a:t>
            </a:r>
          </a:p>
          <a:p>
            <a:pPr indent="-185445">
              <a:buClr>
                <a:srgbClr val="000000"/>
              </a:buClr>
              <a:buFont typeface="Arial"/>
              <a:buChar char="•"/>
            </a:pPr>
            <a:r>
              <a:rPr lang="ru-RU" spc="-1" dirty="0">
                <a:solidFill>
                  <a:srgbClr val="000000"/>
                </a:solidFill>
              </a:rPr>
              <a:t>Усовершенствование алгоритмов обработки входного текста.</a:t>
            </a:r>
          </a:p>
          <a:p>
            <a:pPr indent="-185445">
              <a:buClr>
                <a:srgbClr val="000000"/>
              </a:buClr>
              <a:buFont typeface="Arial"/>
              <a:buChar char="•"/>
            </a:pPr>
            <a:r>
              <a:rPr lang="ru-RU" spc="-1" dirty="0">
                <a:solidFill>
                  <a:srgbClr val="000000"/>
                </a:solidFill>
              </a:rPr>
              <a:t>Поддержка пользовательской разметки (расстановка словесного и синтагматического ударения).</a:t>
            </a:r>
          </a:p>
          <a:p>
            <a:pPr indent="-185445">
              <a:buClr>
                <a:srgbClr val="000000"/>
              </a:buClr>
              <a:buFont typeface="Arial"/>
              <a:buChar char="•"/>
            </a:pPr>
            <a:r>
              <a:rPr lang="ru-RU" spc="-1" dirty="0">
                <a:solidFill>
                  <a:srgbClr val="000000"/>
                </a:solidFill>
              </a:rPr>
              <a:t>Интеграция синтаксического и семантического анализатора с целью уменьшения ограничений, </a:t>
            </a:r>
            <a:r>
              <a:rPr lang="ru-RU" spc="-1" dirty="0" err="1">
                <a:solidFill>
                  <a:srgbClr val="000000"/>
                </a:solidFill>
              </a:rPr>
              <a:t>накладывающихся</a:t>
            </a:r>
            <a:r>
              <a:rPr lang="ru-RU" spc="-1" dirty="0">
                <a:solidFill>
                  <a:srgbClr val="000000"/>
                </a:solidFill>
              </a:rPr>
              <a:t> на исходный текст.</a:t>
            </a:r>
          </a:p>
          <a:p>
            <a:pPr indent="-185445">
              <a:buClr>
                <a:srgbClr val="000000"/>
              </a:buClr>
              <a:buFont typeface="Arial"/>
              <a:buChar char="•"/>
            </a:pPr>
            <a:r>
              <a:rPr lang="ru-RU" spc="-1" dirty="0">
                <a:solidFill>
                  <a:srgbClr val="000000"/>
                </a:solidFill>
              </a:rPr>
              <a:t>Добавление интонационного оформления речи.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FEDD63A-3423-40DC-9C95-871F82D47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CF151-940C-4F33-8909-97ABA1088BFD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2022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6E6594-A269-414B-8132-C47198F94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8" y="267855"/>
            <a:ext cx="8543925" cy="1209962"/>
          </a:xfrm>
        </p:spPr>
        <p:txBody>
          <a:bodyPr/>
          <a:lstStyle/>
          <a:p>
            <a:pPr algn="ctr"/>
            <a:r>
              <a:rPr lang="ru-RU" b="1" dirty="0"/>
              <a:t>Актуальность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1D89F0D-4FEF-4893-99D6-4E6BFB88AA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038" y="1477817"/>
            <a:ext cx="8543925" cy="4699145"/>
          </a:xfrm>
        </p:spPr>
        <p:txBody>
          <a:bodyPr>
            <a:normAutofit fontScale="92500" lnSpcReduction="10000"/>
          </a:bodyPr>
          <a:lstStyle/>
          <a:p>
            <a:pPr indent="-185445"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ru-RU" spc="-1" dirty="0">
                <a:solidFill>
                  <a:srgbClr val="000000"/>
                </a:solidFill>
              </a:rPr>
              <a:t>Успешное развитие систем разговорного языка повысит доступность компьютеров и автоматизированных систем для широкого круга пользователей.</a:t>
            </a:r>
          </a:p>
          <a:p>
            <a:pPr indent="-185445"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ru-RU" dirty="0"/>
              <a:t>В настоящее время технология автоматического синтеза находит широкое применение в таких отраслях, как телекоммуникации, мобильные устройства, автомобильная индустрия, компьютеризованные системы, образовательные системы и многих других. </a:t>
            </a:r>
          </a:p>
          <a:p>
            <a:pPr indent="-185445"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ru-RU" spc="-1" dirty="0">
                <a:solidFill>
                  <a:srgbClr val="000000"/>
                </a:solidFill>
              </a:rPr>
              <a:t>Голосовые роботы берут на себя большую часть рутинных задач, например, в </a:t>
            </a:r>
            <a:r>
              <a:rPr lang="ru-RU" spc="-1" dirty="0" err="1">
                <a:solidFill>
                  <a:srgbClr val="000000"/>
                </a:solidFill>
              </a:rPr>
              <a:t>колл</a:t>
            </a:r>
            <a:r>
              <a:rPr lang="ru-RU" spc="-1" dirty="0">
                <a:solidFill>
                  <a:srgbClr val="000000"/>
                </a:solidFill>
              </a:rPr>
              <a:t>-центрах.</a:t>
            </a:r>
          </a:p>
          <a:p>
            <a:pPr indent="-185445"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ru-RU" spc="-1" dirty="0">
                <a:solidFill>
                  <a:srgbClr val="000000"/>
                </a:solidFill>
              </a:rPr>
              <a:t>Использование систем синтеза речи может повысить качество жизни слабослышащих, глухих, немых людей.</a:t>
            </a:r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3B6EA4A-BB96-4827-A30C-C8C6C4067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CF151-940C-4F33-8909-97ABA1088BFD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39607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85571DCD-80F4-421B-9972-C6C976C09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8" y="2890490"/>
            <a:ext cx="8543925" cy="1077020"/>
          </a:xfrm>
        </p:spPr>
        <p:txBody>
          <a:bodyPr/>
          <a:lstStyle/>
          <a:p>
            <a:pPr algn="ctr"/>
            <a:r>
              <a:rPr lang="ru-RU" b="1" dirty="0"/>
              <a:t>Спасибо за внимание!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60B462C-CD43-47AA-9FD1-A434803E4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CF151-940C-4F33-8909-97ABA1088BFD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10682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F59EE9-56F9-48F2-A44F-8A9B30112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/>
              <a:t>Критерии оценки качества синтезируемой речи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97B4555-364B-424A-BB62-2FAABC0104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b="1" dirty="0"/>
              <a:t>Словесная разборчивость </a:t>
            </a:r>
            <a:r>
              <a:rPr lang="ru-RU" dirty="0"/>
              <a:t>– оценивается количество правильно воспринятых никак не связанных между собой слов;</a:t>
            </a:r>
          </a:p>
          <a:p>
            <a:pPr lvl="0"/>
            <a:r>
              <a:rPr lang="ru-RU" b="1" dirty="0"/>
              <a:t>Фразовая разборчивость </a:t>
            </a:r>
            <a:r>
              <a:rPr lang="ru-RU" dirty="0"/>
              <a:t>– оценивается количество правильно распознанных фраз;</a:t>
            </a:r>
          </a:p>
          <a:p>
            <a:pPr lvl="0"/>
            <a:r>
              <a:rPr lang="ru-RU" b="1" dirty="0"/>
              <a:t>Смысловая разборчивость </a:t>
            </a:r>
            <a:r>
              <a:rPr lang="ru-RU" dirty="0"/>
              <a:t>– оценивается понимание содержания речи.</a:t>
            </a:r>
          </a:p>
          <a:p>
            <a:pPr lvl="0"/>
            <a:r>
              <a:rPr lang="ru-RU" dirty="0"/>
              <a:t>Фразовая разборчивость должна быть на уровне 98-100%. При оценке словесной разборчивости требуется результат не менее 99%.</a:t>
            </a:r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CCBF093-615E-4FDA-A70C-DAF165103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CF151-940C-4F33-8909-97ABA1088BFD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4409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683619-3E7C-4BC4-A0E4-779BD9282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/>
              <a:t>Градации качества при оценке смысловой разборчивости речи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25941A6-6098-4CAB-A6A3-ADFA39CCF7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ru-RU" dirty="0"/>
              <a:t>отлично – полное понимание речи, отсутствие переспросов;</a:t>
            </a:r>
          </a:p>
          <a:p>
            <a:pPr lvl="0"/>
            <a:r>
              <a:rPr lang="ru-RU" dirty="0"/>
              <a:t>хорошо – понимание речи полное, но возможны переспросы необычных слов, фамилий и терминов;</a:t>
            </a:r>
          </a:p>
          <a:p>
            <a:pPr lvl="0"/>
            <a:r>
              <a:rPr lang="ru-RU" dirty="0"/>
              <a:t>удовлетворительно – переспросы отдельных слов и фраз, но в целом восприятие речевой информации правильное;</a:t>
            </a:r>
          </a:p>
          <a:p>
            <a:pPr lvl="0"/>
            <a:r>
              <a:rPr lang="ru-RU" dirty="0"/>
              <a:t>неудовлетворительно – отдельные слова непонятны даже при переспросе;</a:t>
            </a:r>
          </a:p>
          <a:p>
            <a:pPr lvl="0"/>
            <a:r>
              <a:rPr lang="ru-RU" dirty="0"/>
              <a:t>плохо – смысл речевой информации понимается с трудом.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87BC4402-046F-46B6-80F3-5123F4AD5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CF151-940C-4F33-8909-97ABA1088BFD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07276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1D9652-A0C7-4DD7-A8DF-2571C0BFC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/>
              <a:t>Градации качества при оценке естественности речи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BF243AC-F3C7-4EBC-AAFA-BA0F77B895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lvl="0"/>
            <a:r>
              <a:rPr lang="ru-RU" dirty="0"/>
              <a:t>4,6 – 5,0 баллов – естественность звучания речи, полное отсутствие искажений;</a:t>
            </a:r>
          </a:p>
          <a:p>
            <a:pPr lvl="0"/>
            <a:r>
              <a:rPr lang="ru-RU" dirty="0"/>
              <a:t>4,0 – 4,5 – естественность звучания речи, малозаметные искажения;</a:t>
            </a:r>
          </a:p>
          <a:p>
            <a:pPr lvl="0"/>
            <a:r>
              <a:rPr lang="ru-RU" dirty="0"/>
              <a:t>3,5 – 3,9 – естественность звучания речи, слабое постоянное присутствие искажений;</a:t>
            </a:r>
          </a:p>
          <a:p>
            <a:pPr lvl="0"/>
            <a:r>
              <a:rPr lang="ru-RU" dirty="0"/>
              <a:t>3,0 – 3,4 – незначительное нарушение естественности, заметное присутствие искажений;</a:t>
            </a:r>
          </a:p>
          <a:p>
            <a:pPr lvl="0"/>
            <a:r>
              <a:rPr lang="ru-RU" dirty="0"/>
              <a:t>2,5 – 2,9 – заметное нарушение естественности, присутствие искажений или помех;</a:t>
            </a:r>
          </a:p>
          <a:p>
            <a:pPr lvl="0"/>
            <a:r>
              <a:rPr lang="ru-RU" dirty="0"/>
              <a:t>1,7 – 2,4 – существенное искажение естественности, постоянное присутствие искажений или помех;</a:t>
            </a:r>
          </a:p>
          <a:p>
            <a:pPr lvl="0"/>
            <a:r>
              <a:rPr lang="ru-RU" dirty="0"/>
              <a:t>&lt; 1,7 – сильные искажения, механический голос, потеря естественности.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0BCC22E-BC9B-4429-89EE-FC3F39210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CF151-940C-4F33-8909-97ABA1088BFD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91608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76BEB2-173A-446A-8711-110097620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/>
              <a:t>Контрольные примеры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51D0CE8B-C958-43FC-BFC1-F8FACDB73F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1038" y="2126258"/>
            <a:ext cx="6141320" cy="3535462"/>
          </a:xfrm>
        </p:spPr>
        <p:txBody>
          <a:bodyPr>
            <a:normAutofit fontScale="85000" lnSpcReduction="10000"/>
          </a:bodyPr>
          <a:lstStyle/>
          <a:p>
            <a:pPr lvl="0"/>
            <a:r>
              <a:rPr lang="ru-RU" dirty="0"/>
              <a:t>«Темной зимней ночью несколько английских судов направлялись к бухте».</a:t>
            </a:r>
          </a:p>
          <a:p>
            <a:pPr lvl="0"/>
            <a:r>
              <a:rPr lang="ru-RU" dirty="0"/>
              <a:t>«Загремела с визгом якорная цепь».</a:t>
            </a:r>
          </a:p>
          <a:p>
            <a:pPr lvl="0"/>
            <a:r>
              <a:rPr lang="ru-RU" dirty="0"/>
              <a:t>«Молния блистала все чаще и ярче».</a:t>
            </a:r>
          </a:p>
          <a:p>
            <a:pPr lvl="0"/>
            <a:r>
              <a:rPr lang="ru-RU" dirty="0"/>
              <a:t>«На пароходе зажгли электричество».</a:t>
            </a:r>
          </a:p>
          <a:p>
            <a:pPr lvl="0"/>
            <a:r>
              <a:rPr lang="ru-RU" dirty="0"/>
              <a:t>«Они пошли в гостиную к роялю».</a:t>
            </a:r>
          </a:p>
          <a:p>
            <a:pPr lvl="0"/>
            <a:r>
              <a:rPr lang="ru-RU" dirty="0"/>
              <a:t>«Жара понемногу спадала».</a:t>
            </a:r>
          </a:p>
          <a:p>
            <a:pPr lvl="0"/>
            <a:r>
              <a:rPr lang="ru-RU" dirty="0"/>
              <a:t>«Жарко от летнего солнца и от теплой земли».</a:t>
            </a:r>
          </a:p>
          <a:p>
            <a:endParaRPr lang="ru-RU" dirty="0"/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17E4508-5DE2-4D6B-8C61-99692FEDF7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22358" y="2126258"/>
            <a:ext cx="2402604" cy="3535462"/>
          </a:xfrm>
        </p:spPr>
        <p:txBody>
          <a:bodyPr>
            <a:normAutofit fontScale="85000" lnSpcReduction="10000"/>
          </a:bodyPr>
          <a:lstStyle/>
          <a:p>
            <a:pPr lvl="0"/>
            <a:r>
              <a:rPr lang="ru-RU" dirty="0"/>
              <a:t>Шаромыжник.</a:t>
            </a:r>
          </a:p>
          <a:p>
            <a:pPr lvl="0"/>
            <a:r>
              <a:rPr lang="ru-RU" dirty="0" err="1"/>
              <a:t>Свентицкой</a:t>
            </a:r>
            <a:r>
              <a:rPr lang="ru-RU" dirty="0"/>
              <a:t>.</a:t>
            </a:r>
          </a:p>
          <a:p>
            <a:pPr lvl="0"/>
            <a:r>
              <a:rPr lang="ru-RU" dirty="0" err="1"/>
              <a:t>Смоковников</a:t>
            </a:r>
            <a:r>
              <a:rPr lang="ru-RU" dirty="0"/>
              <a:t>.</a:t>
            </a:r>
          </a:p>
          <a:p>
            <a:pPr lvl="0"/>
            <a:r>
              <a:rPr lang="ru-RU" dirty="0" err="1"/>
              <a:t>Геннисон</a:t>
            </a:r>
            <a:r>
              <a:rPr lang="ru-RU" dirty="0"/>
              <a:t>.</a:t>
            </a:r>
          </a:p>
          <a:p>
            <a:pPr lvl="0"/>
            <a:r>
              <a:rPr lang="ru-RU" dirty="0" err="1"/>
              <a:t>Энниок</a:t>
            </a:r>
            <a:r>
              <a:rPr lang="ru-RU" dirty="0"/>
              <a:t>.</a:t>
            </a:r>
          </a:p>
          <a:p>
            <a:pPr lvl="0"/>
            <a:r>
              <a:rPr lang="ru-RU" dirty="0" err="1"/>
              <a:t>Эбергайль</a:t>
            </a:r>
            <a:r>
              <a:rPr lang="ru-RU" dirty="0"/>
              <a:t>.</a:t>
            </a:r>
          </a:p>
          <a:p>
            <a:r>
              <a:rPr lang="ru-RU" dirty="0" err="1"/>
              <a:t>Коломб</a:t>
            </a:r>
            <a:r>
              <a:rPr lang="ru-RU" dirty="0"/>
              <a:t>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FA0B0CF-66C8-428F-886E-BECCC9661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CF151-940C-4F33-8909-97ABA1088BFD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56411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81B139-7EAA-4D78-B21E-11BAB6F28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/>
              <a:t>Основные определения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F434EB5-1164-4E5D-8167-E732282EDD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b="1" dirty="0"/>
              <a:t>Фонема </a:t>
            </a:r>
            <a:r>
              <a:rPr lang="ru-RU" dirty="0"/>
              <a:t>– абстрактная единица языка, служащая для формирования означающего языковых знаков. Фонемы участвуют в различении звуковых оболочек. Фонема является абстрактной единицей языка, а ее конкретной реализацией в речи является звук. </a:t>
            </a:r>
          </a:p>
          <a:p>
            <a:r>
              <a:rPr lang="ru-RU" b="1" dirty="0"/>
              <a:t>Аллофон</a:t>
            </a:r>
            <a:r>
              <a:rPr lang="ru-RU" dirty="0"/>
              <a:t> — реализация фонемы, один из ее вариантов, обусловленный конкретным фонетическим окружением. В отличие от фонемы, является не абстрактным понятием, а конкретным речевым звуком.</a:t>
            </a:r>
          </a:p>
          <a:p>
            <a:r>
              <a:rPr lang="ru-RU" b="1" dirty="0" err="1"/>
              <a:t>Дифон</a:t>
            </a:r>
            <a:r>
              <a:rPr lang="ru-RU" dirty="0"/>
              <a:t> — сегмент речи между серединами соседних аллофонов.</a:t>
            </a:r>
          </a:p>
          <a:p>
            <a:r>
              <a:rPr lang="ru-RU" b="1" dirty="0" err="1"/>
              <a:t>Полуслог</a:t>
            </a:r>
            <a:r>
              <a:rPr lang="ru-RU" b="1" dirty="0"/>
              <a:t> </a:t>
            </a:r>
            <a:r>
              <a:rPr lang="ru-RU" dirty="0"/>
              <a:t>— сегмент, содержащие половину согласного и половину примыкающего к нему гласного.</a:t>
            </a:r>
          </a:p>
          <a:p>
            <a:r>
              <a:rPr lang="ru-RU" b="1" dirty="0" err="1"/>
              <a:t>Аллослог</a:t>
            </a:r>
            <a:r>
              <a:rPr lang="ru-RU" dirty="0"/>
              <a:t> – слоговой сегмент с учетом позиционной и комбинаторной </a:t>
            </a:r>
            <a:r>
              <a:rPr lang="ru-RU" dirty="0" err="1"/>
              <a:t>аллофонии</a:t>
            </a:r>
            <a:r>
              <a:rPr lang="ru-RU" dirty="0"/>
              <a:t>.</a:t>
            </a:r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D5A6D3F-E26A-4524-BAB1-CBA7FD066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CF151-940C-4F33-8909-97ABA1088BFD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88832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04A1A7-B5A0-45F0-A365-D1CF5AB08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/>
              <a:t>Основные определения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F2A49FC-FE53-4380-AE95-824C632C10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b="1" dirty="0"/>
              <a:t>Фонетическое слово </a:t>
            </a:r>
            <a:r>
              <a:rPr lang="ru-RU" dirty="0"/>
              <a:t>– отрезок речевой цепи, объединяемый одним (словесным) ударением.</a:t>
            </a:r>
          </a:p>
          <a:p>
            <a:r>
              <a:rPr lang="ru-RU" b="1" spc="-1" dirty="0">
                <a:solidFill>
                  <a:srgbClr val="000000"/>
                </a:solidFill>
              </a:rPr>
              <a:t>Синтагма</a:t>
            </a:r>
            <a:r>
              <a:rPr lang="ru-RU" spc="-1" dirty="0">
                <a:solidFill>
                  <a:srgbClr val="000000"/>
                </a:solidFill>
              </a:rPr>
              <a:t> – последовательность слов, связанных синтаксической связью, которые представляют из себя цельные просодические единицы. На границах синтагмы происходит смена просодического оформления.</a:t>
            </a:r>
          </a:p>
          <a:p>
            <a:r>
              <a:rPr lang="ru-RU" b="1" dirty="0"/>
              <a:t>Просодические параметры </a:t>
            </a:r>
            <a:r>
              <a:rPr lang="ru-RU" dirty="0"/>
              <a:t>подразделяются на тональные (мелодика, изменения частоты основного тона), количественно-динамические (паузы, длительность, темп и интенсивность), артикуляционные (раствор рта, назализация, смещение язычной артикуляции) и фонационные (различные типы голоса). 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F61A73D-9BFC-4AD8-8DCC-91148FFDB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CF151-940C-4F33-8909-97ABA1088BFD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32432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B2FC6B-EB9F-4D1D-8BB4-B23E6EF93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7" y="0"/>
            <a:ext cx="8543925" cy="1077020"/>
          </a:xfrm>
        </p:spPr>
        <p:txBody>
          <a:bodyPr/>
          <a:lstStyle/>
          <a:p>
            <a:pPr algn="ctr"/>
            <a:r>
              <a:rPr lang="ru-RU" b="1" dirty="0"/>
              <a:t>Диаграмма классов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90A973AF-E18D-44E1-ABEB-6CB3BFBB1E20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2596812" y="1003798"/>
            <a:ext cx="4712374" cy="4850403"/>
          </a:xfrm>
          <a:prstGeom prst="rect">
            <a:avLst/>
          </a:prstGeo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FFBE4AF-4BA0-4B74-A4C9-48770D48C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CF151-940C-4F33-8909-97ABA1088BFD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81615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9C2012-9230-4391-ACE9-DB062DC67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8" y="332510"/>
            <a:ext cx="8543925" cy="1311564"/>
          </a:xfrm>
        </p:spPr>
        <p:txBody>
          <a:bodyPr/>
          <a:lstStyle/>
          <a:p>
            <a:pPr algn="ctr"/>
            <a:r>
              <a:rPr lang="ru-RU" b="1" spc="-1" dirty="0">
                <a:solidFill>
                  <a:srgbClr val="000000"/>
                </a:solidFill>
              </a:rPr>
              <a:t>Цель и задачи работы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E703F64-A098-482B-A1CC-D960322078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037" y="1644075"/>
            <a:ext cx="8543926" cy="4017646"/>
          </a:xfrm>
        </p:spPr>
        <p:txBody>
          <a:bodyPr>
            <a:noAutofit/>
          </a:bodyPr>
          <a:lstStyle/>
          <a:p>
            <a:pPr marL="0" indent="0">
              <a:buNone/>
              <a:tabLst>
                <a:tab pos="0" algn="l"/>
              </a:tabLst>
            </a:pPr>
            <a:r>
              <a:rPr lang="ru-RU" sz="2000" b="1" spc="-1" dirty="0">
                <a:solidFill>
                  <a:srgbClr val="000000"/>
                </a:solidFill>
              </a:rPr>
              <a:t>Цель</a:t>
            </a:r>
            <a:r>
              <a:rPr lang="ru-RU" sz="2000" spc="-1" dirty="0">
                <a:solidFill>
                  <a:srgbClr val="000000"/>
                </a:solidFill>
              </a:rPr>
              <a:t>: разработка алгоритма для синтеза речи по произвольному тексту на русском языке и создание ПО для озвучивания текста на основе этого алгоритма.</a:t>
            </a:r>
          </a:p>
          <a:p>
            <a:pPr marL="0" indent="0">
              <a:buNone/>
              <a:tabLst>
                <a:tab pos="0" algn="l"/>
              </a:tabLst>
            </a:pPr>
            <a:r>
              <a:rPr lang="ru-RU" sz="2000" b="1" spc="-1" dirty="0">
                <a:solidFill>
                  <a:srgbClr val="000000"/>
                </a:solidFill>
              </a:rPr>
              <a:t>Задачи, которые следует решить для достижения поставленной цели</a:t>
            </a:r>
            <a:r>
              <a:rPr lang="ru-RU" sz="2000" spc="-1" dirty="0">
                <a:solidFill>
                  <a:srgbClr val="000000"/>
                </a:solidFill>
              </a:rPr>
              <a:t>:</a:t>
            </a:r>
          </a:p>
          <a:p>
            <a:pPr indent="-185445"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ru-RU" sz="2000" spc="-1" dirty="0">
                <a:solidFill>
                  <a:srgbClr val="000000"/>
                </a:solidFill>
              </a:rPr>
              <a:t>провести аналитическое исследование существующих подходов к синтезу речи и выбрать наиболее подходящий;</a:t>
            </a:r>
          </a:p>
          <a:p>
            <a:pPr indent="-185445"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ru-RU" sz="2000" spc="-1" dirty="0">
                <a:solidFill>
                  <a:srgbClr val="000000"/>
                </a:solidFill>
              </a:rPr>
              <a:t>на основе проведенного исследования модифицировать выбранный метод для достижения поставленной цели;</a:t>
            </a:r>
          </a:p>
          <a:p>
            <a:pPr indent="-185445"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ru-RU" sz="2000" spc="-1" dirty="0">
                <a:solidFill>
                  <a:srgbClr val="000000"/>
                </a:solidFill>
              </a:rPr>
              <a:t>разработать алгоритм по модифицированному методу;</a:t>
            </a:r>
          </a:p>
          <a:p>
            <a:pPr indent="-185445"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ru-RU" sz="2000" spc="-1" dirty="0">
                <a:solidFill>
                  <a:srgbClr val="000000"/>
                </a:solidFill>
              </a:rPr>
              <a:t>создать программное обеспечение, реализующее данный алгоритм;</a:t>
            </a:r>
          </a:p>
          <a:p>
            <a:pPr indent="-185445"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ru-RU" sz="2000" spc="-1" dirty="0">
                <a:solidFill>
                  <a:srgbClr val="000000"/>
                </a:solidFill>
              </a:rPr>
              <a:t>разработать тесты для разработанного ПО;</a:t>
            </a:r>
          </a:p>
          <a:p>
            <a:pPr indent="-185445"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ru-RU" sz="2000" spc="-1" dirty="0">
                <a:solidFill>
                  <a:srgbClr val="000000"/>
                </a:solidFill>
              </a:rPr>
              <a:t>провести исследование разработанного ПО для оценки качества синтезируемой речи.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B6EC367-29F6-49BA-A22C-AFDCCF11B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CF151-940C-4F33-8909-97ABA1088BFD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2612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874C22-3C55-454F-B444-5C39C0D79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8" y="435910"/>
            <a:ext cx="8543925" cy="908516"/>
          </a:xfrm>
        </p:spPr>
        <p:txBody>
          <a:bodyPr/>
          <a:lstStyle/>
          <a:p>
            <a:pPr algn="ctr"/>
            <a:r>
              <a:rPr lang="ru-RU" b="1" spc="-1" dirty="0">
                <a:solidFill>
                  <a:srgbClr val="000000"/>
                </a:solidFill>
              </a:rPr>
              <a:t>Методы синтеза речи</a:t>
            </a:r>
            <a:endParaRPr lang="ru-RU" dirty="0"/>
          </a:p>
        </p:txBody>
      </p:sp>
      <p:graphicFrame>
        <p:nvGraphicFramePr>
          <p:cNvPr id="6" name="Объект 5">
            <a:extLst>
              <a:ext uri="{FF2B5EF4-FFF2-40B4-BE49-F238E27FC236}">
                <a16:creationId xmlns:a16="http://schemas.microsoft.com/office/drawing/2014/main" id="{00E52717-D26D-4581-AFF9-B4574C8152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8235644"/>
              </p:ext>
            </p:extLst>
          </p:nvPr>
        </p:nvGraphicFramePr>
        <p:xfrm>
          <a:off x="681038" y="1551455"/>
          <a:ext cx="8543925" cy="38016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7922">
                  <a:extLst>
                    <a:ext uri="{9D8B030D-6E8A-4147-A177-3AD203B41FA5}">
                      <a16:colId xmlns:a16="http://schemas.microsoft.com/office/drawing/2014/main" val="2950786237"/>
                    </a:ext>
                  </a:extLst>
                </a:gridCol>
                <a:gridCol w="3194122">
                  <a:extLst>
                    <a:ext uri="{9D8B030D-6E8A-4147-A177-3AD203B41FA5}">
                      <a16:colId xmlns:a16="http://schemas.microsoft.com/office/drawing/2014/main" val="4038292706"/>
                    </a:ext>
                  </a:extLst>
                </a:gridCol>
                <a:gridCol w="3621881">
                  <a:extLst>
                    <a:ext uri="{9D8B030D-6E8A-4147-A177-3AD203B41FA5}">
                      <a16:colId xmlns:a16="http://schemas.microsoft.com/office/drawing/2014/main" val="296312675"/>
                    </a:ext>
                  </a:extLst>
                </a:gridCol>
              </a:tblGrid>
              <a:tr h="40578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1600" b="1" strike="noStrike" spc="-1" dirty="0">
                          <a:solidFill>
                            <a:srgbClr val="FFFFFF"/>
                          </a:solidFill>
                          <a:latin typeface="Calibri"/>
                        </a:rPr>
                        <a:t>Название метода</a:t>
                      </a:r>
                      <a:endParaRPr lang="ru-RU" sz="1600" b="0" strike="noStrike" spc="-1" dirty="0">
                        <a:latin typeface="Arial"/>
                      </a:endParaRPr>
                    </a:p>
                  </a:txBody>
                  <a:tcPr marL="45338" marR="45338" marT="37148" marB="37148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1600" b="1" strike="noStrike" spc="-1" dirty="0">
                          <a:solidFill>
                            <a:srgbClr val="FFFFFF"/>
                          </a:solidFill>
                          <a:latin typeface="Calibri"/>
                        </a:rPr>
                        <a:t>Достоинства</a:t>
                      </a:r>
                      <a:endParaRPr lang="ru-RU" sz="1600" b="0" strike="noStrike" spc="-1" dirty="0">
                        <a:latin typeface="Arial"/>
                      </a:endParaRPr>
                    </a:p>
                  </a:txBody>
                  <a:tcPr marL="45338" marR="45338" marT="37148" marB="37148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1600" b="1" strike="noStrike" spc="-1" dirty="0">
                          <a:solidFill>
                            <a:srgbClr val="FFFFFF"/>
                          </a:solidFill>
                          <a:latin typeface="Calibri"/>
                        </a:rPr>
                        <a:t>Недостатки</a:t>
                      </a:r>
                      <a:endParaRPr lang="ru-RU" sz="1600" b="0" strike="noStrike" spc="-1" dirty="0">
                        <a:latin typeface="Arial"/>
                      </a:endParaRPr>
                    </a:p>
                  </a:txBody>
                  <a:tcPr marL="45338" marR="45338" marT="37148" marB="37148"/>
                </a:tc>
                <a:extLst>
                  <a:ext uri="{0D108BD9-81ED-4DB2-BD59-A6C34878D82A}">
                    <a16:rowId xmlns:a16="http://schemas.microsoft.com/office/drawing/2014/main" val="931689539"/>
                  </a:ext>
                </a:extLst>
              </a:tr>
              <a:tr h="933796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300" b="1" strike="noStrike" spc="-1" dirty="0">
                          <a:solidFill>
                            <a:srgbClr val="FFFFFF"/>
                          </a:solidFill>
                          <a:latin typeface="Calibri"/>
                        </a:rPr>
                        <a:t>Параметрический</a:t>
                      </a:r>
                      <a:endParaRPr lang="ru-RU" sz="1300" b="0" strike="noStrike" spc="-1" dirty="0">
                        <a:latin typeface="Arial"/>
                      </a:endParaRPr>
                    </a:p>
                  </a:txBody>
                  <a:tcPr marL="45338" marR="45338" marT="37148" marB="37148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343080" indent="-342720">
                        <a:lnSpc>
                          <a:spcPct val="150000"/>
                        </a:lnSpc>
                        <a:buClr>
                          <a:srgbClr val="000000"/>
                        </a:buClr>
                        <a:buFont typeface="Symbol"/>
                        <a:buChar char=""/>
                      </a:pPr>
                      <a:r>
                        <a:rPr lang="ru-RU" sz="13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Очень высокое качество речи.</a:t>
                      </a:r>
                      <a:endParaRPr lang="ru-RU" sz="1300" b="0" strike="noStrike" spc="-1" dirty="0">
                        <a:latin typeface="Arial"/>
                      </a:endParaRPr>
                    </a:p>
                  </a:txBody>
                  <a:tcPr marL="45338" marR="45338" marT="37148" marB="37148"/>
                </a:tc>
                <a:tc>
                  <a:txBody>
                    <a:bodyPr/>
                    <a:lstStyle/>
                    <a:p>
                      <a:pPr marL="343080" indent="-342720">
                        <a:lnSpc>
                          <a:spcPct val="150000"/>
                        </a:lnSpc>
                        <a:buClr>
                          <a:srgbClr val="000000"/>
                        </a:buClr>
                        <a:buFont typeface="Symbol"/>
                        <a:buChar char=""/>
                      </a:pPr>
                      <a:r>
                        <a:rPr lang="ru-RU" sz="13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Набор текстовых сообщений, которые необходимо озвучить, должен быть заранее известен.</a:t>
                      </a:r>
                      <a:endParaRPr lang="ru-RU" sz="1300" b="0" strike="noStrike" spc="-1" dirty="0">
                        <a:latin typeface="Arial"/>
                      </a:endParaRPr>
                    </a:p>
                  </a:txBody>
                  <a:tcPr marL="45338" marR="45338" marT="37148" marB="37148"/>
                </a:tc>
                <a:extLst>
                  <a:ext uri="{0D108BD9-81ED-4DB2-BD59-A6C34878D82A}">
                    <a16:rowId xmlns:a16="http://schemas.microsoft.com/office/drawing/2014/main" val="921059793"/>
                  </a:ext>
                </a:extLst>
              </a:tr>
              <a:tr h="1312964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300" b="1" strike="noStrike" spc="-1" dirty="0">
                          <a:solidFill>
                            <a:srgbClr val="FFFFFF"/>
                          </a:solidFill>
                          <a:latin typeface="Calibri"/>
                        </a:rPr>
                        <a:t>Компилятивный</a:t>
                      </a:r>
                      <a:endParaRPr lang="ru-RU" sz="1300" b="0" strike="noStrike" spc="-1" dirty="0">
                        <a:latin typeface="Arial"/>
                      </a:endParaRPr>
                    </a:p>
                  </a:txBody>
                  <a:tcPr marL="45338" marR="45338" marT="37148" marB="37148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343080" indent="-342720">
                        <a:lnSpc>
                          <a:spcPct val="150000"/>
                        </a:lnSpc>
                        <a:buClr>
                          <a:srgbClr val="000000"/>
                        </a:buClr>
                        <a:buFont typeface="Symbol"/>
                        <a:buChar char=""/>
                      </a:pPr>
                      <a:r>
                        <a:rPr lang="ru-RU" sz="13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Простота. </a:t>
                      </a:r>
                      <a:endParaRPr lang="ru-RU" sz="1300" b="0" strike="noStrike" spc="-1" dirty="0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50000"/>
                        </a:lnSpc>
                        <a:buClr>
                          <a:srgbClr val="000000"/>
                        </a:buClr>
                        <a:buFont typeface="Symbol"/>
                        <a:buChar char=""/>
                      </a:pPr>
                      <a:r>
                        <a:rPr lang="ru-RU" sz="13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Качество синтезируемой речи зависит только качества записи элементов синтеза.</a:t>
                      </a:r>
                      <a:endParaRPr lang="ru-RU" sz="1300" b="0" strike="noStrike" spc="-1" dirty="0">
                        <a:latin typeface="Arial"/>
                      </a:endParaRPr>
                    </a:p>
                  </a:txBody>
                  <a:tcPr marL="45338" marR="45338" marT="37148" marB="37148"/>
                </a:tc>
                <a:tc>
                  <a:txBody>
                    <a:bodyPr/>
                    <a:lstStyle/>
                    <a:p>
                      <a:pPr marL="343080" indent="-342720">
                        <a:lnSpc>
                          <a:spcPct val="150000"/>
                        </a:lnSpc>
                        <a:buClr>
                          <a:srgbClr val="000000"/>
                        </a:buClr>
                        <a:buFont typeface="Symbol"/>
                        <a:buChar char=""/>
                      </a:pPr>
                      <a:r>
                        <a:rPr lang="ru-RU" sz="13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Большой объем памяти для хранения предварительно записанного словаря.</a:t>
                      </a:r>
                      <a:endParaRPr lang="ru-RU" sz="1300" b="0" strike="noStrike" spc="-1" dirty="0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50000"/>
                        </a:lnSpc>
                        <a:buClr>
                          <a:srgbClr val="000000"/>
                        </a:buClr>
                        <a:buFont typeface="Symbol"/>
                        <a:buChar char=""/>
                      </a:pPr>
                      <a:r>
                        <a:rPr lang="ru-RU" sz="13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Содержание и вариативность синтезируемой речи ограничена этим словарем.</a:t>
                      </a:r>
                      <a:endParaRPr lang="ru-RU" sz="1300" b="0" strike="noStrike" spc="-1" dirty="0">
                        <a:latin typeface="Arial"/>
                      </a:endParaRPr>
                    </a:p>
                  </a:txBody>
                  <a:tcPr marL="45338" marR="45338" marT="37148" marB="37148"/>
                </a:tc>
                <a:extLst>
                  <a:ext uri="{0D108BD9-81ED-4DB2-BD59-A6C34878D82A}">
                    <a16:rowId xmlns:a16="http://schemas.microsoft.com/office/drawing/2014/main" val="539006741"/>
                  </a:ext>
                </a:extLst>
              </a:tr>
              <a:tr h="933796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300" b="1" strike="noStrike" spc="-1" dirty="0">
                          <a:solidFill>
                            <a:srgbClr val="FFFFFF"/>
                          </a:solidFill>
                          <a:latin typeface="Calibri"/>
                        </a:rPr>
                        <a:t>По фонетическим правилам</a:t>
                      </a:r>
                      <a:endParaRPr lang="ru-RU" sz="1300" b="0" strike="noStrike" spc="-1" dirty="0">
                        <a:latin typeface="Arial"/>
                      </a:endParaRPr>
                    </a:p>
                  </a:txBody>
                  <a:tcPr marL="45338" marR="45338" marT="37148" marB="37148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3080" marR="0" lvl="0" indent="-34272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Symbol"/>
                        <a:buChar char=""/>
                        <a:tabLst/>
                        <a:defRPr/>
                      </a:pPr>
                      <a:r>
                        <a:rPr lang="ru-RU" sz="1300" b="0" strike="noStrike" spc="-1" dirty="0">
                          <a:solidFill>
                            <a:srgbClr val="000000"/>
                          </a:solidFill>
                          <a:latin typeface="+mn-lt"/>
                        </a:rPr>
                        <a:t>Позволяет синтезировать речь по заранее неизвестному тексту.</a:t>
                      </a:r>
                      <a:endParaRPr lang="ru-RU" sz="1300" b="0" strike="noStrike" spc="-1" dirty="0">
                        <a:latin typeface="Arial"/>
                      </a:endParaRPr>
                    </a:p>
                  </a:txBody>
                  <a:tcPr marL="45338" marR="45338" marT="37148" marB="37148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3080" indent="-342720">
                        <a:lnSpc>
                          <a:spcPct val="150000"/>
                        </a:lnSpc>
                        <a:buClr>
                          <a:srgbClr val="000000"/>
                        </a:buClr>
                        <a:buFont typeface="Symbol"/>
                        <a:buChar char=""/>
                      </a:pPr>
                      <a:r>
                        <a:rPr lang="ru-RU" sz="1300" b="0" strike="noStrike" spc="-1" dirty="0">
                          <a:solidFill>
                            <a:srgbClr val="000000"/>
                          </a:solidFill>
                          <a:latin typeface="+mn-lt"/>
                        </a:rPr>
                        <a:t>Самый сложный из всех трех методов.</a:t>
                      </a:r>
                      <a:endParaRPr lang="ru-RU" sz="1300" b="0" strike="noStrike" spc="-1" dirty="0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50000"/>
                        </a:lnSpc>
                        <a:buClr>
                          <a:srgbClr val="000000"/>
                        </a:buClr>
                        <a:buFont typeface="Symbol"/>
                        <a:buChar char=""/>
                      </a:pPr>
                      <a:r>
                        <a:rPr lang="ru-RU" sz="1300" b="0" strike="noStrike" spc="-1" dirty="0">
                          <a:solidFill>
                            <a:srgbClr val="000000"/>
                          </a:solidFill>
                          <a:latin typeface="+mn-lt"/>
                        </a:rPr>
                        <a:t>Синтезированная речь имеет худшее качество, чем в предыдущих двух методах.</a:t>
                      </a:r>
                      <a:endParaRPr lang="ru-RU" sz="1300" b="0" strike="noStrike" spc="-1" dirty="0">
                        <a:latin typeface="Arial"/>
                      </a:endParaRPr>
                    </a:p>
                  </a:txBody>
                  <a:tcPr marL="45338" marR="45338" marT="37148" marB="37148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6259493"/>
                  </a:ext>
                </a:extLst>
              </a:tr>
            </a:tbl>
          </a:graphicData>
        </a:graphic>
      </p:graphicFrame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3E25769-3422-43E3-8C03-D20A9DB8A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CF151-940C-4F33-8909-97ABA1088BFD}" type="slidenum">
              <a:rPr lang="ru-RU" smtClean="0"/>
              <a:t>4</a:t>
            </a:fld>
            <a:endParaRPr lang="ru-RU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371DB82E-4219-4C1A-B924-67D768E335F3}"/>
              </a:ext>
            </a:extLst>
          </p:cNvPr>
          <p:cNvSpPr/>
          <p:nvPr/>
        </p:nvSpPr>
        <p:spPr>
          <a:xfrm>
            <a:off x="681037" y="5353096"/>
            <a:ext cx="8543925" cy="5425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ru-RU" sz="1463" spc="-1" dirty="0">
                <a:solidFill>
                  <a:srgbClr val="000000"/>
                </a:solidFill>
                <a:latin typeface="Times New Roman"/>
                <a:ea typeface="Times New Roman"/>
              </a:rPr>
              <a:t>Единственный метод, позволяющий озвучить произвольный заранее неизвестный текст, – синтез </a:t>
            </a:r>
            <a:r>
              <a:rPr lang="ru-RU" sz="1463" b="1" spc="-1" dirty="0">
                <a:solidFill>
                  <a:srgbClr val="000000"/>
                </a:solidFill>
                <a:latin typeface="Times New Roman"/>
                <a:ea typeface="Times New Roman"/>
              </a:rPr>
              <a:t>по фонетическим правилам</a:t>
            </a:r>
            <a:r>
              <a:rPr lang="ru-RU" sz="1463" spc="-1" dirty="0">
                <a:solidFill>
                  <a:srgbClr val="000000"/>
                </a:solidFill>
                <a:latin typeface="Times New Roman"/>
                <a:ea typeface="Times New Roman"/>
              </a:rPr>
              <a:t>.</a:t>
            </a:r>
            <a:endParaRPr lang="ru-RU" sz="1463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09679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CF7FD2-9D35-439D-B42E-A81A1051A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8" y="222813"/>
            <a:ext cx="8543925" cy="835818"/>
          </a:xfrm>
        </p:spPr>
        <p:txBody>
          <a:bodyPr>
            <a:noAutofit/>
          </a:bodyPr>
          <a:lstStyle/>
          <a:p>
            <a:pPr algn="ctr"/>
            <a:r>
              <a:rPr lang="ru-RU" b="1" spc="-1" dirty="0">
                <a:solidFill>
                  <a:srgbClr val="000000"/>
                </a:solidFill>
              </a:rPr>
              <a:t>Исходные элементы</a:t>
            </a:r>
            <a:r>
              <a:rPr lang="en-US" b="1" spc="-1" dirty="0">
                <a:solidFill>
                  <a:srgbClr val="000000"/>
                </a:solidFill>
              </a:rPr>
              <a:t> </a:t>
            </a:r>
            <a:r>
              <a:rPr lang="ru-RU" b="1" spc="-1" dirty="0">
                <a:solidFill>
                  <a:srgbClr val="000000"/>
                </a:solidFill>
              </a:rPr>
              <a:t>синтеза</a:t>
            </a:r>
          </a:p>
        </p:txBody>
      </p:sp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7A49743A-38EF-4CA9-A1EE-BBC13E01986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2166680"/>
              </p:ext>
            </p:extLst>
          </p:nvPr>
        </p:nvGraphicFramePr>
        <p:xfrm>
          <a:off x="681038" y="1270917"/>
          <a:ext cx="8543925" cy="37991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7027">
                  <a:extLst>
                    <a:ext uri="{9D8B030D-6E8A-4147-A177-3AD203B41FA5}">
                      <a16:colId xmlns:a16="http://schemas.microsoft.com/office/drawing/2014/main" val="1530307713"/>
                    </a:ext>
                  </a:extLst>
                </a:gridCol>
                <a:gridCol w="2886670">
                  <a:extLst>
                    <a:ext uri="{9D8B030D-6E8A-4147-A177-3AD203B41FA5}">
                      <a16:colId xmlns:a16="http://schemas.microsoft.com/office/drawing/2014/main" val="2237441719"/>
                    </a:ext>
                  </a:extLst>
                </a:gridCol>
                <a:gridCol w="3730228">
                  <a:extLst>
                    <a:ext uri="{9D8B030D-6E8A-4147-A177-3AD203B41FA5}">
                      <a16:colId xmlns:a16="http://schemas.microsoft.com/office/drawing/2014/main" val="2077057229"/>
                    </a:ext>
                  </a:extLst>
                </a:gridCol>
              </a:tblGrid>
              <a:tr h="40578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1600" b="1" strike="noStrike" spc="-1" dirty="0">
                          <a:solidFill>
                            <a:srgbClr val="FFFFFF"/>
                          </a:solidFill>
                          <a:latin typeface="Calibri"/>
                        </a:rPr>
                        <a:t>Исходные элементы</a:t>
                      </a:r>
                      <a:endParaRPr lang="ru-RU" sz="1600" b="0" strike="noStrike" spc="-1" dirty="0">
                        <a:latin typeface="Arial"/>
                      </a:endParaRPr>
                    </a:p>
                  </a:txBody>
                  <a:tcPr marL="38025" marR="38025" marT="37148" marB="37148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1600" b="1" strike="noStrike" spc="-1" dirty="0">
                          <a:solidFill>
                            <a:srgbClr val="FFFFFF"/>
                          </a:solidFill>
                          <a:latin typeface="Calibri"/>
                        </a:rPr>
                        <a:t>Достоинства</a:t>
                      </a:r>
                      <a:endParaRPr lang="ru-RU" sz="1600" b="0" strike="noStrike" spc="-1" dirty="0">
                        <a:latin typeface="Arial"/>
                      </a:endParaRPr>
                    </a:p>
                  </a:txBody>
                  <a:tcPr marL="38025" marR="38025" marT="37148" marB="37148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1600" b="1" strike="noStrike" spc="-1" dirty="0">
                          <a:solidFill>
                            <a:srgbClr val="FFFFFF"/>
                          </a:solidFill>
                          <a:latin typeface="Calibri"/>
                        </a:rPr>
                        <a:t>Недостатки</a:t>
                      </a:r>
                      <a:endParaRPr lang="ru-RU" sz="1600" b="0" strike="noStrike" spc="-1" dirty="0">
                        <a:latin typeface="Arial"/>
                      </a:endParaRPr>
                    </a:p>
                  </a:txBody>
                  <a:tcPr marL="38025" marR="38025" marT="37148" marB="37148"/>
                </a:tc>
                <a:extLst>
                  <a:ext uri="{0D108BD9-81ED-4DB2-BD59-A6C34878D82A}">
                    <a16:rowId xmlns:a16="http://schemas.microsoft.com/office/drawing/2014/main" val="1799982479"/>
                  </a:ext>
                </a:extLst>
              </a:tr>
              <a:tr h="826378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100" b="1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Микросегменты</a:t>
                      </a:r>
                      <a:endParaRPr lang="ru-RU" sz="1100" b="0" strike="noStrike" spc="-1">
                        <a:latin typeface="Arial"/>
                      </a:endParaRPr>
                    </a:p>
                  </a:txBody>
                  <a:tcPr marL="38025" marR="38025" marT="37148" marB="37148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343080" indent="-342720">
                        <a:lnSpc>
                          <a:spcPct val="150000"/>
                        </a:lnSpc>
                        <a:buClr>
                          <a:srgbClr val="000000"/>
                        </a:buClr>
                        <a:buFont typeface="Symbol"/>
                        <a:buChar char=""/>
                      </a:pPr>
                      <a:r>
                        <a:rPr lang="ru-RU" sz="11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Наиболее «детально» из всех вариантов учитывается контекст.</a:t>
                      </a:r>
                      <a:endParaRPr lang="ru-RU" sz="1100" b="0" strike="noStrike" spc="-1" dirty="0">
                        <a:latin typeface="Arial"/>
                      </a:endParaRPr>
                    </a:p>
                  </a:txBody>
                  <a:tcPr marL="38025" marR="38025" marT="37148" marB="37148"/>
                </a:tc>
                <a:tc>
                  <a:txBody>
                    <a:bodyPr/>
                    <a:lstStyle/>
                    <a:p>
                      <a:pPr marL="343080" indent="-342720">
                        <a:lnSpc>
                          <a:spcPct val="150000"/>
                        </a:lnSpc>
                        <a:buClr>
                          <a:srgbClr val="000000"/>
                        </a:buClr>
                        <a:buFont typeface="Symbol"/>
                        <a:buChar char=""/>
                      </a:pPr>
                      <a:r>
                        <a:rPr lang="ru-RU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Большой объем БД.</a:t>
                      </a:r>
                      <a:endParaRPr lang="ru-RU" sz="1100" b="0" strike="noStrike" spc="-1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50000"/>
                        </a:lnSpc>
                        <a:buClr>
                          <a:srgbClr val="000000"/>
                        </a:buClr>
                        <a:buFont typeface="Symbol"/>
                        <a:buChar char=""/>
                      </a:pPr>
                      <a:r>
                        <a:rPr lang="ru-RU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Трудно выделить границу микросегментов.</a:t>
                      </a:r>
                      <a:endParaRPr lang="ru-RU" sz="1100" b="0" strike="noStrike" spc="-1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50000"/>
                        </a:lnSpc>
                        <a:buClr>
                          <a:srgbClr val="000000"/>
                        </a:buClr>
                        <a:buFont typeface="Symbol"/>
                        <a:buChar char=""/>
                      </a:pPr>
                      <a:r>
                        <a:rPr lang="ru-RU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Много «склеек».</a:t>
                      </a:r>
                      <a:endParaRPr lang="ru-RU" sz="1100" b="0" strike="noStrike" spc="-1">
                        <a:latin typeface="Arial"/>
                      </a:endParaRPr>
                    </a:p>
                  </a:txBody>
                  <a:tcPr marL="38025" marR="38025" marT="37148" marB="37148"/>
                </a:tc>
                <a:extLst>
                  <a:ext uri="{0D108BD9-81ED-4DB2-BD59-A6C34878D82A}">
                    <a16:rowId xmlns:a16="http://schemas.microsoft.com/office/drawing/2014/main" val="37742907"/>
                  </a:ext>
                </a:extLst>
              </a:tr>
              <a:tr h="826378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100" b="1" strike="noStrike" spc="-1" dirty="0">
                          <a:solidFill>
                            <a:srgbClr val="FFFFFF"/>
                          </a:solidFill>
                          <a:latin typeface="Calibri"/>
                        </a:rPr>
                        <a:t>Аллофоны</a:t>
                      </a:r>
                      <a:endParaRPr lang="ru-RU" sz="1100" b="0" strike="noStrike" spc="-1" dirty="0">
                        <a:latin typeface="Arial"/>
                      </a:endParaRPr>
                    </a:p>
                  </a:txBody>
                  <a:tcPr marL="38025" marR="38025" marT="37148" marB="37148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3080" indent="-342720">
                        <a:lnSpc>
                          <a:spcPct val="150000"/>
                        </a:lnSpc>
                        <a:buClr>
                          <a:srgbClr val="000000"/>
                        </a:buClr>
                        <a:buFont typeface="Symbol"/>
                        <a:buChar char=""/>
                      </a:pPr>
                      <a:r>
                        <a:rPr lang="ru-RU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При использовании мини-набора объем БД будет небольшим.</a:t>
                      </a:r>
                      <a:endParaRPr lang="ru-RU" sz="1100" b="0" strike="noStrike" spc="-1">
                        <a:latin typeface="Arial"/>
                      </a:endParaRPr>
                    </a:p>
                  </a:txBody>
                  <a:tcPr marL="38025" marR="38025" marT="37148" marB="37148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3080" indent="-342720">
                        <a:lnSpc>
                          <a:spcPct val="150000"/>
                        </a:lnSpc>
                        <a:buClr>
                          <a:srgbClr val="000000"/>
                        </a:buClr>
                        <a:buFont typeface="Symbol"/>
                        <a:buChar char=""/>
                      </a:pPr>
                      <a:r>
                        <a:rPr lang="ru-RU" sz="11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Трудно выделить границу аллофонов.</a:t>
                      </a:r>
                      <a:endParaRPr lang="ru-RU" sz="1100" b="0" strike="noStrike" spc="-1" dirty="0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50000"/>
                        </a:lnSpc>
                        <a:buClr>
                          <a:srgbClr val="000000"/>
                        </a:buClr>
                        <a:buFont typeface="Symbol"/>
                        <a:buChar char=""/>
                      </a:pPr>
                      <a:r>
                        <a:rPr lang="ru-RU" sz="11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Для улучшения качества синтеза необходимо сильно увеличить объем БД.</a:t>
                      </a:r>
                      <a:endParaRPr lang="ru-RU" sz="1100" b="0" strike="noStrike" spc="-1" dirty="0">
                        <a:latin typeface="Arial"/>
                      </a:endParaRPr>
                    </a:p>
                  </a:txBody>
                  <a:tcPr marL="38025" marR="38025" marT="37148" marB="37148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893113"/>
                  </a:ext>
                </a:extLst>
              </a:tr>
              <a:tr h="826378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100" b="1" strike="noStrike" spc="-1" dirty="0" err="1">
                          <a:solidFill>
                            <a:srgbClr val="FFFFFF"/>
                          </a:solidFill>
                          <a:latin typeface="Calibri"/>
                        </a:rPr>
                        <a:t>Дифоны</a:t>
                      </a:r>
                      <a:endParaRPr lang="ru-RU" sz="1100" b="0" strike="noStrike" spc="-1" dirty="0">
                        <a:latin typeface="Arial"/>
                      </a:endParaRPr>
                    </a:p>
                  </a:txBody>
                  <a:tcPr marL="38025" marR="38025" marT="37148" marB="37148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343080" indent="-342720">
                        <a:lnSpc>
                          <a:spcPct val="150000"/>
                        </a:lnSpc>
                        <a:buClr>
                          <a:srgbClr val="000000"/>
                        </a:buClr>
                        <a:buFont typeface="Symbol"/>
                        <a:buChar char=""/>
                      </a:pPr>
                      <a:r>
                        <a:rPr lang="ru-RU" sz="11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Контекст учитывается более детально.</a:t>
                      </a:r>
                      <a:endParaRPr lang="ru-RU" sz="1100" b="0" strike="noStrike" spc="-1" dirty="0">
                        <a:latin typeface="Arial"/>
                      </a:endParaRPr>
                    </a:p>
                  </a:txBody>
                  <a:tcPr marL="38025" marR="38025" marT="37148" marB="37148"/>
                </a:tc>
                <a:tc>
                  <a:txBody>
                    <a:bodyPr/>
                    <a:lstStyle/>
                    <a:p>
                      <a:pPr marL="343080" indent="-342720">
                        <a:lnSpc>
                          <a:spcPct val="150000"/>
                        </a:lnSpc>
                        <a:buClr>
                          <a:srgbClr val="000000"/>
                        </a:buClr>
                        <a:buFont typeface="Symbol"/>
                        <a:buChar char=""/>
                      </a:pPr>
                      <a:r>
                        <a:rPr lang="ru-RU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Трудно выделить границу дифонов.</a:t>
                      </a:r>
                      <a:endParaRPr lang="ru-RU" sz="1100" b="0" strike="noStrike" spc="-1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50000"/>
                        </a:lnSpc>
                        <a:buClr>
                          <a:srgbClr val="000000"/>
                        </a:buClr>
                        <a:buFont typeface="Symbol"/>
                        <a:buChar char=""/>
                      </a:pPr>
                      <a:r>
                        <a:rPr lang="ru-RU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Для улучшения качества синтеза необходимо сильно увеличить объем БД.</a:t>
                      </a:r>
                      <a:endParaRPr lang="ru-RU" sz="1100" b="0" strike="noStrike" spc="-1">
                        <a:latin typeface="Arial"/>
                      </a:endParaRPr>
                    </a:p>
                  </a:txBody>
                  <a:tcPr marL="38025" marR="38025" marT="37148" marB="37148"/>
                </a:tc>
                <a:extLst>
                  <a:ext uri="{0D108BD9-81ED-4DB2-BD59-A6C34878D82A}">
                    <a16:rowId xmlns:a16="http://schemas.microsoft.com/office/drawing/2014/main" val="774940978"/>
                  </a:ext>
                </a:extLst>
              </a:tr>
              <a:tr h="56634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100" b="1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Полуслоги</a:t>
                      </a:r>
                      <a:endParaRPr lang="ru-RU" sz="1100" b="0" strike="noStrike" spc="-1">
                        <a:latin typeface="Arial"/>
                      </a:endParaRPr>
                    </a:p>
                  </a:txBody>
                  <a:tcPr marL="38025" marR="38025" marT="37148" marB="37148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343080" indent="-342720">
                        <a:lnSpc>
                          <a:spcPct val="150000"/>
                        </a:lnSpc>
                        <a:buClr>
                          <a:srgbClr val="000000"/>
                        </a:buClr>
                        <a:buFont typeface="Symbol"/>
                        <a:buChar char=""/>
                      </a:pPr>
                      <a:r>
                        <a:rPr lang="ru-RU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Контекст учитывается более детально.</a:t>
                      </a:r>
                      <a:endParaRPr lang="ru-RU" sz="1100" b="0" strike="noStrike" spc="-1">
                        <a:latin typeface="Arial"/>
                      </a:endParaRPr>
                    </a:p>
                  </a:txBody>
                  <a:tcPr marL="38025" marR="38025" marT="37148" marB="37148"/>
                </a:tc>
                <a:tc>
                  <a:txBody>
                    <a:bodyPr/>
                    <a:lstStyle/>
                    <a:p>
                      <a:pPr marL="343080" indent="-342720">
                        <a:lnSpc>
                          <a:spcPct val="150000"/>
                        </a:lnSpc>
                        <a:buClr>
                          <a:srgbClr val="000000"/>
                        </a:buClr>
                        <a:buFont typeface="Symbol"/>
                        <a:buChar char=""/>
                      </a:pPr>
                      <a:r>
                        <a:rPr lang="ru-RU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Трудно выделить границу полуслогов.</a:t>
                      </a:r>
                      <a:endParaRPr lang="ru-RU" sz="11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 lang="ru-RU" sz="1100" b="0" strike="noStrike" spc="-1">
                        <a:latin typeface="Arial"/>
                      </a:endParaRPr>
                    </a:p>
                  </a:txBody>
                  <a:tcPr marL="38025" marR="38025" marT="37148" marB="37148"/>
                </a:tc>
                <a:extLst>
                  <a:ext uri="{0D108BD9-81ED-4DB2-BD59-A6C34878D82A}">
                    <a16:rowId xmlns:a16="http://schemas.microsoft.com/office/drawing/2014/main" val="3177087556"/>
                  </a:ext>
                </a:extLst>
              </a:tr>
              <a:tr h="34786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100" b="1" strike="noStrike" spc="-1" dirty="0">
                          <a:solidFill>
                            <a:srgbClr val="FFFFFF"/>
                          </a:solidFill>
                          <a:latin typeface="Calibri"/>
                        </a:rPr>
                        <a:t>Слоги</a:t>
                      </a:r>
                      <a:endParaRPr lang="ru-RU" sz="1100" b="0" strike="noStrike" spc="-1" dirty="0">
                        <a:latin typeface="Arial"/>
                      </a:endParaRPr>
                    </a:p>
                  </a:txBody>
                  <a:tcPr marL="38025" marR="38025" marT="37148" marB="37148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343080" indent="-342720">
                        <a:lnSpc>
                          <a:spcPct val="150000"/>
                        </a:lnSpc>
                        <a:buClr>
                          <a:srgbClr val="000000"/>
                        </a:buClr>
                        <a:buFont typeface="Symbol"/>
                        <a:buChar char=""/>
                      </a:pPr>
                      <a:r>
                        <a:rPr lang="ru-RU" sz="11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Меньше проблем с выделением границ.</a:t>
                      </a:r>
                      <a:endParaRPr lang="ru-RU" sz="1100" b="0" strike="noStrike" spc="-1" dirty="0">
                        <a:latin typeface="Arial"/>
                      </a:endParaRPr>
                    </a:p>
                  </a:txBody>
                  <a:tcPr marL="38025" marR="38025" marT="37148" marB="37148"/>
                </a:tc>
                <a:tc>
                  <a:txBody>
                    <a:bodyPr/>
                    <a:lstStyle/>
                    <a:p>
                      <a:pPr marL="343080" indent="-342720">
                        <a:lnSpc>
                          <a:spcPct val="150000"/>
                        </a:lnSpc>
                        <a:buClr>
                          <a:srgbClr val="000000"/>
                        </a:buClr>
                        <a:buFont typeface="Symbol"/>
                        <a:buChar char=""/>
                      </a:pPr>
                      <a:r>
                        <a:rPr lang="ru-RU" sz="11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Большой объем БД.</a:t>
                      </a:r>
                      <a:endParaRPr lang="ru-RU" sz="1100" b="0" strike="noStrike" spc="-1" dirty="0">
                        <a:latin typeface="Arial"/>
                      </a:endParaRPr>
                    </a:p>
                  </a:txBody>
                  <a:tcPr marL="38025" marR="38025" marT="37148" marB="37148"/>
                </a:tc>
                <a:extLst>
                  <a:ext uri="{0D108BD9-81ED-4DB2-BD59-A6C34878D82A}">
                    <a16:rowId xmlns:a16="http://schemas.microsoft.com/office/drawing/2014/main" val="3719637806"/>
                  </a:ext>
                </a:extLst>
              </a:tr>
            </a:tbl>
          </a:graphicData>
        </a:graphic>
      </p:graphicFrame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85B17EF-6DC3-4053-A5B0-C77F39130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CF151-940C-4F33-8909-97ABA1088BFD}" type="slidenum">
              <a:rPr lang="ru-RU" smtClean="0"/>
              <a:t>5</a:t>
            </a:fld>
            <a:endParaRPr lang="ru-RU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D9CF415F-BEC1-4F54-9741-155D0598DD51}"/>
              </a:ext>
            </a:extLst>
          </p:cNvPr>
          <p:cNvSpPr/>
          <p:nvPr/>
        </p:nvSpPr>
        <p:spPr>
          <a:xfrm>
            <a:off x="681038" y="5282328"/>
            <a:ext cx="8543925" cy="5425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ru-RU" sz="1463" b="1" spc="-1" dirty="0">
                <a:solidFill>
                  <a:srgbClr val="000000"/>
                </a:solidFill>
                <a:latin typeface="Times New Roman"/>
                <a:ea typeface="Times New Roman"/>
              </a:rPr>
              <a:t>Аллофоны </a:t>
            </a:r>
            <a:r>
              <a:rPr lang="ru-RU" sz="1463" spc="-1" dirty="0">
                <a:solidFill>
                  <a:srgbClr val="000000"/>
                </a:solidFill>
                <a:latin typeface="Times New Roman"/>
                <a:ea typeface="Times New Roman"/>
              </a:rPr>
              <a:t>являются наилучшим компромиссом между возможным качеством синтезируемой речи и объемом БД исходных элементов.</a:t>
            </a:r>
            <a:endParaRPr lang="ru-RU" sz="1463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9502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2D8177-0286-4C56-AD34-32DAFD211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/>
              <a:t>Создание акустической базы данных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C2B41B2-DDCE-4646-9B9A-0FFCB000C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Всего в русском языке насчитывается 42 фонемы</a:t>
            </a:r>
            <a:r>
              <a:rPr lang="en-US" dirty="0"/>
              <a:t>.</a:t>
            </a:r>
            <a:endParaRPr lang="ru-RU" dirty="0"/>
          </a:p>
          <a:p>
            <a:r>
              <a:rPr lang="ru-RU" dirty="0"/>
              <a:t>Обычно выделяют и используют два практически обоснованных варианта набора аллофонов: мини-набор (420 аллофонов) и макси-набор (4140 аллофонов). </a:t>
            </a:r>
          </a:p>
          <a:p>
            <a:r>
              <a:rPr lang="ru-RU" dirty="0"/>
              <a:t>В данной работе используется мини-набор (420 аллофонов).</a:t>
            </a:r>
            <a:endParaRPr lang="en-US" dirty="0"/>
          </a:p>
          <a:p>
            <a:r>
              <a:rPr lang="ru-RU" dirty="0"/>
              <a:t>Для создания акустической базы данных был использован корпус RUSLAN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35F4831-7D37-4E8A-ADCE-C6F0C8F77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CF151-940C-4F33-8909-97ABA1088BFD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4037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09F617-41C6-4922-AA2E-3BCA789C3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8" y="402792"/>
            <a:ext cx="8543925" cy="798870"/>
          </a:xfrm>
        </p:spPr>
        <p:txBody>
          <a:bodyPr>
            <a:noAutofit/>
          </a:bodyPr>
          <a:lstStyle/>
          <a:p>
            <a:pPr algn="ctr"/>
            <a:r>
              <a:rPr lang="ru-RU" sz="3200" b="1" dirty="0"/>
              <a:t>Модификация метода аллофонного синтеза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0B60AC1-C434-4594-B259-DB7EF069A4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038" y="1201662"/>
            <a:ext cx="8543925" cy="144917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800" dirty="0"/>
              <a:t>В потоке речи взаимовлияние соседних аллофонов друг на друга оказывается настолько сильным, что при создании БД аллофонов не всегда удается провести между ними четкую границу. </a:t>
            </a:r>
          </a:p>
          <a:p>
            <a:pPr marL="0" indent="0">
              <a:buNone/>
            </a:pPr>
            <a:r>
              <a:rPr lang="ru-RU" sz="1800" dirty="0"/>
              <a:t>В данной работе в качестве исходных элементов синтеза использовать не только аллофоны, но  и более протяжённые фонетические сегменты (</a:t>
            </a:r>
            <a:r>
              <a:rPr lang="ru-RU" sz="1800" dirty="0" err="1"/>
              <a:t>аллослоги</a:t>
            </a:r>
            <a:r>
              <a:rPr lang="ru-RU" sz="1800" dirty="0"/>
              <a:t>).</a:t>
            </a:r>
          </a:p>
          <a:p>
            <a:pPr marL="0" indent="0">
              <a:buNone/>
            </a:pPr>
            <a:endParaRPr lang="ru-RU" sz="18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C39AB41-E38F-41E3-B901-06CB3AC32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CF151-940C-4F33-8909-97ABA1088BFD}" type="slidenum">
              <a:rPr lang="ru-RU" smtClean="0"/>
              <a:t>7</a:t>
            </a:fld>
            <a:endParaRPr lang="ru-RU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C0BE1485-9E5B-4EA8-94D0-D97E15520479}"/>
              </a:ext>
            </a:extLst>
          </p:cNvPr>
          <p:cNvSpPr/>
          <p:nvPr/>
        </p:nvSpPr>
        <p:spPr>
          <a:xfrm>
            <a:off x="681038" y="5510419"/>
            <a:ext cx="8543925" cy="3952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65800" algn="ctr">
              <a:lnSpc>
                <a:spcPct val="150000"/>
              </a:lnSpc>
            </a:pPr>
            <a:r>
              <a:rPr lang="en-US" sz="1463" dirty="0"/>
              <a:t>C</a:t>
            </a:r>
            <a:r>
              <a:rPr lang="ru-RU" sz="1463" dirty="0" err="1"/>
              <a:t>пектрограмма</a:t>
            </a:r>
            <a:r>
              <a:rPr lang="ru-RU" sz="1463" dirty="0"/>
              <a:t> слова «загремела»</a:t>
            </a:r>
            <a:r>
              <a:rPr lang="en-US" sz="1463" dirty="0"/>
              <a:t> (</a:t>
            </a:r>
            <a:r>
              <a:rPr lang="ru-RU" sz="1463" dirty="0"/>
              <a:t>получена с помощью </a:t>
            </a:r>
            <a:r>
              <a:rPr lang="en-US" sz="1463" dirty="0"/>
              <a:t>Adobe Audition)</a:t>
            </a:r>
            <a:r>
              <a:rPr lang="ru-RU" sz="1463" dirty="0"/>
              <a:t>.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C03C560-B8D4-42D4-9852-8FCB87755B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1488" y="2822302"/>
            <a:ext cx="6863024" cy="2688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3019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BB4A9E-FDE1-4916-90B6-E818B52FB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7" y="299865"/>
            <a:ext cx="8543925" cy="894735"/>
          </a:xfrm>
        </p:spPr>
        <p:txBody>
          <a:bodyPr>
            <a:noAutofit/>
          </a:bodyPr>
          <a:lstStyle/>
          <a:p>
            <a:pPr algn="ctr"/>
            <a:r>
              <a:rPr lang="ru-RU" sz="3200" b="1" dirty="0"/>
              <a:t>Функциональная модель реализации метода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ED282B2C-A99B-44BE-87CA-8DE37BA735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5077" y="1599502"/>
            <a:ext cx="7855846" cy="4146140"/>
          </a:xfrm>
          <a:prstGeom prst="rect">
            <a:avLst/>
          </a:prstGeo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30EAF7B-7779-4188-A9EC-6A8A5C664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CF151-940C-4F33-8909-97ABA1088BFD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86957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>
            <a:extLst>
              <a:ext uri="{FF2B5EF4-FFF2-40B4-BE49-F238E27FC236}">
                <a16:creationId xmlns:a16="http://schemas.microsoft.com/office/drawing/2014/main" id="{A3F74B4E-4C97-43C6-8E59-30D4B133E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7" y="293057"/>
            <a:ext cx="8543925" cy="1077020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spc="-1" dirty="0">
                <a:solidFill>
                  <a:srgbClr val="000000"/>
                </a:solidFill>
              </a:rPr>
              <a:t>Лингвистический текстовый процессор</a:t>
            </a:r>
            <a:endParaRPr lang="ru-RU" spc="-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1" name="Объект 10">
            <a:extLst>
              <a:ext uri="{FF2B5EF4-FFF2-40B4-BE49-F238E27FC236}">
                <a16:creationId xmlns:a16="http://schemas.microsoft.com/office/drawing/2014/main" id="{B3A7C81E-2B5E-4479-97D1-628825255A1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64457" y="1370077"/>
            <a:ext cx="3065583" cy="3854157"/>
          </a:xfrm>
          <a:prstGeom prst="rect">
            <a:avLst/>
          </a:prstGeom>
        </p:spPr>
      </p:pic>
      <p:sp>
        <p:nvSpPr>
          <p:cNvPr id="9" name="Объект 8">
            <a:extLst>
              <a:ext uri="{FF2B5EF4-FFF2-40B4-BE49-F238E27FC236}">
                <a16:creationId xmlns:a16="http://schemas.microsoft.com/office/drawing/2014/main" id="{EA374229-1BBA-4C70-A6CD-507201B8FC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14913" y="1370077"/>
            <a:ext cx="4210050" cy="4806886"/>
          </a:xfrm>
        </p:spPr>
        <p:txBody>
          <a:bodyPr>
            <a:normAutofit fontScale="92500"/>
          </a:bodyPr>
          <a:lstStyle/>
          <a:p>
            <a:pPr>
              <a:tabLst>
                <a:tab pos="0" algn="l"/>
              </a:tabLst>
            </a:pPr>
            <a:r>
              <a:rPr lang="ru-RU" spc="-1" dirty="0">
                <a:solidFill>
                  <a:srgbClr val="000000"/>
                </a:solidFill>
              </a:rPr>
              <a:t>Задачей лингвистического текстового процессора является предварительная обработка текста</a:t>
            </a:r>
            <a:r>
              <a:rPr lang="en-US" spc="-1" dirty="0">
                <a:solidFill>
                  <a:srgbClr val="000000"/>
                </a:solidFill>
              </a:rPr>
              <a:t>.</a:t>
            </a:r>
            <a:endParaRPr lang="ru-RU" spc="-1" dirty="0">
              <a:solidFill>
                <a:srgbClr val="000000"/>
              </a:solidFill>
            </a:endParaRPr>
          </a:p>
          <a:p>
            <a:pPr>
              <a:tabLst>
                <a:tab pos="0" algn="l"/>
              </a:tabLst>
            </a:pPr>
            <a:r>
              <a:rPr lang="ru-RU" spc="-1" dirty="0">
                <a:solidFill>
                  <a:srgbClr val="000000"/>
                </a:solidFill>
              </a:rPr>
              <a:t>Под дешифровкой аббревиатур здесь понимается установление правил их чтения, а не расшифровка слов, сокращением которых она является.</a:t>
            </a:r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DCDFCA4-D03E-4507-8654-618508283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CF151-940C-4F33-8909-97ABA1088BFD}" type="slidenum">
              <a:rPr lang="ru-RU" smtClean="0"/>
              <a:t>9</a:t>
            </a:fld>
            <a:endParaRPr lang="ru-RU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6EFECB49-8991-4676-8F36-15E67E0E3483}"/>
              </a:ext>
            </a:extLst>
          </p:cNvPr>
          <p:cNvSpPr/>
          <p:nvPr/>
        </p:nvSpPr>
        <p:spPr>
          <a:xfrm>
            <a:off x="542943" y="5341028"/>
            <a:ext cx="411536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300" dirty="0">
                <a:ea typeface="Times New Roman" panose="02020603050405020304" pitchFamily="18" charset="0"/>
              </a:rPr>
              <a:t>Схема алгоритма работы лингвистического текстового процессора</a:t>
            </a:r>
            <a:endParaRPr lang="ru-RU" sz="1300" dirty="0"/>
          </a:p>
        </p:txBody>
      </p:sp>
    </p:spTree>
    <p:extLst>
      <p:ext uri="{BB962C8B-B14F-4D97-AF65-F5344CB8AC3E}">
        <p14:creationId xmlns:p14="http://schemas.microsoft.com/office/powerpoint/2010/main" val="149881002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1856</TotalTime>
  <Words>1890</Words>
  <Application>Microsoft Office PowerPoint</Application>
  <PresentationFormat>Лист A4 (210x297 мм)</PresentationFormat>
  <Paragraphs>249</Paragraphs>
  <Slides>27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27</vt:i4>
      </vt:variant>
    </vt:vector>
  </HeadingPairs>
  <TitlesOfParts>
    <vt:vector size="33" baseType="lpstr">
      <vt:lpstr>Arial</vt:lpstr>
      <vt:lpstr>Calibri</vt:lpstr>
      <vt:lpstr>Calibri Light</vt:lpstr>
      <vt:lpstr>Symbol</vt:lpstr>
      <vt:lpstr>Times New Roman</vt:lpstr>
      <vt:lpstr>Тема Office</vt:lpstr>
      <vt:lpstr>Разработка алгоритма для синтеза речи по заранее неизвестному тексту на русском языке</vt:lpstr>
      <vt:lpstr>Актуальность</vt:lpstr>
      <vt:lpstr>Цель и задачи работы</vt:lpstr>
      <vt:lpstr>Методы синтеза речи</vt:lpstr>
      <vt:lpstr>Исходные элементы синтеза</vt:lpstr>
      <vt:lpstr>Создание акустической базы данных</vt:lpstr>
      <vt:lpstr>Модификация метода аллофонного синтеза</vt:lpstr>
      <vt:lpstr>Функциональная модель реализации метода</vt:lpstr>
      <vt:lpstr>Лингвистический текстовый процессор</vt:lpstr>
      <vt:lpstr>Ограничения разработанного лингвистического текстового процессора (ЛТП)</vt:lpstr>
      <vt:lpstr>Схема разработанного алгоритма для дешифровки неизвестных аббревиатур</vt:lpstr>
      <vt:lpstr>Просодический процессор</vt:lpstr>
      <vt:lpstr>Фонетический процессор</vt:lpstr>
      <vt:lpstr>Акустический процессор</vt:lpstr>
      <vt:lpstr>Организация хранения данных</vt:lpstr>
      <vt:lpstr>Результаты тестирования</vt:lpstr>
      <vt:lpstr>Сравнение исходного и модифицированного методов</vt:lpstr>
      <vt:lpstr>Заключение</vt:lpstr>
      <vt:lpstr>Дальнейшее развитие</vt:lpstr>
      <vt:lpstr>Спасибо за внимание!</vt:lpstr>
      <vt:lpstr>Критерии оценки качества синтезируемой речи</vt:lpstr>
      <vt:lpstr>Градации качества при оценке смысловой разборчивости речи</vt:lpstr>
      <vt:lpstr>Градации качества при оценке естественности речи</vt:lpstr>
      <vt:lpstr>Контрольные примеры</vt:lpstr>
      <vt:lpstr>Основные определения</vt:lpstr>
      <vt:lpstr>Основные определения</vt:lpstr>
      <vt:lpstr>Диаграмма классов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алгоритма для синтеза речи по заранее неизвестному тексту на русском языке</dc:title>
  <dc:creator>Nimeria Stark</dc:creator>
  <cp:lastModifiedBy>Nimeria Stark</cp:lastModifiedBy>
  <cp:revision>334</cp:revision>
  <dcterms:created xsi:type="dcterms:W3CDTF">2021-05-25T18:21:56Z</dcterms:created>
  <dcterms:modified xsi:type="dcterms:W3CDTF">2021-06-04T09:51:22Z</dcterms:modified>
</cp:coreProperties>
</file>