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77" r:id="rId3"/>
    <p:sldId id="257" r:id="rId4"/>
    <p:sldId id="259" r:id="rId5"/>
    <p:sldId id="260" r:id="rId6"/>
    <p:sldId id="276" r:id="rId7"/>
    <p:sldId id="269" r:id="rId8"/>
    <p:sldId id="261" r:id="rId9"/>
    <p:sldId id="262" r:id="rId10"/>
    <p:sldId id="263" r:id="rId11"/>
    <p:sldId id="266" r:id="rId12"/>
    <p:sldId id="264" r:id="rId13"/>
    <p:sldId id="265" r:id="rId14"/>
    <p:sldId id="267" r:id="rId15"/>
    <p:sldId id="275" r:id="rId16"/>
    <p:sldId id="271" r:id="rId17"/>
    <p:sldId id="268" r:id="rId18"/>
    <p:sldId id="272" r:id="rId19"/>
    <p:sldId id="273" r:id="rId20"/>
    <p:sldId id="274" r:id="rId21"/>
    <p:sldId id="282" r:id="rId22"/>
    <p:sldId id="278" r:id="rId23"/>
    <p:sldId id="279" r:id="rId24"/>
    <p:sldId id="283" r:id="rId25"/>
    <p:sldId id="280" r:id="rId26"/>
    <p:sldId id="281" r:id="rId27"/>
    <p:sldId id="284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61" autoAdjust="0"/>
    <p:restoredTop sz="94660"/>
  </p:normalViewPr>
  <p:slideViewPr>
    <p:cSldViewPr snapToGrid="0">
      <p:cViewPr varScale="1">
        <p:scale>
          <a:sx n="83" d="100"/>
          <a:sy n="83" d="100"/>
        </p:scale>
        <p:origin x="6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Сравнение</a:t>
            </a:r>
            <a:r>
              <a:rPr lang="ru-RU" baseline="0" dirty="0"/>
              <a:t> качества речи при использовании различных исходных элементов синтеза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Аллофоны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Лист1!$A$2:$A$3</c:f>
              <c:strCache>
                <c:ptCount val="2"/>
                <c:pt idx="0">
                  <c:v>Фразовая разборчивость (%)</c:v>
                </c:pt>
                <c:pt idx="1">
                  <c:v>Словесная разборчивость (%)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42</c:v>
                </c:pt>
                <c:pt idx="1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EC-4EC8-A6F5-A6565557E0CC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Аллофоны+аллослоги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Лист1!$A$2:$A$3</c:f>
              <c:strCache>
                <c:ptCount val="2"/>
                <c:pt idx="0">
                  <c:v>Фразовая разборчивость (%)</c:v>
                </c:pt>
                <c:pt idx="1">
                  <c:v>Словесная разборчивость (%)</c:v>
                </c:pt>
              </c:strCache>
            </c:strRef>
          </c:cat>
          <c:val>
            <c:numRef>
              <c:f>Лист1!$C$2:$C$3</c:f>
              <c:numCache>
                <c:formatCode>General</c:formatCode>
                <c:ptCount val="2"/>
                <c:pt idx="0">
                  <c:v>100</c:v>
                </c:pt>
                <c:pt idx="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EC-4EC8-A6F5-A6565557E0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4021008"/>
        <c:axId val="364017072"/>
      </c:barChart>
      <c:catAx>
        <c:axId val="364021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64017072"/>
        <c:crosses val="autoZero"/>
        <c:auto val="1"/>
        <c:lblAlgn val="ctr"/>
        <c:lblOffset val="100"/>
        <c:noMultiLvlLbl val="0"/>
      </c:catAx>
      <c:valAx>
        <c:axId val="364017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64021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Сравнение размера БД при использовании различны</a:t>
            </a:r>
            <a:r>
              <a:rPr lang="ru-RU" baseline="0"/>
              <a:t>х исходных элементов синтеза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Аллофоны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</c:f>
              <c:strCache>
                <c:ptCount val="1"/>
                <c:pt idx="0">
                  <c:v>Размер БД (аудио-файлов)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327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E6-4F7C-91C4-9F22A1E56892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Аллофоны+аллослоги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</c:f>
              <c:strCache>
                <c:ptCount val="1"/>
                <c:pt idx="0">
                  <c:v>Размер БД (аудио-файлов)</c:v>
                </c:pt>
              </c:strCache>
            </c:strRef>
          </c:cat>
          <c:val>
            <c:numRef>
              <c:f>Лист1!$C$2</c:f>
              <c:numCache>
                <c:formatCode>General</c:formatCode>
                <c:ptCount val="1"/>
                <c:pt idx="0">
                  <c:v>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E6-4F7C-91C4-9F22A1E568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4285080"/>
        <c:axId val="424287376"/>
      </c:barChart>
      <c:catAx>
        <c:axId val="424285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24287376"/>
        <c:crosses val="autoZero"/>
        <c:auto val="1"/>
        <c:lblAlgn val="ctr"/>
        <c:lblOffset val="100"/>
        <c:noMultiLvlLbl val="0"/>
      </c:catAx>
      <c:valAx>
        <c:axId val="424287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24285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AB1AB-56FA-4FFE-86D5-20DF4A75EEFB}" type="datetimeFigureOut">
              <a:rPr lang="ru-RU" smtClean="0"/>
              <a:t>04.06.2021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50002-66E1-422A-B62C-ADA3BF67A7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47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80C7E-85D3-4A1B-B8E6-D77647AE3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24FD35-6FB4-47C3-80F0-34E21C2C7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D52D5E-E90F-4D05-BE2F-78AFE62D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98E6-6EE6-441F-8ACE-F5C369EBA951}" type="datetime1">
              <a:rPr lang="ru-RU" smtClean="0"/>
              <a:t>04.06.2021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27DFFB-225B-4032-9605-F9E715A3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D8C6ED-9442-4217-A9F1-C3B36430F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34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3BA86C-16C6-4660-9E73-F476ECBD3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04DB1F-8DE4-4E44-8A59-16ACA98BA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03C1D6-E2B0-4069-B443-D3DF2434A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96A8-95AA-4EAC-839D-B1A2D0B5C471}" type="datetime1">
              <a:rPr lang="ru-RU" smtClean="0"/>
              <a:t>04.06.2021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971048-D162-48A6-9852-99915FD9C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5AFA70-1500-4B18-B11F-9354C623E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261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F9862AB-D850-4F28-858D-C576BA878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166957-F402-4C6B-B9F8-1BFB12E26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1AA9D4-1E64-43CA-93DC-144263911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5F92-36F5-4BC8-A497-2287BB414FCE}" type="datetime1">
              <a:rPr lang="ru-RU" smtClean="0"/>
              <a:t>04.06.2021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D584B5-54B8-4B01-B9E1-FF988CE0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5BA28A-90BD-4896-8AE7-8D9AF550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51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A5A0B2-F759-49F7-9985-8581CD419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420C7E-6879-41DD-A31D-DBA709D5A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683DE3-5A35-4588-9667-6B69A530C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E1CA-94F1-4F9A-8827-D00E0200CFF6}" type="datetime1">
              <a:rPr lang="ru-RU" smtClean="0"/>
              <a:t>04.06.2021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0627D5-A59A-4440-B462-D58E29964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3D4BA8-52A1-455C-8C38-2DECDC7C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39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2F8AB3-402D-411C-A34E-C0E4CD86C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FC400E-D06C-40E2-AA16-C6C818345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BF2186-C3A2-4FD8-AF12-8373B9627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83BC-01DE-4B33-95F1-46C681739146}" type="datetime1">
              <a:rPr lang="ru-RU" smtClean="0"/>
              <a:t>04.06.2021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10C393-ED80-4281-899F-3700958F1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476692-9FB2-404E-864D-98B6BCCD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63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5A8D00-52A3-4A61-9B61-A6F80D09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8628FA-C568-41C0-8D95-D11958994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3308727-FDD6-4A8A-9FDB-F1E4C94C9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ED016D-72CB-4454-B8EB-66C0A02CF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0F6EA-9D72-4119-A22F-4D80A6C69386}" type="datetime1">
              <a:rPr lang="ru-RU" smtClean="0"/>
              <a:t>04.06.2021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FE8394-0337-4653-9E3F-363B8B83A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0C03B3-E51C-4E2C-9952-6282B57B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001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2F29BE-3E64-4F1A-9A7D-CE291FBD3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FC2B49-5CF9-40D3-816B-758C84B70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56588A-8C3F-4C8C-A9BE-F90AC0339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BAA1B9B-3FD2-4219-B4D2-93A2D1C72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4155542-89A2-4332-B105-A1BBD74EC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9809CCE-97E4-4005-9FB1-7A8CDB0A8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C1A-1E00-4D2B-80E7-B64BB4B3E9A6}" type="datetime1">
              <a:rPr lang="ru-RU" smtClean="0"/>
              <a:t>04.06.2021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9AA841F-F785-4087-B29A-D9A3C0E08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F868DCA-B20A-4DC4-A507-BB634581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05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79630-71DE-41FC-B18C-73B8D4BEC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CB3174D-C866-48EB-B9AA-ED9E52BC3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3FD6-3503-4621-8286-A196A77C6C8F}" type="datetime1">
              <a:rPr lang="ru-RU" smtClean="0"/>
              <a:t>04.06.2021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AE14CD-91AD-4648-8E4A-98BFBC1AE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FF7F446-83EB-471A-BAA2-BDDE1F392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34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E6FDB8D-F7B0-4BF5-8551-846300AC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75A5-BAEA-4C58-9FD5-70E4434E93C3}" type="datetime1">
              <a:rPr lang="ru-RU" smtClean="0"/>
              <a:t>04.06.2021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BD2966D-4AF6-4672-BE32-87557A8B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B6B36C5-8797-4E47-A2DC-37D489029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30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EF482C-620D-4389-8F2E-694D0DBCC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F96407-CE12-42A6-ABF2-8066BA376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C8542F9-5EA9-408C-9183-4203AEFCF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7FEF03-5D19-43AC-840A-7057F387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750-DC8F-41EB-A6C2-0CADDBF06B6D}" type="datetime1">
              <a:rPr lang="ru-RU" smtClean="0"/>
              <a:t>04.06.2021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014E1D-FAB1-4F96-84F9-5A455C670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6C67DD-C9A0-4C38-A9B0-5A70359F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46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4C6D0D-31E5-42A3-99FE-ABCC4DA48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96FF186-1BBD-46DB-8ED9-C3EF68DA9A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D85350-8AD3-4F1D-AFE8-982536294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75042A-02C6-43E1-8AED-04761FE7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D5CD-F9C3-4519-81B6-C182CD87743E}" type="datetime1">
              <a:rPr lang="ru-RU" smtClean="0"/>
              <a:t>04.06.2021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241268-5D97-4426-8D67-9E7615D5B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44601F-E538-41EB-96E5-A2081328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13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06564E-2E64-4A45-B072-ADE0DCC46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EFCC0E-2959-4122-B016-810787352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76DB3B-7F35-40A5-BFE0-2A47BBFE4B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38EE3-1B14-4895-A4ED-6CCE63D6F3F6}" type="datetime1">
              <a:rPr lang="ru-RU" smtClean="0"/>
              <a:t>04.06.2021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161CED-C8BF-43AD-887B-292F627DD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C577DE-94B4-4E91-B0C7-657C442CE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CF151-940C-4F33-8909-97ABA1088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89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904E1-A171-435F-8B3B-4E2E7BC49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8168" y="535709"/>
            <a:ext cx="7629832" cy="2974254"/>
          </a:xfrm>
        </p:spPr>
        <p:txBody>
          <a:bodyPr>
            <a:normAutofit fontScale="90000"/>
          </a:bodyPr>
          <a:lstStyle/>
          <a:p>
            <a:r>
              <a:rPr lang="ru-RU" b="1" spc="-1" dirty="0">
                <a:solidFill>
                  <a:srgbClr val="000000"/>
                </a:solidFill>
              </a:rPr>
              <a:t>Разработка алгоритма для синтеза речи по заранее неизвестному тексту на русском языке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73945E-7274-4B5E-8FA6-9BB353250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218" y="4368656"/>
            <a:ext cx="9799781" cy="1655762"/>
          </a:xfrm>
        </p:spPr>
        <p:txBody>
          <a:bodyPr/>
          <a:lstStyle/>
          <a:p>
            <a:pPr algn="r">
              <a:spcBef>
                <a:spcPts val="1001"/>
              </a:spcBef>
              <a:tabLst>
                <a:tab pos="0" algn="l"/>
              </a:tabLst>
            </a:pPr>
            <a:r>
              <a:rPr lang="ru-RU" spc="-1" dirty="0">
                <a:solidFill>
                  <a:srgbClr val="000000"/>
                </a:solidFill>
              </a:rPr>
              <a:t>Студент: Овчинникова Анастасия Павловна</a:t>
            </a:r>
            <a:endParaRPr lang="ru-RU" spc="-1" dirty="0">
              <a:latin typeface="Arial"/>
            </a:endParaRPr>
          </a:p>
          <a:p>
            <a:pPr algn="r">
              <a:spcBef>
                <a:spcPts val="1001"/>
              </a:spcBef>
              <a:tabLst>
                <a:tab pos="0" algn="l"/>
              </a:tabLst>
            </a:pPr>
            <a:r>
              <a:rPr lang="ru-RU" spc="-1" dirty="0">
                <a:solidFill>
                  <a:srgbClr val="000000"/>
                </a:solidFill>
              </a:rPr>
              <a:t>Научный руководитель: </a:t>
            </a:r>
          </a:p>
          <a:p>
            <a:pPr algn="r">
              <a:spcBef>
                <a:spcPts val="1001"/>
              </a:spcBef>
              <a:tabLst>
                <a:tab pos="0" algn="l"/>
              </a:tabLst>
            </a:pPr>
            <a:r>
              <a:rPr lang="ru-RU" spc="-1" dirty="0">
                <a:solidFill>
                  <a:srgbClr val="000000"/>
                </a:solidFill>
              </a:rPr>
              <a:t>доцент</a:t>
            </a:r>
            <a:r>
              <a:rPr lang="en-US" spc="-1" dirty="0">
                <a:solidFill>
                  <a:srgbClr val="000000"/>
                </a:solidFill>
              </a:rPr>
              <a:t> </a:t>
            </a:r>
            <a:r>
              <a:rPr lang="ru-RU" spc="-1" dirty="0">
                <a:solidFill>
                  <a:srgbClr val="000000"/>
                </a:solidFill>
              </a:rPr>
              <a:t>кафедры ИУ-7, к. ф.-м. н. Романова Татьяна Николаевна</a:t>
            </a:r>
            <a:endParaRPr lang="ru-RU" spc="-1" dirty="0">
              <a:latin typeface="Arial"/>
            </a:endParaRPr>
          </a:p>
          <a:p>
            <a:endParaRPr lang="ru-RU" dirty="0"/>
          </a:p>
        </p:txBody>
      </p:sp>
      <p:pic>
        <p:nvPicPr>
          <p:cNvPr id="4" name="Рисунок 3" descr="Gerb-BMSTU_01">
            <a:extLst>
              <a:ext uri="{FF2B5EF4-FFF2-40B4-BE49-F238E27FC236}">
                <a16:creationId xmlns:a16="http://schemas.microsoft.com/office/drawing/2014/main" id="{1F885FF2-5E1B-4276-8041-EA6175AB092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868218" y="535709"/>
            <a:ext cx="2153315" cy="2280974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852329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8DB82F-0074-483D-8665-756190FA3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87927"/>
            <a:ext cx="10515600" cy="1063676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spc="-1" dirty="0">
                <a:solidFill>
                  <a:srgbClr val="000000"/>
                </a:solidFill>
              </a:rPr>
              <a:t>Ограничения разработанного лингвистического текстового процессора (ЛТП)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DB9C8BF-DAE1-433D-9EC6-A4594D03A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97059"/>
            <a:ext cx="5157787" cy="423804"/>
          </a:xfrm>
        </p:spPr>
        <p:txBody>
          <a:bodyPr>
            <a:normAutofit/>
          </a:bodyPr>
          <a:lstStyle/>
          <a:p>
            <a:r>
              <a:rPr lang="ru-RU" spc="-1" dirty="0">
                <a:solidFill>
                  <a:srgbClr val="000000"/>
                </a:solidFill>
              </a:rPr>
              <a:t>Что ЛТП может делать:</a:t>
            </a:r>
            <a:endParaRPr lang="ru-RU" b="0" spc="-1" dirty="0">
              <a:solidFill>
                <a:srgbClr val="000000"/>
              </a:solidFill>
            </a:endParaRP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D6E49E5D-2AA7-4696-A067-62FA86E6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21791"/>
            <a:ext cx="5157787" cy="1783948"/>
          </a:xfrm>
        </p:spPr>
        <p:txBody>
          <a:bodyPr>
            <a:normAutofit fontScale="70000" lnSpcReduction="20000"/>
          </a:bodyPr>
          <a:lstStyle/>
          <a:p>
            <a:pPr indent="-22824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pc="-1" dirty="0">
                <a:solidFill>
                  <a:srgbClr val="000000"/>
                </a:solidFill>
              </a:rPr>
              <a:t>обрабатывать собственно текст на русском языке, состоящий из предложений или отдельных слов и знаков препинания;</a:t>
            </a:r>
          </a:p>
          <a:p>
            <a:pPr indent="-22824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pc="-1" dirty="0">
                <a:solidFill>
                  <a:srgbClr val="000000"/>
                </a:solidFill>
              </a:rPr>
              <a:t>дешифровать аббревиатуры;</a:t>
            </a:r>
          </a:p>
          <a:p>
            <a:pPr indent="-22824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pc="-1" dirty="0">
                <a:solidFill>
                  <a:srgbClr val="000000"/>
                </a:solidFill>
              </a:rPr>
              <a:t>заменять «е» на «ё» в словах, где написана буква «е» вместо «ё».</a:t>
            </a:r>
          </a:p>
          <a:p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3A3E95AD-F8C3-4159-9455-0780F93D5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97059"/>
            <a:ext cx="5183188" cy="423804"/>
          </a:xfrm>
        </p:spPr>
        <p:txBody>
          <a:bodyPr>
            <a:normAutofit/>
          </a:bodyPr>
          <a:lstStyle/>
          <a:p>
            <a:r>
              <a:rPr lang="ru-RU" spc="-1" dirty="0">
                <a:solidFill>
                  <a:srgbClr val="000000"/>
                </a:solidFill>
              </a:rPr>
              <a:t>Что ЛТП удаляет из текста: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E3921BFD-3DB9-4D2F-ACFE-C3E463D61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20863"/>
            <a:ext cx="5183188" cy="3568799"/>
          </a:xfrm>
        </p:spPr>
        <p:txBody>
          <a:bodyPr>
            <a:normAutofit fontScale="70000" lnSpcReduction="20000"/>
          </a:bodyPr>
          <a:lstStyle/>
          <a:p>
            <a:pPr indent="-22824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900" spc="-1" dirty="0">
                <a:solidFill>
                  <a:srgbClr val="000000"/>
                </a:solidFill>
              </a:rPr>
              <a:t>иностранные слова; </a:t>
            </a:r>
          </a:p>
          <a:p>
            <a:pPr indent="-22824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900" spc="-1" dirty="0">
                <a:solidFill>
                  <a:srgbClr val="000000"/>
                </a:solidFill>
              </a:rPr>
              <a:t>специальные символы;</a:t>
            </a:r>
          </a:p>
          <a:p>
            <a:pPr indent="-22824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900" spc="-1" dirty="0">
                <a:solidFill>
                  <a:srgbClr val="000000"/>
                </a:solidFill>
              </a:rPr>
              <a:t>многоразрядные и дробные числа;</a:t>
            </a:r>
          </a:p>
          <a:p>
            <a:pPr indent="-22824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900" spc="-1" dirty="0">
                <a:solidFill>
                  <a:srgbClr val="000000"/>
                </a:solidFill>
              </a:rPr>
              <a:t>телефонные номера;</a:t>
            </a:r>
          </a:p>
          <a:p>
            <a:pPr indent="-22824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900" spc="-1" dirty="0">
                <a:solidFill>
                  <a:srgbClr val="000000"/>
                </a:solidFill>
              </a:rPr>
              <a:t>обозначения времени и даты;</a:t>
            </a:r>
          </a:p>
          <a:p>
            <a:pPr indent="-22824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900" spc="-1" dirty="0">
                <a:solidFill>
                  <a:srgbClr val="000000"/>
                </a:solidFill>
              </a:rPr>
              <a:t>интернет-адреса;</a:t>
            </a:r>
          </a:p>
          <a:p>
            <a:pPr indent="-22824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900" spc="-1" dirty="0">
                <a:solidFill>
                  <a:srgbClr val="000000"/>
                </a:solidFill>
              </a:rPr>
              <a:t>какую-либо разметку текста (например, просодическую);</a:t>
            </a:r>
          </a:p>
          <a:p>
            <a:pPr indent="-22824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900" spc="-1" dirty="0">
                <a:solidFill>
                  <a:srgbClr val="000000"/>
                </a:solidFill>
              </a:rPr>
              <a:t>математические выражения.</a:t>
            </a:r>
          </a:p>
          <a:p>
            <a:pPr>
              <a:spcBef>
                <a:spcPts val="1001"/>
              </a:spcBef>
              <a:tabLst>
                <a:tab pos="0" algn="l"/>
              </a:tabLst>
            </a:pPr>
            <a:endParaRPr lang="ru-RU" sz="1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1731DB9-ED09-40E7-B03B-40F57B54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10</a:t>
            </a:fld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9F1DD63-AE5C-43F1-A605-EFE951E1C201}"/>
              </a:ext>
            </a:extLst>
          </p:cNvPr>
          <p:cNvSpPr/>
          <p:nvPr/>
        </p:nvSpPr>
        <p:spPr>
          <a:xfrm>
            <a:off x="836611" y="1627420"/>
            <a:ext cx="105124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ea typeface="Times New Roman" panose="02020603050405020304" pitchFamily="18" charset="0"/>
              </a:rPr>
              <a:t>Блок очистки текста удаляет из входного текста выделенные ограничения.</a:t>
            </a:r>
            <a:endParaRPr lang="ru-RU" sz="20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FD0BCBB-E50C-4CB7-95ED-143C8B76A8CB}"/>
              </a:ext>
            </a:extLst>
          </p:cNvPr>
          <p:cNvSpPr/>
          <p:nvPr/>
        </p:nvSpPr>
        <p:spPr>
          <a:xfrm>
            <a:off x="862015" y="4405739"/>
            <a:ext cx="515778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2400" b="1" spc="-1" dirty="0">
                <a:solidFill>
                  <a:srgbClr val="000000"/>
                </a:solidFill>
              </a:rPr>
              <a:t>Что ЛТП не может обрабатывать: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BAAE3FC-0950-479F-B07C-80A433DE5893}"/>
              </a:ext>
            </a:extLst>
          </p:cNvPr>
          <p:cNvSpPr/>
          <p:nvPr/>
        </p:nvSpPr>
        <p:spPr>
          <a:xfrm>
            <a:off x="862015" y="4830471"/>
            <a:ext cx="51577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2824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spc="-1" dirty="0">
                <a:solidFill>
                  <a:srgbClr val="000000"/>
                </a:solidFill>
              </a:rPr>
              <a:t>сокращения.</a:t>
            </a:r>
          </a:p>
        </p:txBody>
      </p:sp>
    </p:spTree>
    <p:extLst>
      <p:ext uri="{BB962C8B-B14F-4D97-AF65-F5344CB8AC3E}">
        <p14:creationId xmlns:p14="http://schemas.microsoft.com/office/powerpoint/2010/main" val="4197103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A06EC5F7-2070-4477-A9E3-A0D975566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8000"/>
            <a:ext cx="10515600" cy="647124"/>
          </a:xfrm>
        </p:spPr>
        <p:txBody>
          <a:bodyPr>
            <a:noAutofit/>
          </a:bodyPr>
          <a:lstStyle/>
          <a:p>
            <a:pPr algn="ctr"/>
            <a:r>
              <a:rPr lang="ru-RU" sz="3600" b="1" spc="-1" dirty="0">
                <a:solidFill>
                  <a:srgbClr val="000000"/>
                </a:solidFill>
              </a:rPr>
              <a:t>Схема разработанного алгоритма для дешифровки неизвестных аббревиатур</a:t>
            </a:r>
            <a:endParaRPr lang="ru-RU" sz="36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63EB26-B812-413E-806E-1CD4CDB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11</a:t>
            </a:fld>
            <a:endParaRPr lang="ru-RU"/>
          </a:p>
        </p:txBody>
      </p:sp>
      <p:pic>
        <p:nvPicPr>
          <p:cNvPr id="10" name="Объект 6">
            <a:extLst>
              <a:ext uri="{FF2B5EF4-FFF2-40B4-BE49-F238E27FC236}">
                <a16:creationId xmlns:a16="http://schemas.microsoft.com/office/drawing/2014/main" id="{5593B9B6-0EFF-4FB8-9FCE-2F63C6FC37D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2878152" y="1434235"/>
            <a:ext cx="6435695" cy="5008129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411091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B4A6077E-6F1A-498D-AF0B-1AE7FBB33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spc="-1" dirty="0">
                <a:solidFill>
                  <a:srgbClr val="000000"/>
                </a:solidFill>
              </a:rPr>
              <a:t>Просодический процессор</a:t>
            </a:r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58146CA3-EF72-4FF4-93E6-D5025ED22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indent="-22824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pc="-1" dirty="0">
                <a:solidFill>
                  <a:srgbClr val="000000"/>
                </a:solidFill>
              </a:rPr>
              <a:t>Просодический процессор выделяет в каждом предложении последовательности слов, связанные синтаксической связью, которые представляют из себя цельные просодические единицы (синтагмы). </a:t>
            </a:r>
          </a:p>
          <a:p>
            <a:pPr indent="-22824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pc="-1" dirty="0">
                <a:solidFill>
                  <a:srgbClr val="000000"/>
                </a:solidFill>
              </a:rPr>
              <a:t>В речи синтагмы отделяются друг от друга паузами.</a:t>
            </a:r>
          </a:p>
          <a:p>
            <a:pPr indent="-22824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pc="-1" dirty="0">
                <a:solidFill>
                  <a:srgbClr val="000000"/>
                </a:solidFill>
              </a:rPr>
              <a:t>В данной работе</a:t>
            </a:r>
            <a:r>
              <a:rPr lang="en-US" spc="-1" dirty="0">
                <a:solidFill>
                  <a:srgbClr val="000000"/>
                </a:solidFill>
              </a:rPr>
              <a:t> </a:t>
            </a:r>
            <a:r>
              <a:rPr lang="ru-RU" spc="-1" dirty="0">
                <a:solidFill>
                  <a:srgbClr val="000000"/>
                </a:solidFill>
              </a:rPr>
              <a:t>производится выделение только пунктуационных синтагм.</a:t>
            </a:r>
          </a:p>
          <a:p>
            <a:pPr indent="-22824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pc="-1" dirty="0">
                <a:solidFill>
                  <a:srgbClr val="000000"/>
                </a:solidFill>
              </a:rPr>
              <a:t>Считается, что пунктуационные синтагмы ограничены следующими знаками препинания: </a:t>
            </a:r>
            <a:r>
              <a:rPr lang="en-US" spc="-1" dirty="0">
                <a:solidFill>
                  <a:srgbClr val="000000"/>
                </a:solidFill>
              </a:rPr>
              <a:t>[ ; ], [ : ], [ , ], [ - ], [ ( ], [ ) ], [ </a:t>
            </a:r>
            <a:r>
              <a:rPr lang="ru-RU" spc="-1" dirty="0">
                <a:solidFill>
                  <a:srgbClr val="000000"/>
                </a:solidFill>
              </a:rPr>
              <a:t>«</a:t>
            </a:r>
            <a:r>
              <a:rPr lang="en-US" spc="-1" dirty="0">
                <a:solidFill>
                  <a:srgbClr val="000000"/>
                </a:solidFill>
              </a:rPr>
              <a:t> ], [ </a:t>
            </a:r>
            <a:r>
              <a:rPr lang="ru-RU" spc="-1" dirty="0">
                <a:solidFill>
                  <a:srgbClr val="000000"/>
                </a:solidFill>
              </a:rPr>
              <a:t>«</a:t>
            </a:r>
            <a:r>
              <a:rPr lang="en-US" spc="-1" dirty="0">
                <a:solidFill>
                  <a:srgbClr val="000000"/>
                </a:solidFill>
              </a:rPr>
              <a:t> ], [ ,- ].</a:t>
            </a:r>
            <a:r>
              <a:rPr lang="ru-RU" spc="-1" dirty="0">
                <a:solidFill>
                  <a:srgbClr val="000000"/>
                </a:solidFill>
              </a:rPr>
              <a:t> Если знак препинания стоит после сочинительного союза (и, да, но и, так и, а и др.), то граница синтагмы в этом месте не проводится.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377CB4-71B5-4FDD-B722-6B8EA399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505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F34D30-E76C-40AE-B6D8-4DBCF5A4E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spc="-1" dirty="0">
                <a:solidFill>
                  <a:srgbClr val="000000"/>
                </a:solidFill>
              </a:rPr>
              <a:t>Фонетический процессор</a:t>
            </a:r>
            <a:endParaRPr lang="ru-RU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A30C207-A2C6-41C6-B873-BB137A405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01729" y="1690688"/>
            <a:ext cx="7352071" cy="4486275"/>
          </a:xfrm>
        </p:spPr>
        <p:txBody>
          <a:bodyPr>
            <a:normAutofit fontScale="92500" lnSpcReduction="20000"/>
          </a:bodyPr>
          <a:lstStyle/>
          <a:p>
            <a:pPr indent="-22824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pc="-1" dirty="0">
                <a:solidFill>
                  <a:srgbClr val="000000"/>
                </a:solidFill>
              </a:rPr>
              <a:t>Задачей фонетического процессора является преобразование орфографического текста в последовательность аллофонов и деление последовательности аллофонов на </a:t>
            </a:r>
            <a:r>
              <a:rPr lang="ru-RU" spc="-1" dirty="0" err="1">
                <a:solidFill>
                  <a:srgbClr val="000000"/>
                </a:solidFill>
              </a:rPr>
              <a:t>аллослоги</a:t>
            </a:r>
            <a:r>
              <a:rPr lang="ru-RU" spc="-1" dirty="0">
                <a:solidFill>
                  <a:srgbClr val="000000"/>
                </a:solidFill>
              </a:rPr>
              <a:t>.</a:t>
            </a:r>
          </a:p>
          <a:p>
            <a:pPr indent="-22824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pc="-1" dirty="0">
                <a:solidFill>
                  <a:srgbClr val="000000"/>
                </a:solidFill>
              </a:rPr>
              <a:t>Фонетический процессор использует правила преобразования орфографического текста в фонемную последовательность (с учетом целого ряд сложившихся исключений).</a:t>
            </a:r>
          </a:p>
          <a:p>
            <a:pPr indent="-22824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pc="-1" dirty="0">
                <a:solidFill>
                  <a:srgbClr val="000000"/>
                </a:solidFill>
              </a:rPr>
              <a:t>Аллофон является конкретной реализацией фонемы в речи. Аллофоны делятся на комбинаторные (определяются ближайшим контекстом фонему) и позиционные (определяются положением фонемы по отношению к ударному слогу в слове).</a:t>
            </a:r>
            <a:endParaRPr lang="ru-RU" b="1" spc="-1" dirty="0">
              <a:solidFill>
                <a:srgbClr val="000000"/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ABE09E-2505-4F45-B620-B1B936E5F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13</a:t>
            </a:fld>
            <a:endParaRPr lang="ru-RU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A298F038-F8CD-4A64-AB69-AD744FDDEB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91286" y="1436686"/>
            <a:ext cx="1256714" cy="4535101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62246AD-F150-4D5A-9099-58153145B2E9}"/>
              </a:ext>
            </a:extLst>
          </p:cNvPr>
          <p:cNvSpPr/>
          <p:nvPr/>
        </p:nvSpPr>
        <p:spPr>
          <a:xfrm>
            <a:off x="1270867" y="6015692"/>
            <a:ext cx="2297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ea typeface="Times New Roman" panose="02020603050405020304" pitchFamily="18" charset="0"/>
              </a:rPr>
              <a:t>Схема алгоритма работы </a:t>
            </a:r>
          </a:p>
          <a:p>
            <a:r>
              <a:rPr lang="ru-RU" sz="1400" dirty="0">
                <a:ea typeface="Times New Roman" panose="02020603050405020304" pitchFamily="18" charset="0"/>
              </a:rPr>
              <a:t>фонетического процессора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24685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B8C2D8-092B-47EA-A6FF-98A2086D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spc="-1" dirty="0">
                <a:solidFill>
                  <a:srgbClr val="000000"/>
                </a:solidFill>
              </a:rPr>
              <a:t>Акустический процессор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1169E80-4C62-4D73-8FB7-7AA226D57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pc="-1" dirty="0">
                <a:solidFill>
                  <a:srgbClr val="000000"/>
                </a:solidFill>
              </a:rPr>
              <a:t>Задачей акустического процессора является выбор необходимых элементов из базы данных исходных элементов и их склейка в общий выходной аудиофайл. </a:t>
            </a:r>
          </a:p>
          <a:p>
            <a:pPr indent="-22824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pc="-1" dirty="0">
                <a:solidFill>
                  <a:srgbClr val="000000"/>
                </a:solidFill>
              </a:rPr>
              <a:t>После склейки всех аллофонов на синтагму накладывается эффект </a:t>
            </a:r>
            <a:r>
              <a:rPr lang="en-US" spc="-1" dirty="0">
                <a:solidFill>
                  <a:srgbClr val="000000"/>
                </a:solidFill>
              </a:rPr>
              <a:t>fade in (</a:t>
            </a:r>
            <a:r>
              <a:rPr lang="ru-RU" dirty="0"/>
              <a:t>постепенное увеличение громкости аудио-дорожки к ее концу</a:t>
            </a:r>
            <a:r>
              <a:rPr lang="en-US" dirty="0"/>
              <a:t>)</a:t>
            </a:r>
            <a:r>
              <a:rPr lang="ru-RU" dirty="0"/>
              <a:t> с помощью библиотеки </a:t>
            </a:r>
            <a:r>
              <a:rPr lang="en-US" dirty="0" err="1"/>
              <a:t>pydub</a:t>
            </a:r>
            <a:r>
              <a:rPr lang="ru-RU" spc="-1" dirty="0">
                <a:solidFill>
                  <a:srgbClr val="000000"/>
                </a:solidFill>
              </a:rPr>
              <a:t>.</a:t>
            </a:r>
          </a:p>
          <a:p>
            <a:pPr indent="-22824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pc="-1" dirty="0">
                <a:solidFill>
                  <a:srgbClr val="000000"/>
                </a:solidFill>
              </a:rPr>
              <a:t>Для того, чтобы речь звучала более равномерно, используется алгоритм интерполяции звуковых сигналов (</a:t>
            </a:r>
            <a:r>
              <a:rPr lang="ru-RU" dirty="0"/>
              <a:t>увеличения частоты дискретизации сигнала в </a:t>
            </a:r>
            <a:r>
              <a:rPr lang="en-US" dirty="0"/>
              <a:t>N</a:t>
            </a:r>
            <a:r>
              <a:rPr lang="ru-RU" dirty="0"/>
              <a:t> раз) из библиотеки </a:t>
            </a:r>
            <a:r>
              <a:rPr lang="en-US" dirty="0" err="1"/>
              <a:t>pydub</a:t>
            </a:r>
            <a:r>
              <a:rPr lang="ru-RU" spc="-1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283B381-CB83-41E5-AD6D-5797A5EF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402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99D2B8-6ED0-41A7-A7CC-58F28C761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Организация хранения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8832AE-F59B-4290-AC1B-77BE0C4E2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31890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Для разработанной системы синтеза речи необходимо четыре словаря и БД исходных элементов синтеза.</a:t>
            </a:r>
          </a:p>
          <a:p>
            <a:r>
              <a:rPr lang="ru-RU" dirty="0"/>
              <a:t>Для хранения словарей используется </a:t>
            </a:r>
            <a:r>
              <a:rPr lang="en-US" dirty="0"/>
              <a:t>NoSQL</a:t>
            </a:r>
            <a:r>
              <a:rPr lang="ru-RU" dirty="0"/>
              <a:t> база данных типа «ключ-значение».</a:t>
            </a:r>
          </a:p>
          <a:p>
            <a:r>
              <a:rPr lang="ru-RU" dirty="0"/>
              <a:t>Исходные элементы хранятся в файловой системе в виде звуковых файлов.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0F1D884-305C-409E-A2ED-DE43A3951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15</a:t>
            </a:fld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680E0EC9-74FA-42C3-AB3F-75DC61A903A2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277" y="2022987"/>
            <a:ext cx="6292645" cy="2812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097A4EB-AA93-4F24-B88B-0ECA80453BAD}"/>
              </a:ext>
            </a:extLst>
          </p:cNvPr>
          <p:cNvSpPr/>
          <p:nvPr/>
        </p:nvSpPr>
        <p:spPr>
          <a:xfrm>
            <a:off x="6333982" y="5134692"/>
            <a:ext cx="4553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ea typeface="Times New Roman" panose="02020603050405020304" pitchFamily="18" charset="0"/>
              </a:rPr>
              <a:t>Структура хранилища исходных элементов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3920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E40987-97A6-41DC-BDD9-FAFDA81BE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23227"/>
          </a:xfrm>
        </p:spPr>
        <p:txBody>
          <a:bodyPr/>
          <a:lstStyle/>
          <a:p>
            <a:pPr algn="ctr"/>
            <a:r>
              <a:rPr lang="ru-RU" spc="-1" dirty="0">
                <a:solidFill>
                  <a:srgbClr val="000000"/>
                </a:solidFill>
                <a:latin typeface="Calibri"/>
              </a:rPr>
              <a:t>Результаты тестирования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4ED600-F87D-4887-9A92-C2C3DEA7D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3229"/>
            <a:ext cx="10515600" cy="86020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тестирования разработанного программного обеспечения были разработаны </a:t>
            </a:r>
            <a:r>
              <a:rPr lang="en-US" dirty="0"/>
              <a:t>unit</a:t>
            </a:r>
            <a:r>
              <a:rPr lang="ru-RU" dirty="0"/>
              <a:t>-тесты. Все тесты были пройдены.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19E796-130F-4E41-B034-85ADCBD50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16</a:t>
            </a:fld>
            <a:endParaRPr lang="ru-RU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9A8EF85-10B0-46BC-A534-8C4C3A16C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911052"/>
              </p:ext>
            </p:extLst>
          </p:nvPr>
        </p:nvGraphicFramePr>
        <p:xfrm>
          <a:off x="482601" y="1744387"/>
          <a:ext cx="8127999" cy="1561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3594756936"/>
                    </a:ext>
                  </a:extLst>
                </a:gridCol>
                <a:gridCol w="2392219">
                  <a:extLst>
                    <a:ext uri="{9D8B030D-6E8A-4147-A177-3AD203B41FA5}">
                      <a16:colId xmlns:a16="http://schemas.microsoft.com/office/drawing/2014/main" val="3911170324"/>
                    </a:ext>
                  </a:extLst>
                </a:gridCol>
                <a:gridCol w="4996871">
                  <a:extLst>
                    <a:ext uri="{9D8B030D-6E8A-4147-A177-3AD203B41FA5}">
                      <a16:colId xmlns:a16="http://schemas.microsoft.com/office/drawing/2014/main" val="472783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№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Входные данные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720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"ПРИНЁ+С_ИГРУ+ШКУ"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"p"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"r'"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8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"n'"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"o"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"+"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"s"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"_"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"y"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"g"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"r"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"u"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"+"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8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"k"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"u"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560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"ОТЦА+"</a:t>
                      </a:r>
                      <a:endParaRPr lang="ru-RU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"a"</a:t>
                      </a: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"c"</a:t>
                      </a: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"c"</a:t>
                      </a: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"a"</a:t>
                      </a: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"+"</a:t>
                      </a: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8081149"/>
                  </a:ext>
                </a:extLst>
              </a:tr>
            </a:tbl>
          </a:graphicData>
        </a:graphic>
      </p:graphicFrame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EA75EB0-66E4-4C55-AEFC-5198E39FCAD9}"/>
              </a:ext>
            </a:extLst>
          </p:cNvPr>
          <p:cNvSpPr/>
          <p:nvPr/>
        </p:nvSpPr>
        <p:spPr>
          <a:xfrm>
            <a:off x="8610600" y="1778916"/>
            <a:ext cx="30987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Примеры входных данных и ожидаемых результатов тестов для блока преобразования буква-фонема.</a:t>
            </a:r>
            <a:endParaRPr lang="ru-RU" dirty="0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9A6B5965-8891-4044-B990-876A31066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58367"/>
              </p:ext>
            </p:extLst>
          </p:nvPr>
        </p:nvGraphicFramePr>
        <p:xfrm>
          <a:off x="482600" y="3552403"/>
          <a:ext cx="8127999" cy="1151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364">
                  <a:extLst>
                    <a:ext uri="{9D8B030D-6E8A-4147-A177-3AD203B41FA5}">
                      <a16:colId xmlns:a16="http://schemas.microsoft.com/office/drawing/2014/main" val="910145864"/>
                    </a:ext>
                  </a:extLst>
                </a:gridCol>
                <a:gridCol w="2419927">
                  <a:extLst>
                    <a:ext uri="{9D8B030D-6E8A-4147-A177-3AD203B41FA5}">
                      <a16:colId xmlns:a16="http://schemas.microsoft.com/office/drawing/2014/main" val="3180353026"/>
                    </a:ext>
                  </a:extLst>
                </a:gridCol>
                <a:gridCol w="4980708">
                  <a:extLst>
                    <a:ext uri="{9D8B030D-6E8A-4147-A177-3AD203B41FA5}">
                      <a16:colId xmlns:a16="http://schemas.microsoft.com/office/drawing/2014/main" val="803218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№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Входные данные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9673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["#", "u"]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["pause_1", "u_100"]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096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["_", "a", "_"]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["pause_0", "a_100", "pause_0"]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661462"/>
                  </a:ext>
                </a:extLst>
              </a:tr>
            </a:tbl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124FD63-C8C3-403E-B6CB-3004514293C2}"/>
              </a:ext>
            </a:extLst>
          </p:cNvPr>
          <p:cNvSpPr/>
          <p:nvPr/>
        </p:nvSpPr>
        <p:spPr>
          <a:xfrm>
            <a:off x="8610599" y="3552403"/>
            <a:ext cx="32211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Примеры входных данных и ожидаемых результатов тестов для блока преобразования фонема-аллофон.</a:t>
            </a:r>
            <a:endParaRPr lang="ru-RU" dirty="0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4AE7629F-3F6F-4F1C-B258-7338E4D0A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869770"/>
              </p:ext>
            </p:extLst>
          </p:nvPr>
        </p:nvGraphicFramePr>
        <p:xfrm>
          <a:off x="482599" y="4949588"/>
          <a:ext cx="8127999" cy="1151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128">
                  <a:extLst>
                    <a:ext uri="{9D8B030D-6E8A-4147-A177-3AD203B41FA5}">
                      <a16:colId xmlns:a16="http://schemas.microsoft.com/office/drawing/2014/main" val="1566965028"/>
                    </a:ext>
                  </a:extLst>
                </a:gridCol>
                <a:gridCol w="2419928">
                  <a:extLst>
                    <a:ext uri="{9D8B030D-6E8A-4147-A177-3AD203B41FA5}">
                      <a16:colId xmlns:a16="http://schemas.microsoft.com/office/drawing/2014/main" val="1843256518"/>
                    </a:ext>
                  </a:extLst>
                </a:gridCol>
                <a:gridCol w="4989943">
                  <a:extLst>
                    <a:ext uri="{9D8B030D-6E8A-4147-A177-3AD203B41FA5}">
                      <a16:colId xmlns:a16="http://schemas.microsoft.com/office/drawing/2014/main" val="3907754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№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Входные данные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445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"КО+ЛОСА"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[["k", "o"], ["l", "a"], ["s", "a"]]</a:t>
                      </a:r>
                      <a:endParaRPr lang="ru-RU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2636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"А+ММО"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[["a"], ["m", "m", "a"]]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5781329"/>
                  </a:ext>
                </a:extLst>
              </a:tr>
            </a:tbl>
          </a:graphicData>
        </a:graphic>
      </p:graphicFrame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A46D18E-35AC-4332-BBD9-9388AE027495}"/>
              </a:ext>
            </a:extLst>
          </p:cNvPr>
          <p:cNvSpPr/>
          <p:nvPr/>
        </p:nvSpPr>
        <p:spPr>
          <a:xfrm>
            <a:off x="8610598" y="4949588"/>
            <a:ext cx="32211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Примеры входных данных и ожидаемых результатов тестов для блока деления на открытые слоги.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0132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47D1CE-FB3F-4623-8BC9-EC5529F79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1741"/>
            <a:ext cx="10515600" cy="561590"/>
          </a:xfrm>
        </p:spPr>
        <p:txBody>
          <a:bodyPr>
            <a:noAutofit/>
          </a:bodyPr>
          <a:lstStyle/>
          <a:p>
            <a:pPr algn="ctr"/>
            <a:r>
              <a:rPr lang="ru-RU" sz="3600" b="1" spc="-1" dirty="0">
                <a:solidFill>
                  <a:srgbClr val="000000"/>
                </a:solidFill>
              </a:rPr>
              <a:t>Сравнение исходного и модифицированного методов</a:t>
            </a:r>
            <a:endParaRPr lang="ru-RU" sz="3600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59E96654-81E2-4664-9930-A8CE0AD10B4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40079478"/>
              </p:ext>
            </p:extLst>
          </p:nvPr>
        </p:nvGraphicFramePr>
        <p:xfrm>
          <a:off x="600810" y="1311136"/>
          <a:ext cx="11142780" cy="129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556">
                  <a:extLst>
                    <a:ext uri="{9D8B030D-6E8A-4147-A177-3AD203B41FA5}">
                      <a16:colId xmlns:a16="http://schemas.microsoft.com/office/drawing/2014/main" val="1303313779"/>
                    </a:ext>
                  </a:extLst>
                </a:gridCol>
                <a:gridCol w="2228556">
                  <a:extLst>
                    <a:ext uri="{9D8B030D-6E8A-4147-A177-3AD203B41FA5}">
                      <a16:colId xmlns:a16="http://schemas.microsoft.com/office/drawing/2014/main" val="3633292306"/>
                    </a:ext>
                  </a:extLst>
                </a:gridCol>
                <a:gridCol w="2228556">
                  <a:extLst>
                    <a:ext uri="{9D8B030D-6E8A-4147-A177-3AD203B41FA5}">
                      <a16:colId xmlns:a16="http://schemas.microsoft.com/office/drawing/2014/main" val="3071901298"/>
                    </a:ext>
                  </a:extLst>
                </a:gridCol>
                <a:gridCol w="2228556">
                  <a:extLst>
                    <a:ext uri="{9D8B030D-6E8A-4147-A177-3AD203B41FA5}">
                      <a16:colId xmlns:a16="http://schemas.microsoft.com/office/drawing/2014/main" val="244257077"/>
                    </a:ext>
                  </a:extLst>
                </a:gridCol>
                <a:gridCol w="2228556">
                  <a:extLst>
                    <a:ext uri="{9D8B030D-6E8A-4147-A177-3AD203B41FA5}">
                      <a16:colId xmlns:a16="http://schemas.microsoft.com/office/drawing/2014/main" val="2675874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Исходные элементы синтеза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Фразовая разборчивость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Смысловая разборчивость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Словесная разборчивость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Естественность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(0-5 баллов)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869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ru-RU" sz="16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Аллофоны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ru-RU" sz="16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42%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ru-RU" sz="16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Неудовлетворительная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28%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&lt; </a:t>
                      </a:r>
                      <a:r>
                        <a:rPr lang="ru-RU" sz="16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1,7 балла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303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ru-RU" sz="16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Аллофоны+аллослоги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ru-RU" sz="16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ru-RU" sz="16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Отличная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ru-RU" sz="16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3,0 – 3,4 балла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593858"/>
                  </a:ext>
                </a:extLst>
              </a:tr>
            </a:tbl>
          </a:graphicData>
        </a:graphic>
      </p:graphicFrame>
      <p:sp>
        <p:nvSpPr>
          <p:cNvPr id="10" name="Объект 9">
            <a:extLst>
              <a:ext uri="{FF2B5EF4-FFF2-40B4-BE49-F238E27FC236}">
                <a16:creationId xmlns:a16="http://schemas.microsoft.com/office/drawing/2014/main" id="{2FD59C9E-7E15-4F1F-8789-1CCFB8649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821111"/>
            <a:ext cx="5183188" cy="2368551"/>
          </a:xfrm>
        </p:spPr>
        <p:txBody>
          <a:bodyPr>
            <a:normAutofit/>
          </a:bodyPr>
          <a:lstStyle/>
          <a:p>
            <a:pPr>
              <a:spcBef>
                <a:spcPts val="1001"/>
              </a:spcBef>
            </a:pPr>
            <a:endParaRPr lang="ru-RU" spc="-1" dirty="0">
              <a:solidFill>
                <a:srgbClr val="000000"/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AD158EC-B01D-48ED-814B-5C0DD0C3D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17</a:t>
            </a:fld>
            <a:endParaRPr lang="ru-RU"/>
          </a:p>
        </p:txBody>
      </p:sp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0C4EDED6-DF95-4BB1-ABE6-4A359BB6AB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5742052"/>
              </p:ext>
            </p:extLst>
          </p:nvPr>
        </p:nvGraphicFramePr>
        <p:xfrm>
          <a:off x="533401" y="2989262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9D441B88-144E-425E-B9FF-3B06A4D372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2022982"/>
              </p:ext>
            </p:extLst>
          </p:nvPr>
        </p:nvGraphicFramePr>
        <p:xfrm>
          <a:off x="6419272" y="2989262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15338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C00BF4-4B46-4C1D-9508-EFE365DF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spc="-1" dirty="0">
                <a:solidFill>
                  <a:srgbClr val="000000"/>
                </a:solidFill>
              </a:rPr>
              <a:t>Заключение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9C980341-14F3-4397-9EA7-F8512CC21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 результате выполненной работы были решены все поставленные задачи.</a:t>
            </a:r>
            <a:endParaRPr lang="ru-RU" spc="-1" dirty="0">
              <a:solidFill>
                <a:srgbClr val="000000"/>
              </a:solidFill>
            </a:endParaRPr>
          </a:p>
          <a:p>
            <a:pPr marL="360" indent="0">
              <a:spcBef>
                <a:spcPts val="1001"/>
              </a:spcBef>
              <a:buClr>
                <a:srgbClr val="000000"/>
              </a:buClr>
              <a:buNone/>
              <a:tabLst>
                <a:tab pos="0" algn="l"/>
              </a:tabLst>
            </a:pPr>
            <a:r>
              <a:rPr lang="ru-RU" spc="-1" dirty="0">
                <a:solidFill>
                  <a:srgbClr val="000000"/>
                </a:solidFill>
              </a:rPr>
              <a:t>Было создано ПО, которое:</a:t>
            </a:r>
          </a:p>
          <a:p>
            <a:pPr marL="457560" indent="-457200">
              <a:spcBef>
                <a:spcPts val="1001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ru-RU" spc="-1" dirty="0">
                <a:solidFill>
                  <a:srgbClr val="000000"/>
                </a:solidFill>
              </a:rPr>
              <a:t>позволяет синтезировать речь по произвольному входному тексту, качество речи достаточно высоко: речь понятна, но не эмоциональна (нет интонации);</a:t>
            </a:r>
          </a:p>
          <a:p>
            <a:pPr marL="457560" indent="-457200">
              <a:spcBef>
                <a:spcPts val="1001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ru-RU" spc="-1" dirty="0">
                <a:solidFill>
                  <a:srgbClr val="000000"/>
                </a:solidFill>
              </a:rPr>
              <a:t>позволяет повысить коммуникативные возможности слабослышащих, глухих, немых людей;</a:t>
            </a:r>
          </a:p>
          <a:p>
            <a:pPr marL="457560" indent="-457200">
              <a:spcBef>
                <a:spcPts val="1001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ru-RU" spc="-1" dirty="0">
                <a:solidFill>
                  <a:srgbClr val="000000"/>
                </a:solidFill>
              </a:rPr>
              <a:t>может быть успешно использовано в различных отраслях при создании голосовых роботов.</a:t>
            </a:r>
          </a:p>
          <a:p>
            <a:pPr marL="360" indent="0">
              <a:spcBef>
                <a:spcPts val="1001"/>
              </a:spcBef>
              <a:buClr>
                <a:srgbClr val="000000"/>
              </a:buClr>
              <a:buNone/>
              <a:tabLst>
                <a:tab pos="0" algn="l"/>
              </a:tabLst>
            </a:pPr>
            <a:endParaRPr lang="ru-RU" spc="-1" dirty="0">
              <a:solidFill>
                <a:srgbClr val="000000"/>
              </a:solidFill>
            </a:endParaRPr>
          </a:p>
          <a:p>
            <a:pPr marL="457560" indent="-457200">
              <a:spcBef>
                <a:spcPts val="1001"/>
              </a:spcBef>
              <a:buClr>
                <a:srgbClr val="000000"/>
              </a:buClr>
              <a:tabLst>
                <a:tab pos="0" algn="l"/>
              </a:tabLst>
            </a:pPr>
            <a:endParaRPr lang="ru-RU" spc="-1" dirty="0">
              <a:solidFill>
                <a:srgbClr val="000000"/>
              </a:solidFill>
            </a:endParaRPr>
          </a:p>
          <a:p>
            <a:pPr marL="360" indent="0">
              <a:spcBef>
                <a:spcPts val="1001"/>
              </a:spcBef>
              <a:buClr>
                <a:srgbClr val="000000"/>
              </a:buClr>
              <a:buNone/>
              <a:tabLst>
                <a:tab pos="0" algn="l"/>
              </a:tabLst>
            </a:pPr>
            <a:endParaRPr lang="ru-RU" spc="-1" dirty="0">
              <a:solidFill>
                <a:srgbClr val="000000"/>
              </a:solidFill>
            </a:endParaRPr>
          </a:p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840F4A-329D-403F-8454-213840DB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454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B38F7B-92E9-4E23-A180-4892B79F0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spc="-1" dirty="0">
                <a:solidFill>
                  <a:srgbClr val="000000"/>
                </a:solidFill>
              </a:rPr>
              <a:t>Дальнейшее развитие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772B66-EA97-442D-8644-2A570A032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pc="-1" dirty="0">
                <a:solidFill>
                  <a:srgbClr val="000000"/>
                </a:solidFill>
              </a:rPr>
              <a:t>Улучшение качества синтезируемой речи за счет увеличения объема БД исходных элементов.</a:t>
            </a:r>
          </a:p>
          <a:p>
            <a:pPr indent="-22824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pc="-1" dirty="0">
                <a:solidFill>
                  <a:srgbClr val="000000"/>
                </a:solidFill>
              </a:rPr>
              <a:t>Усовершенствование алгоритмов обработки входного текста.</a:t>
            </a:r>
          </a:p>
          <a:p>
            <a:pPr indent="-22824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pc="-1" dirty="0">
                <a:solidFill>
                  <a:srgbClr val="000000"/>
                </a:solidFill>
              </a:rPr>
              <a:t>Поддержка пользовательской разметки (расстановка словесного и синтагматического ударения).</a:t>
            </a:r>
          </a:p>
          <a:p>
            <a:pPr indent="-22824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pc="-1" dirty="0">
                <a:solidFill>
                  <a:srgbClr val="000000"/>
                </a:solidFill>
              </a:rPr>
              <a:t>Интеграция синтаксического и семантического анализатора с целью уменьшения ограничений, </a:t>
            </a:r>
            <a:r>
              <a:rPr lang="ru-RU" spc="-1" dirty="0" err="1">
                <a:solidFill>
                  <a:srgbClr val="000000"/>
                </a:solidFill>
              </a:rPr>
              <a:t>накладывающихся</a:t>
            </a:r>
            <a:r>
              <a:rPr lang="ru-RU" spc="-1" dirty="0">
                <a:solidFill>
                  <a:srgbClr val="000000"/>
                </a:solidFill>
              </a:rPr>
              <a:t> на исходный текст.</a:t>
            </a:r>
          </a:p>
          <a:p>
            <a:pPr indent="-22824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pc="-1" dirty="0">
                <a:solidFill>
                  <a:srgbClr val="000000"/>
                </a:solidFill>
              </a:rPr>
              <a:t>Добавление интонационного оформления речи.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FEDD63A-3423-40DC-9C95-871F82D47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022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6E6594-A269-414B-8132-C47198F94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D89F0D-4FEF-4893-99D6-4E6BFB88A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indent="-22824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ru-RU" spc="-1" dirty="0">
                <a:solidFill>
                  <a:srgbClr val="000000"/>
                </a:solidFill>
              </a:rPr>
              <a:t>Успешное развитие систем разговорного языка повысит доступность компьютеров и автоматизированных систем для широкого круга пользователей.</a:t>
            </a:r>
          </a:p>
          <a:p>
            <a:pPr indent="-22824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ru-RU" dirty="0"/>
              <a:t>В настоящее время технология автоматического синтеза находит широкое применение в таких отраслях, как телекоммуникации, мобильные устройства, автомобильная индустрия, компьютеризованные системы, образовательные системы и многих других. </a:t>
            </a:r>
          </a:p>
          <a:p>
            <a:pPr indent="-22824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ru-RU" spc="-1" dirty="0">
                <a:solidFill>
                  <a:srgbClr val="000000"/>
                </a:solidFill>
              </a:rPr>
              <a:t>Голосовые роботы берут на себя большую часть рутинных задач, например, в </a:t>
            </a:r>
            <a:r>
              <a:rPr lang="ru-RU" spc="-1" dirty="0" err="1">
                <a:solidFill>
                  <a:srgbClr val="000000"/>
                </a:solidFill>
              </a:rPr>
              <a:t>колл</a:t>
            </a:r>
            <a:r>
              <a:rPr lang="ru-RU" spc="-1" dirty="0">
                <a:solidFill>
                  <a:srgbClr val="000000"/>
                </a:solidFill>
              </a:rPr>
              <a:t>-центрах.</a:t>
            </a:r>
          </a:p>
          <a:p>
            <a:pPr indent="-22824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ru-RU" spc="-1" dirty="0">
                <a:solidFill>
                  <a:srgbClr val="000000"/>
                </a:solidFill>
              </a:rPr>
              <a:t>Использование систем синтеза речи может повысить качество жизни слабослышащих, глухих, немых людей.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B6EA4A-BB96-4827-A30C-C8C6C406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960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85571DCD-80F4-421B-9972-C6C976C09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0B462C-CD43-47AA-9FD1-A434803E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068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F59EE9-56F9-48F2-A44F-8A9B30112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Критерии оценки качества синтезируемой речи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7B4555-364B-424A-BB62-2FAABC010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b="1" dirty="0"/>
              <a:t>Словесная разборчивость </a:t>
            </a:r>
            <a:r>
              <a:rPr lang="ru-RU" dirty="0"/>
              <a:t>– оценивается количество правильно воспринятых никак не связанных между собой слов;</a:t>
            </a:r>
          </a:p>
          <a:p>
            <a:pPr lvl="0"/>
            <a:r>
              <a:rPr lang="ru-RU" b="1" dirty="0"/>
              <a:t>Фразовая разборчивость </a:t>
            </a:r>
            <a:r>
              <a:rPr lang="ru-RU" dirty="0"/>
              <a:t>– оценивается количество правильно распознанных фраз;</a:t>
            </a:r>
          </a:p>
          <a:p>
            <a:pPr lvl="0"/>
            <a:r>
              <a:rPr lang="ru-RU" b="1" dirty="0"/>
              <a:t>Смысловая разборчивость </a:t>
            </a:r>
            <a:r>
              <a:rPr lang="ru-RU" dirty="0"/>
              <a:t>– оценивается понимание содержания речи.</a:t>
            </a:r>
          </a:p>
          <a:p>
            <a:pPr lvl="0"/>
            <a:r>
              <a:rPr lang="ru-RU" dirty="0"/>
              <a:t>Фразовая разборчивость должна быть на уровне 98-100%. При оценке словесной разборчивости требуется результат не менее 99%.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CBF093-615E-4FDA-A70C-DAF16510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40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83619-3E7C-4BC4-A0E4-779BD928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Градации качества при оценке смысловой разборчивости речи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5941A6-6098-4CAB-A6A3-ADFA39CCF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отлично – полное понимание речи, отсутствие переспросов;</a:t>
            </a:r>
          </a:p>
          <a:p>
            <a:pPr lvl="0"/>
            <a:r>
              <a:rPr lang="ru-RU" dirty="0"/>
              <a:t>хорошо – понимание речи полное, но возможны переспросы необычных слов, фамилий и терминов;</a:t>
            </a:r>
          </a:p>
          <a:p>
            <a:pPr lvl="0"/>
            <a:r>
              <a:rPr lang="ru-RU" dirty="0"/>
              <a:t>удовлетворительно – переспросы отдельных слов и фраз, но в целом восприятие речевой информации правильное;</a:t>
            </a:r>
          </a:p>
          <a:p>
            <a:pPr lvl="0"/>
            <a:r>
              <a:rPr lang="ru-RU" dirty="0"/>
              <a:t>неудовлетворительно – отдельные слова непонятны даже при переспросе;</a:t>
            </a:r>
          </a:p>
          <a:p>
            <a:pPr lvl="0"/>
            <a:r>
              <a:rPr lang="ru-RU" dirty="0"/>
              <a:t>плохо – смысл речевой информации понимается с трудом.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7BC4402-046F-46B6-80F3-5123F4AD5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727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1D9652-A0C7-4DD7-A8DF-2571C0BF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Градации качества при оценке естественности речи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243AC-F3C7-4EBC-AAFA-BA0F77B89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ru-RU" dirty="0"/>
              <a:t>4,6 – 5,0 баллов – естественность звучания речи, полное отсутствие искажений;</a:t>
            </a:r>
          </a:p>
          <a:p>
            <a:pPr lvl="0"/>
            <a:r>
              <a:rPr lang="ru-RU" dirty="0"/>
              <a:t>4,0 – 4,5 – естественность звучания речи, малозаметные искажения;</a:t>
            </a:r>
          </a:p>
          <a:p>
            <a:pPr lvl="0"/>
            <a:r>
              <a:rPr lang="ru-RU" dirty="0"/>
              <a:t>3,5 – 3,9 – естественность звучания речи, слабое постоянное присутствие искажений;</a:t>
            </a:r>
          </a:p>
          <a:p>
            <a:pPr lvl="0"/>
            <a:r>
              <a:rPr lang="ru-RU" dirty="0"/>
              <a:t>3,0 – 3,4 – незначительное нарушение естественности, заметное присутствие искажений;</a:t>
            </a:r>
          </a:p>
          <a:p>
            <a:pPr lvl="0"/>
            <a:r>
              <a:rPr lang="ru-RU" dirty="0"/>
              <a:t>2,5 – 2,9 – заметное нарушение естественности, присутствие искажений или помех;</a:t>
            </a:r>
          </a:p>
          <a:p>
            <a:pPr lvl="0"/>
            <a:r>
              <a:rPr lang="ru-RU" dirty="0"/>
              <a:t>1,7 – 2,4 – существенное искажение естественности, постоянное присутствие искажений или помех;</a:t>
            </a:r>
          </a:p>
          <a:p>
            <a:pPr lvl="0"/>
            <a:r>
              <a:rPr lang="ru-RU" dirty="0"/>
              <a:t>&lt; 1,7 – сильные искажения, механический голос, потеря естественности.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BCC22E-BC9B-4429-89EE-FC3F39210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160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76BEB2-173A-446A-8711-110097620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Контрольные примеры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1D0CE8B-C958-43FC-BFC1-F8FACDB73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558548" cy="4351338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«Темной зимней ночью несколько английских судов направлялись к бухте».</a:t>
            </a:r>
          </a:p>
          <a:p>
            <a:pPr lvl="0"/>
            <a:r>
              <a:rPr lang="ru-RU" dirty="0"/>
              <a:t>«Загремела с визгом якорная цепь».</a:t>
            </a:r>
          </a:p>
          <a:p>
            <a:pPr lvl="0"/>
            <a:r>
              <a:rPr lang="ru-RU" dirty="0"/>
              <a:t>«Молния блистала все чаще и ярче».</a:t>
            </a:r>
          </a:p>
          <a:p>
            <a:pPr lvl="0"/>
            <a:r>
              <a:rPr lang="ru-RU" dirty="0"/>
              <a:t>«На пароходе зажгли электричество».</a:t>
            </a:r>
          </a:p>
          <a:p>
            <a:pPr lvl="0"/>
            <a:r>
              <a:rPr lang="ru-RU" dirty="0"/>
              <a:t>«Они пошли в гостиную к роялю».</a:t>
            </a:r>
          </a:p>
          <a:p>
            <a:pPr lvl="0"/>
            <a:r>
              <a:rPr lang="ru-RU" dirty="0"/>
              <a:t>«Жара понемногу спадала».</a:t>
            </a:r>
          </a:p>
          <a:p>
            <a:pPr lvl="0"/>
            <a:r>
              <a:rPr lang="ru-RU" dirty="0"/>
              <a:t>«Жарко от летнего солнца и от теплой земли».</a:t>
            </a:r>
          </a:p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17E4508-5DE2-4D6B-8C61-99692FEDF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6748" y="1825625"/>
            <a:ext cx="2957051" cy="4351338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Шаромыжник.</a:t>
            </a:r>
          </a:p>
          <a:p>
            <a:pPr lvl="0"/>
            <a:r>
              <a:rPr lang="ru-RU" dirty="0" err="1"/>
              <a:t>Свентицкой</a:t>
            </a:r>
            <a:r>
              <a:rPr lang="ru-RU" dirty="0"/>
              <a:t>.</a:t>
            </a:r>
          </a:p>
          <a:p>
            <a:pPr lvl="0"/>
            <a:r>
              <a:rPr lang="ru-RU" dirty="0" err="1"/>
              <a:t>Смоковников</a:t>
            </a:r>
            <a:r>
              <a:rPr lang="ru-RU" dirty="0"/>
              <a:t>.</a:t>
            </a:r>
          </a:p>
          <a:p>
            <a:pPr lvl="0"/>
            <a:r>
              <a:rPr lang="ru-RU" dirty="0" err="1"/>
              <a:t>Геннисон</a:t>
            </a:r>
            <a:r>
              <a:rPr lang="ru-RU" dirty="0"/>
              <a:t>.</a:t>
            </a:r>
          </a:p>
          <a:p>
            <a:pPr lvl="0"/>
            <a:r>
              <a:rPr lang="ru-RU" dirty="0" err="1"/>
              <a:t>Энниок</a:t>
            </a:r>
            <a:r>
              <a:rPr lang="ru-RU" dirty="0"/>
              <a:t>.</a:t>
            </a:r>
          </a:p>
          <a:p>
            <a:pPr lvl="0"/>
            <a:r>
              <a:rPr lang="ru-RU" dirty="0" err="1"/>
              <a:t>Эбергайль</a:t>
            </a:r>
            <a:r>
              <a:rPr lang="ru-RU" dirty="0"/>
              <a:t>.</a:t>
            </a:r>
          </a:p>
          <a:p>
            <a:r>
              <a:rPr lang="ru-RU" dirty="0" err="1"/>
              <a:t>Коломб</a:t>
            </a:r>
            <a:r>
              <a:rPr lang="ru-RU" dirty="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A0B0CF-66C8-428F-886E-BECCC9661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641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1B139-7EAA-4D78-B21E-11BAB6F2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Основные определения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434EB5-1164-4E5D-8167-E732282ED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/>
              <a:t>Фонема </a:t>
            </a:r>
            <a:r>
              <a:rPr lang="ru-RU" dirty="0"/>
              <a:t>– абстрактная единица языка, служащая для формирования означающего языковых знаков. Фонемы участвуют в различении звуковых оболочек. Фонема является абстрактной единицей языка, а ее конкретной реализацией в речи является звук. </a:t>
            </a:r>
          </a:p>
          <a:p>
            <a:r>
              <a:rPr lang="ru-RU" b="1" dirty="0"/>
              <a:t>Аллофон</a:t>
            </a:r>
            <a:r>
              <a:rPr lang="ru-RU" dirty="0"/>
              <a:t> — реализация фонемы, один из ее вариантов, обусловленный конкретным фонетическим окружением. В отличие от фонемы, является не абстрактным понятием, а конкретным речевым звуком.</a:t>
            </a:r>
          </a:p>
          <a:p>
            <a:r>
              <a:rPr lang="ru-RU" b="1" dirty="0" err="1"/>
              <a:t>Дифон</a:t>
            </a:r>
            <a:r>
              <a:rPr lang="ru-RU" dirty="0"/>
              <a:t> — сегмент речи между серединами соседних аллофонов.</a:t>
            </a:r>
          </a:p>
          <a:p>
            <a:r>
              <a:rPr lang="ru-RU" b="1" dirty="0" err="1"/>
              <a:t>Полуслог</a:t>
            </a:r>
            <a:r>
              <a:rPr lang="ru-RU" b="1" dirty="0"/>
              <a:t> </a:t>
            </a:r>
            <a:r>
              <a:rPr lang="ru-RU" dirty="0"/>
              <a:t>— сегмент, содержащие половину согласного и половину примыкающего к нему гласного.</a:t>
            </a:r>
          </a:p>
          <a:p>
            <a:r>
              <a:rPr lang="ru-RU" b="1" dirty="0" err="1"/>
              <a:t>Аллослог</a:t>
            </a:r>
            <a:r>
              <a:rPr lang="ru-RU" dirty="0"/>
              <a:t> – слоговой сегмент с учетом позиционной и комбинаторной </a:t>
            </a:r>
            <a:r>
              <a:rPr lang="ru-RU" dirty="0" err="1"/>
              <a:t>аллофонии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5A6D3F-E26A-4524-BAB1-CBA7FD066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883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4A1A7-B5A0-45F0-A365-D1CF5AB0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Основные определения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2A49FC-FE53-4380-AE95-824C632C1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/>
              <a:t>Фонетическое слово </a:t>
            </a:r>
            <a:r>
              <a:rPr lang="ru-RU" dirty="0"/>
              <a:t>– отрезок речевой цепи, объединяемый одним (словесным) ударением.</a:t>
            </a:r>
          </a:p>
          <a:p>
            <a:r>
              <a:rPr lang="ru-RU" b="1" spc="-1" dirty="0">
                <a:solidFill>
                  <a:srgbClr val="000000"/>
                </a:solidFill>
              </a:rPr>
              <a:t>Синтагма</a:t>
            </a:r>
            <a:r>
              <a:rPr lang="ru-RU" spc="-1" dirty="0">
                <a:solidFill>
                  <a:srgbClr val="000000"/>
                </a:solidFill>
              </a:rPr>
              <a:t> – последовательность слов, связанных синтаксической связью, которые представляют из себя цельные просодические единицы. На границах синтагмы происходит смена просодического оформления.</a:t>
            </a:r>
          </a:p>
          <a:p>
            <a:r>
              <a:rPr lang="ru-RU" b="1" dirty="0"/>
              <a:t>Просодические параметры </a:t>
            </a:r>
            <a:r>
              <a:rPr lang="ru-RU" dirty="0"/>
              <a:t>подразделяются на тональные (мелодика, изменения частоты основного тона), количественно-динамические (паузы, длительность, темп и интенсивность), артикуляционные (раствор рта, назализация, смещение язычной артикуляции) и фонационные (различные типы голоса).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F61A73D-9BFC-4AD8-8DCC-91148FFD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243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2FC6B-EB9F-4D1D-8BB4-B23E6EF93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Диаграмма классов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FBE4AF-4BA0-4B74-A4C9-48770D48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27</a:t>
            </a:fld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0A973AF-E18D-44E1-ABEB-6CB3BFBB1E2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707096" y="1325563"/>
            <a:ext cx="4777807" cy="491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6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9C2012-9230-4391-ACE9-DB062DC6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4182"/>
            <a:ext cx="10515600" cy="877455"/>
          </a:xfrm>
        </p:spPr>
        <p:txBody>
          <a:bodyPr/>
          <a:lstStyle/>
          <a:p>
            <a:pPr algn="ctr"/>
            <a:r>
              <a:rPr lang="ru-RU" b="1" spc="-1" dirty="0">
                <a:solidFill>
                  <a:srgbClr val="000000"/>
                </a:solidFill>
              </a:rPr>
              <a:t>Цель и задачи 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703F64-A098-482B-A1CC-D96032207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01090"/>
            <a:ext cx="10515601" cy="4375873"/>
          </a:xfrm>
        </p:spPr>
        <p:txBody>
          <a:bodyPr>
            <a:noAutofit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b="1" spc="-1" dirty="0">
                <a:solidFill>
                  <a:srgbClr val="000000"/>
                </a:solidFill>
              </a:rPr>
              <a:t>Цель</a:t>
            </a:r>
            <a:r>
              <a:rPr lang="ru-RU" sz="2000" spc="-1" dirty="0">
                <a:solidFill>
                  <a:srgbClr val="000000"/>
                </a:solidFill>
              </a:rPr>
              <a:t>: разработка алгоритма для синтеза речи по произвольному тексту на русском языке и создание ПО для озвучивания текста на основе этого алгоритма.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b="1" spc="-1" dirty="0">
                <a:solidFill>
                  <a:srgbClr val="000000"/>
                </a:solidFill>
              </a:rPr>
              <a:t>Задачи, которые следует решить для достижения поставленной цели</a:t>
            </a:r>
            <a:r>
              <a:rPr lang="ru-RU" sz="2000" spc="-1" dirty="0">
                <a:solidFill>
                  <a:srgbClr val="000000"/>
                </a:solidFill>
              </a:rPr>
              <a:t>:</a:t>
            </a:r>
          </a:p>
          <a:p>
            <a:pPr indent="-22824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ru-RU" sz="2000" spc="-1" dirty="0">
                <a:solidFill>
                  <a:srgbClr val="000000"/>
                </a:solidFill>
              </a:rPr>
              <a:t>провести аналитическое исследование существующих подходов к синтезу речи и выбрать наиболее подходящий;</a:t>
            </a:r>
          </a:p>
          <a:p>
            <a:pPr indent="-22824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ru-RU" sz="2000" spc="-1" dirty="0">
                <a:solidFill>
                  <a:srgbClr val="000000"/>
                </a:solidFill>
              </a:rPr>
              <a:t>на основе проведенного исследования модифицировать выбранный метод для достижения поставленной цели;</a:t>
            </a:r>
          </a:p>
          <a:p>
            <a:pPr indent="-22824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ru-RU" sz="2000" spc="-1" dirty="0">
                <a:solidFill>
                  <a:srgbClr val="000000"/>
                </a:solidFill>
              </a:rPr>
              <a:t>разработать алгоритм по модифицированному методу;</a:t>
            </a:r>
          </a:p>
          <a:p>
            <a:pPr indent="-22824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ru-RU" sz="2000" spc="-1" dirty="0">
                <a:solidFill>
                  <a:srgbClr val="000000"/>
                </a:solidFill>
              </a:rPr>
              <a:t>создать программное обеспечение, реализующее данный алгоритм;</a:t>
            </a:r>
          </a:p>
          <a:p>
            <a:pPr indent="-22824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ru-RU" sz="2000" spc="-1" dirty="0">
                <a:solidFill>
                  <a:srgbClr val="000000"/>
                </a:solidFill>
              </a:rPr>
              <a:t>разработать тесты для разработанного ПО;</a:t>
            </a:r>
          </a:p>
          <a:p>
            <a:pPr indent="-22824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ru-RU" sz="2000" spc="-1" dirty="0">
                <a:solidFill>
                  <a:srgbClr val="000000"/>
                </a:solidFill>
              </a:rPr>
              <a:t>провести исследование разработанного ПО для оценки качества синтезируемой речи.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6EC367-29F6-49BA-A22C-AFDCCF11B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612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874C22-3C55-454F-B444-5C39C0D79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68217"/>
          </a:xfrm>
        </p:spPr>
        <p:txBody>
          <a:bodyPr/>
          <a:lstStyle/>
          <a:p>
            <a:pPr algn="ctr"/>
            <a:r>
              <a:rPr lang="ru-RU" b="1" spc="-1" dirty="0">
                <a:solidFill>
                  <a:srgbClr val="000000"/>
                </a:solidFill>
              </a:rPr>
              <a:t>Методы синтеза речи</a:t>
            </a:r>
            <a:endParaRPr lang="ru-RU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00E52717-D26D-4581-AFF9-B4574C8152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1303614"/>
              </p:ext>
            </p:extLst>
          </p:nvPr>
        </p:nvGraphicFramePr>
        <p:xfrm>
          <a:off x="838200" y="868220"/>
          <a:ext cx="10515600" cy="4563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673">
                  <a:extLst>
                    <a:ext uri="{9D8B030D-6E8A-4147-A177-3AD203B41FA5}">
                      <a16:colId xmlns:a16="http://schemas.microsoft.com/office/drawing/2014/main" val="2950786237"/>
                    </a:ext>
                  </a:extLst>
                </a:gridCol>
                <a:gridCol w="3931227">
                  <a:extLst>
                    <a:ext uri="{9D8B030D-6E8A-4147-A177-3AD203B41FA5}">
                      <a16:colId xmlns:a16="http://schemas.microsoft.com/office/drawing/2014/main" val="4038292706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296312675"/>
                    </a:ext>
                  </a:extLst>
                </a:gridCol>
              </a:tblGrid>
              <a:tr h="4222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Название метода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55800" marR="558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Достоинства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55800" marR="558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Недостатки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55800" marR="55800"/>
                </a:tc>
                <a:extLst>
                  <a:ext uri="{0D108BD9-81ED-4DB2-BD59-A6C34878D82A}">
                    <a16:rowId xmlns:a16="http://schemas.microsoft.com/office/drawing/2014/main" val="931689539"/>
                  </a:ext>
                </a:extLst>
              </a:tr>
              <a:tr h="10581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Параметрический</a:t>
                      </a:r>
                      <a:endParaRPr lang="ru-RU" sz="1600" b="0" strike="noStrike" spc="-1" dirty="0">
                        <a:latin typeface="Arial"/>
                      </a:endParaRPr>
                    </a:p>
                  </a:txBody>
                  <a:tcPr marL="55800" marR="558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lang="ru-RU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Очень высокое качество речи.</a:t>
                      </a:r>
                      <a:endParaRPr lang="ru-RU" sz="1600" b="0" strike="noStrike" spc="-1" dirty="0">
                        <a:latin typeface="Arial"/>
                      </a:endParaRPr>
                    </a:p>
                  </a:txBody>
                  <a:tcPr marL="55800" marR="55800"/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lang="ru-RU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Набор текстовых сообщений, которые необходимо озвучить, должен быть заранее известен.</a:t>
                      </a:r>
                      <a:endParaRPr lang="ru-RU" sz="1600" b="0" strike="noStrike" spc="-1" dirty="0">
                        <a:latin typeface="Arial"/>
                      </a:endParaRPr>
                    </a:p>
                  </a:txBody>
                  <a:tcPr marL="55800" marR="55800"/>
                </a:tc>
                <a:extLst>
                  <a:ext uri="{0D108BD9-81ED-4DB2-BD59-A6C34878D82A}">
                    <a16:rowId xmlns:a16="http://schemas.microsoft.com/office/drawing/2014/main" val="921059793"/>
                  </a:ext>
                </a:extLst>
              </a:tr>
              <a:tr h="17316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Компилятивный</a:t>
                      </a:r>
                      <a:endParaRPr lang="ru-RU" sz="1600" b="0" strike="noStrike" spc="-1" dirty="0">
                        <a:latin typeface="Arial"/>
                      </a:endParaRPr>
                    </a:p>
                  </a:txBody>
                  <a:tcPr marL="55800" marR="558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lang="ru-RU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Простота. </a:t>
                      </a:r>
                      <a:endParaRPr lang="ru-RU" sz="1600" b="0" strike="noStrike" spc="-1" dirty="0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lang="ru-RU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Качество синтезируемой речи зависит только качества записи элементов синтеза.</a:t>
                      </a:r>
                      <a:endParaRPr lang="ru-RU" sz="1600" b="0" strike="noStrike" spc="-1" dirty="0">
                        <a:latin typeface="Arial"/>
                      </a:endParaRPr>
                    </a:p>
                  </a:txBody>
                  <a:tcPr marL="55800" marR="55800"/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lang="ru-RU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Большой объем памяти для хранения предварительно записанного словаря.</a:t>
                      </a:r>
                      <a:endParaRPr lang="ru-RU" sz="1600" b="0" strike="noStrike" spc="-1" dirty="0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lang="ru-RU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Содержание и вариативность синтезируемой речи ограничена этим словарем.</a:t>
                      </a:r>
                      <a:endParaRPr lang="ru-RU" sz="1600" b="0" strike="noStrike" spc="-1" dirty="0">
                        <a:latin typeface="Arial"/>
                      </a:endParaRPr>
                    </a:p>
                  </a:txBody>
                  <a:tcPr marL="55800" marR="55800"/>
                </a:tc>
                <a:extLst>
                  <a:ext uri="{0D108BD9-81ED-4DB2-BD59-A6C34878D82A}">
                    <a16:rowId xmlns:a16="http://schemas.microsoft.com/office/drawing/2014/main" val="539006741"/>
                  </a:ext>
                </a:extLst>
              </a:tr>
              <a:tr h="118266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По фонетическим правилам</a:t>
                      </a:r>
                      <a:endParaRPr lang="ru-RU" sz="1600" b="0" strike="noStrike" spc="-1" dirty="0">
                        <a:latin typeface="Arial"/>
                      </a:endParaRPr>
                    </a:p>
                  </a:txBody>
                  <a:tcPr marL="55800" marR="5580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3080" marR="0" lvl="0" indent="-34272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lang="ru-RU" sz="1600" b="0" strike="noStrike" spc="-1" dirty="0">
                          <a:solidFill>
                            <a:srgbClr val="000000"/>
                          </a:solidFill>
                          <a:latin typeface="+mn-lt"/>
                        </a:rPr>
                        <a:t>Позволяет синтезировать речь по заранее неизвестному тексту.</a:t>
                      </a:r>
                      <a:endParaRPr lang="ru-RU" sz="1600" b="0" strike="noStrike" spc="-1" dirty="0">
                        <a:latin typeface="Arial"/>
                      </a:endParaRPr>
                    </a:p>
                  </a:txBody>
                  <a:tcPr marL="55800" marR="558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lang="ru-RU" sz="1600" b="0" strike="noStrike" spc="-1" dirty="0">
                          <a:solidFill>
                            <a:srgbClr val="000000"/>
                          </a:solidFill>
                          <a:latin typeface="+mn-lt"/>
                        </a:rPr>
                        <a:t>Самый сложный из всех трех методов.</a:t>
                      </a:r>
                      <a:endParaRPr lang="ru-RU" sz="1600" b="0" strike="noStrike" spc="-1" dirty="0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lang="ru-RU" sz="1600" b="0" strike="noStrike" spc="-1" dirty="0">
                          <a:solidFill>
                            <a:srgbClr val="000000"/>
                          </a:solidFill>
                          <a:latin typeface="+mn-lt"/>
                        </a:rPr>
                        <a:t>Синтезированная речь имеет худшее качество, чем в предыдущих двух методах.</a:t>
                      </a:r>
                      <a:endParaRPr lang="ru-RU" sz="1600" b="0" strike="noStrike" spc="-1" dirty="0">
                        <a:latin typeface="Arial"/>
                      </a:endParaRPr>
                    </a:p>
                  </a:txBody>
                  <a:tcPr marL="55800" marR="558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259493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E25769-3422-43E3-8C03-D20A9DB8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4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71DB82E-4219-4C1A-B924-67D768E335F3}"/>
              </a:ext>
            </a:extLst>
          </p:cNvPr>
          <p:cNvSpPr/>
          <p:nvPr/>
        </p:nvSpPr>
        <p:spPr>
          <a:xfrm>
            <a:off x="838200" y="5550206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Times New Roman"/>
                <a:ea typeface="Times New Roman"/>
              </a:rPr>
              <a:t>Единственный метод, позволяющий озвучить произвольный заранее неизвестный текст, – синтез </a:t>
            </a:r>
            <a:r>
              <a:rPr lang="ru-RU" b="1" spc="-1" dirty="0">
                <a:solidFill>
                  <a:srgbClr val="000000"/>
                </a:solidFill>
                <a:latin typeface="Times New Roman"/>
                <a:ea typeface="Times New Roman"/>
              </a:rPr>
              <a:t>по фонетическим правилам</a:t>
            </a:r>
            <a:r>
              <a:rPr lang="ru-RU" spc="-1" dirty="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lang="ru-RU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967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CF7FD2-9D35-439D-B42E-A81A1051A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28699"/>
          </a:xfrm>
        </p:spPr>
        <p:txBody>
          <a:bodyPr>
            <a:noAutofit/>
          </a:bodyPr>
          <a:lstStyle/>
          <a:p>
            <a:pPr algn="ctr"/>
            <a:r>
              <a:rPr lang="ru-RU" sz="3600" b="1" spc="-1" dirty="0">
                <a:solidFill>
                  <a:srgbClr val="000000"/>
                </a:solidFill>
              </a:rPr>
              <a:t>Исходные элементы</a:t>
            </a:r>
            <a:r>
              <a:rPr lang="en-US" sz="3600" b="1" spc="-1" dirty="0">
                <a:solidFill>
                  <a:srgbClr val="000000"/>
                </a:solidFill>
              </a:rPr>
              <a:t> </a:t>
            </a:r>
            <a:r>
              <a:rPr lang="ru-RU" sz="3600" b="1" spc="-1" dirty="0">
                <a:solidFill>
                  <a:srgbClr val="000000"/>
                </a:solidFill>
              </a:rPr>
              <a:t>синтеза</a:t>
            </a:r>
            <a:endParaRPr lang="ru-RU" sz="3600" b="1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7A49743A-38EF-4CA9-A1EE-BBC13E0198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3635125"/>
              </p:ext>
            </p:extLst>
          </p:nvPr>
        </p:nvGraphicFramePr>
        <p:xfrm>
          <a:off x="838200" y="1028705"/>
          <a:ext cx="10515600" cy="4675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1725">
                  <a:extLst>
                    <a:ext uri="{9D8B030D-6E8A-4147-A177-3AD203B41FA5}">
                      <a16:colId xmlns:a16="http://schemas.microsoft.com/office/drawing/2014/main" val="1530307713"/>
                    </a:ext>
                  </a:extLst>
                </a:gridCol>
                <a:gridCol w="3552825">
                  <a:extLst>
                    <a:ext uri="{9D8B030D-6E8A-4147-A177-3AD203B41FA5}">
                      <a16:colId xmlns:a16="http://schemas.microsoft.com/office/drawing/2014/main" val="2237441719"/>
                    </a:ext>
                  </a:extLst>
                </a:gridCol>
                <a:gridCol w="4591050">
                  <a:extLst>
                    <a:ext uri="{9D8B030D-6E8A-4147-A177-3AD203B41FA5}">
                      <a16:colId xmlns:a16="http://schemas.microsoft.com/office/drawing/2014/main" val="2077057229"/>
                    </a:ext>
                  </a:extLst>
                </a:gridCol>
              </a:tblGrid>
              <a:tr h="4211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Исходные элементы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46800" marR="468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Достоинства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46800" marR="468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Недостатки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46800" marR="46800"/>
                </a:tc>
                <a:extLst>
                  <a:ext uri="{0D108BD9-81ED-4DB2-BD59-A6C34878D82A}">
                    <a16:rowId xmlns:a16="http://schemas.microsoft.com/office/drawing/2014/main" val="1799982479"/>
                  </a:ext>
                </a:extLst>
              </a:tr>
              <a:tr h="85765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Микросегменты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46800" marR="468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Наиболее «детально» из всех вариантов учитывается контекст.</a:t>
                      </a:r>
                      <a:endParaRPr lang="ru-RU" sz="1400" b="0" strike="noStrike" spc="-1" dirty="0">
                        <a:latin typeface="Arial"/>
                      </a:endParaRPr>
                    </a:p>
                  </a:txBody>
                  <a:tcPr marL="46800" marR="46800"/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Большой объем БД.</a:t>
                      </a:r>
                      <a:endParaRPr lang="ru-RU" sz="14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Трудно выделить границу микросегментов.</a:t>
                      </a:r>
                      <a:endParaRPr lang="ru-RU" sz="14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Много «склеек».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46800" marR="46800"/>
                </a:tc>
                <a:extLst>
                  <a:ext uri="{0D108BD9-81ED-4DB2-BD59-A6C34878D82A}">
                    <a16:rowId xmlns:a16="http://schemas.microsoft.com/office/drawing/2014/main" val="37742907"/>
                  </a:ext>
                </a:extLst>
              </a:tr>
              <a:tr h="85765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Аллофоны</a:t>
                      </a:r>
                      <a:endParaRPr lang="ru-RU" sz="1400" b="0" strike="noStrike" spc="-1" dirty="0">
                        <a:latin typeface="Arial"/>
                      </a:endParaRPr>
                    </a:p>
                  </a:txBody>
                  <a:tcPr marL="46800" marR="4680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При использовании мини-набора объем БД будет небольшим.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46800" marR="468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Трудно выделить границу аллофонов.</a:t>
                      </a:r>
                      <a:endParaRPr lang="ru-RU" sz="1400" b="0" strike="noStrike" spc="-1" dirty="0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Для улучшения качества синтеза необходимо сильно увеличить объем БД.</a:t>
                      </a:r>
                      <a:endParaRPr lang="ru-RU" sz="1400" b="0" strike="noStrike" spc="-1" dirty="0">
                        <a:latin typeface="Arial"/>
                      </a:endParaRPr>
                    </a:p>
                  </a:txBody>
                  <a:tcPr marL="46800" marR="468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93113"/>
                  </a:ext>
                </a:extLst>
              </a:tr>
              <a:tr h="85765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b="1" strike="noStrike" spc="-1" dirty="0" err="1">
                          <a:solidFill>
                            <a:srgbClr val="FFFFFF"/>
                          </a:solidFill>
                          <a:latin typeface="Calibri"/>
                        </a:rPr>
                        <a:t>Дифоны</a:t>
                      </a:r>
                      <a:endParaRPr lang="ru-RU" sz="1400" b="0" strike="noStrike" spc="-1" dirty="0">
                        <a:latin typeface="Arial"/>
                      </a:endParaRPr>
                    </a:p>
                  </a:txBody>
                  <a:tcPr marL="46800" marR="468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Контекст учитывается более детально.</a:t>
                      </a:r>
                      <a:endParaRPr lang="ru-RU" sz="1400" b="0" strike="noStrike" spc="-1" dirty="0">
                        <a:latin typeface="Arial"/>
                      </a:endParaRPr>
                    </a:p>
                  </a:txBody>
                  <a:tcPr marL="46800" marR="46800"/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Трудно выделить границу дифонов.</a:t>
                      </a:r>
                      <a:endParaRPr lang="ru-RU" sz="14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Для улучшения качества синтеза необходимо сильно увеличить объем БД.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46800" marR="46800"/>
                </a:tc>
                <a:extLst>
                  <a:ext uri="{0D108BD9-81ED-4DB2-BD59-A6C34878D82A}">
                    <a16:rowId xmlns:a16="http://schemas.microsoft.com/office/drawing/2014/main" val="774940978"/>
                  </a:ext>
                </a:extLst>
              </a:tr>
              <a:tr h="5877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Полуслоги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46800" marR="468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Контекст учитывается более детально.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46800" marR="46800"/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Трудно выделить границу полуслогов.</a:t>
                      </a:r>
                      <a:endParaRPr lang="ru-RU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46800" marR="46800"/>
                </a:tc>
                <a:extLst>
                  <a:ext uri="{0D108BD9-81ED-4DB2-BD59-A6C34878D82A}">
                    <a16:rowId xmlns:a16="http://schemas.microsoft.com/office/drawing/2014/main" val="3177087556"/>
                  </a:ext>
                </a:extLst>
              </a:tr>
              <a:tr h="42813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Слоги</a:t>
                      </a:r>
                      <a:endParaRPr lang="ru-RU" sz="1400" b="0" strike="noStrike" spc="-1" dirty="0">
                        <a:latin typeface="Arial"/>
                      </a:endParaRPr>
                    </a:p>
                  </a:txBody>
                  <a:tcPr marL="46800" marR="468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Меньше проблем с выделением границ.</a:t>
                      </a:r>
                      <a:endParaRPr lang="ru-RU" sz="1400" b="0" strike="noStrike" spc="-1" dirty="0">
                        <a:latin typeface="Arial"/>
                      </a:endParaRPr>
                    </a:p>
                  </a:txBody>
                  <a:tcPr marL="46800" marR="46800"/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Большой объем БД.</a:t>
                      </a:r>
                      <a:endParaRPr lang="ru-RU" sz="1400" b="0" strike="noStrike" spc="-1" dirty="0">
                        <a:latin typeface="Arial"/>
                      </a:endParaRPr>
                    </a:p>
                  </a:txBody>
                  <a:tcPr marL="46800" marR="46800"/>
                </a:tc>
                <a:extLst>
                  <a:ext uri="{0D108BD9-81ED-4DB2-BD59-A6C34878D82A}">
                    <a16:rowId xmlns:a16="http://schemas.microsoft.com/office/drawing/2014/main" val="3719637806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5B17EF-6DC3-4053-A5B0-C77F3913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5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9CF415F-BEC1-4F54-9741-155D0598DD51}"/>
              </a:ext>
            </a:extLst>
          </p:cNvPr>
          <p:cNvSpPr/>
          <p:nvPr/>
        </p:nvSpPr>
        <p:spPr>
          <a:xfrm>
            <a:off x="838200" y="5710019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b="1" spc="-1" dirty="0">
                <a:solidFill>
                  <a:srgbClr val="000000"/>
                </a:solidFill>
                <a:latin typeface="Times New Roman"/>
                <a:ea typeface="Times New Roman"/>
              </a:rPr>
              <a:t>Аллофоны </a:t>
            </a:r>
            <a:r>
              <a:rPr lang="ru-RU" spc="-1" dirty="0">
                <a:solidFill>
                  <a:srgbClr val="000000"/>
                </a:solidFill>
                <a:latin typeface="Times New Roman"/>
                <a:ea typeface="Times New Roman"/>
              </a:rPr>
              <a:t>являются наилучшим компромиссом между возможным качеством синтезируемой речи и объемом БД исходных элементов.</a:t>
            </a:r>
            <a:endParaRPr lang="ru-RU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50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2D8177-0286-4C56-AD34-32DAFD21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Создание акустической базы данных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C2B41B2-DDCE-4646-9B9A-0FFCB000C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Всего в русском языке насчитывается 42 фонемы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Обычно выделяют и используют два практически обоснованных варианта набора аллофонов: мини-набор (420 аллофонов) и макси-набор (4140 аллофонов). </a:t>
            </a:r>
          </a:p>
          <a:p>
            <a:r>
              <a:rPr lang="ru-RU" dirty="0"/>
              <a:t>В данной работе используется мини-набор (420 аллофонов).</a:t>
            </a:r>
            <a:endParaRPr lang="en-US" dirty="0"/>
          </a:p>
          <a:p>
            <a:r>
              <a:rPr lang="ru-RU" dirty="0"/>
              <a:t>Для создания акустической базы данных был использован корпус RUSLAN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35F4831-7D37-4E8A-ADCE-C6F0C8F7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03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9F617-41C6-4922-AA2E-3BCA789C3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3225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Модификация метода аллофонного синтеза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B60AC1-C434-4594-B259-DB7EF069A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3226"/>
            <a:ext cx="10515600" cy="140350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2400" dirty="0"/>
              <a:t>В потоке речи взаимовлияние соседних аллофонов друг на друга оказывается настолько сильным, что при создании БД аллофонов не всегда удается провести между ними четкую границу. </a:t>
            </a:r>
          </a:p>
          <a:p>
            <a:pPr marL="0" indent="0">
              <a:buNone/>
            </a:pPr>
            <a:r>
              <a:rPr lang="ru-RU" sz="2400" dirty="0"/>
              <a:t>В данной работе в качестве исходных элементов синтеза использовать не только аллофоны, но  и более протяжённые фонетические сегменты (</a:t>
            </a:r>
            <a:r>
              <a:rPr lang="ru-RU" sz="2400" dirty="0" err="1"/>
              <a:t>аллослоги</a:t>
            </a:r>
            <a:r>
              <a:rPr lang="ru-RU" sz="2400" dirty="0"/>
              <a:t>).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C39AB41-E38F-41E3-B901-06CB3AC3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7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BE1485-9E5B-4EA8-94D0-D97E15520479}"/>
              </a:ext>
            </a:extLst>
          </p:cNvPr>
          <p:cNvSpPr/>
          <p:nvPr/>
        </p:nvSpPr>
        <p:spPr>
          <a:xfrm>
            <a:off x="838200" y="5695182"/>
            <a:ext cx="10515600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</a:pPr>
            <a:r>
              <a:rPr lang="en-US" dirty="0"/>
              <a:t>C</a:t>
            </a:r>
            <a:r>
              <a:rPr lang="ru-RU" dirty="0" err="1"/>
              <a:t>пектрограмма</a:t>
            </a:r>
            <a:r>
              <a:rPr lang="ru-RU" dirty="0"/>
              <a:t> слова «загремела»</a:t>
            </a:r>
            <a:r>
              <a:rPr lang="en-US" dirty="0"/>
              <a:t> (</a:t>
            </a:r>
            <a:r>
              <a:rPr lang="ru-RU" dirty="0"/>
              <a:t>получена с помощью </a:t>
            </a:r>
            <a:r>
              <a:rPr lang="en-US" dirty="0"/>
              <a:t>Adobe Audition)</a:t>
            </a:r>
            <a:r>
              <a:rPr lang="ru-RU" dirty="0"/>
              <a:t>.</a:t>
            </a:r>
            <a:endParaRPr lang="ru-RU" dirty="0">
              <a:effectLst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03C560-B8D4-42D4-9852-8FCB87755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600" y="2386730"/>
            <a:ext cx="8446799" cy="330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01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BB4A9E-FDE1-4916-90B6-E818B52FB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01212"/>
          </a:xfrm>
        </p:spPr>
        <p:txBody>
          <a:bodyPr>
            <a:normAutofit/>
          </a:bodyPr>
          <a:lstStyle/>
          <a:p>
            <a:pPr algn="ctr"/>
            <a:r>
              <a:rPr lang="ru-RU" sz="4000" b="1" spc="-1" dirty="0">
                <a:solidFill>
                  <a:srgbClr val="000000"/>
                </a:solidFill>
              </a:rPr>
              <a:t>Функциональная модель реализации метода</a:t>
            </a:r>
            <a:endParaRPr lang="ru-RU" sz="40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D282B2C-A99B-44BE-87CA-8DE37BA73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633" y="1177310"/>
            <a:ext cx="9668733" cy="5102942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0EAF7B-7779-4188-A9EC-6A8A5C664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695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A3F74B4E-4C97-43C6-8E59-30D4B133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b="1" spc="-1" dirty="0">
                <a:solidFill>
                  <a:srgbClr val="000000"/>
                </a:solidFill>
              </a:rPr>
              <a:t>Лингвистический текстовый процессор</a:t>
            </a:r>
            <a:endParaRPr lang="ru-RU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EA374229-1BBA-4C70-A6CD-507201B8FC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spcBef>
                <a:spcPts val="1001"/>
              </a:spcBef>
              <a:tabLst>
                <a:tab pos="0" algn="l"/>
              </a:tabLst>
            </a:pPr>
            <a:r>
              <a:rPr lang="ru-RU" spc="-1" dirty="0">
                <a:solidFill>
                  <a:srgbClr val="000000"/>
                </a:solidFill>
              </a:rPr>
              <a:t>Задачей лингвистического текстового процессора является предварительная обработка текста</a:t>
            </a:r>
            <a:r>
              <a:rPr lang="en-US" spc="-1" dirty="0">
                <a:solidFill>
                  <a:srgbClr val="000000"/>
                </a:solidFill>
              </a:rPr>
              <a:t>.</a:t>
            </a:r>
            <a:endParaRPr lang="ru-RU" spc="-1" dirty="0">
              <a:solidFill>
                <a:srgbClr val="000000"/>
              </a:solidFill>
            </a:endParaRPr>
          </a:p>
          <a:p>
            <a:pPr>
              <a:spcBef>
                <a:spcPts val="1001"/>
              </a:spcBef>
              <a:tabLst>
                <a:tab pos="0" algn="l"/>
              </a:tabLst>
            </a:pPr>
            <a:r>
              <a:rPr lang="ru-RU" spc="-1" dirty="0">
                <a:solidFill>
                  <a:srgbClr val="000000"/>
                </a:solidFill>
              </a:rPr>
              <a:t>Под дешифровкой аббревиатур здесь понимается установление правил их чтения, а не расшифровка слов, сокращением которых она является.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DCDFCA4-D03E-4507-8654-618508283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9</a:t>
            </a:fld>
            <a:endParaRPr lang="ru-RU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B3A7C81E-2B5E-4479-97D1-628825255A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10740" y="1470126"/>
            <a:ext cx="3380065" cy="4249535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EFECB49-8991-4676-8F36-15E67E0E3483}"/>
              </a:ext>
            </a:extLst>
          </p:cNvPr>
          <p:cNvSpPr/>
          <p:nvPr/>
        </p:nvSpPr>
        <p:spPr>
          <a:xfrm>
            <a:off x="668239" y="5884575"/>
            <a:ext cx="5065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ea typeface="Times New Roman" panose="02020603050405020304" pitchFamily="18" charset="0"/>
              </a:rPr>
              <a:t>Схема алгоритма работы лингвистического текстового процессора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4988100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1835</TotalTime>
  <Words>1890</Words>
  <Application>Microsoft Office PowerPoint</Application>
  <PresentationFormat>Широкоэкранный</PresentationFormat>
  <Paragraphs>249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Symbol</vt:lpstr>
      <vt:lpstr>Times New Roman</vt:lpstr>
      <vt:lpstr>Тема Office</vt:lpstr>
      <vt:lpstr>Разработка алгоритма для синтеза речи по заранее неизвестному тексту на русском языке</vt:lpstr>
      <vt:lpstr>Актуальность</vt:lpstr>
      <vt:lpstr>Цель и задачи работы</vt:lpstr>
      <vt:lpstr>Методы синтеза речи</vt:lpstr>
      <vt:lpstr>Исходные элементы синтеза</vt:lpstr>
      <vt:lpstr>Создание акустической базы данных</vt:lpstr>
      <vt:lpstr>Модификация метода аллофонного синтеза</vt:lpstr>
      <vt:lpstr>Функциональная модель реализации метода</vt:lpstr>
      <vt:lpstr>Лингвистический текстовый процессор</vt:lpstr>
      <vt:lpstr>Ограничения разработанного лингвистического текстового процессора (ЛТП)</vt:lpstr>
      <vt:lpstr>Схема разработанного алгоритма для дешифровки неизвестных аббревиатур</vt:lpstr>
      <vt:lpstr>Просодический процессор</vt:lpstr>
      <vt:lpstr>Фонетический процессор</vt:lpstr>
      <vt:lpstr>Акустический процессор</vt:lpstr>
      <vt:lpstr>Организация хранения данных</vt:lpstr>
      <vt:lpstr>Результаты тестирования</vt:lpstr>
      <vt:lpstr>Сравнение исходного и модифицированного методов</vt:lpstr>
      <vt:lpstr>Заключение</vt:lpstr>
      <vt:lpstr>Дальнейшее развитие</vt:lpstr>
      <vt:lpstr>Спасибо за внимание!</vt:lpstr>
      <vt:lpstr>Критерии оценки качества синтезируемой речи</vt:lpstr>
      <vt:lpstr>Градации качества при оценке смысловой разборчивости речи</vt:lpstr>
      <vt:lpstr>Градации качества при оценке естественности речи</vt:lpstr>
      <vt:lpstr>Контрольные примеры</vt:lpstr>
      <vt:lpstr>Основные определения</vt:lpstr>
      <vt:lpstr>Основные определения</vt:lpstr>
      <vt:lpstr>Диаграмма классов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алгоритма для синтеза речи по заранее неизвестному тексту на русском языке</dc:title>
  <dc:creator>Nimeria Stark</dc:creator>
  <cp:lastModifiedBy>Nimeria Stark</cp:lastModifiedBy>
  <cp:revision>304</cp:revision>
  <dcterms:created xsi:type="dcterms:W3CDTF">2021-05-25T18:21:56Z</dcterms:created>
  <dcterms:modified xsi:type="dcterms:W3CDTF">2021-06-04T09:30:14Z</dcterms:modified>
</cp:coreProperties>
</file>