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embeddedFontLst>
    <p:embeddedFont>
      <p:font typeface="Helvetica Neue"/>
      <p:regular r:id="rId50"/>
      <p:bold r:id="rId51"/>
      <p:italic r:id="rId52"/>
      <p:boldItalic r:id="rId5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913641" y="4343251"/>
            <a:ext cx="5030714" cy="411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>
            <p:ph idx="2" type="sldImg"/>
          </p:nvPr>
        </p:nvSpPr>
        <p:spPr>
          <a:xfrm>
            <a:off x="916887" y="686243"/>
            <a:ext cx="5025900" cy="34283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rmale Folie mit Inha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8805863" y="6670675"/>
            <a:ext cx="338100" cy="1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fld id="{00000000-1234-1234-1234-123412341234}" type="slidenum">
              <a:rPr b="0" baseline="0" i="0" lang="en-GB" sz="9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‹#›</a:t>
            </a:fld>
          </a:p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4" name="Shape 14"/>
          <p:cNvSpPr txBox="1"/>
          <p:nvPr/>
        </p:nvSpPr>
        <p:spPr>
          <a:xfrm>
            <a:off x="172850" y="6327125"/>
            <a:ext cx="8779799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A0A0A0"/>
              </a:buClr>
              <a:buSzPct val="25000"/>
              <a:buFont typeface="Helvetica Neue"/>
              <a:buNone/>
            </a:pPr>
            <a:r>
              <a:rPr b="0" baseline="0" i="0" lang="en-GB" sz="1400" u="none" cap="none" strike="noStrike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r>
              <a:rPr b="0" baseline="0" i="0" lang="en-GB" sz="12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Technische Universität München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dofactory.com/javascript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://www.blackwasp.co.uk/DesignPatternsArticles.aspx" TargetMode="External"/><Relationship Id="rId6" Type="http://schemas.openxmlformats.org/officeDocument/2006/relationships/hyperlink" Target="https://en.wikipedia.org/wiki/Command_pattern" TargetMode="External"/><Relationship Id="rId7" Type="http://schemas.openxmlformats.org/officeDocument/2006/relationships/hyperlink" Target="https://de.wikipedia.org/wiki/Memento_(Entwurfsmuster)" TargetMode="External"/><Relationship Id="rId8" Type="http://schemas.openxmlformats.org/officeDocument/2006/relationships/hyperlink" Target="https://en.wikipedia.org/wiki/Chain-of-responsibility_pattern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dwmkerr/spaceinvaders" TargetMode="External"/><Relationship Id="rId4" Type="http://schemas.openxmlformats.org/officeDocument/2006/relationships/hyperlink" Target="https://github.com/negomi/tic-tac-toe" TargetMode="External"/><Relationship Id="rId5" Type="http://schemas.openxmlformats.org/officeDocument/2006/relationships/hyperlink" Target="https://github.com/daleharvey/pacman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9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8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 Patterns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JS Patterns and Anti Patterns</a:t>
            </a:r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b="0" baseline="0" i="0" lang="en-GB" sz="1800" u="none" cap="none" strike="noStrike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Malte Brockmann, Jun Heui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4/4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//The Client is the main loop and the invoker is the user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if(game.pressedKeys[37]) {				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  <a:rtl val="0"/>
              </a:rPr>
              <a:t>//&lt;-receiver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goLeft.execute(this.ship, this.shipSpeed);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if(game.pressedKeys[39])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goRight.execute(this.ship, this.shipSpeed);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  <a:rtl val="0"/>
              </a:rPr>
              <a:t>i</a:t>
            </a: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f(game.pressedKeys[32])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shoot.execute(this);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goDown.execute(bomb, bomb.velocity);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goUp.execute(rocket, rocket.velocity);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Capturing and externalizing an object’s internal state to be restored later.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Database </a:t>
            </a:r>
            <a:r>
              <a:rPr lang="en-GB">
                <a:rtl val="0"/>
              </a:rPr>
              <a:t>of 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“save point”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Use:  used to avoid disclosure of implementation details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Participants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Originator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to create and restore mementos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o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rdinator object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Caretaker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tores mementos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http://www.dofactory.com/images/diagrams/javascript/javascript-memento.jpg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964" y="3316775"/>
            <a:ext cx="5038822" cy="22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1/</a:t>
            </a:r>
            <a:r>
              <a:rPr lang="en-GB">
                <a:rtl val="0"/>
              </a:rPr>
              <a:t>4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game.moveToState(new LevelIntroState(game.level));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 = function(game, keyCode) 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game.moveToState(new LevelIntroState(1));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2/</a:t>
            </a:r>
            <a:r>
              <a:rPr lang="en-GB">
                <a:rtl val="0"/>
              </a:rPr>
              <a:t>4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Memento(state){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this.state = state;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this.getSavedState = function(){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this.state;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Caretaker(){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var saveState = [];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this.addMemento = function(memento){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saveState.push(memento);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this.getMemento = function(index){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saveState[index];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3/</a:t>
            </a:r>
            <a:r>
              <a:rPr lang="en-GB">
                <a:rtl val="0"/>
              </a:rPr>
              <a:t>4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lang="en-GB" sz="1500">
                <a:latin typeface="Courier New"/>
                <a:ea typeface="Courier New"/>
                <a:cs typeface="Courier New"/>
                <a:sym typeface="Courier New"/>
                <a:rtl val="0"/>
              </a:rPr>
              <a:t>//In this case an Originator is for example a LevelIntroState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 = new Caretaker();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caretaker.addMemento(new Memento</a:t>
            </a: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(new LevelIntroState(game.level))</a:t>
            </a: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</a:t>
            </a: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(caretaker.getMemento(0)).getSavedState()</a:t>
            </a: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  <a:r>
              <a:rPr b="1" baseline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</a:t>
            </a: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(caretaker.getMemento(0)).getSavedState()</a:t>
            </a: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);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921625" y="1951675"/>
            <a:ext cx="2918400" cy="42194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Memento - Spaceinvader 4/4</a:t>
            </a:r>
          </a:p>
        </p:txBody>
      </p:sp>
      <p:sp>
        <p:nvSpPr>
          <p:cNvPr id="115" name="Shape 115"/>
          <p:cNvSpPr/>
          <p:nvPr/>
        </p:nvSpPr>
        <p:spPr>
          <a:xfrm>
            <a:off x="1308875" y="2533500"/>
            <a:ext cx="1734899" cy="3435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WelcomeState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5084975" y="2258848"/>
            <a:ext cx="2385354" cy="2828100"/>
            <a:chOff x="4868125" y="2162873"/>
            <a:chExt cx="2385354" cy="2828100"/>
          </a:xfrm>
        </p:grpSpPr>
        <p:sp>
          <p:nvSpPr>
            <p:cNvPr id="117" name="Shape 117"/>
            <p:cNvSpPr/>
            <p:nvPr/>
          </p:nvSpPr>
          <p:spPr>
            <a:xfrm>
              <a:off x="4868125" y="2162873"/>
              <a:ext cx="2385299" cy="28281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Shape 118"/>
            <p:cNvGrpSpPr/>
            <p:nvPr/>
          </p:nvGrpSpPr>
          <p:grpSpPr>
            <a:xfrm>
              <a:off x="4868179" y="2162873"/>
              <a:ext cx="2385299" cy="2534376"/>
              <a:chOff x="4868179" y="2162873"/>
              <a:chExt cx="2385299" cy="2534376"/>
            </a:xfrm>
          </p:grpSpPr>
          <p:grpSp>
            <p:nvGrpSpPr>
              <p:cNvPr id="119" name="Shape 119"/>
              <p:cNvGrpSpPr/>
              <p:nvPr/>
            </p:nvGrpSpPr>
            <p:grpSpPr>
              <a:xfrm>
                <a:off x="5037462" y="2712475"/>
                <a:ext cx="2046600" cy="921600"/>
                <a:chOff x="6340912" y="2719725"/>
                <a:chExt cx="2046600" cy="921600"/>
              </a:xfrm>
            </p:grpSpPr>
            <p:sp>
              <p:nvSpPr>
                <p:cNvPr id="120" name="Shape 120"/>
                <p:cNvSpPr/>
                <p:nvPr/>
              </p:nvSpPr>
              <p:spPr>
                <a:xfrm>
                  <a:off x="6340912" y="2719725"/>
                  <a:ext cx="2046600" cy="921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4C2F4"/>
                </a:solidFill>
                <a:ln cap="flat" cmpd="sng" w="38100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Shape 121"/>
                <p:cNvSpPr txBox="1"/>
                <p:nvPr/>
              </p:nvSpPr>
              <p:spPr>
                <a:xfrm>
                  <a:off x="6340925" y="2719725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rIns="91425" tIns="91425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6401725" y="3207525"/>
                  <a:ext cx="1865700" cy="343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45818E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LevelIntroState</a:t>
                  </a:r>
                </a:p>
              </p:txBody>
            </p:sp>
          </p:grpSp>
          <p:sp>
            <p:nvSpPr>
              <p:cNvPr id="123" name="Shape 123"/>
              <p:cNvSpPr txBox="1"/>
              <p:nvPr/>
            </p:nvSpPr>
            <p:spPr>
              <a:xfrm>
                <a:off x="4868179" y="2162873"/>
                <a:ext cx="2385299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GB" sz="1800">
                    <a:latin typeface="Helvetica Neue"/>
                    <a:ea typeface="Helvetica Neue"/>
                    <a:cs typeface="Helvetica Neue"/>
                    <a:sym typeface="Helvetica Neue"/>
                  </a:rPr>
                  <a:t>Caretaker </a:t>
                </a:r>
              </a:p>
            </p:txBody>
          </p:sp>
          <p:grpSp>
            <p:nvGrpSpPr>
              <p:cNvPr id="124" name="Shape 124"/>
              <p:cNvGrpSpPr/>
              <p:nvPr/>
            </p:nvGrpSpPr>
            <p:grpSpPr>
              <a:xfrm>
                <a:off x="5037512" y="3775650"/>
                <a:ext cx="2046600" cy="921600"/>
                <a:chOff x="2472462" y="4317800"/>
                <a:chExt cx="2046600" cy="921600"/>
              </a:xfrm>
            </p:grpSpPr>
            <p:sp>
              <p:nvSpPr>
                <p:cNvPr id="125" name="Shape 125"/>
                <p:cNvSpPr/>
                <p:nvPr/>
              </p:nvSpPr>
              <p:spPr>
                <a:xfrm>
                  <a:off x="2472462" y="4317800"/>
                  <a:ext cx="2046600" cy="921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4C2F4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Shape 126"/>
                <p:cNvSpPr txBox="1"/>
                <p:nvPr/>
              </p:nvSpPr>
              <p:spPr>
                <a:xfrm>
                  <a:off x="2472475" y="4317800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>
                  <a:off x="2533275" y="4805600"/>
                  <a:ext cx="1865700" cy="3435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45818E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...</a:t>
                  </a:r>
                </a:p>
              </p:txBody>
            </p:sp>
          </p:grpSp>
        </p:grpSp>
      </p:grpSp>
      <p:sp>
        <p:nvSpPr>
          <p:cNvPr id="128" name="Shape 128"/>
          <p:cNvSpPr txBox="1"/>
          <p:nvPr/>
        </p:nvSpPr>
        <p:spPr>
          <a:xfrm>
            <a:off x="6062850" y="2452175"/>
            <a:ext cx="1595699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created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84275" y="1951675"/>
            <a:ext cx="275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308875" y="29367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1" name="Shape 131"/>
          <p:cNvCxnSpPr>
            <a:stCxn id="130" idx="3"/>
          </p:cNvCxnSpPr>
          <p:nvPr/>
        </p:nvCxnSpPr>
        <p:spPr>
          <a:xfrm flipH="1" rot="10800000">
            <a:off x="3183875" y="1689675"/>
            <a:ext cx="3096000" cy="1497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>
            <a:endCxn id="123" idx="0"/>
          </p:cNvCxnSpPr>
          <p:nvPr/>
        </p:nvCxnSpPr>
        <p:spPr>
          <a:xfrm>
            <a:off x="6268679" y="1698748"/>
            <a:ext cx="9000" cy="56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6268675" y="17163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getMemento(0)</a:t>
            </a:r>
          </a:p>
        </p:txBody>
      </p:sp>
      <p:cxnSp>
        <p:nvCxnSpPr>
          <p:cNvPr id="134" name="Shape 134"/>
          <p:cNvCxnSpPr>
            <a:stCxn id="117" idx="1"/>
          </p:cNvCxnSpPr>
          <p:nvPr/>
        </p:nvCxnSpPr>
        <p:spPr>
          <a:xfrm rot="10800000">
            <a:off x="3174575" y="3664498"/>
            <a:ext cx="1910400" cy="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5" name="Shape 135"/>
          <p:cNvSpPr/>
          <p:nvPr/>
        </p:nvSpPr>
        <p:spPr>
          <a:xfrm>
            <a:off x="1308875" y="3496950"/>
            <a:ext cx="1865700" cy="3435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2241275" y="3900225"/>
            <a:ext cx="4199" cy="3791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37" name="Shape 137"/>
          <p:cNvSpPr/>
          <p:nvPr/>
        </p:nvSpPr>
        <p:spPr>
          <a:xfrm>
            <a:off x="1308875" y="4339200"/>
            <a:ext cx="1910399" cy="3435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GameOverState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326575" y="4787850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4729350" y="3182750"/>
            <a:ext cx="0" cy="18509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/>
          <p:nvPr/>
        </p:nvCxnSpPr>
        <p:spPr>
          <a:xfrm>
            <a:off x="3132750" y="5033750"/>
            <a:ext cx="16073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/>
          <p:nvPr/>
        </p:nvCxnSpPr>
        <p:spPr>
          <a:xfrm>
            <a:off x="6277625" y="5086948"/>
            <a:ext cx="0" cy="397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>
            <a:endCxn id="143" idx="3"/>
          </p:cNvCxnSpPr>
          <p:nvPr/>
        </p:nvCxnSpPr>
        <p:spPr>
          <a:xfrm rot="10800000">
            <a:off x="3196925" y="5474400"/>
            <a:ext cx="3082800" cy="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/>
          <p:nvPr/>
        </p:nvSpPr>
        <p:spPr>
          <a:xfrm>
            <a:off x="1331225" y="5302650"/>
            <a:ext cx="1865700" cy="3435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coupling </a:t>
            </a:r>
            <a:r>
              <a:rPr lang="en-GB">
                <a:rtl val="0"/>
              </a:rPr>
              <a:t>between the 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sender  </a:t>
            </a:r>
            <a:r>
              <a:rPr lang="en-GB">
                <a:rtl val="0"/>
              </a:rPr>
              <a:t>and the 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>
                <a:rtl val="0"/>
              </a:rPr>
              <a:t> of a request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More than one object have the chance to handle the request.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linear search for a handler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Participants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nitiator of the request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Handler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has an interface for handling the request</a:t>
            </a:r>
          </a:p>
        </p:txBody>
      </p:sp>
      <p:sp>
        <p:nvSpPr>
          <p:cNvPr id="156" name="Shape 156"/>
          <p:cNvSpPr txBox="1"/>
          <p:nvPr/>
        </p:nvSpPr>
        <p:spPr>
          <a:xfrm rot="-5400000">
            <a:off x="6101898" y="3067672"/>
            <a:ext cx="5403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http://www.dofactory.com/images/diagrams/javascript/javascript-chain-of-responsibility.jpg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2" y="3144406"/>
            <a:ext cx="7689574" cy="947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Tic Tac Toe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71050" y="1544600"/>
            <a:ext cx="3191398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2 player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checks winner or tie after each turn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restarts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475" y="1544600"/>
            <a:ext cx="4991975" cy="452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Memento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1/</a:t>
            </a:r>
            <a:r>
              <a:rPr lang="en-GB" sz="3400">
                <a:rtl val="0"/>
              </a:rPr>
              <a:t>7</a:t>
            </a: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checkWinner()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if (checkRows() === true || checkCols() === true || checkDiag() === true)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winningPlayer = turn.currentPlayerColor();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// Alert winner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endGame("Player " + winningPlayer + ", you win!");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if (checkTie() === true)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endGame("It's a tie...");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turn.changeTurn();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2/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checkRows()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board.length; i++)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var same = true;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board[i].length; j++)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(board[i][j] === 0 || board[i][j] !== board[i][0])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return same;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3/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checkTie()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var flattenedBoard = Array.prototype.concat.apply([], board);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for(i = 0; i &lt; flattenedBoard.length; i++){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if(flattenedBoard[i] === 0){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console.log(i);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return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return true;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4/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checkWinner()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checkRows();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5/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checkRows()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board.length; i++)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var same = true;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board[i].length; j++)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(board[i][j] === 0 || board[i][j] !== board[i][0])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winningPlayer = turn.currentPlayerColor();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// Alert winner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endGame("Player " + winningPlayer + ", you win!");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checkCols();</a:t>
            </a: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6/</a:t>
            </a:r>
            <a:r>
              <a:rPr lang="en-GB" sz="3400">
                <a:rtl val="0"/>
              </a:rPr>
              <a:t>7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checkTie()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var flattenedBoard = Array.prototype.concat.apply([], board);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for(i = 0; i &lt; flattenedBoard.length; i++){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if(flattenedBoard[i] === 0){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console.log(i);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turn.changeTurn();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</a:t>
            </a: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return;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endGame("It's a tie...");</a:t>
            </a: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b="1" baseline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461825" y="1413750"/>
            <a:ext cx="4082999" cy="46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/>
              <a:t>before:</a:t>
            </a:r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400"/>
              <a:t>Chain of responsibility - Tic tac toe 7/7</a:t>
            </a:r>
          </a:p>
        </p:txBody>
      </p:sp>
      <p:sp>
        <p:nvSpPr>
          <p:cNvPr id="208" name="Shape 208"/>
          <p:cNvSpPr txBox="1"/>
          <p:nvPr>
            <p:ph idx="2" type="body"/>
          </p:nvPr>
        </p:nvSpPr>
        <p:spPr>
          <a:xfrm>
            <a:off x="4554050" y="1544575"/>
            <a:ext cx="4082999" cy="46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after:</a:t>
            </a:r>
          </a:p>
        </p:txBody>
      </p:sp>
      <p:sp>
        <p:nvSpPr>
          <p:cNvPr id="209" name="Shape 209"/>
          <p:cNvSpPr/>
          <p:nvPr/>
        </p:nvSpPr>
        <p:spPr>
          <a:xfrm>
            <a:off x="1773600" y="1987825"/>
            <a:ext cx="1373400" cy="3431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10" name="Shape 210"/>
          <p:cNvSpPr/>
          <p:nvPr/>
        </p:nvSpPr>
        <p:spPr>
          <a:xfrm>
            <a:off x="549950" y="2644225"/>
            <a:ext cx="1275299" cy="3431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11" name="Shape 211"/>
          <p:cNvSpPr/>
          <p:nvPr/>
        </p:nvSpPr>
        <p:spPr>
          <a:xfrm>
            <a:off x="3176400" y="3419412"/>
            <a:ext cx="1063200" cy="3431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12" name="Shape 212"/>
          <p:cNvSpPr/>
          <p:nvPr/>
        </p:nvSpPr>
        <p:spPr>
          <a:xfrm>
            <a:off x="1875750" y="2644225"/>
            <a:ext cx="1169099" cy="3431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13" name="Shape 213"/>
          <p:cNvSpPr/>
          <p:nvPr/>
        </p:nvSpPr>
        <p:spPr>
          <a:xfrm>
            <a:off x="3095350" y="2644225"/>
            <a:ext cx="1169099" cy="3431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14" name="Shape 214"/>
          <p:cNvSpPr/>
          <p:nvPr/>
        </p:nvSpPr>
        <p:spPr>
          <a:xfrm>
            <a:off x="409050" y="3394575"/>
            <a:ext cx="1607100" cy="6779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15" name="Shape 215"/>
          <p:cNvSpPr/>
          <p:nvPr/>
        </p:nvSpPr>
        <p:spPr>
          <a:xfrm>
            <a:off x="2072800" y="5285425"/>
            <a:ext cx="1607100" cy="6779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16" name="Shape 216"/>
          <p:cNvSpPr/>
          <p:nvPr/>
        </p:nvSpPr>
        <p:spPr>
          <a:xfrm>
            <a:off x="3176400" y="4778875"/>
            <a:ext cx="1275299" cy="3431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ourier New"/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cxnSp>
        <p:nvCxnSpPr>
          <p:cNvPr id="217" name="Shape 217"/>
          <p:cNvCxnSpPr>
            <a:stCxn id="210" idx="0"/>
          </p:cNvCxnSpPr>
          <p:nvPr/>
        </p:nvCxnSpPr>
        <p:spPr>
          <a:xfrm rot="10800000">
            <a:off x="1187599" y="2506225"/>
            <a:ext cx="0" cy="1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679900" y="2514624"/>
            <a:ext cx="0" cy="1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2460300" y="2514624"/>
            <a:ext cx="0" cy="1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20" name="Shape 220"/>
          <p:cNvCxnSpPr/>
          <p:nvPr/>
        </p:nvCxnSpPr>
        <p:spPr>
          <a:xfrm>
            <a:off x="1191100" y="2514625"/>
            <a:ext cx="2495399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2460300" y="2331025"/>
            <a:ext cx="0" cy="186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1187600" y="2987424"/>
            <a:ext cx="0" cy="1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3686500" y="2987424"/>
            <a:ext cx="0" cy="1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2460300" y="2987424"/>
            <a:ext cx="0" cy="1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5" name="Shape 225"/>
          <p:cNvCxnSpPr/>
          <p:nvPr/>
        </p:nvCxnSpPr>
        <p:spPr>
          <a:xfrm>
            <a:off x="1191100" y="3125425"/>
            <a:ext cx="2495399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3708000" y="3272424"/>
            <a:ext cx="0" cy="1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1212600" y="3272424"/>
            <a:ext cx="0" cy="1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28" name="Shape 228"/>
          <p:cNvCxnSpPr/>
          <p:nvPr/>
        </p:nvCxnSpPr>
        <p:spPr>
          <a:xfrm rot="10800000">
            <a:off x="2460300" y="3134424"/>
            <a:ext cx="0" cy="1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9" name="Shape 229"/>
          <p:cNvCxnSpPr/>
          <p:nvPr/>
        </p:nvCxnSpPr>
        <p:spPr>
          <a:xfrm>
            <a:off x="1212600" y="3272425"/>
            <a:ext cx="2495399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0" name="Shape 230"/>
          <p:cNvCxnSpPr/>
          <p:nvPr/>
        </p:nvCxnSpPr>
        <p:spPr>
          <a:xfrm>
            <a:off x="2876350" y="4213525"/>
            <a:ext cx="942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3708000" y="3762612"/>
            <a:ext cx="0" cy="44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2" name="Shape 232"/>
          <p:cNvCxnSpPr>
            <a:stCxn id="216" idx="0"/>
          </p:cNvCxnSpPr>
          <p:nvPr/>
        </p:nvCxnSpPr>
        <p:spPr>
          <a:xfrm rot="10800000">
            <a:off x="3814049" y="4206475"/>
            <a:ext cx="0" cy="57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33" name="Shape 233"/>
          <p:cNvCxnSpPr>
            <a:stCxn id="215" idx="0"/>
          </p:cNvCxnSpPr>
          <p:nvPr/>
        </p:nvCxnSpPr>
        <p:spPr>
          <a:xfrm rot="10800000">
            <a:off x="2876350" y="4213525"/>
            <a:ext cx="0" cy="107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234" name="Shape 234"/>
          <p:cNvSpPr/>
          <p:nvPr/>
        </p:nvSpPr>
        <p:spPr>
          <a:xfrm>
            <a:off x="4751750" y="2016150"/>
            <a:ext cx="1373400" cy="3431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35" name="Shape 235"/>
          <p:cNvSpPr/>
          <p:nvPr/>
        </p:nvSpPr>
        <p:spPr>
          <a:xfrm>
            <a:off x="4800800" y="2791212"/>
            <a:ext cx="1275299" cy="3431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36" name="Shape 236"/>
          <p:cNvSpPr/>
          <p:nvPr/>
        </p:nvSpPr>
        <p:spPr>
          <a:xfrm>
            <a:off x="4906837" y="5116437"/>
            <a:ext cx="1063200" cy="3431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37" name="Shape 237"/>
          <p:cNvSpPr/>
          <p:nvPr/>
        </p:nvSpPr>
        <p:spPr>
          <a:xfrm>
            <a:off x="4853900" y="3566300"/>
            <a:ext cx="1169099" cy="3431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38" name="Shape 238"/>
          <p:cNvSpPr/>
          <p:nvPr/>
        </p:nvSpPr>
        <p:spPr>
          <a:xfrm>
            <a:off x="4853900" y="4341375"/>
            <a:ext cx="1169099" cy="3431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39" name="Shape 239"/>
          <p:cNvSpPr/>
          <p:nvPr/>
        </p:nvSpPr>
        <p:spPr>
          <a:xfrm>
            <a:off x="6801475" y="2623825"/>
            <a:ext cx="1607100" cy="6779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0" name="Shape 240"/>
          <p:cNvSpPr/>
          <p:nvPr/>
        </p:nvSpPr>
        <p:spPr>
          <a:xfrm>
            <a:off x="6801475" y="4976625"/>
            <a:ext cx="1607100" cy="6779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41" name="Shape 241"/>
          <p:cNvSpPr/>
          <p:nvPr/>
        </p:nvSpPr>
        <p:spPr>
          <a:xfrm>
            <a:off x="4800800" y="5891525"/>
            <a:ext cx="1275299" cy="3431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sp>
        <p:nvSpPr>
          <p:cNvPr id="242" name="Shape 242"/>
          <p:cNvSpPr/>
          <p:nvPr/>
        </p:nvSpPr>
        <p:spPr>
          <a:xfrm>
            <a:off x="6801475" y="4186700"/>
            <a:ext cx="1607100" cy="6779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3" name="Shape 243"/>
          <p:cNvSpPr/>
          <p:nvPr/>
        </p:nvSpPr>
        <p:spPr>
          <a:xfrm>
            <a:off x="6801475" y="3424350"/>
            <a:ext cx="1607100" cy="6779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cxnSp>
        <p:nvCxnSpPr>
          <p:cNvPr id="244" name="Shape 244"/>
          <p:cNvCxnSpPr>
            <a:endCxn id="235" idx="0"/>
          </p:cNvCxnSpPr>
          <p:nvPr/>
        </p:nvCxnSpPr>
        <p:spPr>
          <a:xfrm>
            <a:off x="5438449" y="2359212"/>
            <a:ext cx="0" cy="4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5" name="Shape 245"/>
          <p:cNvCxnSpPr>
            <a:endCxn id="237" idx="0"/>
          </p:cNvCxnSpPr>
          <p:nvPr/>
        </p:nvCxnSpPr>
        <p:spPr>
          <a:xfrm>
            <a:off x="5438449" y="3134300"/>
            <a:ext cx="0" cy="4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6" name="Shape 246"/>
          <p:cNvCxnSpPr>
            <a:stCxn id="237" idx="2"/>
            <a:endCxn id="238" idx="0"/>
          </p:cNvCxnSpPr>
          <p:nvPr/>
        </p:nvCxnSpPr>
        <p:spPr>
          <a:xfrm>
            <a:off x="5438449" y="3909499"/>
            <a:ext cx="0" cy="4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7" name="Shape 247"/>
          <p:cNvCxnSpPr>
            <a:stCxn id="238" idx="2"/>
            <a:endCxn id="236" idx="0"/>
          </p:cNvCxnSpPr>
          <p:nvPr/>
        </p:nvCxnSpPr>
        <p:spPr>
          <a:xfrm>
            <a:off x="5438449" y="4684574"/>
            <a:ext cx="0" cy="4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8" name="Shape 248"/>
          <p:cNvCxnSpPr>
            <a:endCxn id="241" idx="0"/>
          </p:cNvCxnSpPr>
          <p:nvPr/>
        </p:nvCxnSpPr>
        <p:spPr>
          <a:xfrm>
            <a:off x="5438449" y="5459525"/>
            <a:ext cx="0" cy="4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9" name="Shape 249"/>
          <p:cNvCxnSpPr>
            <a:endCxn id="239" idx="1"/>
          </p:cNvCxnSpPr>
          <p:nvPr/>
        </p:nvCxnSpPr>
        <p:spPr>
          <a:xfrm>
            <a:off x="6076075" y="2962824"/>
            <a:ext cx="7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0" name="Shape 250"/>
          <p:cNvCxnSpPr>
            <a:endCxn id="243" idx="1"/>
          </p:cNvCxnSpPr>
          <p:nvPr/>
        </p:nvCxnSpPr>
        <p:spPr>
          <a:xfrm>
            <a:off x="6022975" y="3737849"/>
            <a:ext cx="778500" cy="2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" name="Shape 251"/>
          <p:cNvCxnSpPr>
            <a:endCxn id="242" idx="1"/>
          </p:cNvCxnSpPr>
          <p:nvPr/>
        </p:nvCxnSpPr>
        <p:spPr>
          <a:xfrm>
            <a:off x="6022975" y="4513099"/>
            <a:ext cx="778500" cy="1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" name="Shape 252"/>
          <p:cNvCxnSpPr>
            <a:stCxn id="236" idx="3"/>
            <a:endCxn id="240" idx="1"/>
          </p:cNvCxnSpPr>
          <p:nvPr/>
        </p:nvCxnSpPr>
        <p:spPr>
          <a:xfrm>
            <a:off x="5970037" y="5288037"/>
            <a:ext cx="831300" cy="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Define a one-to-many dependency between objects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When one object (Observable) changes its state, all dependent objects (Observers) are notified (usually with a message)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Notified objects handle their own update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- Participants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Subject / Observable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list of observers, lets them subscribe/unsubscribe, and notifies them about changes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Observers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h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as a function that can be invoked when notified</a:t>
            </a:r>
          </a:p>
        </p:txBody>
      </p:sp>
      <p:sp>
        <p:nvSpPr>
          <p:cNvPr id="265" name="Shape 265"/>
          <p:cNvSpPr txBox="1"/>
          <p:nvPr/>
        </p:nvSpPr>
        <p:spPr>
          <a:xfrm rot="-5400000">
            <a:off x="6366334" y="3515604"/>
            <a:ext cx="4855978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http://http://www.dofactory.com/images/diagrams/javascript/javascript-observer.jpg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891" y="3870187"/>
            <a:ext cx="3031798" cy="237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 Man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71050" y="1544600"/>
            <a:ext cx="484218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 (classic pacman)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3 lives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getting eaten by ghosts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can eat and “jail” the ghosts for a short time after eating “beans”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eat all the blocks to a level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3232" y="1544600"/>
            <a:ext cx="3229426" cy="402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Mainly concerned with the communication between objects.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Describe a process or a flow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encapsulating behavior and delegating of requests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increases flexibility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1/5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startLevel() {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user.resetPosition();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(var i = 0; i &lt; ghosts.length; i += 1) { 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ghosts[i].reset();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audio.play("start");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setState(COUNTDOWN);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2/5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eatenPill() {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audio.play("eatpill");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eatenCount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ghosts.length; i += 1)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ghosts[i].makeEatable(ctx);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3/5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startLevel() {        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user.resetPosition();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notifyObservers("levelstarted");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setState(COUNTDOWN);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eatenPill()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eatenCount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notifyObservers("pilleaten");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4/5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observable functionalities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subscribe(o)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observers.push(o);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unsubscribe(o)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 = observers.filter(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function(item)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(item !== o) { return item; }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); 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notifyObservers(message)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(var i = observers.length - 1; i &gt;= 0; i--)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observers[i].notify(message);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 };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5/5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observer functionalities for Ghost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switch(message)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"levelstarted":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reset();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"pilleaten":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makeEatable();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default: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1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(Analog for Audio)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Sources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http://www.dofactory.com/javascript/design-patterns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https://sourcemaking.com/design_patterns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http://www.blackwasp.co.uk/DesignPatternsArticles.aspx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  <a:rtl val="0"/>
              </a:rPr>
              <a:t>https://en.wikipedia.org/wiki/Command_pattern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  <a:rtl val="0"/>
              </a:rPr>
              <a:t>https://de.wikipedia.org/wiki/Memento_%28Entwurfsmuster%29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  <a:rtl val="0"/>
              </a:rPr>
              <a:t>https://en.wikipedia.org/wiki/Chain-of-responsibility_pattern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Spaceinvader:</a:t>
            </a: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 https://github.com/dwmkerr/spaceinvaders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Tic Tac Toe:</a:t>
            </a: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 https://github.com/negomi/tic-tac-toe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Pacman: </a:t>
            </a: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https://github.com/daleharvey/pacman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15" name="Shape 315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Projects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access elements without knowing the underlying structure of the object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effectively loop over a object collection  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store as list, trees or more complex structures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many language have build in iterator, but not JavaScript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is the “secretary” </a:t>
            </a:r>
          </a:p>
        </p:txBody>
      </p:sp>
      <p:sp>
        <p:nvSpPr>
          <p:cNvPr id="321" name="Shape 321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 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471050" y="1544587"/>
            <a:ext cx="8334973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u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ses the iterator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with methods like first(), next(), hasNext()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Items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individual objects </a:t>
            </a:r>
          </a:p>
        </p:txBody>
      </p:sp>
      <p:sp>
        <p:nvSpPr>
          <p:cNvPr id="327" name="Shape 327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- Participants</a:t>
            </a:r>
          </a:p>
        </p:txBody>
      </p:sp>
      <p:sp>
        <p:nvSpPr>
          <p:cNvPr id="328" name="Shape 328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http://www.dofactory.com/images/diagrams/javascript/javascript-iterator.jpg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952" y="3273549"/>
            <a:ext cx="5170699" cy="281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Interchangeable set of algorithms 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S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wapped out at runtime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M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inimizing coupling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O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ption to hide implementation </a:t>
            </a:r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Encapsulate a request as an </a:t>
            </a:r>
            <a:r>
              <a:rPr lang="en-GB">
                <a:rtl val="0"/>
              </a:rPr>
              <a:t>o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bject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Request without knowing anything about the operation being requested. - “Black box execute()”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Uses: GUI buttons, Networking, Multi-level undo, Progress bar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reference to the current Strategy, the option to change it and to calculate the “cost” of each strategy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Strategy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implementation of different option for a task</a:t>
            </a:r>
          </a:p>
        </p:txBody>
      </p:sp>
      <p:sp>
        <p:nvSpPr>
          <p:cNvPr id="341" name="Shape 341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- Participants  </a:t>
            </a:r>
          </a:p>
        </p:txBody>
      </p:sp>
      <p:sp>
        <p:nvSpPr>
          <p:cNvPr id="342" name="Shape 342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http://www.dofactory.com/images/diagrams/javascript/javascript-strategy.jpg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5071" y="3231163"/>
            <a:ext cx="3917704" cy="301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 of a series of steps for an algorithm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Subclasses can redefine certain steps of an algorithm without changing the algorithms structure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Offers extensibility to the client developer</a:t>
            </a:r>
          </a:p>
        </p:txBody>
      </p:sp>
      <p:sp>
        <p:nvSpPr>
          <p:cNvPr id="349" name="Shape 349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AbstractClass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template method defining the primitive steps for an algorithms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ConcreteClass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implements the primitive steps as defined</a:t>
            </a:r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- Participants  </a:t>
            </a:r>
          </a:p>
        </p:txBody>
      </p:sp>
      <p:sp>
        <p:nvSpPr>
          <p:cNvPr id="356" name="Shape 356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http://www.dofactory.com/images/diagrams/javascript/javascript-template-method.jpg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7525" y="3372267"/>
            <a:ext cx="4191999" cy="287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 object can alter its behaviour when its internal state changes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appears to have changed its class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E.g. state machines</a:t>
            </a:r>
          </a:p>
        </p:txBody>
      </p:sp>
      <p:sp>
        <p:nvSpPr>
          <p:cNvPr id="363" name="Shape 363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reference to a object, defines its current state, and allows it to change its state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tate values are associated with the according behaviour of the state</a:t>
            </a:r>
          </a:p>
        </p:txBody>
      </p:sp>
      <p:sp>
        <p:nvSpPr>
          <p:cNvPr id="369" name="Shape 369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- Participants  </a:t>
            </a:r>
          </a:p>
        </p:txBody>
      </p:sp>
      <p:sp>
        <p:nvSpPr>
          <p:cNvPr id="370" name="Shape 370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http://www.dofactory.com/images/diagrams/javascript/javascript-state.jpg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3735" y="3894187"/>
            <a:ext cx="30003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737" y="3767850"/>
            <a:ext cx="7969274" cy="22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Participants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decides which command at which point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carry out the operation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execute()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Invoker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execute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3" name="Shape 43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http://www.dofactory.com/images/diagrams/javascript/javascript-command.jpg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 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Game: shooting Spaceinvader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 bases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bases (Welcome-, GameOver-, PlayState, ect.)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825" y="3136625"/>
            <a:ext cx="5981547" cy="30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1/4  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/>
              <a:t>b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if(game.pressedKeys[37])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this.ship.x -= this.shipSpeed * dt;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//dt = Delta time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												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  <a:rtl val="0"/>
              </a:rPr>
              <a:t>//   = 1/fps</a:t>
            </a: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if(game.pressedKeys[39])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this.ship.x += this.shipSpeed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if(game.pressedKeys[32])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this.fireRocket();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bomb.y += dt * bomb.velocity;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rocket.y -= dt * rocket.velocity;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2/4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 </a:t>
            </a:r>
            <a:r>
              <a:rPr lang="en-GB">
                <a:rtl val="0"/>
              </a:rPr>
              <a:t>(Commands)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goLeft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obj.x -=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goRight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obj.x +=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shoot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obj.fireRocket();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8006150" y="1544575"/>
            <a:ext cx="595799" cy="72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old</a:t>
            </a:r>
          </a:p>
          <a:p>
            <a:pPr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3/4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 (Commands)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goUp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obj.y -=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goDown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</a:t>
            </a: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obj.y +=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