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46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66" r:id="rId14"/>
    <p:sldId id="267" r:id="rId15"/>
    <p:sldId id="261" r:id="rId16"/>
    <p:sldId id="268" r:id="rId17"/>
    <p:sldId id="269" r:id="rId18"/>
    <p:sldId id="270" r:id="rId19"/>
    <p:sldId id="271" r:id="rId20"/>
    <p:sldId id="259" r:id="rId21"/>
    <p:sldId id="260" r:id="rId22"/>
    <p:sldId id="262" r:id="rId23"/>
    <p:sldId id="263" r:id="rId24"/>
    <p:sldId id="265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300" r:id="rId33"/>
    <p:sldId id="302" r:id="rId34"/>
    <p:sldId id="290" r:id="rId35"/>
    <p:sldId id="303" r:id="rId36"/>
    <p:sldId id="304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9" d="100"/>
          <a:sy n="13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3749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913641" y="4343251"/>
            <a:ext cx="5030714" cy="41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31922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49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6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2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00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00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832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35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215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54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17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2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531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21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42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718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421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517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838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3675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09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0153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71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036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8196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645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812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35408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6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956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851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1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8552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3573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951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04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801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02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30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48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9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457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914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371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8288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2860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7432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2004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657600" marR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A0A0A0"/>
              </a:buClr>
              <a:buFont typeface="Noto Symbo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e Folie mit Inhal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rtl="0">
              <a:lnSpc>
                <a:spcPct val="150000"/>
              </a:lnSpc>
              <a:spcBef>
                <a:spcPts val="0"/>
              </a:spcBef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rtl="0">
              <a:lnSpc>
                <a:spcPct val="150000"/>
              </a:lnSpc>
              <a:spcBef>
                <a:spcPts val="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600"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70932" y="6407152"/>
            <a:ext cx="1022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80606" y="6407151"/>
            <a:ext cx="6815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83599" y="6407152"/>
            <a:ext cx="395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B822-13DF-44ED-A775-0A2D9DB8A9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6"/>
          <p:cNvSpPr txBox="1"/>
          <p:nvPr/>
        </p:nvSpPr>
        <p:spPr>
          <a:xfrm>
            <a:off x="419100" y="450850"/>
            <a:ext cx="2438399" cy="274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Helvetica Neue"/>
              <a:buNone/>
            </a:pPr>
            <a:r>
              <a:rPr lang="en-GB" sz="1200" b="0" i="0" u="none" strike="noStrike" cap="none" baseline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Technische Universität München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javascript/design-patterns" TargetMode="External"/><Relationship Id="rId4" Type="http://schemas.openxmlformats.org/officeDocument/2006/relationships/hyperlink" Target="https://sourcemaking.com/design_patterns" TargetMode="External"/><Relationship Id="rId5" Type="http://schemas.openxmlformats.org/officeDocument/2006/relationships/hyperlink" Target="http://www.blackwasp.co.uk/DesignPatternsArticles.aspx" TargetMode="External"/><Relationship Id="rId6" Type="http://schemas.openxmlformats.org/officeDocument/2006/relationships/hyperlink" Target="https://en.wikipedia.org/wiki/Command_pattern" TargetMode="External"/><Relationship Id="rId7" Type="http://schemas.openxmlformats.org/officeDocument/2006/relationships/hyperlink" Target="https://de.wikipedia.org/wiki/Memento_(Entwurfsmuster)" TargetMode="External"/><Relationship Id="rId8" Type="http://schemas.openxmlformats.org/officeDocument/2006/relationships/hyperlink" Target="https://en.wikipedia.org/wiki/Chain-of-responsibility_pattern" TargetMode="External"/><Relationship Id="rId9" Type="http://schemas.openxmlformats.org/officeDocument/2006/relationships/hyperlink" Target="https://github.com/dwmkerr/spaceinvaders" TargetMode="External"/><Relationship Id="rId10" Type="http://schemas.openxmlformats.org/officeDocument/2006/relationships/hyperlink" Target="https://github.com/negomi/tic-tac-toe" TargetMode="External"/><Relationship Id="rId11" Type="http://schemas.openxmlformats.org/officeDocument/2006/relationships/hyperlink" Target="https://github.com/daleharvey/pacma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 Patterns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JS Patterns and Anti Patterns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ct val="25000"/>
              <a:buFont typeface="Noto Symbol"/>
              <a:buNone/>
            </a:pPr>
            <a:r>
              <a:rPr lang="en-GB" sz="1800" b="0" i="0" u="none" strike="noStrike" cap="none" baseline="0">
                <a:solidFill>
                  <a:srgbClr val="A0A0A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Malte Brockmann, Jun Heui Cho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10</a:t>
            </a:fld>
            <a:endParaRPr lang="de-DE"/>
          </a:p>
        </p:txBody>
      </p:sp>
      <p:pic>
        <p:nvPicPr>
          <p:cNvPr id="2" name="Bild 1" descr="Screen Shot 2015-09-29 at 17.11.0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84400"/>
            <a:ext cx="7289800" cy="3733800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1676400" y="4330700"/>
            <a:ext cx="5308600" cy="7366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52500" y="5359400"/>
            <a:ext cx="1295400" cy="368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92650" cy="5382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sz="16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11</a:t>
            </a:fld>
            <a:endParaRPr lang="de-DE"/>
          </a:p>
        </p:txBody>
      </p:sp>
      <p:pic>
        <p:nvPicPr>
          <p:cNvPr id="2" name="Bild 1" descr="Screen Shot 2015-09-29 at 17.15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84400"/>
            <a:ext cx="6718300" cy="2679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739900" y="3467100"/>
            <a:ext cx="19431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77900" y="4279900"/>
            <a:ext cx="2565400" cy="3937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61825" y="1413750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/>
              <a:t>before: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898075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2"/>
          </p:nvPr>
        </p:nvSpPr>
        <p:spPr>
          <a:xfrm>
            <a:off x="4554050" y="1544575"/>
            <a:ext cx="4082999" cy="469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tx1"/>
                </a:solidFill>
              </a:rPr>
              <a:t>after:</a:t>
            </a:r>
          </a:p>
        </p:txBody>
      </p:sp>
      <p:sp>
        <p:nvSpPr>
          <p:cNvPr id="209" name="Shape 209"/>
          <p:cNvSpPr/>
          <p:nvPr/>
        </p:nvSpPr>
        <p:spPr>
          <a:xfrm>
            <a:off x="1773600" y="1987825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10" name="Shape 210"/>
          <p:cNvSpPr/>
          <p:nvPr/>
        </p:nvSpPr>
        <p:spPr>
          <a:xfrm>
            <a:off x="549950" y="26442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11" name="Shape 211"/>
          <p:cNvSpPr/>
          <p:nvPr/>
        </p:nvSpPr>
        <p:spPr>
          <a:xfrm>
            <a:off x="3176400" y="3419412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12" name="Shape 212"/>
          <p:cNvSpPr/>
          <p:nvPr/>
        </p:nvSpPr>
        <p:spPr>
          <a:xfrm>
            <a:off x="18757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13" name="Shape 213"/>
          <p:cNvSpPr/>
          <p:nvPr/>
        </p:nvSpPr>
        <p:spPr>
          <a:xfrm>
            <a:off x="3095350" y="264422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14" name="Shape 214"/>
          <p:cNvSpPr/>
          <p:nvPr/>
        </p:nvSpPr>
        <p:spPr>
          <a:xfrm>
            <a:off x="409050" y="339457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 err="1">
                <a:latin typeface="Helvetica Neue"/>
                <a:ea typeface="Helvetica Neue"/>
                <a:cs typeface="Helvetica Neue"/>
                <a:sym typeface="Helvetica Neue"/>
              </a:rPr>
              <a:t>endGame</a:t>
            </a:r>
            <a:r>
              <a:rPr lang="en-GB" dirty="0">
                <a:latin typeface="Helvetica Neue"/>
                <a:ea typeface="Helvetica Neue"/>
                <a:cs typeface="Helvetica Neue"/>
                <a:sym typeface="Helvetica Neue"/>
              </a:rPr>
              <a:t>(“Player X, you win!”)</a:t>
            </a:r>
          </a:p>
        </p:txBody>
      </p:sp>
      <p:sp>
        <p:nvSpPr>
          <p:cNvPr id="215" name="Shape 215"/>
          <p:cNvSpPr/>
          <p:nvPr/>
        </p:nvSpPr>
        <p:spPr>
          <a:xfrm>
            <a:off x="2072800" y="52854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16" name="Shape 216"/>
          <p:cNvSpPr/>
          <p:nvPr/>
        </p:nvSpPr>
        <p:spPr>
          <a:xfrm>
            <a:off x="3176400" y="477887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ourier New"/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cxnSp>
        <p:nvCxnSpPr>
          <p:cNvPr id="217" name="Shape 217"/>
          <p:cNvCxnSpPr>
            <a:stCxn id="210" idx="0"/>
          </p:cNvCxnSpPr>
          <p:nvPr/>
        </p:nvCxnSpPr>
        <p:spPr>
          <a:xfrm rot="10800000">
            <a:off x="1187599" y="2506225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6799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460300" y="25146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1191100" y="25146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2460300" y="2331025"/>
            <a:ext cx="0" cy="1865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1876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6865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2460300" y="2987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1191100" y="3125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37080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7" name="Shape 227"/>
          <p:cNvCxnSpPr/>
          <p:nvPr/>
        </p:nvCxnSpPr>
        <p:spPr>
          <a:xfrm rot="10800000">
            <a:off x="1212600" y="3272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x="2460300" y="3134424"/>
            <a:ext cx="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212600" y="3272425"/>
            <a:ext cx="2495399" cy="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2876350" y="4213525"/>
            <a:ext cx="942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3708000" y="3762612"/>
            <a:ext cx="0" cy="44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16" idx="0"/>
          </p:cNvCxnSpPr>
          <p:nvPr/>
        </p:nvCxnSpPr>
        <p:spPr>
          <a:xfrm rot="10800000">
            <a:off x="3814049" y="4206475"/>
            <a:ext cx="0" cy="57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33" name="Shape 233"/>
          <p:cNvCxnSpPr>
            <a:stCxn id="215" idx="0"/>
          </p:cNvCxnSpPr>
          <p:nvPr/>
        </p:nvCxnSpPr>
        <p:spPr>
          <a:xfrm rot="10800000">
            <a:off x="2876350" y="4213525"/>
            <a:ext cx="0" cy="10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234" name="Shape 234"/>
          <p:cNvSpPr/>
          <p:nvPr/>
        </p:nvSpPr>
        <p:spPr>
          <a:xfrm>
            <a:off x="4751750" y="2016150"/>
            <a:ext cx="13734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checkWinner()</a:t>
            </a:r>
          </a:p>
        </p:txBody>
      </p:sp>
      <p:sp>
        <p:nvSpPr>
          <p:cNvPr id="235" name="Shape 235"/>
          <p:cNvSpPr/>
          <p:nvPr/>
        </p:nvSpPr>
        <p:spPr>
          <a:xfrm>
            <a:off x="4800800" y="2791212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checkRows()</a:t>
            </a:r>
          </a:p>
        </p:txBody>
      </p:sp>
      <p:sp>
        <p:nvSpPr>
          <p:cNvPr id="236" name="Shape 236"/>
          <p:cNvSpPr/>
          <p:nvPr/>
        </p:nvSpPr>
        <p:spPr>
          <a:xfrm>
            <a:off x="4906837" y="5116437"/>
            <a:ext cx="1063200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checkTie()</a:t>
            </a:r>
          </a:p>
        </p:txBody>
      </p:sp>
      <p:sp>
        <p:nvSpPr>
          <p:cNvPr id="237" name="Shape 237"/>
          <p:cNvSpPr/>
          <p:nvPr/>
        </p:nvSpPr>
        <p:spPr>
          <a:xfrm>
            <a:off x="4853900" y="3566300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checkCols()</a:t>
            </a:r>
          </a:p>
        </p:txBody>
      </p:sp>
      <p:sp>
        <p:nvSpPr>
          <p:cNvPr id="238" name="Shape 238"/>
          <p:cNvSpPr/>
          <p:nvPr/>
        </p:nvSpPr>
        <p:spPr>
          <a:xfrm>
            <a:off x="4853900" y="4341375"/>
            <a:ext cx="11690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checkDiag()</a:t>
            </a:r>
          </a:p>
        </p:txBody>
      </p:sp>
      <p:sp>
        <p:nvSpPr>
          <p:cNvPr id="239" name="Shape 239"/>
          <p:cNvSpPr/>
          <p:nvPr/>
        </p:nvSpPr>
        <p:spPr>
          <a:xfrm>
            <a:off x="6801475" y="2623825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0" name="Shape 240"/>
          <p:cNvSpPr/>
          <p:nvPr/>
        </p:nvSpPr>
        <p:spPr>
          <a:xfrm>
            <a:off x="6801475" y="4949217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endGame(It’s a tie...”)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0800" y="5891525"/>
            <a:ext cx="1275299" cy="3431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changeTurn()</a:t>
            </a:r>
          </a:p>
        </p:txBody>
      </p:sp>
      <p:sp>
        <p:nvSpPr>
          <p:cNvPr id="242" name="Shape 242"/>
          <p:cNvSpPr/>
          <p:nvPr/>
        </p:nvSpPr>
        <p:spPr>
          <a:xfrm>
            <a:off x="6801475" y="4177564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sp>
        <p:nvSpPr>
          <p:cNvPr id="243" name="Shape 243"/>
          <p:cNvSpPr/>
          <p:nvPr/>
        </p:nvSpPr>
        <p:spPr>
          <a:xfrm>
            <a:off x="6801475" y="3396942"/>
            <a:ext cx="1607100" cy="677999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endGame(“Player X, you win!”)</a:t>
            </a:r>
          </a:p>
        </p:txBody>
      </p:sp>
      <p:cxnSp>
        <p:nvCxnSpPr>
          <p:cNvPr id="244" name="Shape 244"/>
          <p:cNvCxnSpPr>
            <a:endCxn id="235" idx="0"/>
          </p:cNvCxnSpPr>
          <p:nvPr/>
        </p:nvCxnSpPr>
        <p:spPr>
          <a:xfrm>
            <a:off x="5438449" y="2359212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5" name="Shape 245"/>
          <p:cNvCxnSpPr>
            <a:endCxn id="237" idx="0"/>
          </p:cNvCxnSpPr>
          <p:nvPr/>
        </p:nvCxnSpPr>
        <p:spPr>
          <a:xfrm>
            <a:off x="5438449" y="3134300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6" name="Shape 246"/>
          <p:cNvCxnSpPr>
            <a:stCxn id="237" idx="2"/>
            <a:endCxn id="238" idx="0"/>
          </p:cNvCxnSpPr>
          <p:nvPr/>
        </p:nvCxnSpPr>
        <p:spPr>
          <a:xfrm>
            <a:off x="5438449" y="3909499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7" name="Shape 247"/>
          <p:cNvCxnSpPr>
            <a:stCxn id="238" idx="2"/>
            <a:endCxn id="236" idx="0"/>
          </p:cNvCxnSpPr>
          <p:nvPr/>
        </p:nvCxnSpPr>
        <p:spPr>
          <a:xfrm>
            <a:off x="5438449" y="4684574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8" name="Shape 248"/>
          <p:cNvCxnSpPr>
            <a:endCxn id="241" idx="0"/>
          </p:cNvCxnSpPr>
          <p:nvPr/>
        </p:nvCxnSpPr>
        <p:spPr>
          <a:xfrm>
            <a:off x="5438449" y="5459525"/>
            <a:ext cx="0" cy="43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9" name="Shape 249"/>
          <p:cNvCxnSpPr>
            <a:stCxn id="235" idx="3"/>
            <a:endCxn id="239" idx="1"/>
          </p:cNvCxnSpPr>
          <p:nvPr/>
        </p:nvCxnSpPr>
        <p:spPr>
          <a:xfrm>
            <a:off x="6076099" y="2962812"/>
            <a:ext cx="725376" cy="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0" name="Shape 250"/>
          <p:cNvCxnSpPr>
            <a:stCxn id="237" idx="3"/>
            <a:endCxn id="243" idx="1"/>
          </p:cNvCxnSpPr>
          <p:nvPr/>
        </p:nvCxnSpPr>
        <p:spPr>
          <a:xfrm flipV="1">
            <a:off x="6022999" y="3735942"/>
            <a:ext cx="778476" cy="1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1" name="Shape 251"/>
          <p:cNvCxnSpPr>
            <a:stCxn id="238" idx="3"/>
            <a:endCxn id="242" idx="1"/>
          </p:cNvCxnSpPr>
          <p:nvPr/>
        </p:nvCxnSpPr>
        <p:spPr>
          <a:xfrm>
            <a:off x="6022999" y="4512975"/>
            <a:ext cx="778476" cy="35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2" name="Shape 252"/>
          <p:cNvCxnSpPr>
            <a:stCxn id="236" idx="3"/>
            <a:endCxn id="240" idx="1"/>
          </p:cNvCxnSpPr>
          <p:nvPr/>
        </p:nvCxnSpPr>
        <p:spPr>
          <a:xfrm>
            <a:off x="5970037" y="5288037"/>
            <a:ext cx="831438" cy="1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Capturing and externalizing an object’s internal state to be restored later.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Database </a:t>
            </a:r>
            <a:r>
              <a:rPr lang="en-GB">
                <a:rtl val="0"/>
              </a:rPr>
              <a:t>of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“save point”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Use:  used to avoid disclosure of implementation details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- Participants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Originator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to create and restore mementos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rdinator object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Caretaker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tores mementos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8" name="Shape 88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http://www.dofactory.com/images/diagrams/javascript/javascript-memento.jpg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4964" y="3316775"/>
            <a:ext cx="5038822" cy="22221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Spaceinvader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Game: shooting Spaceinvader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Level bases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bases (Welcome-, GameOver-, PlayState, ect.)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825" y="3136625"/>
            <a:ext cx="5981547" cy="30062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endParaRPr lang="en-GB">
              <a:rtl val="0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548250" cy="462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before: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16</a:t>
            </a:fld>
            <a:endParaRPr lang="de-DE"/>
          </a:p>
        </p:txBody>
      </p:sp>
      <p:pic>
        <p:nvPicPr>
          <p:cNvPr id="2" name="Bild 1" descr="Screen Shot 2015-09-29 at 16.5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71700"/>
            <a:ext cx="6629400" cy="2870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02150" cy="55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17</a:t>
            </a:fld>
            <a:endParaRPr lang="de-DE"/>
          </a:p>
        </p:txBody>
      </p:sp>
      <p:pic>
        <p:nvPicPr>
          <p:cNvPr id="4" name="Bild 3" descr="Screen Shot 2015-09-29 at 16.55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20900"/>
            <a:ext cx="4216400" cy="3975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Memento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(cont.)</a:t>
            </a:r>
            <a:endParaRPr lang="en-GB"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14850" cy="5128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5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5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18</a:t>
            </a:fld>
            <a:endParaRPr lang="de-DE"/>
          </a:p>
        </p:txBody>
      </p:sp>
      <p:pic>
        <p:nvPicPr>
          <p:cNvPr id="2" name="Bild 1" descr="Screen Shot 2015-09-29 at 16.58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108200"/>
            <a:ext cx="7708900" cy="33274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1358900" y="2997200"/>
            <a:ext cx="6908800" cy="5080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1384300" y="4686300"/>
            <a:ext cx="6235700" cy="3429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921625" y="1951675"/>
            <a:ext cx="2918400" cy="4219499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Memento </a:t>
            </a:r>
            <a:r>
              <a:rPr lang="de-DE"/>
              <a:t>–</a:t>
            </a:r>
            <a:r>
              <a:rPr lang="en-GB"/>
              <a:t> Spaceinvader (cont.)</a:t>
            </a:r>
          </a:p>
        </p:txBody>
      </p:sp>
      <p:sp>
        <p:nvSpPr>
          <p:cNvPr id="115" name="Shape 115"/>
          <p:cNvSpPr/>
          <p:nvPr/>
        </p:nvSpPr>
        <p:spPr>
          <a:xfrm>
            <a:off x="1308875" y="2533500"/>
            <a:ext cx="17348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WelcomeState</a:t>
            </a:r>
          </a:p>
        </p:txBody>
      </p:sp>
      <p:grpSp>
        <p:nvGrpSpPr>
          <p:cNvPr id="116" name="Shape 116"/>
          <p:cNvGrpSpPr/>
          <p:nvPr/>
        </p:nvGrpSpPr>
        <p:grpSpPr>
          <a:xfrm>
            <a:off x="5084975" y="2258848"/>
            <a:ext cx="2385354" cy="2828100"/>
            <a:chOff x="4868125" y="2162873"/>
            <a:chExt cx="2385354" cy="2828100"/>
          </a:xfrm>
        </p:grpSpPr>
        <p:sp>
          <p:nvSpPr>
            <p:cNvPr id="117" name="Shape 117"/>
            <p:cNvSpPr/>
            <p:nvPr/>
          </p:nvSpPr>
          <p:spPr>
            <a:xfrm>
              <a:off x="4868125" y="2162873"/>
              <a:ext cx="2385299" cy="2828100"/>
            </a:xfrm>
            <a:prstGeom prst="roundRect">
              <a:avLst>
                <a:gd name="adj" fmla="val 16667"/>
              </a:avLst>
            </a:prstGeom>
            <a:solidFill>
              <a:srgbClr val="6FA8DC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8" name="Shape 118"/>
            <p:cNvGrpSpPr/>
            <p:nvPr/>
          </p:nvGrpSpPr>
          <p:grpSpPr>
            <a:xfrm>
              <a:off x="4868179" y="2162873"/>
              <a:ext cx="2385299" cy="2534376"/>
              <a:chOff x="4868179" y="2162873"/>
              <a:chExt cx="2385299" cy="2534376"/>
            </a:xfrm>
          </p:grpSpPr>
          <p:grpSp>
            <p:nvGrpSpPr>
              <p:cNvPr id="119" name="Shape 119"/>
              <p:cNvGrpSpPr/>
              <p:nvPr/>
            </p:nvGrpSpPr>
            <p:grpSpPr>
              <a:xfrm>
                <a:off x="5037462" y="2712475"/>
                <a:ext cx="2046600" cy="921600"/>
                <a:chOff x="6340912" y="2719725"/>
                <a:chExt cx="2046600" cy="921600"/>
              </a:xfrm>
            </p:grpSpPr>
            <p:sp>
              <p:nvSpPr>
                <p:cNvPr id="120" name="Shape 120"/>
                <p:cNvSpPr/>
                <p:nvPr/>
              </p:nvSpPr>
              <p:spPr>
                <a:xfrm>
                  <a:off x="6340912" y="2719725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1" name="Shape 121"/>
                <p:cNvSpPr txBox="1"/>
                <p:nvPr/>
              </p:nvSpPr>
              <p:spPr>
                <a:xfrm>
                  <a:off x="6340925" y="2719725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401725" y="3207525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LevelIntroState</a:t>
                  </a:r>
                </a:p>
              </p:txBody>
            </p:sp>
          </p:grpSp>
          <p:sp>
            <p:nvSpPr>
              <p:cNvPr id="123" name="Shape 123"/>
              <p:cNvSpPr txBox="1"/>
              <p:nvPr/>
            </p:nvSpPr>
            <p:spPr>
              <a:xfrm>
                <a:off x="4868179" y="2162873"/>
                <a:ext cx="2385299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GB" sz="1800">
                    <a:latin typeface="Helvetica Neue"/>
                    <a:ea typeface="Helvetica Neue"/>
                    <a:cs typeface="Helvetica Neue"/>
                    <a:sym typeface="Helvetica Neue"/>
                  </a:rPr>
                  <a:t>Caretaker </a:t>
                </a:r>
              </a:p>
            </p:txBody>
          </p:sp>
          <p:grpSp>
            <p:nvGrpSpPr>
              <p:cNvPr id="124" name="Shape 124"/>
              <p:cNvGrpSpPr/>
              <p:nvPr/>
            </p:nvGrpSpPr>
            <p:grpSpPr>
              <a:xfrm>
                <a:off x="5037512" y="3775650"/>
                <a:ext cx="2046600" cy="921600"/>
                <a:chOff x="2472462" y="4317800"/>
                <a:chExt cx="2046600" cy="921600"/>
              </a:xfrm>
            </p:grpSpPr>
            <p:sp>
              <p:nvSpPr>
                <p:cNvPr id="125" name="Shape 125"/>
                <p:cNvSpPr/>
                <p:nvPr/>
              </p:nvSpPr>
              <p:spPr>
                <a:xfrm>
                  <a:off x="2472462" y="4317800"/>
                  <a:ext cx="2046600" cy="9216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4C2F4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sp>
              <p:nvSpPr>
                <p:cNvPr id="126" name="Shape 126"/>
                <p:cNvSpPr txBox="1"/>
                <p:nvPr/>
              </p:nvSpPr>
              <p:spPr>
                <a:xfrm>
                  <a:off x="2472475" y="4317800"/>
                  <a:ext cx="1807200" cy="4877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Memento</a:t>
                  </a: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533275" y="4805600"/>
                  <a:ext cx="1865700" cy="3435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5818E"/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buNone/>
                  </a:pPr>
                  <a:r>
                    <a:rPr lang="en-GB" sz="1800"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...</a:t>
                  </a:r>
                </a:p>
              </p:txBody>
            </p:sp>
          </p:grpSp>
        </p:grpSp>
      </p:grpSp>
      <p:sp>
        <p:nvSpPr>
          <p:cNvPr id="128" name="Shape 128"/>
          <p:cNvSpPr txBox="1"/>
          <p:nvPr/>
        </p:nvSpPr>
        <p:spPr>
          <a:xfrm>
            <a:off x="6062850" y="2452175"/>
            <a:ext cx="15956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created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4275" y="1951675"/>
            <a:ext cx="27558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308875" y="29367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1" name="Shape 131"/>
          <p:cNvCxnSpPr>
            <a:stCxn id="130" idx="3"/>
          </p:cNvCxnSpPr>
          <p:nvPr/>
        </p:nvCxnSpPr>
        <p:spPr>
          <a:xfrm rot="10800000" flipH="1">
            <a:off x="3183875" y="1689675"/>
            <a:ext cx="3096000" cy="149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2" name="Shape 132"/>
          <p:cNvCxnSpPr>
            <a:endCxn id="123" idx="0"/>
          </p:cNvCxnSpPr>
          <p:nvPr/>
        </p:nvCxnSpPr>
        <p:spPr>
          <a:xfrm>
            <a:off x="6268679" y="1698748"/>
            <a:ext cx="9000" cy="56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3" name="Shape 133"/>
          <p:cNvSpPr txBox="1"/>
          <p:nvPr/>
        </p:nvSpPr>
        <p:spPr>
          <a:xfrm>
            <a:off x="6268675" y="1716375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getMemento(0)</a:t>
            </a:r>
          </a:p>
        </p:txBody>
      </p:sp>
      <p:cxnSp>
        <p:nvCxnSpPr>
          <p:cNvPr id="134" name="Shape 134"/>
          <p:cNvCxnSpPr>
            <a:stCxn id="117" idx="1"/>
          </p:cNvCxnSpPr>
          <p:nvPr/>
        </p:nvCxnSpPr>
        <p:spPr>
          <a:xfrm rot="10800000">
            <a:off x="3174575" y="3664498"/>
            <a:ext cx="1910400" cy="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/>
          <p:nvPr/>
        </p:nvSpPr>
        <p:spPr>
          <a:xfrm>
            <a:off x="1308875" y="34969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cxnSp>
        <p:nvCxnSpPr>
          <p:cNvPr id="136" name="Shape 136"/>
          <p:cNvCxnSpPr/>
          <p:nvPr/>
        </p:nvCxnSpPr>
        <p:spPr>
          <a:xfrm>
            <a:off x="2241275" y="3900225"/>
            <a:ext cx="4199" cy="37919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37" name="Shape 137"/>
          <p:cNvSpPr/>
          <p:nvPr/>
        </p:nvSpPr>
        <p:spPr>
          <a:xfrm>
            <a:off x="1308875" y="4339200"/>
            <a:ext cx="1910399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GameOverState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1326575" y="4787850"/>
            <a:ext cx="1875000" cy="5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moveToState( )</a:t>
            </a:r>
          </a:p>
        </p:txBody>
      </p:sp>
      <p:cxnSp>
        <p:nvCxnSpPr>
          <p:cNvPr id="139" name="Shape 139"/>
          <p:cNvCxnSpPr/>
          <p:nvPr/>
        </p:nvCxnSpPr>
        <p:spPr>
          <a:xfrm>
            <a:off x="4729350" y="3182750"/>
            <a:ext cx="0" cy="18509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0" name="Shape 140"/>
          <p:cNvCxnSpPr/>
          <p:nvPr/>
        </p:nvCxnSpPr>
        <p:spPr>
          <a:xfrm>
            <a:off x="3132750" y="5033750"/>
            <a:ext cx="16073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1" name="Shape 141"/>
          <p:cNvCxnSpPr/>
          <p:nvPr/>
        </p:nvCxnSpPr>
        <p:spPr>
          <a:xfrm>
            <a:off x="6277625" y="5086948"/>
            <a:ext cx="0" cy="3977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2" name="Shape 142"/>
          <p:cNvCxnSpPr>
            <a:endCxn id="143" idx="3"/>
          </p:cNvCxnSpPr>
          <p:nvPr/>
        </p:nvCxnSpPr>
        <p:spPr>
          <a:xfrm rot="10800000">
            <a:off x="3196925" y="5474400"/>
            <a:ext cx="3082800" cy="1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3" name="Shape 143"/>
          <p:cNvSpPr/>
          <p:nvPr/>
        </p:nvSpPr>
        <p:spPr>
          <a:xfrm>
            <a:off x="1331225" y="5302650"/>
            <a:ext cx="1865700" cy="343500"/>
          </a:xfrm>
          <a:prstGeom prst="roundRect">
            <a:avLst>
              <a:gd name="adj" fmla="val 16667"/>
            </a:avLst>
          </a:prstGeom>
          <a:solidFill>
            <a:srgbClr val="45818E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LevelIntroState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19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Behavior pattern in general</a:t>
            </a:r>
            <a:endParaRPr lang="en-GB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</a:rPr>
              <a:t>Chain of Responsibility</a:t>
            </a:r>
          </a:p>
          <a:p>
            <a:pPr marL="45720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Memento</a:t>
            </a:r>
            <a:endParaRPr lang="en-GB" sz="2400" b="0" i="1" u="none" strike="noStrike" cap="none" baseline="0">
              <a:solidFill>
                <a:schemeClr val="tx1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Command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400" b="0" i="1" u="none" strike="noStrike" cap="none" baseline="0">
                <a:solidFill>
                  <a:schemeClr val="tx1"/>
                </a:solidFill>
                <a:sym typeface="Helvetica Neue"/>
                <a:rtl val="0"/>
              </a:rPr>
              <a:t>Observer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i="1"/>
              <a:t>Summary</a:t>
            </a:r>
            <a:endParaRPr lang="en-GB" sz="2400" b="0" i="1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Encapsulates a request/action</a:t>
            </a:r>
            <a:r>
              <a:rPr lang="en-GB" sz="2000" b="0" i="0" u="none" strike="noStrike" cap="none">
                <a:solidFill>
                  <a:srgbClr val="000000"/>
                </a:solidFill>
                <a:sym typeface="Helvetica Neue"/>
                <a:rtl val="0"/>
              </a:rPr>
              <a:t> </a:t>
            </a: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as an </a:t>
            </a:r>
            <a:r>
              <a:rPr lang="en-GB" sz="2000">
                <a:rtl val="0"/>
              </a:rPr>
              <a:t>o</a:t>
            </a:r>
            <a:r>
              <a:rPr lang="en-GB" sz="2000"/>
              <a:t>bject</a:t>
            </a:r>
          </a:p>
          <a:p>
            <a:pPr marL="457200" lvl="0" indent="-381000"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/>
              <a:t>Commands can be stored for later execution (“ready to run”)</a:t>
            </a:r>
            <a:endParaRPr lang="en-GB" sz="2000" b="0" i="0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/>
              <a:t>Decouples the object that invokes a request from the object that knows how to perform the request</a:t>
            </a:r>
            <a:endParaRPr lang="en-GB" sz="2000" b="0" i="0" u="none" strike="noStrike" cap="none" baseline="0">
              <a:solidFill>
                <a:srgbClr val="000000"/>
              </a:solidFill>
              <a:sym typeface="Helvetica Neue"/>
              <a:rtl val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Request without knowing anything about the operation being requested. - “Black box execute()”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000" b="0" i="0" u="none" strike="noStrike" cap="none" baseline="0">
                <a:solidFill>
                  <a:srgbClr val="000000"/>
                </a:solidFill>
                <a:sym typeface="Helvetica Neue"/>
                <a:rtl val="0"/>
              </a:rPr>
              <a:t>Uses: GUI buttons, Multi-level undo, Progress bar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737" y="3731306"/>
            <a:ext cx="7969274" cy="22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Participants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creates command</a:t>
            </a:r>
            <a:r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object and sets its receiver</a:t>
            </a:r>
            <a:endParaRPr lang="en-GB"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knows how to carry out the operation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execute()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Invoker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</a:t>
            </a:r>
            <a:r>
              <a:rPr lang="en-GB" sz="2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only 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knows how to call execute()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/>
        </p:nvSpPr>
        <p:spPr>
          <a:xfrm rot="-5400000">
            <a:off x="6494898" y="3460672"/>
            <a:ext cx="4617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http://www.dofactory.com/images/diagrams/javascript/javascript-command.jpg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- Spaceinvader  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71050" y="1544586"/>
            <a:ext cx="1383150" cy="627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>
                <a:rtl val="0"/>
              </a:rPr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2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22</a:t>
            </a:fld>
            <a:endParaRPr lang="de-DE"/>
          </a:p>
        </p:txBody>
      </p:sp>
      <p:pic>
        <p:nvPicPr>
          <p:cNvPr id="4" name="Bild 3" descr="Screen Shot 2015-09-30 at 18.05.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4" y="2160742"/>
            <a:ext cx="7112000" cy="1993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71051" y="1544587"/>
            <a:ext cx="1073128" cy="684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sz="1800" b="1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23</a:t>
            </a:fld>
            <a:endParaRPr lang="de-DE"/>
          </a:p>
        </p:txBody>
      </p:sp>
      <p:pic>
        <p:nvPicPr>
          <p:cNvPr id="3" name="Bild 2" descr="Screen Shot 2015-09-30 at 18.48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39" y="2027865"/>
            <a:ext cx="52451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Command </a:t>
            </a:r>
            <a:r>
              <a:rPr lang="de-DE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Spaceinvader (cont.)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078350" cy="7160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r>
              <a:rPr lang="en-GB" sz="1800" b="0" i="0" u="none" strike="noStrike" cap="none" baseline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rtl val="0"/>
              </a:rPr>
              <a:t>	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24</a:t>
            </a:fld>
            <a:endParaRPr lang="de-DE"/>
          </a:p>
        </p:txBody>
      </p:sp>
      <p:pic>
        <p:nvPicPr>
          <p:cNvPr id="2" name="Bild 1" descr="Screen Shot 2015-09-30 at 18.49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0" y="2129846"/>
            <a:ext cx="5041900" cy="30607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36580" y="3434616"/>
            <a:ext cx="2626908" cy="247348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942785" y="4080381"/>
            <a:ext cx="2727417" cy="247348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51921" y="4729064"/>
            <a:ext cx="2727417" cy="247348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Define a one-to-many dependency between objects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When one object (Observable) changes its state, all dependent objects (Observers) are notified (usually with a message)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Notified objects handle their own update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- Participants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Subject / Observable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list of observers, lets them subscribe/unsubscribe, and notifies them about changes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h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as a function that can be invoked when notified</a:t>
            </a:r>
          </a:p>
        </p:txBody>
      </p:sp>
      <p:sp>
        <p:nvSpPr>
          <p:cNvPr id="265" name="Shape 265"/>
          <p:cNvSpPr txBox="1"/>
          <p:nvPr/>
        </p:nvSpPr>
        <p:spPr>
          <a:xfrm rot="-5400000">
            <a:off x="6366334" y="3515604"/>
            <a:ext cx="4855978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http://http://www.dofactory.com/images/diagrams/javascript/javascript-observer.jpg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891" y="3879323"/>
            <a:ext cx="3031798" cy="2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</a:t>
            </a:r>
            <a:r>
              <a:rPr lang="en-GB" sz="3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</a:t>
            </a: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Pac Man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484218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 (classic pacman)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3 lives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getting eaten by ghosts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can eat and “jail” the ghosts for a short time after eating “beans”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eat all the blocks to beat a level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3232" y="1544600"/>
            <a:ext cx="3229426" cy="402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319650" cy="5001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28</a:t>
            </a:fld>
            <a:endParaRPr lang="de-DE"/>
          </a:p>
        </p:txBody>
      </p:sp>
      <p:pic>
        <p:nvPicPr>
          <p:cNvPr id="3" name="Bild 2" descr="Screen Shot 2015-09-29 at 17.28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20900"/>
            <a:ext cx="4965700" cy="3949700"/>
          </a:xfrm>
          <a:prstGeom prst="rect">
            <a:avLst/>
          </a:prstGeom>
        </p:spPr>
      </p:pic>
      <p:sp>
        <p:nvSpPr>
          <p:cNvPr id="11" name="Abgerundetes Rechteck 10"/>
          <p:cNvSpPr/>
          <p:nvPr/>
        </p:nvSpPr>
        <p:spPr>
          <a:xfrm>
            <a:off x="939800" y="2565400"/>
            <a:ext cx="4572000" cy="9144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939800" y="4495800"/>
            <a:ext cx="2286000" cy="2667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939800" y="5156200"/>
            <a:ext cx="4178300" cy="673100"/>
          </a:xfrm>
          <a:prstGeom prst="round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29</a:t>
            </a:fld>
            <a:endParaRPr lang="de-DE"/>
          </a:p>
        </p:txBody>
      </p:sp>
      <p:pic>
        <p:nvPicPr>
          <p:cNvPr id="2" name="Bild 1" descr="Screen Shot 2015-09-29 at 17.3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35200"/>
            <a:ext cx="3721100" cy="26416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65200" y="2679700"/>
            <a:ext cx="3263900" cy="2413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927100" y="4419600"/>
            <a:ext cx="3048000" cy="225339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Mainly concerned with the communication between objects.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Describe a process or a flow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>
                <a:rtl val="0"/>
              </a:rPr>
              <a:t>encapsulating behavior and delegating of requests</a:t>
            </a: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increases flexibility 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 Pattern in general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2970650" cy="6144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 (Observable):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30</a:t>
            </a:fld>
            <a:endParaRPr lang="de-DE"/>
          </a:p>
        </p:txBody>
      </p:sp>
      <p:pic>
        <p:nvPicPr>
          <p:cNvPr id="2" name="Bild 1" descr="Screen Shot 2015-09-29 at 17.33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108200"/>
            <a:ext cx="5524500" cy="419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03750" cy="550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after:</a:t>
            </a:r>
            <a:endParaRPr lang="en-GB" sz="1800" b="0" i="1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31</a:t>
            </a:fld>
            <a:endParaRPr lang="de-DE"/>
          </a:p>
        </p:txBody>
      </p:sp>
      <p:pic>
        <p:nvPicPr>
          <p:cNvPr id="2" name="Bild 1" descr="Screen Shot 2015-09-29 at 17.35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374900"/>
            <a:ext cx="3441700" cy="2882900"/>
          </a:xfrm>
          <a:prstGeom prst="rect">
            <a:avLst/>
          </a:prstGeom>
        </p:spPr>
      </p:pic>
      <p:pic>
        <p:nvPicPr>
          <p:cNvPr id="3" name="Bild 2" descr="Screen Shot 2015-09-29 at 17.36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2400300"/>
            <a:ext cx="3479800" cy="2832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09"/>
          <p:cNvSpPr/>
          <p:nvPr/>
        </p:nvSpPr>
        <p:spPr>
          <a:xfrm>
            <a:off x="5504507" y="1828756"/>
            <a:ext cx="2459654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Observers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20" name="Shape 209"/>
          <p:cNvSpPr/>
          <p:nvPr/>
        </p:nvSpPr>
        <p:spPr>
          <a:xfrm>
            <a:off x="5998800" y="2585935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9" name="Shape 209"/>
          <p:cNvSpPr/>
          <p:nvPr/>
        </p:nvSpPr>
        <p:spPr>
          <a:xfrm>
            <a:off x="5936936" y="2560279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2" name="Shape 209"/>
          <p:cNvSpPr/>
          <p:nvPr/>
        </p:nvSpPr>
        <p:spPr>
          <a:xfrm>
            <a:off x="782107" y="1828756"/>
            <a:ext cx="3029402" cy="3956408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Observable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 b="1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Observer – Pac Man</a:t>
            </a:r>
            <a:r>
              <a:rPr lang="en-GB" sz="3400" dirty="0"/>
              <a:t> (cont.)</a:t>
            </a:r>
            <a:endParaRPr lang="en-GB" sz="34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32</a:t>
            </a:fld>
            <a:endParaRPr lang="de-DE"/>
          </a:p>
        </p:txBody>
      </p:sp>
      <p:sp>
        <p:nvSpPr>
          <p:cNvPr id="15" name="Shape 209"/>
          <p:cNvSpPr/>
          <p:nvPr/>
        </p:nvSpPr>
        <p:spPr>
          <a:xfrm>
            <a:off x="1189123" y="2533120"/>
            <a:ext cx="2213971" cy="28717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Game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6" name="Shape 209"/>
          <p:cNvSpPr/>
          <p:nvPr/>
        </p:nvSpPr>
        <p:spPr>
          <a:xfrm>
            <a:off x="5873565" y="4159142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Audio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17" name="Shape 209"/>
          <p:cNvSpPr/>
          <p:nvPr/>
        </p:nvSpPr>
        <p:spPr>
          <a:xfrm>
            <a:off x="5873565" y="2533120"/>
            <a:ext cx="1631006" cy="115328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Ghost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2890" y="3499183"/>
            <a:ext cx="47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...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29" name="Shape 209"/>
          <p:cNvSpPr/>
          <p:nvPr/>
        </p:nvSpPr>
        <p:spPr>
          <a:xfrm>
            <a:off x="1480606" y="4282670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eatenPill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30" name="Shape 209"/>
          <p:cNvSpPr/>
          <p:nvPr/>
        </p:nvSpPr>
        <p:spPr>
          <a:xfrm>
            <a:off x="1480606" y="3349653"/>
            <a:ext cx="1631006" cy="45730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err="1" smtClean="0">
                <a:latin typeface="Helvetica Neue" panose="020B0604020202020204" charset="0"/>
              </a:rPr>
              <a:t>startLevel</a:t>
            </a:r>
            <a:r>
              <a:rPr lang="en-GB" b="1" dirty="0" smtClean="0">
                <a:latin typeface="Helvetica Neue" panose="020B0604020202020204" charset="0"/>
              </a:rPr>
              <a:t>()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03094" y="2879002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29449" y="2585935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03094" y="5099001"/>
            <a:ext cx="247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29449" y="4805934"/>
            <a:ext cx="1158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latin typeface="Helvetica Neue" panose="020B0604020202020204" charset="0"/>
              </a:rPr>
              <a:t>subscribe()</a:t>
            </a:r>
            <a:endParaRPr lang="de-DE" b="1" dirty="0">
              <a:latin typeface="Helvetica Neue" panose="020B0604020202020204" charset="0"/>
            </a:endParaRPr>
          </a:p>
        </p:txBody>
      </p:sp>
      <p:sp>
        <p:nvSpPr>
          <p:cNvPr id="39" name="Shape 209"/>
          <p:cNvSpPr/>
          <p:nvPr/>
        </p:nvSpPr>
        <p:spPr>
          <a:xfrm>
            <a:off x="6050609" y="305499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sp>
        <p:nvSpPr>
          <p:cNvPr id="40" name="Shape 209"/>
          <p:cNvSpPr/>
          <p:nvPr/>
        </p:nvSpPr>
        <p:spPr>
          <a:xfrm>
            <a:off x="6050609" y="4674087"/>
            <a:ext cx="1276918" cy="358027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b="1" dirty="0" smtClean="0">
                <a:latin typeface="Helvetica Neue" panose="020B0604020202020204" charset="0"/>
              </a:rPr>
              <a:t>notify(</a:t>
            </a:r>
            <a:r>
              <a:rPr lang="en-GB" b="1" dirty="0" err="1" smtClean="0">
                <a:latin typeface="Helvetica Neue" panose="020B0604020202020204" charset="0"/>
              </a:rPr>
              <a:t>msg</a:t>
            </a:r>
            <a:r>
              <a:rPr lang="en-GB" b="1" dirty="0" smtClean="0">
                <a:latin typeface="Helvetica Neue" panose="020B0604020202020204" charset="0"/>
              </a:rPr>
              <a:t>)</a:t>
            </a:r>
            <a:endParaRPr lang="en-GB" b="1" dirty="0">
              <a:latin typeface="Helvetica Neue" panose="020B0604020202020204" charset="0"/>
            </a:endParaRPr>
          </a:p>
        </p:txBody>
      </p:sp>
      <p:cxnSp>
        <p:nvCxnSpPr>
          <p:cNvPr id="43" name="Straight Arrow Connector 42"/>
          <p:cNvCxnSpPr>
            <a:stCxn id="29" idx="3"/>
          </p:cNvCxnSpPr>
          <p:nvPr/>
        </p:nvCxnSpPr>
        <p:spPr>
          <a:xfrm flipV="1">
            <a:off x="3111612" y="4511323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9297" y="4259920"/>
            <a:ext cx="179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notifyObservers(msg=„pilleaten“)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04507" y="3366666"/>
            <a:ext cx="546102" cy="114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0" idx="1"/>
          </p:cNvCxnSpPr>
          <p:nvPr/>
        </p:nvCxnSpPr>
        <p:spPr>
          <a:xfrm>
            <a:off x="5504507" y="4511323"/>
            <a:ext cx="546102" cy="34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107343" y="3548745"/>
            <a:ext cx="23928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75864" y="3294491"/>
            <a:ext cx="180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Helvetica Neue" panose="020B0604020202020204" charset="0"/>
              </a:rPr>
              <a:t>notifyObservers(msg=„levelstarted“)</a:t>
            </a:r>
          </a:p>
        </p:txBody>
      </p:sp>
      <p:cxnSp>
        <p:nvCxnSpPr>
          <p:cNvPr id="69" name="Straight Arrow Connector 68"/>
          <p:cNvCxnSpPr>
            <a:endCxn id="39" idx="1"/>
          </p:cNvCxnSpPr>
          <p:nvPr/>
        </p:nvCxnSpPr>
        <p:spPr>
          <a:xfrm flipV="1">
            <a:off x="5491185" y="3234011"/>
            <a:ext cx="559424" cy="314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91185" y="3548745"/>
            <a:ext cx="571611" cy="1173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85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Summary</a:t>
            </a:r>
            <a:endParaRPr lang="en-GB" sz="3600" b="1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33</a:t>
            </a:fld>
            <a:endParaRPr lang="de-DE"/>
          </a:p>
        </p:txBody>
      </p:sp>
      <p:sp>
        <p:nvSpPr>
          <p:cNvPr id="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Advantages of </a:t>
            </a:r>
            <a:r>
              <a:rPr lang="en-GB" sz="2400" b="0" i="0" u="none" strike="noStrike" cap="none" baseline="0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Behavioral</a:t>
            </a:r>
            <a:r>
              <a:rPr lang="en-GB" sz="2400" b="0" i="0" u="none" strike="noStrike" cap="none" baseline="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Patterns: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Increase flexibility of programs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/>
              <a:t>Well defined communication between objects (e.g. Observer)</a:t>
            </a:r>
            <a:endParaRPr lang="en-GB" dirty="0" smtClean="0">
              <a:rtl val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Ability to extend programs easily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rtl val="0"/>
              </a:rPr>
              <a:t>Simplify complex algorithms and control flows (e.g. Chain of Responsibility)</a:t>
            </a: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GB" sz="2400" b="0" i="0" u="none" strike="noStrike" cap="none" baseline="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28833012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Sources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71050" y="13413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  <a:rtl val="0"/>
              </a:rPr>
              <a:t>http://www.dofactory.com/javascript/design-patterns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  <a:rtl val="0"/>
              </a:rPr>
              <a:t>https://sourcemaking.com/design_patterns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  <a:rtl val="0"/>
              </a:rPr>
              <a:t>http://www.blackwasp.co.uk/DesignPatternsArticles.aspx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  <a:rtl val="0"/>
              </a:rPr>
              <a:t>https://en.wikipedia.org/wiki/Command_pattern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  <a:rtl val="0"/>
              </a:rPr>
              <a:t>https://de.wikipedia.org/wiki/Memento_%28Entwurfsmuster%29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400" b="0" i="0" u="sng" strike="noStrike" cap="none" baseline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  <a:rtl val="0"/>
              </a:rPr>
              <a:t>https://en.wikipedia.org/wiki/Chain-of-responsibility_pattern</a:t>
            </a:r>
          </a:p>
          <a:p>
            <a:pPr marL="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34</a:t>
            </a:fld>
            <a:endParaRPr lang="de-DE"/>
          </a:p>
        </p:txBody>
      </p:sp>
      <p:sp>
        <p:nvSpPr>
          <p:cNvPr id="8" name="Shape 314"/>
          <p:cNvSpPr txBox="1">
            <a:spLocks/>
          </p:cNvSpPr>
          <p:nvPr/>
        </p:nvSpPr>
        <p:spPr>
          <a:xfrm>
            <a:off x="458350" y="4609900"/>
            <a:ext cx="8176500" cy="125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2pPr>
            <a:lvl3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3pPr>
            <a:lvl4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4pPr>
            <a:lvl5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Helvetica Neue"/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5pPr>
            <a:lvl6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6pPr>
            <a:lvl7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7pPr>
            <a:lvl8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8pPr>
            <a:lvl9pPr marR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9pPr>
          </a:lstStyle>
          <a:p>
            <a:pPr>
              <a:buClr>
                <a:srgbClr val="000000"/>
              </a:buClr>
              <a:buSzPct val="25000"/>
            </a:pPr>
            <a:r>
              <a:rPr lang="en-US" sz="1400"/>
              <a:t>Spaceinvader:</a:t>
            </a:r>
            <a:r>
              <a:rPr lang="en-US" sz="1400" u="sng">
                <a:solidFill>
                  <a:schemeClr val="hlink"/>
                </a:solidFill>
                <a:hlinkClick r:id="rId9"/>
              </a:rPr>
              <a:t> https://github.com/dwmkerr/spaceinvaders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Tic Tac Toe:</a:t>
            </a:r>
            <a:r>
              <a:rPr lang="en-US" sz="1400" u="sng">
                <a:solidFill>
                  <a:schemeClr val="hlink"/>
                </a:solidFill>
                <a:hlinkClick r:id="rId10"/>
              </a:rPr>
              <a:t> https://github.com/negomi/tic-tac-toe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1400"/>
              <a:t>Pacman: </a:t>
            </a:r>
            <a:r>
              <a:rPr lang="en-US" sz="1400" u="sng">
                <a:solidFill>
                  <a:schemeClr val="hlink"/>
                </a:solidFill>
                <a:hlinkClick r:id="rId11"/>
              </a:rPr>
              <a:t>https://github.com/daleharvey/pacman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en-US"/>
          </a:p>
        </p:txBody>
      </p:sp>
      <p:sp>
        <p:nvSpPr>
          <p:cNvPr id="9" name="Shape 315"/>
          <p:cNvSpPr txBox="1">
            <a:spLocks/>
          </p:cNvSpPr>
          <p:nvPr/>
        </p:nvSpPr>
        <p:spPr>
          <a:xfrm>
            <a:off x="461825" y="4000481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defRPr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pPr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/>
              <a:t>Projects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71050" y="2179587"/>
            <a:ext cx="8176500" cy="1414513"/>
          </a:xfrm>
        </p:spPr>
        <p:txBody>
          <a:bodyPr/>
          <a:lstStyle/>
          <a:p>
            <a:pPr algn="ctr"/>
            <a:r>
              <a:rPr lang="de-DE"/>
              <a:t>Questions?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1825" y="1176468"/>
            <a:ext cx="8344199" cy="723600"/>
          </a:xfrm>
        </p:spPr>
        <p:txBody>
          <a:bodyPr/>
          <a:lstStyle/>
          <a:p>
            <a:pPr algn="ctr"/>
            <a:r>
              <a:rPr lang="de-DE"/>
              <a:t>Thanks for listening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420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 slides...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 smtClean="0"/>
              <a:t>01.10.2015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Patterns and Anti Patterns - Behavioral Patterns - Malte Brockmann, Jun-Heui Cho - WS 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2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access elements without knowing the underlying structure of the object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effectively loop over a object collection 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store as list, trees or more complex structures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many language have build in iterator, but not JavaScript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is the “secretary” 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37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334973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u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ses the iterator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nterface with methods like first(), next(), hasNext()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Items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individual objects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Iterator - Participants</a:t>
            </a:r>
          </a:p>
        </p:txBody>
      </p:sp>
      <p:sp>
        <p:nvSpPr>
          <p:cNvPr id="328" name="Shape 328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http://www.dofactory.com/images/diagrams/javascript/javascript-iterator.jpg</a:t>
            </a: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52" y="3273549"/>
            <a:ext cx="5170699" cy="2819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38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Interchangeable set of algorithms 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wapped out at runtime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inimizing coupling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/>
              <a:t>O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ption to hide implementation 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39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Chain of Responsibility (CoR)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Avoid coupling </a:t>
            </a:r>
            <a:r>
              <a:rPr lang="en-GB" dirty="0">
                <a:rtl val="0"/>
              </a:rPr>
              <a:t>between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sender </a:t>
            </a:r>
            <a:r>
              <a:rPr lang="en-GB" dirty="0">
                <a:rtl val="0"/>
              </a:rPr>
              <a:t>and the 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receiver</a:t>
            </a:r>
            <a:r>
              <a:rPr lang="en-GB" dirty="0">
                <a:rtl val="0"/>
              </a:rPr>
              <a:t> of a request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.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More than one object have the chance to handle the request. 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linear search for a handler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reference to the current Strategy, the option to change it and to calculate the “cost” of each strategy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Strategy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implementation of different option for a task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Strategie - Participants  </a:t>
            </a:r>
          </a:p>
        </p:txBody>
      </p:sp>
      <p:sp>
        <p:nvSpPr>
          <p:cNvPr id="342" name="Shape 342"/>
          <p:cNvSpPr txBox="1"/>
          <p:nvPr/>
        </p:nvSpPr>
        <p:spPr>
          <a:xfrm rot="-5400000">
            <a:off x="6366273" y="3515541"/>
            <a:ext cx="48561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http://www.dofactory.com/images/diagrams/javascript/javascript-strategy.jpg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5071" y="3231163"/>
            <a:ext cx="3917704" cy="30126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40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Outline of a series of steps for an algorithm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Subclasses can redefine certain steps of an algorithm without changing the algorithms structure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Offers extensibility to the client developer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41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AbstractClass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template method defining the primitive steps for an algorithms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ConcreteClass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implements the primitive steps as defined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Template method - Participants  </a:t>
            </a:r>
          </a:p>
        </p:txBody>
      </p:sp>
      <p:sp>
        <p:nvSpPr>
          <p:cNvPr id="356" name="Shape 356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http://www.dofactory.com/images/diagrams/javascript/javascript-template-method.jpg</a:t>
            </a:r>
          </a:p>
        </p:txBody>
      </p:sp>
      <p:pic>
        <p:nvPicPr>
          <p:cNvPr id="357" name="Shape 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525" y="3372267"/>
            <a:ext cx="4191999" cy="28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42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 object can alter its behaviour when its internal state changes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Object appears to have changed its class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E.g. state machines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43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Context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m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aintains a reference to a object, defines its current state, and allows it to change its state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s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tate values are associated with the according behaviour of the state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State - Participants  </a:t>
            </a:r>
          </a:p>
        </p:txBody>
      </p:sp>
      <p:sp>
        <p:nvSpPr>
          <p:cNvPr id="370" name="Shape 370"/>
          <p:cNvSpPr txBox="1"/>
          <p:nvPr/>
        </p:nvSpPr>
        <p:spPr>
          <a:xfrm rot="-5400000">
            <a:off x="6226949" y="3376218"/>
            <a:ext cx="5134749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http://www.dofactory.com/images/diagrams/javascript/javascript-state.jpg</a:t>
            </a:r>
          </a:p>
        </p:txBody>
      </p:sp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35" y="3894187"/>
            <a:ext cx="3000375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44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- Participants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8176500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Client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</a:t>
            </a:r>
            <a:r>
              <a:rPr lang="en-GB">
                <a:rtl val="0"/>
              </a:rPr>
              <a:t>i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nitiator of the request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Handler</a:t>
            </a: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: has an interface for handling the request</a:t>
            </a:r>
          </a:p>
        </p:txBody>
      </p:sp>
      <p:sp>
        <p:nvSpPr>
          <p:cNvPr id="156" name="Shape 156"/>
          <p:cNvSpPr txBox="1"/>
          <p:nvPr/>
        </p:nvSpPr>
        <p:spPr>
          <a:xfrm rot="-5400000">
            <a:off x="6101898" y="3067672"/>
            <a:ext cx="5403300" cy="298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http://www.dofactory.com/images/diagrams/javascript/javascript-chain-of-responsibility.jpg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812" y="3144406"/>
            <a:ext cx="7689574" cy="947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5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6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Refactoring: Tic Tac Toe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71050" y="1544600"/>
            <a:ext cx="3191398" cy="469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retro Game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2 player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checks winner or tie after each turn</a:t>
            </a: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●"/>
            </a:pPr>
            <a:r>
              <a:rPr lang="en-GB" sz="2400" b="0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restarts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475" y="1544600"/>
            <a:ext cx="4991975" cy="45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6</a:t>
            </a:fld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baseline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218050" cy="52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7</a:t>
            </a:fld>
            <a:endParaRPr lang="de-DE"/>
          </a:p>
        </p:txBody>
      </p:sp>
      <p:pic>
        <p:nvPicPr>
          <p:cNvPr id="3" name="Bild 2" descr="Screen Shot 2015-09-29 at 17.09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2222500"/>
            <a:ext cx="8140700" cy="3162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CoR </a:t>
            </a:r>
            <a:r>
              <a:rPr lang="de-DE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–</a:t>
            </a:r>
            <a:r>
              <a:rPr lang="en-GB" sz="3400" b="1" i="0" u="none" strike="noStrike" cap="none" baseline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54550" cy="6017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b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efore:</a:t>
            </a: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8</a:t>
            </a:fld>
            <a:endParaRPr lang="de-DE"/>
          </a:p>
        </p:txBody>
      </p:sp>
      <p:pic>
        <p:nvPicPr>
          <p:cNvPr id="2" name="Bild 1" descr="Screen Shot 2015-09-29 at 17.0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044700"/>
            <a:ext cx="6654800" cy="29359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Bild 2" descr="Screen Shot 2015-09-29 at 17.07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0" y="3683000"/>
            <a:ext cx="6311900" cy="2321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61825" y="757368"/>
            <a:ext cx="8344199" cy="72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GB" sz="3400"/>
              <a:t>CoR </a:t>
            </a:r>
            <a:r>
              <a:rPr lang="de-DE" sz="3400"/>
              <a:t>–</a:t>
            </a:r>
            <a:r>
              <a:rPr lang="en-GB" sz="3400"/>
              <a:t> Tic Tac Toe (cont.)</a:t>
            </a:r>
            <a:endParaRPr lang="en-GB" sz="3400">
              <a:rtl val="0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050" y="1544587"/>
            <a:ext cx="1179950" cy="563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de-DE" dirty="0"/>
              <a:t>a</a:t>
            </a:r>
            <a:r>
              <a:rPr lang="en-GB" sz="2400" b="0" i="0" u="none" strike="noStrike" cap="none" baseline="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fter:</a:t>
            </a:r>
            <a:endParaRPr lang="en-GB" sz="1800" b="1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baseline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  <a:rtl val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mtClean="0"/>
              <a:t>01.10.2015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Patterns and Anti Patterns - Behavioral Patterns - Malte Brockmann, Jun-Heui Cho - WS 2015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BAB822-13DF-44ED-A775-0A2D9DB8A94D}" type="slidenum">
              <a:rPr lang="de-DE" smtClean="0"/>
              <a:t>9</a:t>
            </a:fld>
            <a:endParaRPr lang="de-DE"/>
          </a:p>
        </p:txBody>
      </p:sp>
      <p:pic>
        <p:nvPicPr>
          <p:cNvPr id="2" name="Bild 1" descr="Screen Shot 2015-09-29 at 17.17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159000"/>
            <a:ext cx="4254500" cy="123190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901700" y="2616200"/>
            <a:ext cx="1320800" cy="292100"/>
          </a:xfrm>
          <a:prstGeom prst="round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VT_Vorlage_Präsentation_Ma">
  <a:themeElements>
    <a:clrScheme name="">
      <a:dk1>
        <a:srgbClr val="333333"/>
      </a:dk1>
      <a:lt1>
        <a:srgbClr val="FFFFFF"/>
      </a:lt1>
      <a:dk2>
        <a:srgbClr val="333333"/>
      </a:dk2>
      <a:lt2>
        <a:srgbClr val="808080"/>
      </a:lt2>
      <a:accent1>
        <a:srgbClr val="CCCCCC"/>
      </a:accent1>
      <a:accent2>
        <a:srgbClr val="074FB0"/>
      </a:accent2>
      <a:accent3>
        <a:srgbClr val="FFFFFF"/>
      </a:accent3>
      <a:accent4>
        <a:srgbClr val="2A2A2A"/>
      </a:accent4>
      <a:accent5>
        <a:srgbClr val="E2E2E2"/>
      </a:accent5>
      <a:accent6>
        <a:srgbClr val="06479F"/>
      </a:accent6>
      <a:hlink>
        <a:srgbClr val="E53418"/>
      </a:hlink>
      <a:folHlink>
        <a:srgbClr val="CA21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2123</Words>
  <Application>Microsoft Macintosh PowerPoint</Application>
  <PresentationFormat>Bildschirmpräsentation (4:3)</PresentationFormat>
  <Paragraphs>339</Paragraphs>
  <Slides>44</Slides>
  <Notes>42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VT_Vorlage_Präsentation_Ma</vt:lpstr>
      <vt:lpstr>Behavioral Patterns  JS Patterns and Anti Patterns</vt:lpstr>
      <vt:lpstr>Outline</vt:lpstr>
      <vt:lpstr>Behavior Pattern in general</vt:lpstr>
      <vt:lpstr>Chain of Responsibility (CoR) </vt:lpstr>
      <vt:lpstr>CoR - Participants  </vt:lpstr>
      <vt:lpstr>Refactoring: Tic Tac Toe  </vt:lpstr>
      <vt:lpstr>CoR – Tic Tac Toe </vt:lpstr>
      <vt:lpstr>CoR – Tic Tac Toe (cont.)</vt:lpstr>
      <vt:lpstr>CoR – Tic Tac Toe (cont.)</vt:lpstr>
      <vt:lpstr>CoR – Tic Tac Toe (cont.)</vt:lpstr>
      <vt:lpstr>CoR – Tic Tac Toe (cont.)</vt:lpstr>
      <vt:lpstr>CoR – Tic Tac Toe (cont.)</vt:lpstr>
      <vt:lpstr>Memento</vt:lpstr>
      <vt:lpstr>Memento - Participants</vt:lpstr>
      <vt:lpstr>Refactoring: Spaceinvader</vt:lpstr>
      <vt:lpstr>Memento – Spaceinvader</vt:lpstr>
      <vt:lpstr>Memento – Spaceinvader (cont.)</vt:lpstr>
      <vt:lpstr>Memento – Spaceinvader (cont.) </vt:lpstr>
      <vt:lpstr>Memento – Spaceinvader (cont.)</vt:lpstr>
      <vt:lpstr>Command</vt:lpstr>
      <vt:lpstr>Command - Participants</vt:lpstr>
      <vt:lpstr>Command - Spaceinvader  </vt:lpstr>
      <vt:lpstr>Command – Spaceinvader (cont.)</vt:lpstr>
      <vt:lpstr>Command – Spaceinvader (cont.) </vt:lpstr>
      <vt:lpstr>Observer </vt:lpstr>
      <vt:lpstr>Observer - Participants </vt:lpstr>
      <vt:lpstr>Refactoring: Pac Man </vt:lpstr>
      <vt:lpstr>Observer – Pac Man</vt:lpstr>
      <vt:lpstr>Observer – Pac Man (cont.)</vt:lpstr>
      <vt:lpstr>Observer – Pac Man (cont.)</vt:lpstr>
      <vt:lpstr>Observer – Pac Man (cont.)</vt:lpstr>
      <vt:lpstr>Observer – Pac Man (cont.)</vt:lpstr>
      <vt:lpstr>Summary</vt:lpstr>
      <vt:lpstr>Sources </vt:lpstr>
      <vt:lpstr>Thanks for listening</vt:lpstr>
      <vt:lpstr>Backup slides...</vt:lpstr>
      <vt:lpstr>Iterator  </vt:lpstr>
      <vt:lpstr>Iterator - Participants</vt:lpstr>
      <vt:lpstr>Strategie </vt:lpstr>
      <vt:lpstr>Strategie - Participants  </vt:lpstr>
      <vt:lpstr>Template method </vt:lpstr>
      <vt:lpstr>Template method - Participants  </vt:lpstr>
      <vt:lpstr>State</vt:lpstr>
      <vt:lpstr>State - Participants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  JS Patterns and Anti Patterns</dc:title>
  <cp:lastModifiedBy>J</cp:lastModifiedBy>
  <cp:revision>43</cp:revision>
  <dcterms:modified xsi:type="dcterms:W3CDTF">2015-09-30T18:05:12Z</dcterms:modified>
</cp:coreProperties>
</file>