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46"/>
  </p:notesMasterIdLst>
  <p:sldIdLst>
    <p:sldId id="256" r:id="rId2"/>
    <p:sldId id="257" r:id="rId3"/>
    <p:sldId id="258" r:id="rId4"/>
    <p:sldId id="272" r:id="rId5"/>
    <p:sldId id="273" r:id="rId6"/>
    <p:sldId id="274" r:id="rId7"/>
    <p:sldId id="276" r:id="rId8"/>
    <p:sldId id="275" r:id="rId9"/>
    <p:sldId id="279" r:id="rId10"/>
    <p:sldId id="280" r:id="rId11"/>
    <p:sldId id="278" r:id="rId12"/>
    <p:sldId id="281" r:id="rId13"/>
    <p:sldId id="266" r:id="rId14"/>
    <p:sldId id="267" r:id="rId15"/>
    <p:sldId id="261" r:id="rId16"/>
    <p:sldId id="268" r:id="rId17"/>
    <p:sldId id="269" r:id="rId18"/>
    <p:sldId id="270" r:id="rId19"/>
    <p:sldId id="271" r:id="rId20"/>
    <p:sldId id="259" r:id="rId21"/>
    <p:sldId id="260" r:id="rId22"/>
    <p:sldId id="262" r:id="rId23"/>
    <p:sldId id="263" r:id="rId24"/>
    <p:sldId id="265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300" r:id="rId33"/>
    <p:sldId id="302" r:id="rId34"/>
    <p:sldId id="290" r:id="rId35"/>
    <p:sldId id="303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680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374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1" y="4343251"/>
            <a:ext cx="5030714" cy="4114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192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6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94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4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0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00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832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35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215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4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1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3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31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21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2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71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421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1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83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367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09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01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871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036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196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45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81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540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09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956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8514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01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8552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357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951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04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0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2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4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30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24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70932" y="6407152"/>
            <a:ext cx="102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80606" y="6407151"/>
            <a:ext cx="681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599" y="6407152"/>
            <a:ext cx="395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B822-13DF-44ED-A775-0A2D9DB8A9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://www.blackwasp.co.uk/DesignPatternsArticles.aspx" TargetMode="External"/><Relationship Id="rId6" Type="http://schemas.openxmlformats.org/officeDocument/2006/relationships/hyperlink" Target="https://en.wikipedia.org/wiki/Command_pattern" TargetMode="External"/><Relationship Id="rId7" Type="http://schemas.openxmlformats.org/officeDocument/2006/relationships/hyperlink" Target="https://de.wikipedia.org/wiki/Memento_(Entwurfsmuster)" TargetMode="External"/><Relationship Id="rId8" Type="http://schemas.openxmlformats.org/officeDocument/2006/relationships/hyperlink" Target="https://en.wikipedia.org/wiki/Chain-of-responsibility_pattern" TargetMode="External"/><Relationship Id="rId9" Type="http://schemas.openxmlformats.org/officeDocument/2006/relationships/hyperlink" Target="https://github.com/dwmkerr/spaceinvaders" TargetMode="External"/><Relationship Id="rId10" Type="http://schemas.openxmlformats.org/officeDocument/2006/relationships/hyperlink" Target="https://github.com/negomi/tic-tac-toe" TargetMode="External"/><Relationship Id="rId11" Type="http://schemas.openxmlformats.org/officeDocument/2006/relationships/hyperlink" Target="https://github.com/daleharvey/pacma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926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6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10</a:t>
            </a:fld>
            <a:endParaRPr lang="de-DE"/>
          </a:p>
        </p:txBody>
      </p:sp>
      <p:pic>
        <p:nvPicPr>
          <p:cNvPr id="2" name="Bild 1" descr="Screen Shot 2015-09-29 at 17.1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84400"/>
            <a:ext cx="6718300" cy="26797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739900" y="3467100"/>
            <a:ext cx="19431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77900" y="4279900"/>
            <a:ext cx="2565400" cy="3937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79950" cy="563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11</a:t>
            </a:fld>
            <a:endParaRPr lang="de-DE"/>
          </a:p>
        </p:txBody>
      </p:sp>
      <p:pic>
        <p:nvPicPr>
          <p:cNvPr id="2" name="Bild 1" descr="Screen Shot 2015-09-29 at 17.1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59000"/>
            <a:ext cx="4254500" cy="12319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01700" y="2616200"/>
            <a:ext cx="1320800" cy="2921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61825" y="1413750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before: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898075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/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554050" y="1544575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tx1"/>
                </a:solidFill>
              </a:rPr>
              <a:t>after: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3600" y="1987825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10" name="Shape 210"/>
          <p:cNvSpPr/>
          <p:nvPr/>
        </p:nvSpPr>
        <p:spPr>
          <a:xfrm>
            <a:off x="549950" y="26442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11" name="Shape 211"/>
          <p:cNvSpPr/>
          <p:nvPr/>
        </p:nvSpPr>
        <p:spPr>
          <a:xfrm>
            <a:off x="3176400" y="3419412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12" name="Shape 212"/>
          <p:cNvSpPr/>
          <p:nvPr/>
        </p:nvSpPr>
        <p:spPr>
          <a:xfrm>
            <a:off x="18757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13" name="Shape 213"/>
          <p:cNvSpPr/>
          <p:nvPr/>
        </p:nvSpPr>
        <p:spPr>
          <a:xfrm>
            <a:off x="30953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14" name="Shape 214"/>
          <p:cNvSpPr/>
          <p:nvPr/>
        </p:nvSpPr>
        <p:spPr>
          <a:xfrm>
            <a:off x="409050" y="339457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>
                <a:latin typeface="Helvetica Neue"/>
                <a:ea typeface="Helvetica Neue"/>
                <a:cs typeface="Helvetica Neue"/>
                <a:sym typeface="Helvetica Neue"/>
              </a:rPr>
              <a:t>endGame</a:t>
            </a: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(“Player X, you win!”)</a:t>
            </a:r>
          </a:p>
        </p:txBody>
      </p:sp>
      <p:sp>
        <p:nvSpPr>
          <p:cNvPr id="215" name="Shape 215"/>
          <p:cNvSpPr/>
          <p:nvPr/>
        </p:nvSpPr>
        <p:spPr>
          <a:xfrm>
            <a:off x="2072800" y="52854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16" name="Shape 216"/>
          <p:cNvSpPr/>
          <p:nvPr/>
        </p:nvSpPr>
        <p:spPr>
          <a:xfrm>
            <a:off x="3176400" y="477887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ourier New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cxnSp>
        <p:nvCxnSpPr>
          <p:cNvPr id="217" name="Shape 217"/>
          <p:cNvCxnSpPr>
            <a:stCxn id="210" idx="0"/>
          </p:cNvCxnSpPr>
          <p:nvPr/>
        </p:nvCxnSpPr>
        <p:spPr>
          <a:xfrm rot="10800000">
            <a:off x="1187599" y="2506225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6799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4603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1191100" y="25146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2460300" y="2331025"/>
            <a:ext cx="0" cy="186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11876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6865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24603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1191100" y="3125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7080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12126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2460300" y="3134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1212600" y="3272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2876350" y="4213525"/>
            <a:ext cx="942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3708000" y="3762612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" name="Shape 232"/>
          <p:cNvCxnSpPr>
            <a:stCxn id="216" idx="0"/>
          </p:cNvCxnSpPr>
          <p:nvPr/>
        </p:nvCxnSpPr>
        <p:spPr>
          <a:xfrm rot="10800000">
            <a:off x="3814049" y="4206475"/>
            <a:ext cx="0" cy="57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33" name="Shape 233"/>
          <p:cNvCxnSpPr>
            <a:stCxn id="215" idx="0"/>
          </p:cNvCxnSpPr>
          <p:nvPr/>
        </p:nvCxnSpPr>
        <p:spPr>
          <a:xfrm rot="10800000">
            <a:off x="2876350" y="4213525"/>
            <a:ext cx="0" cy="107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34" name="Shape 234"/>
          <p:cNvSpPr/>
          <p:nvPr/>
        </p:nvSpPr>
        <p:spPr>
          <a:xfrm>
            <a:off x="4751750" y="2016150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35" name="Shape 235"/>
          <p:cNvSpPr/>
          <p:nvPr/>
        </p:nvSpPr>
        <p:spPr>
          <a:xfrm>
            <a:off x="4800800" y="2791212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36" name="Shape 236"/>
          <p:cNvSpPr/>
          <p:nvPr/>
        </p:nvSpPr>
        <p:spPr>
          <a:xfrm>
            <a:off x="4906837" y="5116437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37" name="Shape 237"/>
          <p:cNvSpPr/>
          <p:nvPr/>
        </p:nvSpPr>
        <p:spPr>
          <a:xfrm>
            <a:off x="4853900" y="3566300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38" name="Shape 238"/>
          <p:cNvSpPr/>
          <p:nvPr/>
        </p:nvSpPr>
        <p:spPr>
          <a:xfrm>
            <a:off x="4853900" y="434137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39" name="Shape 239"/>
          <p:cNvSpPr/>
          <p:nvPr/>
        </p:nvSpPr>
        <p:spPr>
          <a:xfrm>
            <a:off x="6801475" y="26238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0" name="Shape 240"/>
          <p:cNvSpPr/>
          <p:nvPr/>
        </p:nvSpPr>
        <p:spPr>
          <a:xfrm>
            <a:off x="6801475" y="49766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0800" y="58915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sp>
        <p:nvSpPr>
          <p:cNvPr id="242" name="Shape 242"/>
          <p:cNvSpPr/>
          <p:nvPr/>
        </p:nvSpPr>
        <p:spPr>
          <a:xfrm>
            <a:off x="6801475" y="4186700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3" name="Shape 243"/>
          <p:cNvSpPr/>
          <p:nvPr/>
        </p:nvSpPr>
        <p:spPr>
          <a:xfrm>
            <a:off x="6801475" y="3424350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cxnSp>
        <p:nvCxnSpPr>
          <p:cNvPr id="244" name="Shape 244"/>
          <p:cNvCxnSpPr>
            <a:endCxn id="235" idx="0"/>
          </p:cNvCxnSpPr>
          <p:nvPr/>
        </p:nvCxnSpPr>
        <p:spPr>
          <a:xfrm>
            <a:off x="5438449" y="2359212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7" idx="0"/>
          </p:cNvCxnSpPr>
          <p:nvPr/>
        </p:nvCxnSpPr>
        <p:spPr>
          <a:xfrm>
            <a:off x="5438449" y="3134300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7" idx="2"/>
            <a:endCxn id="238" idx="0"/>
          </p:cNvCxnSpPr>
          <p:nvPr/>
        </p:nvCxnSpPr>
        <p:spPr>
          <a:xfrm>
            <a:off x="5438449" y="3909499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8" idx="2"/>
            <a:endCxn id="236" idx="0"/>
          </p:cNvCxnSpPr>
          <p:nvPr/>
        </p:nvCxnSpPr>
        <p:spPr>
          <a:xfrm>
            <a:off x="5438449" y="4684574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>
            <a:endCxn id="241" idx="0"/>
          </p:cNvCxnSpPr>
          <p:nvPr/>
        </p:nvCxnSpPr>
        <p:spPr>
          <a:xfrm>
            <a:off x="5438449" y="5459525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9" name="Shape 249"/>
          <p:cNvCxnSpPr>
            <a:endCxn id="239" idx="1"/>
          </p:cNvCxnSpPr>
          <p:nvPr/>
        </p:nvCxnSpPr>
        <p:spPr>
          <a:xfrm>
            <a:off x="6076075" y="2962824"/>
            <a:ext cx="72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0" name="Shape 250"/>
          <p:cNvCxnSpPr>
            <a:endCxn id="243" idx="1"/>
          </p:cNvCxnSpPr>
          <p:nvPr/>
        </p:nvCxnSpPr>
        <p:spPr>
          <a:xfrm>
            <a:off x="6022975" y="3737849"/>
            <a:ext cx="778500" cy="2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>
            <a:endCxn id="242" idx="1"/>
          </p:cNvCxnSpPr>
          <p:nvPr/>
        </p:nvCxnSpPr>
        <p:spPr>
          <a:xfrm>
            <a:off x="6022975" y="4513099"/>
            <a:ext cx="7785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2" name="Shape 252"/>
          <p:cNvCxnSpPr>
            <a:stCxn id="236" idx="3"/>
            <a:endCxn id="240" idx="1"/>
          </p:cNvCxnSpPr>
          <p:nvPr/>
        </p:nvCxnSpPr>
        <p:spPr>
          <a:xfrm>
            <a:off x="5970037" y="5288037"/>
            <a:ext cx="831300" cy="2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</a:t>
            </a:r>
            <a:r>
              <a:rPr lang="en-GB">
                <a:rtl val="0"/>
              </a:rPr>
              <a:t>of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“save point”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to create and restore mementos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rdinator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tores mementos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Spaceinvader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endParaRPr lang="en-GB">
              <a:rtl val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548250" cy="462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16</a:t>
            </a:fld>
            <a:endParaRPr lang="de-DE"/>
          </a:p>
        </p:txBody>
      </p:sp>
      <p:pic>
        <p:nvPicPr>
          <p:cNvPr id="2" name="Bild 1" descr="Screen Shot 2015-09-29 at 16.5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71700"/>
            <a:ext cx="6629400" cy="2870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02150" cy="550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17</a:t>
            </a:fld>
            <a:endParaRPr lang="de-DE"/>
          </a:p>
        </p:txBody>
      </p:sp>
      <p:pic>
        <p:nvPicPr>
          <p:cNvPr id="4" name="Bild 3" descr="Screen Shot 2015-09-29 at 16.5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20900"/>
            <a:ext cx="4216400" cy="3975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12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5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18</a:t>
            </a:fld>
            <a:endParaRPr lang="de-DE"/>
          </a:p>
        </p:txBody>
      </p:sp>
      <p:pic>
        <p:nvPicPr>
          <p:cNvPr id="2" name="Bild 1" descr="Screen Shot 2015-09-29 at 16.5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108200"/>
            <a:ext cx="7708900" cy="33274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358900" y="2997200"/>
            <a:ext cx="69088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384300" y="4686300"/>
            <a:ext cx="6235700" cy="3429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921625" y="1951675"/>
            <a:ext cx="2918400" cy="4219499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Memento </a:t>
            </a:r>
            <a:r>
              <a:rPr lang="de-DE"/>
              <a:t>–</a:t>
            </a:r>
            <a:r>
              <a:rPr lang="en-GB"/>
              <a:t> Spaceinvader (cont.)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8875" y="2533500"/>
            <a:ext cx="17348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WelcomeState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084975" y="2258848"/>
            <a:ext cx="2385354" cy="2828100"/>
            <a:chOff x="4868125" y="2162873"/>
            <a:chExt cx="2385354" cy="2828100"/>
          </a:xfrm>
        </p:grpSpPr>
        <p:sp>
          <p:nvSpPr>
            <p:cNvPr id="117" name="Shape 117"/>
            <p:cNvSpPr/>
            <p:nvPr/>
          </p:nvSpPr>
          <p:spPr>
            <a:xfrm>
              <a:off x="4868125" y="2162873"/>
              <a:ext cx="2385299" cy="28281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8" name="Shape 118"/>
            <p:cNvGrpSpPr/>
            <p:nvPr/>
          </p:nvGrpSpPr>
          <p:grpSpPr>
            <a:xfrm>
              <a:off x="4868179" y="2162873"/>
              <a:ext cx="2385299" cy="2534376"/>
              <a:chOff x="4868179" y="2162873"/>
              <a:chExt cx="2385299" cy="2534376"/>
            </a:xfrm>
          </p:grpSpPr>
          <p:grpSp>
            <p:nvGrpSpPr>
              <p:cNvPr id="119" name="Shape 119"/>
              <p:cNvGrpSpPr/>
              <p:nvPr/>
            </p:nvGrpSpPr>
            <p:grpSpPr>
              <a:xfrm>
                <a:off x="5037462" y="2712475"/>
                <a:ext cx="2046600" cy="921600"/>
                <a:chOff x="6340912" y="2719725"/>
                <a:chExt cx="2046600" cy="9216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6340912" y="2719725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" name="Shape 121"/>
                <p:cNvSpPr txBox="1"/>
                <p:nvPr/>
              </p:nvSpPr>
              <p:spPr>
                <a:xfrm>
                  <a:off x="6340925" y="2719725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401725" y="3207525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LevelIntroState</a:t>
                  </a:r>
                </a:p>
              </p:txBody>
            </p:sp>
          </p:grpSp>
          <p:sp>
            <p:nvSpPr>
              <p:cNvPr id="123" name="Shape 123"/>
              <p:cNvSpPr txBox="1"/>
              <p:nvPr/>
            </p:nvSpPr>
            <p:spPr>
              <a:xfrm>
                <a:off x="4868179" y="2162873"/>
                <a:ext cx="2385299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GB" sz="1800">
                    <a:latin typeface="Helvetica Neue"/>
                    <a:ea typeface="Helvetica Neue"/>
                    <a:cs typeface="Helvetica Neue"/>
                    <a:sym typeface="Helvetica Neue"/>
                  </a:rPr>
                  <a:t>Caretaker </a:t>
                </a:r>
              </a:p>
            </p:txBody>
          </p:sp>
          <p:grpSp>
            <p:nvGrpSpPr>
              <p:cNvPr id="124" name="Shape 124"/>
              <p:cNvGrpSpPr/>
              <p:nvPr/>
            </p:nvGrpSpPr>
            <p:grpSpPr>
              <a:xfrm>
                <a:off x="5037512" y="3775650"/>
                <a:ext cx="2046600" cy="921600"/>
                <a:chOff x="2472462" y="4317800"/>
                <a:chExt cx="2046600" cy="921600"/>
              </a:xfrm>
            </p:grpSpPr>
            <p:sp>
              <p:nvSpPr>
                <p:cNvPr id="125" name="Shape 125"/>
                <p:cNvSpPr/>
                <p:nvPr/>
              </p:nvSpPr>
              <p:spPr>
                <a:xfrm>
                  <a:off x="2472462" y="4317800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" name="Shape 126"/>
                <p:cNvSpPr txBox="1"/>
                <p:nvPr/>
              </p:nvSpPr>
              <p:spPr>
                <a:xfrm>
                  <a:off x="2472475" y="4317800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533275" y="4805600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...</a:t>
                  </a:r>
                </a:p>
              </p:txBody>
            </p:sp>
          </p:grpSp>
        </p:grpSp>
      </p:grpSp>
      <p:sp>
        <p:nvSpPr>
          <p:cNvPr id="128" name="Shape 128"/>
          <p:cNvSpPr txBox="1"/>
          <p:nvPr/>
        </p:nvSpPr>
        <p:spPr>
          <a:xfrm>
            <a:off x="6062850" y="2452175"/>
            <a:ext cx="15956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created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4275" y="1951675"/>
            <a:ext cx="27558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08875" y="29367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rot="10800000" flipH="1">
            <a:off x="3183875" y="1689675"/>
            <a:ext cx="3096000" cy="149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>
            <a:endCxn id="123" idx="0"/>
          </p:cNvCxnSpPr>
          <p:nvPr/>
        </p:nvCxnSpPr>
        <p:spPr>
          <a:xfrm>
            <a:off x="6268679" y="1698748"/>
            <a:ext cx="9000" cy="56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6268675" y="17163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getMemento(0)</a:t>
            </a:r>
          </a:p>
        </p:txBody>
      </p:sp>
      <p:cxnSp>
        <p:nvCxnSpPr>
          <p:cNvPr id="134" name="Shape 134"/>
          <p:cNvCxnSpPr>
            <a:stCxn id="117" idx="1"/>
          </p:cNvCxnSpPr>
          <p:nvPr/>
        </p:nvCxnSpPr>
        <p:spPr>
          <a:xfrm rot="10800000">
            <a:off x="3174575" y="3664498"/>
            <a:ext cx="19104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/>
          <p:nvPr/>
        </p:nvSpPr>
        <p:spPr>
          <a:xfrm>
            <a:off x="1308875" y="34969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2241275" y="3900225"/>
            <a:ext cx="4199" cy="3791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/>
          <p:nvPr/>
        </p:nvSpPr>
        <p:spPr>
          <a:xfrm>
            <a:off x="1308875" y="4339200"/>
            <a:ext cx="19103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GameOverState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26575" y="4787850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4729350" y="3182750"/>
            <a:ext cx="0" cy="1850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3132750" y="5033750"/>
            <a:ext cx="1607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6277625" y="5086948"/>
            <a:ext cx="0" cy="3977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>
            <a:endCxn id="143" idx="3"/>
          </p:cNvCxnSpPr>
          <p:nvPr/>
        </p:nvCxnSpPr>
        <p:spPr>
          <a:xfrm rot="10800000">
            <a:off x="3196925" y="5474400"/>
            <a:ext cx="30828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/>
          <p:nvPr/>
        </p:nvSpPr>
        <p:spPr>
          <a:xfrm>
            <a:off x="1331225" y="53026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Behavior pattern in general</a:t>
            </a:r>
            <a:endParaRPr lang="en-GB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</a:rPr>
              <a:t>Chain of Responsibility</a:t>
            </a:r>
          </a:p>
          <a:p>
            <a:pPr marL="45720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Memento</a:t>
            </a:r>
            <a:endParaRPr lang="en-GB" sz="2400" b="0" i="1" u="none" strike="noStrike" cap="none" baseline="0">
              <a:solidFill>
                <a:schemeClr val="tx1"/>
              </a:solidFill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sym typeface="Helvetica Neue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/>
              <a:t>Summary</a:t>
            </a:r>
            <a:endParaRPr lang="en-GB" sz="2400" b="0" i="1" u="none" strike="noStrike" cap="none" baseline="0">
              <a:solidFill>
                <a:srgbClr val="000000"/>
              </a:solidFill>
              <a:sym typeface="Helvetica Neue"/>
              <a:rtl val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Encapsulate a request as an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37" y="3731306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decides which command at which point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carry out the operation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execute()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execute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71050" y="1544586"/>
            <a:ext cx="1383150" cy="627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>
                <a:rtl val="0"/>
              </a:rPr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2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22</a:t>
            </a:fld>
            <a:endParaRPr lang="de-DE"/>
          </a:p>
        </p:txBody>
      </p:sp>
      <p:pic>
        <p:nvPicPr>
          <p:cNvPr id="9" name="Bild 8" descr="Screen Shot 2015-09-29 at 16.2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8" y="2248741"/>
            <a:ext cx="5994400" cy="2882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2708677" cy="684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 </a:t>
            </a:r>
            <a:r>
              <a:rPr lang="en-GB" dirty="0">
                <a:rtl val="0"/>
              </a:rPr>
              <a:t>(Commands)</a:t>
            </a:r>
            <a:endParaRPr sz="1800" b="1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23</a:t>
            </a:fld>
            <a:endParaRPr lang="de-DE"/>
          </a:p>
        </p:txBody>
      </p:sp>
      <p:pic>
        <p:nvPicPr>
          <p:cNvPr id="13" name="Bild 12" descr="Screen Shot 2015-09-29 at 16.28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35200"/>
            <a:ext cx="3797300" cy="3759200"/>
          </a:xfrm>
          <a:prstGeom prst="rect">
            <a:avLst/>
          </a:prstGeom>
        </p:spPr>
      </p:pic>
      <p:pic>
        <p:nvPicPr>
          <p:cNvPr id="14" name="Bild 13" descr="Screen Shot 2015-09-29 at 16.28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0"/>
            <a:ext cx="3771900" cy="2362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78350" cy="716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24</a:t>
            </a:fld>
            <a:endParaRPr lang="de-DE"/>
          </a:p>
        </p:txBody>
      </p:sp>
      <p:pic>
        <p:nvPicPr>
          <p:cNvPr id="3" name="Bild 2" descr="Screen Shot 2015-09-29 at 16.3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20900"/>
            <a:ext cx="5981700" cy="3086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list of observers, lets them subscribe/unsubscribe, and notifies them about changes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h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as a function that can be invoked when notified</a:t>
            </a:r>
          </a:p>
        </p:txBody>
      </p:sp>
      <p:sp>
        <p:nvSpPr>
          <p:cNvPr id="265" name="Shape 265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891" y="3879323"/>
            <a:ext cx="3031798" cy="23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484218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a level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232" y="1544600"/>
            <a:ext cx="3229426" cy="40201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319650" cy="500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28</a:t>
            </a:fld>
            <a:endParaRPr lang="de-DE"/>
          </a:p>
        </p:txBody>
      </p:sp>
      <p:pic>
        <p:nvPicPr>
          <p:cNvPr id="3" name="Bild 2" descr="Screen Shot 2015-09-29 at 17.2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20900"/>
            <a:ext cx="4965700" cy="3949700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939800" y="2565400"/>
            <a:ext cx="4572000" cy="9144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939800" y="4495800"/>
            <a:ext cx="2286000" cy="2667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39800" y="5156200"/>
            <a:ext cx="4178300" cy="6731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29</a:t>
            </a:fld>
            <a:endParaRPr lang="de-DE"/>
          </a:p>
        </p:txBody>
      </p:sp>
      <p:pic>
        <p:nvPicPr>
          <p:cNvPr id="2" name="Bild 1" descr="Screen Shot 2015-09-29 at 17.31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235200"/>
            <a:ext cx="3721100" cy="26416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65200" y="2679700"/>
            <a:ext cx="3263900" cy="241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7100" y="4419600"/>
            <a:ext cx="3048000" cy="225339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Describe a process or a flow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encapsulating behavior and delegating of requests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increases flexibility 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2970650" cy="614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 (Observable):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30</a:t>
            </a:fld>
            <a:endParaRPr lang="de-DE"/>
          </a:p>
        </p:txBody>
      </p:sp>
      <p:pic>
        <p:nvPicPr>
          <p:cNvPr id="2" name="Bild 1" descr="Screen Shot 2015-09-29 at 17.33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08200"/>
            <a:ext cx="5524500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50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endParaRPr lang="en-GB" sz="1800" b="0" i="1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31</a:t>
            </a:fld>
            <a:endParaRPr lang="de-DE"/>
          </a:p>
        </p:txBody>
      </p:sp>
      <p:pic>
        <p:nvPicPr>
          <p:cNvPr id="2" name="Bild 1" descr="Screen Shot 2015-09-29 at 17.3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2374900"/>
            <a:ext cx="3441700" cy="2882900"/>
          </a:xfrm>
          <a:prstGeom prst="rect">
            <a:avLst/>
          </a:prstGeom>
        </p:spPr>
      </p:pic>
      <p:pic>
        <p:nvPicPr>
          <p:cNvPr id="3" name="Bild 2" descr="Screen Shot 2015-09-29 at 17.36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2400300"/>
            <a:ext cx="3479800" cy="2832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09"/>
          <p:cNvSpPr/>
          <p:nvPr/>
        </p:nvSpPr>
        <p:spPr>
          <a:xfrm>
            <a:off x="5504507" y="1828756"/>
            <a:ext cx="2459654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Observers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20" name="Shape 209"/>
          <p:cNvSpPr/>
          <p:nvPr/>
        </p:nvSpPr>
        <p:spPr>
          <a:xfrm>
            <a:off x="5998800" y="2585935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9" name="Shape 209"/>
          <p:cNvSpPr/>
          <p:nvPr/>
        </p:nvSpPr>
        <p:spPr>
          <a:xfrm>
            <a:off x="5936936" y="2560279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2" name="Shape 209"/>
          <p:cNvSpPr/>
          <p:nvPr/>
        </p:nvSpPr>
        <p:spPr>
          <a:xfrm>
            <a:off x="782107" y="1828756"/>
            <a:ext cx="3029402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Observable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32</a:t>
            </a:fld>
            <a:endParaRPr lang="de-DE"/>
          </a:p>
        </p:txBody>
      </p:sp>
      <p:sp>
        <p:nvSpPr>
          <p:cNvPr id="15" name="Shape 209"/>
          <p:cNvSpPr/>
          <p:nvPr/>
        </p:nvSpPr>
        <p:spPr>
          <a:xfrm>
            <a:off x="1189123" y="2533120"/>
            <a:ext cx="2213971" cy="2871798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Game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6" name="Shape 209"/>
          <p:cNvSpPr/>
          <p:nvPr/>
        </p:nvSpPr>
        <p:spPr>
          <a:xfrm>
            <a:off x="5873565" y="4159142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Audio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7" name="Shape 209"/>
          <p:cNvSpPr/>
          <p:nvPr/>
        </p:nvSpPr>
        <p:spPr>
          <a:xfrm>
            <a:off x="5873565" y="2533120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Ghost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2890" y="3499183"/>
            <a:ext cx="4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...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29" name="Shape 209"/>
          <p:cNvSpPr/>
          <p:nvPr/>
        </p:nvSpPr>
        <p:spPr>
          <a:xfrm>
            <a:off x="1480606" y="4282670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eatenPill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" name="Shape 209"/>
          <p:cNvSpPr/>
          <p:nvPr/>
        </p:nvSpPr>
        <p:spPr>
          <a:xfrm>
            <a:off x="1480606" y="3349653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startLevel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03094" y="2879002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29449" y="2585935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03094" y="5099001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9449" y="4805934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39" name="Shape 209"/>
          <p:cNvSpPr/>
          <p:nvPr/>
        </p:nvSpPr>
        <p:spPr>
          <a:xfrm>
            <a:off x="6050609" y="305499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40" name="Shape 209"/>
          <p:cNvSpPr/>
          <p:nvPr/>
        </p:nvSpPr>
        <p:spPr>
          <a:xfrm>
            <a:off x="6050609" y="467408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43" name="Straight Arrow Connector 42"/>
          <p:cNvCxnSpPr>
            <a:stCxn id="29" idx="3"/>
          </p:cNvCxnSpPr>
          <p:nvPr/>
        </p:nvCxnSpPr>
        <p:spPr>
          <a:xfrm flipV="1">
            <a:off x="3111612" y="4511323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9297" y="4259920"/>
            <a:ext cx="179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notifyObservers(msg=„pilleaten“)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504507" y="3366666"/>
            <a:ext cx="546102" cy="114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0" idx="1"/>
          </p:cNvCxnSpPr>
          <p:nvPr/>
        </p:nvCxnSpPr>
        <p:spPr>
          <a:xfrm>
            <a:off x="5504507" y="4511323"/>
            <a:ext cx="546102" cy="34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07343" y="3548745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5864" y="3294491"/>
            <a:ext cx="180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notifyObservers(msg=„levelstarted“)</a:t>
            </a:r>
          </a:p>
        </p:txBody>
      </p:sp>
      <p:cxnSp>
        <p:nvCxnSpPr>
          <p:cNvPr id="69" name="Straight Arrow Connector 68"/>
          <p:cNvCxnSpPr>
            <a:endCxn id="39" idx="1"/>
          </p:cNvCxnSpPr>
          <p:nvPr/>
        </p:nvCxnSpPr>
        <p:spPr>
          <a:xfrm flipV="1">
            <a:off x="5491185" y="3234011"/>
            <a:ext cx="559424" cy="31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91185" y="3548745"/>
            <a:ext cx="571611" cy="117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85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Summary</a:t>
            </a:r>
            <a:endParaRPr lang="en-GB" sz="36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33</a:t>
            </a:fld>
            <a:endParaRPr lang="de-DE"/>
          </a:p>
        </p:txBody>
      </p:sp>
      <p:sp>
        <p:nvSpPr>
          <p:cNvPr id="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Advantages of </a:t>
            </a:r>
            <a:r>
              <a:rPr lang="en-GB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</a:t>
            </a: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Patterns: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Increase flexibility of programs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/>
              <a:t>Well defined communication between objects (e.g. Observer)</a:t>
            </a:r>
            <a:endParaRPr lang="en-GB" dirty="0" smtClean="0">
              <a:rtl val="0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Ability to extend programs easily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Simplify complex algorithms and control flows (e.g. Chain of Responsibility)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8833012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71050" y="13413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http://www.blackwasp.co.uk/DesignPatternsArticles.aspx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34</a:t>
            </a:fld>
            <a:endParaRPr lang="de-DE"/>
          </a:p>
        </p:txBody>
      </p:sp>
      <p:sp>
        <p:nvSpPr>
          <p:cNvPr id="8" name="Shape 314"/>
          <p:cNvSpPr txBox="1">
            <a:spLocks/>
          </p:cNvSpPr>
          <p:nvPr/>
        </p:nvSpPr>
        <p:spPr>
          <a:xfrm>
            <a:off x="458350" y="4609900"/>
            <a:ext cx="8176500" cy="12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>
              <a:buClr>
                <a:srgbClr val="000000"/>
              </a:buClr>
              <a:buSzPct val="25000"/>
            </a:pPr>
            <a:r>
              <a:rPr lang="en-US" sz="1400"/>
              <a:t>Spaceinvader: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 https://github.com/dwmkerr/spaceinvaders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Tic Tac Toe:</a:t>
            </a:r>
            <a:r>
              <a:rPr lang="en-US" sz="1400" u="sng">
                <a:solidFill>
                  <a:schemeClr val="hlink"/>
                </a:solidFill>
                <a:hlinkClick r:id="rId10"/>
              </a:rPr>
              <a:t> https://github.com/negomi/tic-tac-toe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Pacman: </a:t>
            </a:r>
            <a:r>
              <a:rPr lang="en-US" sz="1400" u="sng">
                <a:solidFill>
                  <a:schemeClr val="hlink"/>
                </a:solidFill>
                <a:hlinkClick r:id="rId11"/>
              </a:rPr>
              <a:t>https://github.com/daleharvey/pacman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/>
          </a:p>
        </p:txBody>
      </p:sp>
      <p:sp>
        <p:nvSpPr>
          <p:cNvPr id="9" name="Shape 315"/>
          <p:cNvSpPr txBox="1">
            <a:spLocks/>
          </p:cNvSpPr>
          <p:nvPr/>
        </p:nvSpPr>
        <p:spPr>
          <a:xfrm>
            <a:off x="461825" y="4000481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pPr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/>
              <a:t>Projects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71050" y="2179587"/>
            <a:ext cx="8176500" cy="1414513"/>
          </a:xfrm>
        </p:spPr>
        <p:txBody>
          <a:bodyPr/>
          <a:lstStyle/>
          <a:p>
            <a:pPr algn="ctr"/>
            <a:r>
              <a:rPr lang="de-DE"/>
              <a:t>Questions?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1825" y="1176468"/>
            <a:ext cx="8344199" cy="723600"/>
          </a:xfrm>
        </p:spPr>
        <p:txBody>
          <a:bodyPr/>
          <a:lstStyle/>
          <a:p>
            <a:pPr algn="ctr"/>
            <a:r>
              <a:rPr lang="de-DE"/>
              <a:t>Thanks for listening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20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 slides...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access elements without knowing the underlying structure of the object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effectively loop over a object collection 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store as list, trees or more complex structures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many language have build in iterator, but not JavaScript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is the “secretary” 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334973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u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ses the iterator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with methods like first(), next(), hasNext()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Items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individual objects 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- Participants</a:t>
            </a:r>
          </a:p>
        </p:txBody>
      </p:sp>
      <p:sp>
        <p:nvSpPr>
          <p:cNvPr id="328" name="Shape 328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http://www.dofactory.com/images/diagrams/javascript/javascript-iterator.jpg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52" y="3273549"/>
            <a:ext cx="5170699" cy="28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38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Interchangeable set of algorithms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wapped out at runtime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inimizing coupling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ption to hide implementation 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(CoR)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</a:t>
            </a:r>
            <a:r>
              <a:rPr lang="en-GB" dirty="0">
                <a:rtl val="0"/>
              </a:rPr>
              <a:t>between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sender  </a:t>
            </a:r>
            <a:r>
              <a:rPr lang="en-GB" dirty="0">
                <a:rtl val="0"/>
              </a:rPr>
              <a:t>and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dirty="0">
                <a:rtl val="0"/>
              </a:rPr>
              <a:t> of a request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reference to the current Strategy, the option to change it and to calculate the “cost” of each strategy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Strategy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implementation of different option for a task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- Participants  </a:t>
            </a:r>
          </a:p>
        </p:txBody>
      </p:sp>
      <p:sp>
        <p:nvSpPr>
          <p:cNvPr id="342" name="Shape 342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http://www.dofactory.com/images/diagrams/javascript/javascript-strategy.jpg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071" y="3231163"/>
            <a:ext cx="3917704" cy="30126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 of a series of steps for an algorithm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Subclasses can redefine certain steps of an algorithm without changing the algorithms structure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Offers extensibility to the client developer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AbstractClass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template method defining the primitive steps for an algorithms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ConcreteClass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the primitive steps as defined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- Participants  </a:t>
            </a:r>
          </a:p>
        </p:txBody>
      </p:sp>
      <p:sp>
        <p:nvSpPr>
          <p:cNvPr id="356" name="Shape 356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http://www.dofactory.com/images/diagrams/javascript/javascript-template-method.jpg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25" y="3372267"/>
            <a:ext cx="4191999" cy="28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 object can alter its behaviour when its internal state changes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appears to have changed its class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E.g. state machines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reference to a object, defines its current state, and allows it to change its state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tate values are associated with the according behaviour of the state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- Participants  </a:t>
            </a:r>
          </a:p>
        </p:txBody>
      </p:sp>
      <p:sp>
        <p:nvSpPr>
          <p:cNvPr id="370" name="Shape 370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http://www.dofactory.com/images/diagrams/javascript/javascript-state.jpg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735" y="3894187"/>
            <a:ext cx="30003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- Participants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nitiator of the request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an interface for handling the request</a:t>
            </a:r>
          </a:p>
        </p:txBody>
      </p:sp>
      <p:sp>
        <p:nvSpPr>
          <p:cNvPr id="156" name="Shape 156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12" y="3144406"/>
            <a:ext cx="7689574" cy="947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Tic Tac Toe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</a:t>
            </a:r>
            <a:endParaRPr lang="en-GB" sz="3400">
              <a:rtl val="0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54550" cy="60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7</a:t>
            </a:fld>
            <a:endParaRPr lang="de-DE"/>
          </a:p>
        </p:txBody>
      </p:sp>
      <p:pic>
        <p:nvPicPr>
          <p:cNvPr id="2" name="Bild 1" descr="Screen Shot 2015-09-29 at 17.0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44700"/>
            <a:ext cx="6654800" cy="29359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Bild 2" descr="Screen Shot 2015-09-29 at 17.07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3683000"/>
            <a:ext cx="6311900" cy="23216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 (cont.)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2180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8</a:t>
            </a:fld>
            <a:endParaRPr lang="de-DE"/>
          </a:p>
        </p:txBody>
      </p:sp>
      <p:pic>
        <p:nvPicPr>
          <p:cNvPr id="3" name="Bild 2" descr="Screen Shot 2015-09-29 at 17.09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222500"/>
            <a:ext cx="8140700" cy="3162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9</a:t>
            </a:fld>
            <a:endParaRPr lang="de-DE"/>
          </a:p>
        </p:txBody>
      </p:sp>
      <p:pic>
        <p:nvPicPr>
          <p:cNvPr id="2" name="Bild 1" descr="Screen Shot 2015-09-29 at 17.1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84400"/>
            <a:ext cx="7289800" cy="37338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1676400" y="4330700"/>
            <a:ext cx="5308600" cy="7366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952500" y="5359400"/>
            <a:ext cx="1295400" cy="368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2088</Words>
  <Application>Microsoft Macintosh PowerPoint</Application>
  <PresentationFormat>Bildschirmpräsentation (4:3)</PresentationFormat>
  <Paragraphs>337</Paragraphs>
  <Slides>44</Slides>
  <Notes>42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6" baseType="lpstr">
      <vt:lpstr>Helvetica Neue</vt:lpstr>
      <vt:lpstr>VT_Vorlage_Präsentation_Ma</vt:lpstr>
      <vt:lpstr>Behavioral Patterns  JS Patterns and Anti Patterns</vt:lpstr>
      <vt:lpstr>Outline</vt:lpstr>
      <vt:lpstr>Behavior Pattern in general</vt:lpstr>
      <vt:lpstr>Chain of Responsibility (CoR) </vt:lpstr>
      <vt:lpstr>CoR - Participants  </vt:lpstr>
      <vt:lpstr>Refactoring: Tic Tac Toe  </vt:lpstr>
      <vt:lpstr>CoR – Tic Tac Toe</vt:lpstr>
      <vt:lpstr>CoR – Tic Tac Toe (cont.) </vt:lpstr>
      <vt:lpstr>CoR – Tic Tac Toe (cont.)</vt:lpstr>
      <vt:lpstr>CoR – Tic Tac Toe (cont.)</vt:lpstr>
      <vt:lpstr>CoR – Tic Tac Toe (cont.)</vt:lpstr>
      <vt:lpstr>CoR – Tic Tac Toe (cont.)</vt:lpstr>
      <vt:lpstr>Memento</vt:lpstr>
      <vt:lpstr>Memento - Participants</vt:lpstr>
      <vt:lpstr>Refactoring: Spaceinvader</vt:lpstr>
      <vt:lpstr>Memento – Spaceinvader</vt:lpstr>
      <vt:lpstr>Memento – Spaceinvader (cont.)</vt:lpstr>
      <vt:lpstr>Memento – Spaceinvader (cont.) </vt:lpstr>
      <vt:lpstr>Memento – Spaceinvader (cont.)</vt:lpstr>
      <vt:lpstr>Command</vt:lpstr>
      <vt:lpstr>Command - Participants</vt:lpstr>
      <vt:lpstr>Command - Spaceinvader  </vt:lpstr>
      <vt:lpstr>Command – Spaceinvader (cont.)</vt:lpstr>
      <vt:lpstr>Command – Spaceinvader (cont.) </vt:lpstr>
      <vt:lpstr>Observer </vt:lpstr>
      <vt:lpstr>Observer - Participants </vt:lpstr>
      <vt:lpstr>Refactoring: Pac Man </vt:lpstr>
      <vt:lpstr>Observer – Pac Man</vt:lpstr>
      <vt:lpstr>Observer – Pac Man (cont.)</vt:lpstr>
      <vt:lpstr>Observer – Pac Man (cont.)</vt:lpstr>
      <vt:lpstr>Observer – Pac Man (cont.)</vt:lpstr>
      <vt:lpstr>Observer – Pac Man (cont.)</vt:lpstr>
      <vt:lpstr>Summary</vt:lpstr>
      <vt:lpstr>Sources </vt:lpstr>
      <vt:lpstr>Thanks for listening</vt:lpstr>
      <vt:lpstr>Backup slides...</vt:lpstr>
      <vt:lpstr>Iterator  </vt:lpstr>
      <vt:lpstr>Iterator - Participants</vt:lpstr>
      <vt:lpstr>Strategie </vt:lpstr>
      <vt:lpstr>Strategie - Participants  </vt:lpstr>
      <vt:lpstr>Template method </vt:lpstr>
      <vt:lpstr>Template method - Participants  </vt:lpstr>
      <vt:lpstr>State</vt:lpstr>
      <vt:lpstr>State - Participants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</cp:lastModifiedBy>
  <cp:revision>30</cp:revision>
  <dcterms:modified xsi:type="dcterms:W3CDTF">2015-09-29T15:39:55Z</dcterms:modified>
</cp:coreProperties>
</file>