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913642" y="4343251"/>
            <a:ext cx="5030714" cy="411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>
            <p:ph idx="2" type="sldImg"/>
          </p:nvPr>
        </p:nvSpPr>
        <p:spPr>
          <a:xfrm>
            <a:off x="916887" y="686243"/>
            <a:ext cx="5025900" cy="34283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8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 b="0" baseline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rmale Folie mit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8805863" y="6670675"/>
            <a:ext cx="338100" cy="18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fld id="{00000000-1234-1234-1234-123412341234}" type="slidenum">
              <a:rPr b="0" baseline="0" i="0" lang="en-GB" sz="9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‹#›</a:t>
            </a:fld>
          </a:p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spcBef>
                <a:spcPts val="0"/>
              </a:spcBef>
              <a:buSzPct val="1000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spcBef>
                <a:spcPts val="0"/>
              </a:spcBef>
              <a:buSzPct val="100000"/>
              <a:buFont typeface="Helvetica Neue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buFont typeface="Helvetica Neue"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4" name="Shape 14"/>
          <p:cNvSpPr txBox="1"/>
          <p:nvPr/>
        </p:nvSpPr>
        <p:spPr>
          <a:xfrm>
            <a:off x="172850" y="6327125"/>
            <a:ext cx="8779799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Patterns and Anti Patterns - Behavioral Patterns - Malte Brockmann, Jun Heui Cho - WS 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b="0" baseline="0" i="0" lang="en-GB" sz="12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s://en.wikipedia.org/wiki/Command_pattern" TargetMode="External"/><Relationship Id="rId6" Type="http://schemas.openxmlformats.org/officeDocument/2006/relationships/hyperlink" Target="https://de.wikipedia.org/wiki/Memento_%28Entwurfsmuster%29" TargetMode="External"/><Relationship Id="rId7" Type="http://schemas.openxmlformats.org/officeDocument/2006/relationships/hyperlink" Target="https://en.wikipedia.org/wiki/Chain-of-responsibility_pattern" TargetMode="External"/><Relationship Id="rId8" Type="http://schemas.openxmlformats.org/officeDocument/2006/relationships/hyperlink" Target="http://www.blackwasp.co.uk/DesignPatternsArticles.aspx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wmkerr/spaceinvaders" TargetMode="External"/><Relationship Id="rId4" Type="http://schemas.openxmlformats.org/officeDocument/2006/relationships/hyperlink" Target="https://github.com/dwmkerr/spaceinvaders" TargetMode="External"/><Relationship Id="rId5" Type="http://schemas.openxmlformats.org/officeDocument/2006/relationships/hyperlink" Target="https://github.com/negomi/tic-tac-toe" TargetMode="External"/><Relationship Id="rId6" Type="http://schemas.openxmlformats.org/officeDocument/2006/relationships/hyperlink" Target="https://github.com/negomi/tic-tac-toe" TargetMode="External"/><Relationship Id="rId7" Type="http://schemas.openxmlformats.org/officeDocument/2006/relationships/hyperlink" Target="https://github.com/daleharvey/pacma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b="0" baseline="0" i="0" lang="en-GB" sz="1800" u="none" cap="none" strike="noStrike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4/4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goLeft.execute(this.ship,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goRight.execute(this.ship, this.shipSpeed);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shoot.execute(this);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goDown.execute(bomb, bomb.velocity);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goUp.execute(rocket, rocket.velocity);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for “save point”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</a:t>
            </a:r>
            <a:r>
              <a:rPr lang="en-GB">
                <a:rtl val="0"/>
              </a:rPr>
              <a:t>implementation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details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Originator: Interface to create and restore mementos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Memento: Ordinator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Caretaker: stores mementos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964" y="3316775"/>
            <a:ext cx="5038823" cy="2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1/3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LevelIntroState(game.level));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game.moveToState(new LevelIntroState(1));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2/3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Memento(state){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this.state = 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this.getSavedState = function(){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this.state;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Caretaker(){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var saveState = [];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this.addMemento = function(memento){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saveState.push(memento);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this.getMemento = function(index){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return saveState[index];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Spaceinvader 3/3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 = new Caretaker();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WelcomeState.prototype.keyDown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caretaker.addMemento(new Memento(new LevelIntroState(game.level)));	game.moveToState((caretaker.getMemento(0)).getSavedState())	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b="0" baseline="0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GameOverState.prototype.keyDown = function(game, keyCode)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game.moveToState((caretaker.getMemento(0)).getSavedState());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the sender of a request to its receiver.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Participants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Initiator of the request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Handler: has an interface for handling the request</a:t>
            </a:r>
          </a:p>
        </p:txBody>
      </p:sp>
      <p:sp>
        <p:nvSpPr>
          <p:cNvPr id="120" name="Shape 120"/>
          <p:cNvSpPr txBox="1"/>
          <p:nvPr/>
        </p:nvSpPr>
        <p:spPr>
          <a:xfrm rot="-5400000">
            <a:off x="6101898" y="3067673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2" y="3144406"/>
            <a:ext cx="7689574" cy="94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Tic Tac Toe</a:t>
            </a: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050" y="1544600"/>
            <a:ext cx="3191399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retro Game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2 player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checks winner or tie after each turn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-GB"/>
              <a:t>restarts</a:t>
            </a:r>
          </a:p>
        </p:txBody>
      </p:sp>
      <p:sp>
        <p:nvSpPr>
          <p:cNvPr id="128" name="Shape 128"/>
          <p:cNvSpPr txBox="1"/>
          <p:nvPr/>
        </p:nvSpPr>
        <p:spPr>
          <a:xfrm rot="-5400000">
            <a:off x="6101899" y="3067673"/>
            <a:ext cx="5403300" cy="2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http://www.dofactory.com/images/diagrams/javascript/javascript-chain-of-responsibility.jpg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475" y="1544600"/>
            <a:ext cx="4991975" cy="4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1/4 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if (checkRows() === true || checkCols() === true || checkDiag()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if (checkTie() === true)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endGame("It's a tie...");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else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turn.changeTurn();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</a:t>
            </a:r>
            <a:r>
              <a:rPr lang="en-GB">
                <a:rtl val="0"/>
              </a:rPr>
              <a:t>p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attern in general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Chain of </a:t>
            </a:r>
            <a:r>
              <a:rPr lang="en-GB">
                <a:rtl val="0"/>
              </a:rPr>
              <a:t>responsibility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>
                <a:rtl val="0"/>
              </a:rPr>
              <a:t>Observer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2/4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return same;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3/4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checkWinner()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checkRows();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- Tic tac toe 4/4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checkRows()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board.length; i++)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var same = true;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for (j = 0; j &lt; board[i].length; j++)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(board[i][j] === 0 || board[i][j] !== board[i][0])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	same = false;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if (same)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winningPlayer = turn.currentPlayerColor();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// Alert winner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endGame("Player " + winningPlayer + ", you win!");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checkCols();</a:t>
            </a: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Observable: Maintains a list of observers, lets them subscribe/unsubscribe, and notifies them about changes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Observers: Has a function that can be invoked when notified</a:t>
            </a:r>
          </a:p>
        </p:txBody>
      </p:sp>
      <p:sp>
        <p:nvSpPr>
          <p:cNvPr id="166" name="Shape 166"/>
          <p:cNvSpPr txBox="1"/>
          <p:nvPr/>
        </p:nvSpPr>
        <p:spPr>
          <a:xfrm rot="-5400000">
            <a:off x="6366334" y="3515605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767" y="3718989"/>
            <a:ext cx="3031799" cy="23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1/5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0; i &lt; ghosts.length; i += 1) {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audio.play("start");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2/5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audio.play("eatpill");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(i = 0; i &lt; ghosts.length; i += 1)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ghosts[i].makeEatable(ctx);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   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3/5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startLevel() {       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user.resetPosition();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notifyObservers("levelstarted");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setState(COUNTDOWN);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eatenPill()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timerStart = tick;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eatenCount =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notifyObservers("pilleaten");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4/5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observable functionalities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observers.push(o);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unsubscribe(o)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observers = observers.filter(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function(item)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if (item !== o) { return item; }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); 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notifyObservers(message)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for (var i = observers.length - 1; i &gt;= 0; i--)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observers[i].notify(message);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}; };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 5/5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//REFACTOR: adding observer functionalities for Ghost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function notify(message)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switch(message)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"levelstarted":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reset();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case "pilleaten":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makeEatable();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default: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	break;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1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1" lang="en-GB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(Analog for Audio)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Interpreter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Mediator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Null Object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4360625" y="2638375"/>
            <a:ext cx="4445399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Observer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Strategy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Template method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Visitor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3"/>
              </a:rPr>
              <a:t>http://www.dofactory.com/javascript/design-patterns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4"/>
              </a:rPr>
              <a:t>https://sourcemaking.com/design_patterns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5"/>
              </a:rPr>
              <a:t>https://en.wikipedia.org/wiki/Command_pattern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6"/>
              </a:rPr>
              <a:t>https://de.wikipedia.org/wiki/Memento_%28Entwurfsmuster%29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7"/>
              </a:rPr>
              <a:t>https://en.wikipedia.org/wiki/Chain-of-responsibility_pattern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 u="sng">
                <a:solidFill>
                  <a:srgbClr val="E53418"/>
                </a:solidFill>
                <a:hlinkClick r:id="rId8"/>
              </a:rPr>
              <a:t>http://www.blackwasp.co.uk/DesignPatternsArticles.aspx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 sz="1400"/>
              <a:t>(Osmani, A. (2012). Learning JavaScript Design Patterns. O'Reilly Media, Inc.)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Spaceinvader:</a:t>
            </a:r>
            <a:r>
              <a:rPr lang="en-GB" sz="1400">
                <a:hlinkClick r:id="rId3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4"/>
              </a:rPr>
              <a:t>https://github.com/dwmkerr/spaceinvaders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Tic Tac Toe:</a:t>
            </a:r>
            <a:r>
              <a:rPr lang="en-GB" sz="1400">
                <a:hlinkClick r:id="rId5"/>
              </a:rPr>
              <a:t> </a:t>
            </a:r>
            <a:r>
              <a:rPr lang="en-GB" sz="1400" u="sng">
                <a:solidFill>
                  <a:srgbClr val="E53418"/>
                </a:solidFill>
                <a:hlinkClick r:id="rId6"/>
              </a:rPr>
              <a:t>https://github.com/negomi/tic-tac-toe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400"/>
              <a:t>Pacman: </a:t>
            </a:r>
            <a:r>
              <a:rPr lang="en-GB" sz="1400" u="sng">
                <a:solidFill>
                  <a:schemeClr val="hlink"/>
                </a:solidFill>
                <a:hlinkClick r:id="rId7"/>
              </a:rPr>
              <a:t>https://github.com/daleharvey/pacman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Spaceinvader 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825" y="3136625"/>
            <a:ext cx="5981548" cy="3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Encapsulate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a request as an Object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Request without knowing anything about the operation being </a:t>
            </a:r>
            <a:r>
              <a:rPr lang="en-GB">
                <a:rtl val="0"/>
              </a:rPr>
              <a:t>requested</a:t>
            </a: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 - “Black box execute()”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Uses: GUI buttons, Networking, Multi-level undo, Progress bar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737" y="3767850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</a:t>
            </a:r>
            <a:r>
              <a:rPr lang="en-GB">
                <a:rtl val="0"/>
              </a:rPr>
              <a:t>Participants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Client: decides which command at which point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Receiver: knows how to carry out the </a:t>
            </a:r>
            <a:r>
              <a:rPr lang="en-GB">
                <a:rtl val="0"/>
              </a:rPr>
              <a:t>operation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Command: execute()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Invoker: knows how to execute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1" name="Shape 51"/>
          <p:cNvSpPr txBox="1"/>
          <p:nvPr/>
        </p:nvSpPr>
        <p:spPr>
          <a:xfrm rot="-5400000">
            <a:off x="6494898" y="3460673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1/4 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if(game.pressedKeys[37])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-=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if(game.pressedKeys[39])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this.ship.x += this.shipSpeed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if(game.pressedKeys[32])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this.fireRocket();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bomb.y += dt * bomb.velocity;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[…]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rocket.y -= dt * rocket.velocity;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2/4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goLeft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goRight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obj.x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shoot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obj.fireRocket();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61825" y="757369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en-GB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3/4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baseline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goUp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-=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var goDown =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execute : function(obj, speed)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obj.y += speed * dt;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b="0" baseline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