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45"/>
  </p:notesMasterIdLst>
  <p:sldIdLst>
    <p:sldId id="256" r:id="rId2"/>
    <p:sldId id="257" r:id="rId3"/>
    <p:sldId id="2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5" r:id="rId40"/>
    <p:sldId id="296" r:id="rId41"/>
    <p:sldId id="297" r:id="rId42"/>
    <p:sldId id="292" r:id="rId43"/>
    <p:sldId id="293" r:id="rId44"/>
  </p:sldIdLst>
  <p:sldSz cx="9144000" cy="6858000" type="screen4x3"/>
  <p:notesSz cx="6858000" cy="9144000"/>
  <p:embeddedFontLst>
    <p:embeddedFont>
      <p:font typeface="Helvetica Neue" panose="020B0604020202020204" charset="0"/>
      <p:regular r:id="rId46"/>
      <p:bold r:id="rId47"/>
      <p:italic r:id="rId48"/>
      <p:boldItalic r:id="rId4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2356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1" y="4343251"/>
            <a:ext cx="5030714" cy="411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916887" y="686243"/>
            <a:ext cx="5025900" cy="34283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962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14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28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938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373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744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761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196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716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969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77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768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029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119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215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539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878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458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962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130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632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5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369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845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80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203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345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43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451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4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6448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126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64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109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8621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80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727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25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64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67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088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55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02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9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‹#›</a:t>
            </a:fld>
            <a:endParaRPr lang="en-GB" sz="900" b="0" i="0" u="none" strike="noStrike" cap="none" baseline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72850" y="6327125"/>
            <a:ext cx="8779799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A0A0A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ain-of-responsibility_pattern" TargetMode="External"/><Relationship Id="rId3" Type="http://schemas.openxmlformats.org/officeDocument/2006/relationships/hyperlink" Target="http://www.dofactory.com/javascript/design-patterns" TargetMode="External"/><Relationship Id="rId7" Type="http://schemas.openxmlformats.org/officeDocument/2006/relationships/hyperlink" Target="https://de.wikipedia.org/wiki/Memento_(Entwurfsmuster)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and_pattern" TargetMode="External"/><Relationship Id="rId5" Type="http://schemas.openxmlformats.org/officeDocument/2006/relationships/hyperlink" Target="http://www.blackwasp.co.uk/DesignPatternsArticles.aspx" TargetMode="External"/><Relationship Id="rId4" Type="http://schemas.openxmlformats.org/officeDocument/2006/relationships/hyperlink" Target="https://sourcemaking.com/design_pattern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mkerr/spaceinvader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leharvey/pacman" TargetMode="External"/><Relationship Id="rId4" Type="http://schemas.openxmlformats.org/officeDocument/2006/relationships/hyperlink" Target="https://github.com/negomi/tic-tac-to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3/4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goUp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-= 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goDown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+= 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4/4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goLeft.execute(this.ship, this.shipSpeed);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goRight.execute(this.ship, this.shipSpeed);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shoot.execute(this);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goDown.execute(bomb, bomb.velocity);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goUp.execute(rocket, rocket.velocity);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for “save point”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Interface to create and restore mementos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 sz="24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Ordinator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stores mementos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1/3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0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(new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game.level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0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(new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(1));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2/3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Memento(state){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this.state = state;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this.getSavedState = function(){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this.state;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Caretaker(){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var saveState = [];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this.addMemento = function(memento){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saveState.push(memento);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this.getMemento = function(index){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saveState[index];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3/3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 = new Caretaker();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caretaker.addMemento(new Memento(new LevelIntroState(game.level)));	game.moveToState((caretaker.getMemento(0)).getSavedState())	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lang="en-GB" sz="15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game.moveToState((caretaker.getMemento(0)).getSavedState());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the sender of a request to its receiver.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Participants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Initiator of the request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an interface for handling the request</a:t>
            </a:r>
          </a:p>
        </p:txBody>
      </p:sp>
      <p:sp>
        <p:nvSpPr>
          <p:cNvPr id="120" name="Shape 120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12" y="3144406"/>
            <a:ext cx="7689574" cy="947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pattern in </a:t>
            </a: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general</a:t>
            </a: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  <a:endParaRPr lang="en-GB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dirty="0" smtClean="0"/>
              <a:t>Iterator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dirty="0" smtClean="0"/>
              <a:t>Strategy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b="0" i="0" u="none" strike="noStrike" cap="none" baseline="0" dirty="0" smtClean="0">
                <a:solidFill>
                  <a:srgbClr val="000000"/>
                </a:solidFill>
                <a:sym typeface="Helvetica Neue"/>
                <a:rtl val="0"/>
              </a:rPr>
              <a:t>Template method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dirty="0" smtClean="0"/>
              <a:t>State</a:t>
            </a:r>
            <a:endParaRPr lang="en-GB" sz="2000" b="0" i="0" u="none" strike="noStrike" cap="none" baseline="0" dirty="0" smtClean="0">
              <a:solidFill>
                <a:srgbClr val="000000"/>
              </a:solidFill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1/</a:t>
            </a:r>
            <a:r>
              <a:rPr lang="en-GB" sz="3400">
                <a:rtl val="0"/>
              </a:rPr>
              <a:t>6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checkWinner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if (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checkRows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 ||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checkCols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 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||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0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checkDiag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turn.currentPlayerColor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// Alert winner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("Player " +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 ", you win!");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if (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checkTie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("It's a tie...");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turn.changeTurn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2/</a:t>
            </a:r>
            <a:r>
              <a:rPr lang="en-GB" sz="3400">
                <a:rtl val="0"/>
              </a:rPr>
              <a:t>6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 same;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</a:t>
            </a:r>
            <a:r>
              <a:rPr lang="en-GB" sz="3400"/>
              <a:t>3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GB" sz="3400"/>
              <a:t>6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checkTie()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flattenedBoard = Array.prototype.concat.apply([], board);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for(i = 0; i &lt; flattenedBoard.length; i++){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if(flattenedBoard[i] === 0){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console.log(i);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return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</a:t>
            </a:r>
            <a:r>
              <a:rPr lang="en-GB" sz="3400">
                <a:rtl val="0"/>
              </a:rPr>
              <a:t>4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</a:t>
            </a:r>
            <a:r>
              <a:rPr lang="en-GB" sz="3400">
                <a:rtl val="0"/>
              </a:rPr>
              <a:t>6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checkRows();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</a:t>
            </a:r>
            <a:r>
              <a:rPr lang="en-GB" sz="3400">
                <a:rtl val="0"/>
              </a:rPr>
              <a:t>5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</a:t>
            </a:r>
            <a:r>
              <a:rPr lang="en-GB" sz="3400">
                <a:rtl val="0"/>
              </a:rPr>
              <a:t>6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winningPlayer = turn.currentPlayerColor();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// Alert winner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endGame("Player " + winningPlayer + ", you win!");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checkCols();</a:t>
            </a: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</a:t>
            </a:r>
            <a:r>
              <a:rPr lang="en-GB" sz="3400"/>
              <a:t>6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GB" sz="3400"/>
              <a:t>6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function checkTie()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var flattenedBoard = Array.prototype.concat.apply([], board);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for(i = 0; i &lt; flattenedBoard.length; i++){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if(flattenedBoard[i] === 0){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console.log(i);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turn.changeTurn();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return;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}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endGame("It's a tie...");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Maintains a list of observers, lets them subscribe/unsubscribe, and notifies them about changes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 function that can be invoked when notified</a:t>
            </a:r>
          </a:p>
        </p:txBody>
      </p:sp>
      <p:sp>
        <p:nvSpPr>
          <p:cNvPr id="177" name="Shape 177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892" y="3870188"/>
            <a:ext cx="3031798" cy="23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4842181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a level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232" y="1544600"/>
            <a:ext cx="3229426" cy="402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1/5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0; i &lt; ghosts.length; i += 1) {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ghosts[i].reset();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audio.play("start");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pattern in </a:t>
            </a: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general</a:t>
            </a: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  <a:endParaRPr lang="en-GB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sym typeface="Helvetica Neue"/>
                <a:rtl val="0"/>
              </a:rPr>
              <a:t>Chain of responsibility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 smtClean="0">
                <a:solidFill>
                  <a:srgbClr val="000000"/>
                </a:solidFill>
                <a:sym typeface="Helvetica Neue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dirty="0" smtClean="0"/>
              <a:t>Iterator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dirty="0" smtClean="0"/>
              <a:t>Strategy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b="0" i="0" u="none" strike="noStrike" cap="none" baseline="0" dirty="0" smtClean="0">
                <a:solidFill>
                  <a:srgbClr val="000000"/>
                </a:solidFill>
                <a:sym typeface="Helvetica Neue"/>
                <a:rtl val="0"/>
              </a:rPr>
              <a:t>Template method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dirty="0" smtClean="0"/>
              <a:t>State</a:t>
            </a:r>
            <a:endParaRPr lang="en-GB" sz="2000" b="0" i="0" u="none" strike="noStrike" cap="none" baseline="0" dirty="0" smtClean="0">
              <a:solidFill>
                <a:srgbClr val="000000"/>
              </a:solidFill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112507269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2/5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audio.play("eatpill");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ghosts.length; i += 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ghosts[i].makeEatable(ctx);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3/5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notifyObservers("levelstarted");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notifyObservers("pilleaten");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4/5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observable functionalities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subscribe(o)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observers.push(o);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unsubscribe(o)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 = observers.filter(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function(item)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(item !== o) { return item; }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);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notifyObservers(message)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observers.length - 1; i &gt;= 0; i--)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observers[i].notify(message);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 };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5/5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observer functionalities for Ghost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switch(message)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"levelstarted":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reset();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"pilleaten":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makeEatable();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default: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1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(Analog for Audio)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access elements without knowing the underlying structure of the object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effectively loop over a object collection 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object store as list, trees or more complex structures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many language have build in iterator, but not JavaScript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Iterator is the “secretary” 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Iterator 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334974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 dirty="0"/>
              <a:t>Client</a:t>
            </a:r>
            <a:r>
              <a:rPr lang="en-GB" dirty="0"/>
              <a:t>: </a:t>
            </a:r>
            <a:r>
              <a:rPr lang="en-GB" dirty="0" smtClean="0"/>
              <a:t>Uses the iterator</a:t>
            </a:r>
            <a:endParaRPr lang="en-GB" dirty="0"/>
          </a:p>
          <a:p>
            <a:pPr rtl="0">
              <a:spcBef>
                <a:spcPts val="0"/>
              </a:spcBef>
              <a:buNone/>
            </a:pPr>
            <a:r>
              <a:rPr lang="en-GB" b="1" dirty="0"/>
              <a:t>Iterator</a:t>
            </a:r>
            <a:r>
              <a:rPr lang="en-GB" dirty="0"/>
              <a:t>: Interface with methods like first(), next(), </a:t>
            </a:r>
            <a:r>
              <a:rPr lang="en-GB" dirty="0" err="1"/>
              <a:t>hasNext</a:t>
            </a:r>
            <a:r>
              <a:rPr lang="en-GB" dirty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GB" b="1" dirty="0"/>
              <a:t>Items</a:t>
            </a:r>
            <a:r>
              <a:rPr lang="en-GB" dirty="0"/>
              <a:t>: individual objects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Iterator - Participants</a:t>
            </a:r>
          </a:p>
        </p:txBody>
      </p:sp>
      <p:sp>
        <p:nvSpPr>
          <p:cNvPr id="228" name="Shape 228"/>
          <p:cNvSpPr txBox="1"/>
          <p:nvPr/>
        </p:nvSpPr>
        <p:spPr>
          <a:xfrm rot="-5400000">
            <a:off x="6366274" y="3515542"/>
            <a:ext cx="4856100" cy="2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/>
              <a:t>http://www.dofactory.com/images/diagrams/javascript/javascript-iterator.jpg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53" y="3273549"/>
            <a:ext cx="5170700" cy="28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Interchangeable set of algorithms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swapped out at runtime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minimizing coupling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/>
              <a:t>option to hide implementation 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Strategie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 dirty="0"/>
              <a:t>Context</a:t>
            </a:r>
            <a:r>
              <a:rPr lang="en-GB" dirty="0"/>
              <a:t>: reference to the current Strategy, the option to change it and to calculate the “cost” of each strategy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="1" dirty="0"/>
              <a:t>Strategy</a:t>
            </a:r>
            <a:r>
              <a:rPr lang="en-GB" dirty="0"/>
              <a:t>: implementation of different option for a task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Strategie - Participants  </a:t>
            </a:r>
          </a:p>
        </p:txBody>
      </p:sp>
      <p:sp>
        <p:nvSpPr>
          <p:cNvPr id="242" name="Shape 242"/>
          <p:cNvSpPr txBox="1"/>
          <p:nvPr/>
        </p:nvSpPr>
        <p:spPr>
          <a:xfrm rot="-5400000">
            <a:off x="6366274" y="3515542"/>
            <a:ext cx="4856100" cy="2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/>
              <a:t>http://www.dofactory.com/images/diagrams/javascript/javascript-strategy.jpg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071" y="3231163"/>
            <a:ext cx="3917705" cy="30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Outline of a series of steps for an algorithm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Subclasses can redefine certain steps of an algorithm without changing the algorithms structure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Offers extensibility to the client developer</a:t>
            </a:r>
            <a:endParaRPr lang="en-GB" dirty="0"/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Template method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026299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 dirty="0" err="1" smtClean="0"/>
              <a:t>AbstractClass</a:t>
            </a:r>
            <a:r>
              <a:rPr lang="en-GB" dirty="0" smtClean="0"/>
              <a:t>: template method defining the primitive steps for an algorithms</a:t>
            </a:r>
          </a:p>
          <a:p>
            <a:pPr rtl="0">
              <a:spcBef>
                <a:spcPts val="0"/>
              </a:spcBef>
              <a:buNone/>
            </a:pPr>
            <a:r>
              <a:rPr lang="en-GB" b="1" dirty="0" err="1" smtClean="0"/>
              <a:t>ConcreteClass</a:t>
            </a:r>
            <a:r>
              <a:rPr lang="en-GB" dirty="0" smtClean="0"/>
              <a:t>: implements the primitive steps as defined</a:t>
            </a:r>
            <a:endParaRPr lang="en-GB" dirty="0"/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Template method - </a:t>
            </a:r>
            <a:r>
              <a:rPr lang="en-GB" dirty="0"/>
              <a:t>Participants  </a:t>
            </a:r>
          </a:p>
        </p:txBody>
      </p:sp>
      <p:sp>
        <p:nvSpPr>
          <p:cNvPr id="242" name="Shape 242"/>
          <p:cNvSpPr txBox="1"/>
          <p:nvPr/>
        </p:nvSpPr>
        <p:spPr>
          <a:xfrm rot="-5400000">
            <a:off x="6226950" y="3376218"/>
            <a:ext cx="5134749" cy="2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1000" dirty="0"/>
              <a:t>http://www.dofactory.com/images/diagrams/javascript/javascript-template-method.jpg</a:t>
            </a:r>
          </a:p>
        </p:txBody>
      </p:sp>
      <p:pic>
        <p:nvPicPr>
          <p:cNvPr id="1028" name="Picture 4" descr="Diagram JavaScript Template Method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26" y="3372267"/>
            <a:ext cx="4191999" cy="28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3856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Interpreter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Mediator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Null Object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4360625" y="2638375"/>
            <a:ext cx="4445399" cy="29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Strategy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Template method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Visitor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A object can alter its behaviour when its internal state changes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Object appears to have changed its class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E.g. state machines</a:t>
            </a:r>
            <a:endParaRPr lang="en-GB" dirty="0"/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760219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 dirty="0" smtClean="0"/>
              <a:t>Context</a:t>
            </a:r>
            <a:r>
              <a:rPr lang="en-GB" dirty="0" smtClean="0"/>
              <a:t>: Maintains a reference to a object, defines its current state, and allows it to change its state</a:t>
            </a:r>
          </a:p>
          <a:p>
            <a:pPr rtl="0">
              <a:spcBef>
                <a:spcPts val="0"/>
              </a:spcBef>
              <a:buNone/>
            </a:pPr>
            <a:r>
              <a:rPr lang="en-GB" b="1" dirty="0" smtClean="0"/>
              <a:t>State</a:t>
            </a:r>
            <a:r>
              <a:rPr lang="en-GB" dirty="0" smtClean="0"/>
              <a:t>: State values are associated with the according behaviour of the state</a:t>
            </a:r>
            <a:endParaRPr lang="en-GB" dirty="0"/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State - </a:t>
            </a:r>
            <a:r>
              <a:rPr lang="en-GB" dirty="0"/>
              <a:t>Participants  </a:t>
            </a:r>
          </a:p>
        </p:txBody>
      </p:sp>
      <p:sp>
        <p:nvSpPr>
          <p:cNvPr id="242" name="Shape 242"/>
          <p:cNvSpPr txBox="1"/>
          <p:nvPr/>
        </p:nvSpPr>
        <p:spPr>
          <a:xfrm rot="-5400000">
            <a:off x="6226950" y="3376218"/>
            <a:ext cx="5134749" cy="2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1000" dirty="0"/>
              <a:t>http://www.dofactory.com/images/diagrams/javascript/javascript-state.jpg</a:t>
            </a:r>
            <a:endParaRPr lang="en-GB" sz="1000" dirty="0"/>
          </a:p>
        </p:txBody>
      </p:sp>
      <p:pic>
        <p:nvPicPr>
          <p:cNvPr id="1026" name="Picture 2" descr="Diagram JavaScript State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36" y="3894187"/>
            <a:ext cx="30003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40693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u="sng">
                <a:solidFill>
                  <a:schemeClr val="hlink"/>
                </a:solidFill>
                <a:hlinkClick r:id="rId5"/>
                <a:rtl val="0"/>
              </a:rPr>
              <a:t>http://www.blackwasp.co.uk/DesignPatternsArticles.aspx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Spaceinvader:</a:t>
            </a: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 https://github.com/dwmkerr/spaceinvaders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Toe:</a:t>
            </a: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 https://github.com/negomi/tic-tac-toe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Pacman: </a:t>
            </a: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https://github.com/daleharvey/pacman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Projects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 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Encapsulate a request as an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37" y="3767850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decides which command at which point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carry out the operation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execute()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execute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1" name="Shape 51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1/4  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-= this.shipSpeed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+= this.shipSpeed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this.fireRocket();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bomb.y += dt * bomb.velocity;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rocket.y -= dt * rocket.velocity;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2/4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goLeft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-= 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goRight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+= 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shoot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obj.fireRocket();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On-screen Show (4:3)</PresentationFormat>
  <Paragraphs>397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Helvetica Neue</vt:lpstr>
      <vt:lpstr>Arial</vt:lpstr>
      <vt:lpstr>Noto Symbol</vt:lpstr>
      <vt:lpstr>Courier New</vt:lpstr>
      <vt:lpstr>VT_Vorlage_Präsentation_Ma</vt:lpstr>
      <vt:lpstr>Behavioral Patterns  JS Patterns and Anti Patterns</vt:lpstr>
      <vt:lpstr>Outline</vt:lpstr>
      <vt:lpstr>Outline</vt:lpstr>
      <vt:lpstr>Behavior Pattern in general</vt:lpstr>
      <vt:lpstr>Spaceinvader </vt:lpstr>
      <vt:lpstr>Command</vt:lpstr>
      <vt:lpstr>Command - Participants</vt:lpstr>
      <vt:lpstr>Command - Spaceinvader 1/4  </vt:lpstr>
      <vt:lpstr>Command - Spaceinvader 2/4</vt:lpstr>
      <vt:lpstr>Command - Spaceinvader 3/4</vt:lpstr>
      <vt:lpstr>Command - Spaceinvader 4/4 </vt:lpstr>
      <vt:lpstr>Memento</vt:lpstr>
      <vt:lpstr>Memento - Participants</vt:lpstr>
      <vt:lpstr>Memento - Spaceinvader 1/3</vt:lpstr>
      <vt:lpstr>Memento - Spaceinvader 2/3</vt:lpstr>
      <vt:lpstr>Memento - Spaceinvader 3/3 </vt:lpstr>
      <vt:lpstr>Chain of responsibility  </vt:lpstr>
      <vt:lpstr>Chain of responsibility - Participants  </vt:lpstr>
      <vt:lpstr>Tic Tac Toe  </vt:lpstr>
      <vt:lpstr>Chain of responsibility - Tic tac toe 1/6   </vt:lpstr>
      <vt:lpstr>Chain of responsibility - Tic tac toe 2/6</vt:lpstr>
      <vt:lpstr>Chain of responsibility - Tic tac toe 3/6</vt:lpstr>
      <vt:lpstr>Chain of responsibility - Tic tac toe 4/6</vt:lpstr>
      <vt:lpstr>Chain of responsibility - Tic tac toe 5/6</vt:lpstr>
      <vt:lpstr>Chain of responsibility - Tic tac toe 6/6</vt:lpstr>
      <vt:lpstr>Observer </vt:lpstr>
      <vt:lpstr>Observer - Participants </vt:lpstr>
      <vt:lpstr>Pac Man </vt:lpstr>
      <vt:lpstr>Observer – Pac Man 1/5</vt:lpstr>
      <vt:lpstr>Observer – Pac Man 2/5</vt:lpstr>
      <vt:lpstr>Observer – Pac Man 3/5</vt:lpstr>
      <vt:lpstr>Observer – Pac Man 4/5</vt:lpstr>
      <vt:lpstr>Observer – Pac Man 5/5</vt:lpstr>
      <vt:lpstr>Iterator  </vt:lpstr>
      <vt:lpstr>Iterator - Participants</vt:lpstr>
      <vt:lpstr>Strategie </vt:lpstr>
      <vt:lpstr>Strategie - Participants  </vt:lpstr>
      <vt:lpstr>Template method </vt:lpstr>
      <vt:lpstr>Template method - Participants  </vt:lpstr>
      <vt:lpstr>State</vt:lpstr>
      <vt:lpstr>State - Participants  </vt:lpstr>
      <vt:lpstr>Sources </vt:lpstr>
      <vt:lpstr>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Jun-Heui</cp:lastModifiedBy>
  <cp:revision>8</cp:revision>
  <dcterms:modified xsi:type="dcterms:W3CDTF">2015-09-09T17:58:55Z</dcterms:modified>
</cp:coreProperties>
</file>