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  <p:sldMasterId id="2147483657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80" r:id="rId26"/>
    <p:sldId id="281" r:id="rId27"/>
    <p:sldId id="285" r:id="rId28"/>
    <p:sldId id="282" r:id="rId29"/>
    <p:sldId id="283" r:id="rId30"/>
    <p:sldId id="276" r:id="rId3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314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913643" y="4343252"/>
            <a:ext cx="5030714" cy="411450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916888" y="686243"/>
            <a:ext cx="5025900" cy="3428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84167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629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637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571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90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330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926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684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156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9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07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514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893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984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985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37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262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276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884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704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6922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03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933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34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57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68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803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00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6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e Folie mit Inha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507999" y="6400800"/>
            <a:ext cx="56064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805863" y="6670675"/>
            <a:ext cx="338100" cy="18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 baseline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GB" sz="900" b="0" i="0" u="none" strike="noStrike" cap="none" baseline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71054" y="1219200"/>
            <a:ext cx="8183399" cy="50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Font typeface="Helvetica Neue"/>
              <a:buNone/>
              <a:defRPr/>
            </a:lvl2pPr>
            <a:lvl3pPr rtl="0">
              <a:spcBef>
                <a:spcPts val="0"/>
              </a:spcBef>
              <a:buFont typeface="Helvetica Neue"/>
              <a:buNone/>
              <a:defRPr/>
            </a:lvl3pPr>
            <a:lvl4pPr rtl="0">
              <a:spcBef>
                <a:spcPts val="0"/>
              </a:spcBef>
              <a:buFont typeface="Helvetica Neue"/>
              <a:buNone/>
              <a:defRPr/>
            </a:lvl4pPr>
            <a:lvl5pPr rtl="0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61818" y="757381"/>
            <a:ext cx="8225099" cy="37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 baseline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Technische Universität München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  <a:endParaRPr lang="en-GB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javascript/design-pattern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Memento_(Entwurfsmuster)" TargetMode="External"/><Relationship Id="rId5" Type="http://schemas.openxmlformats.org/officeDocument/2006/relationships/hyperlink" Target="https://en.wikipedia.org/wiki/Command_pattern" TargetMode="External"/><Relationship Id="rId4" Type="http://schemas.openxmlformats.org/officeDocument/2006/relationships/hyperlink" Target="https://sourcemaking.com/design_patter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72150" y="24557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Behavioral Patterns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 Patterns and Anti Patterns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57953" y="4909782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lang="en-GB" sz="180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Malte Brockmann, Jun Heui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 dirty="0">
                <a:latin typeface="Helvetica Neue"/>
                <a:ea typeface="Helvetica Neue"/>
                <a:cs typeface="Helvetica Neue"/>
                <a:sym typeface="Helvetica Neue"/>
              </a:rPr>
              <a:t>Command - </a:t>
            </a:r>
            <a:r>
              <a:rPr lang="en-GB" sz="3600" b="1" dirty="0" err="1">
                <a:latin typeface="Helvetica Neue"/>
                <a:ea typeface="Helvetica Neue"/>
                <a:cs typeface="Helvetica Neue"/>
                <a:sym typeface="Helvetica Neue"/>
              </a:rPr>
              <a:t>Spaceinvader</a:t>
            </a:r>
            <a:r>
              <a:rPr lang="en-GB" sz="3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36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4/4</a:t>
            </a:r>
            <a:endParaRPr lang="en-GB" sz="3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6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82674" y="1345934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if(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game.pressedKeys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[37])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goLeft.execute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this.ship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this.shipSpeed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if(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game.pressedKeys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[39])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goRight.execute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this.ship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this.shipSpeed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if(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game.pressedKeys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[32])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shoot.execute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(this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pPr lvl="0"/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goDown.execute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(bomb,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bomb.velocity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/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pPr lvl="0"/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goUp.execute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(rocket,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rocket.velocity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GB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de-DE" sz="2400" dirty="0" smtClean="0"/>
          </a:p>
        </p:txBody>
      </p:sp>
      <p:sp>
        <p:nvSpPr>
          <p:cNvPr id="77" name="Shape 77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>
                <a:latin typeface="Helvetica Neue"/>
                <a:ea typeface="Helvetica Neue"/>
                <a:cs typeface="Helvetica Neue"/>
                <a:sym typeface="Helvetica Neue"/>
              </a:rPr>
              <a:t>Memento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Capturing and externalizing an object’s internal state to be restored later.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Database for “save point”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Use:  used to avoid disclosure of implemetnation details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4" name="Shape 8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>
                <a:latin typeface="Helvetica Neue"/>
                <a:ea typeface="Helvetica Neue"/>
                <a:cs typeface="Helvetica Neue"/>
                <a:sym typeface="Helvetica Neue"/>
              </a:rPr>
              <a:t>Memento - Participans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Originator: Interface to create and restore mementos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Memento: Ordinator object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Caretaker: stores mementos</a:t>
            </a:r>
            <a:r>
              <a:rPr lang="en-GB" sz="240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91" name="Shape 91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sp>
        <p:nvSpPr>
          <p:cNvPr id="92" name="Shape 92"/>
          <p:cNvSpPr txBox="1"/>
          <p:nvPr/>
        </p:nvSpPr>
        <p:spPr>
          <a:xfrm rot="-5400000">
            <a:off x="6494899" y="3460674"/>
            <a:ext cx="4617300" cy="2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http://www.dofactory.com/images/diagrams/javascript/javascript-memento.jpg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964" y="3316775"/>
            <a:ext cx="5038824" cy="22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>
                <a:latin typeface="Helvetica Neue"/>
                <a:ea typeface="Helvetica Neue"/>
                <a:cs typeface="Helvetica Neue"/>
                <a:sym typeface="Helvetica Neue"/>
              </a:rPr>
              <a:t>Memento - Spaceinvader 1/3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before: 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WelcomeState.prototype.keyDown = function(game, keyCode)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[…] 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game.moveToState(new LevelIntroState(game.level));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pPr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GameOverState.prototype.keyDown = function(game, keyCode) […] 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game.moveToState(new LevelIntroState(1));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0" name="Shape 100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>
                <a:latin typeface="Helvetica Neue"/>
                <a:ea typeface="Helvetica Neue"/>
                <a:cs typeface="Helvetica Neue"/>
                <a:sym typeface="Helvetica Neue"/>
              </a:rPr>
              <a:t>Memento - Spaceinvader 2/3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function Memento(state){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this.state = state;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this.getSavedState = function(){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return this.state;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function Caretaker(){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var saveState = [];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this.addMemento = function(memento){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saveState.push(memento);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this.getMemento = function(index){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	return saveState[index];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};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>
                <a:latin typeface="Helvetica Neue"/>
                <a:ea typeface="Helvetica Neue"/>
                <a:cs typeface="Helvetica Neue"/>
                <a:sym typeface="Helvetica Neue"/>
              </a:rPr>
              <a:t>Memento - Spaceinvader 3/3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rtl="0">
              <a:spcBef>
                <a:spcPts val="0"/>
              </a:spcBef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caretaker = new Caretaker();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[…]  </a:t>
            </a:r>
          </a:p>
          <a:p>
            <a:pPr lvl="0" rtl="0">
              <a:spcBef>
                <a:spcPts val="0"/>
              </a:spcBef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WelcomeState.prototype.keyDown = function(game, keyCode)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caretaker.addMemento(new Memento(new LevelIntroState(game.level)));	game.moveToState((caretaker.getMemento(0)).getSavedState())	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500"/>
              <a:t>;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GameOverState.prototype.keyDown = function(game, keyCode)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[…] 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game.moveToState((caretaker.getMemento(0)).getSavedState());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>
                <a:latin typeface="Helvetica Neue"/>
                <a:ea typeface="Helvetica Neue"/>
                <a:cs typeface="Helvetica Neue"/>
                <a:sym typeface="Helvetica Neue"/>
              </a:rPr>
              <a:t>Chain of responsibility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Avoid coupling the sender of a request to its receiver.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More than one object have the chance to handle the request. 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linear search for a handler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>
                <a:latin typeface="Helvetica Neue"/>
                <a:ea typeface="Helvetica Neue"/>
                <a:cs typeface="Helvetica Neue"/>
                <a:sym typeface="Helvetica Neue"/>
              </a:rPr>
              <a:t>Chain of responsibility - Participants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Client: Initiator of the request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Handler: has an interface for handling the request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sp>
        <p:nvSpPr>
          <p:cNvPr id="129" name="Shape 129"/>
          <p:cNvSpPr txBox="1"/>
          <p:nvPr/>
        </p:nvSpPr>
        <p:spPr>
          <a:xfrm rot="-5400000">
            <a:off x="6101899" y="3067674"/>
            <a:ext cx="5403300" cy="2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dirty="0"/>
              <a:t>http://www.dofactory.com/images/diagrams/javascript/javascript-chain-of-responsibility.jpg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12" y="3144406"/>
            <a:ext cx="7689574" cy="94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400" b="1">
                <a:latin typeface="Helvetica Neue"/>
                <a:ea typeface="Helvetica Neue"/>
                <a:cs typeface="Helvetica Neue"/>
                <a:sym typeface="Helvetica Neue"/>
              </a:rPr>
              <a:t>Chain of responsibility - Tic tac toe 1/4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before:</a:t>
            </a:r>
            <a:endParaRPr lang="en-GB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checkWinner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checkRows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() === true ||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checkCols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() === true ||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checkDiag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() === true)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winningPlayer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turn.currentPlayerColor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	// Alert winner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endGame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("Player " +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winningPlayer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+ ", you win!");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else if (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checkTie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() === true)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endGame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("It's a tie...");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else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turn.changeTurn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400" b="1">
                <a:latin typeface="Helvetica Neue"/>
                <a:ea typeface="Helvetica Neue"/>
                <a:cs typeface="Helvetica Neue"/>
                <a:sym typeface="Helvetica Neue"/>
              </a:rPr>
              <a:t>Chain of responsibility - Tic tac toe 2/4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before:</a:t>
            </a:r>
            <a:endParaRPr lang="en-GB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checkRows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for (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board.length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++)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same = true;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	for (j = 0; j &lt; board[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].length;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j++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		if (board[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][j] === 0 || board[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][j] !== board[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][0])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			same = false;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	if (same)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		return same;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 b="1"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Behavior Pattern in general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GB" sz="2400"/>
              <a:t>Command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GB" sz="2400"/>
              <a:t>Memento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4" name="Shape 2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400" b="1">
                <a:latin typeface="Helvetica Neue"/>
                <a:ea typeface="Helvetica Neue"/>
                <a:cs typeface="Helvetica Neue"/>
                <a:sym typeface="Helvetica Neue"/>
              </a:rPr>
              <a:t>Chain of responsibility - Tic tac toe 3/4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function checkWinner()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checkRows();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400" b="1">
                <a:latin typeface="Helvetica Neue"/>
                <a:ea typeface="Helvetica Neue"/>
                <a:cs typeface="Helvetica Neue"/>
                <a:sym typeface="Helvetica Neue"/>
              </a:rPr>
              <a:t>Chain of responsibility - Tic tac toe 4/4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GB" sz="1600" dirty="0" err="1">
                <a:latin typeface="Courier New"/>
                <a:ea typeface="Courier New"/>
                <a:cs typeface="Courier New"/>
                <a:sym typeface="Courier New"/>
              </a:rPr>
              <a:t>checkRows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	for (</a:t>
            </a:r>
            <a:r>
              <a:rPr lang="en-GB"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en-GB"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GB" sz="1600" dirty="0" err="1">
                <a:latin typeface="Courier New"/>
                <a:ea typeface="Courier New"/>
                <a:cs typeface="Courier New"/>
                <a:sym typeface="Courier New"/>
              </a:rPr>
              <a:t>board.length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++)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6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 same = true;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		for (j = 0; j &lt; board[</a:t>
            </a:r>
            <a:r>
              <a:rPr lang="en-GB"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].length; </a:t>
            </a:r>
            <a:r>
              <a:rPr lang="en-GB" sz="1600" dirty="0" err="1">
                <a:latin typeface="Courier New"/>
                <a:ea typeface="Courier New"/>
                <a:cs typeface="Courier New"/>
                <a:sym typeface="Courier New"/>
              </a:rPr>
              <a:t>j++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			if (board[</a:t>
            </a:r>
            <a:r>
              <a:rPr lang="en-GB"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][j] === 0 || board[</a:t>
            </a:r>
            <a:r>
              <a:rPr lang="en-GB"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][j] !== board[</a:t>
            </a:r>
            <a:r>
              <a:rPr lang="en-GB"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][0])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				same = false;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	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		if (same)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600" dirty="0" err="1">
                <a:latin typeface="Courier New"/>
                <a:ea typeface="Courier New"/>
                <a:cs typeface="Courier New"/>
                <a:sym typeface="Courier New"/>
              </a:rPr>
              <a:t>winningPlayer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600" dirty="0" err="1">
                <a:latin typeface="Courier New"/>
                <a:ea typeface="Courier New"/>
                <a:cs typeface="Courier New"/>
                <a:sym typeface="Courier New"/>
              </a:rPr>
              <a:t>turn.currentPlayerColor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			// Alert winner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600" dirty="0" err="1">
                <a:latin typeface="Courier New"/>
                <a:ea typeface="Courier New"/>
                <a:cs typeface="Courier New"/>
                <a:sym typeface="Courier New"/>
              </a:rPr>
              <a:t>endGame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("Player " + </a:t>
            </a:r>
            <a:r>
              <a:rPr lang="en-GB" sz="1600" dirty="0" err="1">
                <a:latin typeface="Courier New"/>
                <a:ea typeface="Courier New"/>
                <a:cs typeface="Courier New"/>
                <a:sym typeface="Courier New"/>
              </a:rPr>
              <a:t>winningPlayer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 + ", you win!");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600" dirty="0" err="1">
                <a:latin typeface="Courier New"/>
                <a:ea typeface="Courier New"/>
                <a:cs typeface="Courier New"/>
                <a:sym typeface="Courier New"/>
              </a:rPr>
              <a:t>checkCols</a:t>
            </a:r>
            <a:r>
              <a:rPr lang="en-GB" sz="16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Observer</a:t>
            </a:r>
            <a:endParaRPr lang="en-GB" sz="3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6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Define a one-to-many dependency between objects</a:t>
            </a:r>
            <a:endParaRPr lang="en-GB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When one object (Observable) changes its state, all dependent objects (Observers) are notified (usually with a message)</a:t>
            </a:r>
            <a:endParaRPr lang="en-GB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Notified objects handle their own update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endParaRPr lang="en-GB"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  <p:extLst>
      <p:ext uri="{BB962C8B-B14F-4D97-AF65-F5344CB8AC3E}">
        <p14:creationId xmlns:p14="http://schemas.microsoft.com/office/powerpoint/2010/main" val="1554960409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Observer - Participants</a:t>
            </a:r>
            <a:endParaRPr lang="en-GB" sz="36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6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61825" y="138707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Subject / Observable: Maintains a list of observers, lets them subscribe/unsubscribe, and notifies them about changes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Observers: Has a function that can be invoked when notified</a:t>
            </a:r>
            <a:endParaRPr lang="en-GB"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pic>
        <p:nvPicPr>
          <p:cNvPr id="1026" name="Picture 2" descr="Diagram JavaScript Observer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768" y="3718990"/>
            <a:ext cx="3031763" cy="23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56"/>
          <p:cNvSpPr txBox="1"/>
          <p:nvPr/>
        </p:nvSpPr>
        <p:spPr>
          <a:xfrm rot="-5400000">
            <a:off x="6366335" y="3515606"/>
            <a:ext cx="4855978" cy="2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sz="1000" dirty="0"/>
              <a:t>http</a:t>
            </a:r>
            <a:r>
              <a:rPr lang="en-GB" sz="1000" dirty="0"/>
              <a:t>://http://www.dofactory.com/images/diagrams/javascript/javascript-observer.jpg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66627411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4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Observer – Pac Man 1/5</a:t>
            </a:r>
            <a:endParaRPr lang="en-GB" sz="3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61825" y="1429987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before: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startLevel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() {        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user.resetPosition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2"/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ghosts.length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+= 1) { </a:t>
            </a:r>
          </a:p>
          <a:p>
            <a:pPr lvl="1"/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ghosts[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].reset();</a:t>
            </a:r>
          </a:p>
          <a:p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audio.play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("start");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timerStart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= tick;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(COUNTDOWN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  <p:extLst>
      <p:ext uri="{BB962C8B-B14F-4D97-AF65-F5344CB8AC3E}">
        <p14:creationId xmlns:p14="http://schemas.microsoft.com/office/powerpoint/2010/main" val="861879341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4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Observer – Pac Man 2/5</a:t>
            </a:r>
            <a:endParaRPr lang="en-GB" sz="3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61825" y="1429987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before: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eatenPill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1"/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audio.play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eatpill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timerStart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= tick;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eatenCount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= 0;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for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ghosts.length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+= 1) {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	ghosts[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makeEatable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ctx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}        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  <p:extLst>
      <p:ext uri="{BB962C8B-B14F-4D97-AF65-F5344CB8AC3E}">
        <p14:creationId xmlns:p14="http://schemas.microsoft.com/office/powerpoint/2010/main" val="1415935128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4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Observer – Pac Man 3/5</a:t>
            </a:r>
            <a:endParaRPr lang="en-GB" sz="3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61825" y="1429987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startLevel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() {        </a:t>
            </a:r>
          </a:p>
          <a:p>
            <a:pPr lvl="1"/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user.resetPosition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notifyObservers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levelstarted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timerStart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= tick;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(COUNTDOWN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GB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eatenPill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timerStart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= tick;</a:t>
            </a:r>
          </a:p>
          <a:p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eatenCount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= 0;</a:t>
            </a:r>
          </a:p>
          <a:p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notifyObservers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pilleaten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  <p:extLst>
      <p:ext uri="{BB962C8B-B14F-4D97-AF65-F5344CB8AC3E}">
        <p14:creationId xmlns:p14="http://schemas.microsoft.com/office/powerpoint/2010/main" val="61773426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4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Observer – Pac Man 4/5</a:t>
            </a:r>
            <a:endParaRPr lang="en-GB" sz="3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61825" y="1290650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r>
              <a:rPr lang="en-GB" sz="1800" i="1" dirty="0">
                <a:latin typeface="Courier New"/>
                <a:ea typeface="Courier New"/>
                <a:cs typeface="Courier New"/>
                <a:sym typeface="Courier New"/>
              </a:rPr>
              <a:t>//REFACTOR: adding observable functionalities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subscribe(o) {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observers.push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(o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unsubscribe(o) {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observers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observers.filter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	function(item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		if (item !== o) { return item; } }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); };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notifyObservers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(message) {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for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observers.length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- 1;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&gt;= 0;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--) {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	observers[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].notify(message);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}; };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 dirty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</a:t>
            </a:r>
            <a:r>
              <a:rPr lang="en-GB" dirty="0" err="1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Behavioral</a:t>
            </a:r>
            <a:r>
              <a:rPr lang="en-GB" dirty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Patterns - </a:t>
            </a:r>
            <a:r>
              <a:rPr lang="en-GB" dirty="0" err="1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Malte</a:t>
            </a:r>
            <a:r>
              <a:rPr lang="en-GB" dirty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dirty="0" err="1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Brockmann</a:t>
            </a:r>
            <a:r>
              <a:rPr lang="en-GB" dirty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Jun Heui Cho - WS 2015</a:t>
            </a:r>
          </a:p>
        </p:txBody>
      </p:sp>
    </p:spTree>
    <p:extLst>
      <p:ext uri="{BB962C8B-B14F-4D97-AF65-F5344CB8AC3E}">
        <p14:creationId xmlns:p14="http://schemas.microsoft.com/office/powerpoint/2010/main" val="2190255811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4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Observer – Pac Man 5/5</a:t>
            </a:r>
            <a:endParaRPr lang="en-GB" sz="3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61825" y="1290650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r>
              <a:rPr lang="en-GB" sz="1800" i="1" dirty="0">
                <a:latin typeface="Courier New"/>
                <a:ea typeface="Courier New"/>
                <a:cs typeface="Courier New"/>
                <a:sym typeface="Courier New"/>
              </a:rPr>
              <a:t>//REFACTOR: adding observer </a:t>
            </a:r>
            <a:r>
              <a:rPr lang="en-GB" sz="1800" i="1" dirty="0" smtClean="0">
                <a:latin typeface="Courier New"/>
                <a:ea typeface="Courier New"/>
                <a:cs typeface="Courier New"/>
                <a:sym typeface="Courier New"/>
              </a:rPr>
              <a:t>functionalities for Ghost</a:t>
            </a:r>
            <a:endParaRPr lang="en-GB" sz="1800" i="1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800" i="1" dirty="0" smtClean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GB" sz="1800" i="1" dirty="0">
                <a:latin typeface="Courier New"/>
                <a:ea typeface="Courier New"/>
                <a:cs typeface="Courier New"/>
                <a:sym typeface="Courier New"/>
              </a:rPr>
              <a:t>notify(message) {</a:t>
            </a:r>
          </a:p>
          <a:p>
            <a:r>
              <a:rPr lang="en-GB" sz="1800" i="1" dirty="0" smtClean="0">
                <a:latin typeface="Courier New"/>
                <a:ea typeface="Courier New"/>
                <a:cs typeface="Courier New"/>
                <a:sym typeface="Courier New"/>
              </a:rPr>
              <a:t>	switch(message</a:t>
            </a:r>
            <a:r>
              <a:rPr lang="en-GB" sz="1800" i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r>
              <a:rPr lang="en-GB" sz="1800" i="1" dirty="0" smtClean="0">
                <a:latin typeface="Courier New"/>
                <a:ea typeface="Courier New"/>
                <a:cs typeface="Courier New"/>
                <a:sym typeface="Courier New"/>
              </a:rPr>
              <a:t>		case </a:t>
            </a:r>
            <a:r>
              <a:rPr lang="en-GB" sz="1800" i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800" i="1" dirty="0" err="1">
                <a:latin typeface="Courier New"/>
                <a:ea typeface="Courier New"/>
                <a:cs typeface="Courier New"/>
                <a:sym typeface="Courier New"/>
              </a:rPr>
              <a:t>levelstarted</a:t>
            </a:r>
            <a:r>
              <a:rPr lang="en-GB" sz="1800" i="1" dirty="0">
                <a:latin typeface="Courier New"/>
                <a:ea typeface="Courier New"/>
                <a:cs typeface="Courier New"/>
                <a:sym typeface="Courier New"/>
              </a:rPr>
              <a:t>":</a:t>
            </a:r>
          </a:p>
          <a:p>
            <a:r>
              <a:rPr lang="en-GB" sz="1800" i="1" dirty="0" smtClean="0">
                <a:latin typeface="Courier New"/>
                <a:ea typeface="Courier New"/>
                <a:cs typeface="Courier New"/>
                <a:sym typeface="Courier New"/>
              </a:rPr>
              <a:t>			reset</a:t>
            </a:r>
            <a:r>
              <a:rPr lang="en-GB" sz="1800" i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r>
              <a:rPr lang="en-GB" sz="1800" i="1" dirty="0" smtClean="0">
                <a:latin typeface="Courier New"/>
                <a:ea typeface="Courier New"/>
                <a:cs typeface="Courier New"/>
                <a:sym typeface="Courier New"/>
              </a:rPr>
              <a:t>			break</a:t>
            </a:r>
            <a:r>
              <a:rPr lang="en-GB" sz="1800" i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rPr lang="en-GB" sz="1800" i="1" dirty="0" smtClean="0">
                <a:latin typeface="Courier New"/>
                <a:ea typeface="Courier New"/>
                <a:cs typeface="Courier New"/>
                <a:sym typeface="Courier New"/>
              </a:rPr>
              <a:t>		case </a:t>
            </a:r>
            <a:r>
              <a:rPr lang="en-GB" sz="1800" i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800" i="1" dirty="0" err="1">
                <a:latin typeface="Courier New"/>
                <a:ea typeface="Courier New"/>
                <a:cs typeface="Courier New"/>
                <a:sym typeface="Courier New"/>
              </a:rPr>
              <a:t>pilleaten</a:t>
            </a:r>
            <a:r>
              <a:rPr lang="en-GB" sz="1800" i="1" dirty="0">
                <a:latin typeface="Courier New"/>
                <a:ea typeface="Courier New"/>
                <a:cs typeface="Courier New"/>
                <a:sym typeface="Courier New"/>
              </a:rPr>
              <a:t>":</a:t>
            </a:r>
          </a:p>
          <a:p>
            <a:r>
              <a:rPr lang="en-GB" sz="1800" i="1" dirty="0" smtClean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800" i="1" dirty="0" err="1" smtClean="0">
                <a:latin typeface="Courier New"/>
                <a:ea typeface="Courier New"/>
                <a:cs typeface="Courier New"/>
                <a:sym typeface="Courier New"/>
              </a:rPr>
              <a:t>makeEatable</a:t>
            </a:r>
            <a:r>
              <a:rPr lang="en-GB" sz="1800" i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r>
              <a:rPr lang="en-GB" sz="1800" i="1" dirty="0" smtClean="0">
                <a:latin typeface="Courier New"/>
                <a:ea typeface="Courier New"/>
                <a:cs typeface="Courier New"/>
                <a:sym typeface="Courier New"/>
              </a:rPr>
              <a:t>			break</a:t>
            </a:r>
            <a:r>
              <a:rPr lang="en-GB" sz="1800" i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rPr lang="en-GB" sz="1800" i="1" dirty="0" smtClean="0">
                <a:latin typeface="Courier New"/>
                <a:ea typeface="Courier New"/>
                <a:cs typeface="Courier New"/>
                <a:sym typeface="Courier New"/>
              </a:rPr>
              <a:t>		default</a:t>
            </a:r>
            <a:r>
              <a:rPr lang="en-GB" sz="1800" i="1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r>
              <a:rPr lang="en-GB" sz="1800" i="1" dirty="0" smtClean="0">
                <a:latin typeface="Courier New"/>
                <a:ea typeface="Courier New"/>
                <a:cs typeface="Courier New"/>
                <a:sym typeface="Courier New"/>
              </a:rPr>
              <a:t>			break</a:t>
            </a:r>
            <a:r>
              <a:rPr lang="en-GB" sz="1800" i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rPr lang="en-GB" sz="1800" i="1" dirty="0" smtClean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lang="en-GB" sz="1800" i="1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800" i="1" dirty="0" smtClean="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endParaRPr lang="en-GB" sz="1800" i="1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de-DE" sz="1800" i="1" dirty="0" smtClean="0">
                <a:latin typeface="Helvetica Neue"/>
                <a:ea typeface="Courier New"/>
                <a:cs typeface="Courier New"/>
                <a:sym typeface="Courier New"/>
              </a:rPr>
              <a:t>(Analog </a:t>
            </a:r>
            <a:r>
              <a:rPr lang="de-DE" sz="1800" i="1" dirty="0" err="1" smtClean="0">
                <a:latin typeface="Helvetica Neue"/>
                <a:ea typeface="Courier New"/>
                <a:cs typeface="Courier New"/>
                <a:sym typeface="Courier New"/>
              </a:rPr>
              <a:t>for</a:t>
            </a:r>
            <a:r>
              <a:rPr lang="de-DE" sz="1800" i="1" dirty="0" smtClean="0">
                <a:latin typeface="Helvetica Neue"/>
                <a:ea typeface="Courier New"/>
                <a:cs typeface="Courier New"/>
                <a:sym typeface="Courier New"/>
              </a:rPr>
              <a:t> Audio)</a:t>
            </a:r>
            <a:endParaRPr sz="1800" i="1" dirty="0">
              <a:latin typeface="Helvetica Neue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 dirty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</a:t>
            </a:r>
            <a:r>
              <a:rPr lang="en-GB" dirty="0" err="1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Behavioral</a:t>
            </a:r>
            <a:r>
              <a:rPr lang="en-GB" dirty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Patterns - </a:t>
            </a:r>
            <a:r>
              <a:rPr lang="en-GB" dirty="0" err="1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Malte</a:t>
            </a:r>
            <a:r>
              <a:rPr lang="en-GB" dirty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dirty="0" err="1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Brockmann</a:t>
            </a:r>
            <a:r>
              <a:rPr lang="en-GB" dirty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Jun Heui Cho - WS 2015</a:t>
            </a:r>
          </a:p>
        </p:txBody>
      </p:sp>
    </p:spTree>
    <p:extLst>
      <p:ext uri="{BB962C8B-B14F-4D97-AF65-F5344CB8AC3E}">
        <p14:creationId xmlns:p14="http://schemas.microsoft.com/office/powerpoint/2010/main" val="2042941482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>
                <a:latin typeface="Helvetica Neue"/>
                <a:ea typeface="Helvetica Neue"/>
                <a:cs typeface="Helvetica Neue"/>
                <a:sym typeface="Helvetica Neue"/>
              </a:rPr>
              <a:t>Sources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3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http://www.dofactory.com/javascript/design-patterns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https://sourcemaking.com/design_patterns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https://en.wikipedia.org/wiki/Command_pattern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https://de.wikipedia.org/wiki/Memento_%28Entwurfsmuster%29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/>
              <a:t>(Osmani, A. (2012).</a:t>
            </a:r>
            <a:r>
              <a:rPr lang="en-GB"/>
              <a:t> Learning JavaScript Design Patterns. O'Reilly Media, Inc.)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5" name="Shape 165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>
                <a:latin typeface="Helvetica Neue"/>
                <a:ea typeface="Helvetica Neue"/>
                <a:cs typeface="Helvetica Neue"/>
                <a:sym typeface="Helvetica Neue"/>
              </a:rPr>
              <a:t>Behavior Pattern in general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Mainly concerned with the communication between objects.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Chain of responsibility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Interpreter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Iterator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Mediator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Memento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Null Object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1" name="Shape 31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328075" y="2520900"/>
            <a:ext cx="4445399" cy="29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Observer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State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Strategy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Template method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Visitor</a:t>
            </a:r>
          </a:p>
          <a:p>
            <a:pPr>
              <a:spcBef>
                <a:spcPts val="0"/>
              </a:spcBef>
              <a:buNone/>
            </a:pP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>
                <a:latin typeface="Helvetica Neue"/>
                <a:ea typeface="Helvetica Neue"/>
                <a:cs typeface="Helvetica Neue"/>
                <a:sym typeface="Helvetica Neue"/>
              </a:rPr>
              <a:t>Spaceinvader 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Retro Game: shooting Spaceinvader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Level bases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State bases (Welcome-, GameOver-, PlayState, ect.)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9" name="Shape 39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25" y="3136625"/>
            <a:ext cx="5981549" cy="30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Encapsualte a request as an Object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Request without knowing anything about the operation being requestet. - “Black box execute()”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Uses: GUI buttons, Networking, Multi-level undo, Progress bar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4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7" name="Shape 47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37" y="3767850"/>
            <a:ext cx="7969275" cy="22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>
                <a:latin typeface="Helvetica Neue"/>
                <a:ea typeface="Helvetica Neue"/>
                <a:cs typeface="Helvetica Neue"/>
                <a:sym typeface="Helvetica Neue"/>
              </a:rPr>
              <a:t>Command - Participans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 dirty="0">
                <a:latin typeface="Helvetica Neue"/>
                <a:ea typeface="Helvetica Neue"/>
                <a:cs typeface="Helvetica Neue"/>
                <a:sym typeface="Helvetica Neue"/>
              </a:rPr>
              <a:t>Client: decides which command at which point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 dirty="0">
                <a:latin typeface="Helvetica Neue"/>
                <a:ea typeface="Helvetica Neue"/>
                <a:cs typeface="Helvetica Neue"/>
                <a:sym typeface="Helvetica Neue"/>
              </a:rPr>
              <a:t>Receiver: knows how to carry out the </a:t>
            </a:r>
            <a:r>
              <a:rPr lang="en-GB" sz="2400" dirty="0" err="1">
                <a:latin typeface="Helvetica Neue"/>
                <a:ea typeface="Helvetica Neue"/>
                <a:cs typeface="Helvetica Neue"/>
                <a:sym typeface="Helvetica Neue"/>
              </a:rPr>
              <a:t>operatoin</a:t>
            </a:r>
            <a:endParaRPr lang="en-GB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 dirty="0">
                <a:latin typeface="Helvetica Neue"/>
                <a:ea typeface="Helvetica Neue"/>
                <a:cs typeface="Helvetica Neue"/>
                <a:sym typeface="Helvetica Neue"/>
              </a:rPr>
              <a:t>Command: </a:t>
            </a:r>
            <a:r>
              <a:rPr lang="en-GB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execute()</a:t>
            </a:r>
            <a:endParaRPr lang="en-GB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2400" dirty="0">
                <a:latin typeface="Helvetica Neue"/>
                <a:ea typeface="Helvetica Neue"/>
                <a:cs typeface="Helvetica Neue"/>
                <a:sym typeface="Helvetica Neue"/>
              </a:rPr>
              <a:t>Invoker: knows how to execute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55" name="Shape 55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  <p:sp>
        <p:nvSpPr>
          <p:cNvPr id="56" name="Shape 56"/>
          <p:cNvSpPr txBox="1"/>
          <p:nvPr/>
        </p:nvSpPr>
        <p:spPr>
          <a:xfrm rot="-5400000">
            <a:off x="6494899" y="3460674"/>
            <a:ext cx="4617300" cy="2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dirty="0"/>
              <a:t>http://www.dofactory.com/images/diagrams/javascript/javascript-command.jpg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 dirty="0">
                <a:latin typeface="Helvetica Neue"/>
                <a:ea typeface="Helvetica Neue"/>
                <a:cs typeface="Helvetica Neue"/>
                <a:sym typeface="Helvetica Neue"/>
              </a:rPr>
              <a:t>Command - </a:t>
            </a:r>
            <a:r>
              <a:rPr lang="en-GB" sz="3600" b="1" dirty="0" err="1">
                <a:latin typeface="Helvetica Neue"/>
                <a:ea typeface="Helvetica Neue"/>
                <a:cs typeface="Helvetica Neue"/>
                <a:sym typeface="Helvetica Neue"/>
              </a:rPr>
              <a:t>Spaceinvader</a:t>
            </a:r>
            <a:r>
              <a:rPr lang="en-GB" sz="3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36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1/4  </a:t>
            </a:r>
            <a:endParaRPr lang="en-GB" sz="36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Helvetica Neue"/>
                <a:ea typeface="Helvetica Neue"/>
                <a:cs typeface="Helvetica Neue"/>
                <a:sym typeface="Helvetica Neue"/>
              </a:rPr>
              <a:t>Before: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if(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game.pressedKeys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[37])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this.ship.x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-=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this.shipSpeed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if(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game.pressedKeys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[39])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this.ship.x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this.shipSpeed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if(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game.pressedKeys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[32])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this.fireRocket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/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bomb.y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bomb.velocity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/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[…]</a:t>
            </a:r>
          </a:p>
          <a:p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rocket.y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-=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rocket.velocity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63" name="Shape 63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 dirty="0">
                <a:latin typeface="Helvetica Neue"/>
                <a:ea typeface="Helvetica Neue"/>
                <a:cs typeface="Helvetica Neue"/>
                <a:sym typeface="Helvetica Neue"/>
              </a:rPr>
              <a:t>Command - </a:t>
            </a:r>
            <a:r>
              <a:rPr lang="en-GB" sz="3600" b="1" dirty="0" err="1">
                <a:latin typeface="Helvetica Neue"/>
                <a:ea typeface="Helvetica Neue"/>
                <a:cs typeface="Helvetica Neue"/>
                <a:sym typeface="Helvetica Neue"/>
              </a:rPr>
              <a:t>Spaceinvader</a:t>
            </a:r>
            <a:r>
              <a:rPr lang="en-GB" sz="3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36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2/4</a:t>
            </a:r>
            <a:endParaRPr lang="en-GB" sz="36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goLeft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=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execute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function(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, speed)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obj.x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-= 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speed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goRight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=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execute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function(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, speed)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obj.x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speed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shoot =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execute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: function(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obj.fireRocket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70" name="Shape 70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61825" y="757370"/>
            <a:ext cx="8225099" cy="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 dirty="0">
                <a:latin typeface="Helvetica Neue"/>
                <a:ea typeface="Helvetica Neue"/>
                <a:cs typeface="Helvetica Neue"/>
                <a:sym typeface="Helvetica Neue"/>
              </a:rPr>
              <a:t>Command - </a:t>
            </a:r>
            <a:r>
              <a:rPr lang="en-GB" sz="3600" b="1" dirty="0" err="1">
                <a:latin typeface="Helvetica Neue"/>
                <a:ea typeface="Helvetica Neue"/>
                <a:cs typeface="Helvetica Neue"/>
                <a:sym typeface="Helvetica Neue"/>
              </a:rPr>
              <a:t>Spaceinvader</a:t>
            </a:r>
            <a:r>
              <a:rPr lang="en-GB" sz="3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36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3/4</a:t>
            </a:r>
            <a:endParaRPr lang="en-GB" sz="36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71050" y="1427625"/>
            <a:ext cx="8183399" cy="481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  <a:p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goUp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= {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execute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: function(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, speed) {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obj.y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-= speed *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goDown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= {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execute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: function(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, speed) {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obj.y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+= speed * 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70" name="Shape 70"/>
          <p:cNvSpPr txBox="1"/>
          <p:nvPr/>
        </p:nvSpPr>
        <p:spPr>
          <a:xfrm>
            <a:off x="461825" y="6092700"/>
            <a:ext cx="8225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  <p:extLst>
      <p:ext uri="{BB962C8B-B14F-4D97-AF65-F5344CB8AC3E}">
        <p14:creationId xmlns:p14="http://schemas.microsoft.com/office/powerpoint/2010/main" val="338786665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</Words>
  <Application>Microsoft Office PowerPoint</Application>
  <PresentationFormat>On-screen Show (4:3)</PresentationFormat>
  <Paragraphs>330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Helvetica Neue</vt:lpstr>
      <vt:lpstr>Noto Symbol</vt:lpstr>
      <vt:lpstr>Arial</vt:lpstr>
      <vt:lpstr>Courier New</vt:lpstr>
      <vt:lpstr>VT_Vorlage_Präsentation_Ma</vt:lpstr>
      <vt:lpstr>simple-light</vt:lpstr>
      <vt:lpstr>Behavioral Patterns  JS Patterns and Anti Patterns</vt:lpstr>
      <vt:lpstr>Outline</vt:lpstr>
      <vt:lpstr>Behavior Pattern in general</vt:lpstr>
      <vt:lpstr>Spaceinvader </vt:lpstr>
      <vt:lpstr>Command</vt:lpstr>
      <vt:lpstr>Command - Participans</vt:lpstr>
      <vt:lpstr>Command - Spaceinvader 1/4  </vt:lpstr>
      <vt:lpstr>Command - Spaceinvader 2/4</vt:lpstr>
      <vt:lpstr>Command - Spaceinvader 3/4</vt:lpstr>
      <vt:lpstr>Command - Spaceinvader 4/4 </vt:lpstr>
      <vt:lpstr>Memento</vt:lpstr>
      <vt:lpstr>Memento - Participans</vt:lpstr>
      <vt:lpstr>Memento - Spaceinvader 1/3</vt:lpstr>
      <vt:lpstr>Memento - Spaceinvader 2/3</vt:lpstr>
      <vt:lpstr>Memento - Spaceinvader 3/3 </vt:lpstr>
      <vt:lpstr>Chain of responsibility  </vt:lpstr>
      <vt:lpstr>Chain of responsibility - Participants  </vt:lpstr>
      <vt:lpstr>Chain of responsibility - Tic tac toe 1/4   </vt:lpstr>
      <vt:lpstr>Chain of responsibility - Tic tac toe 2/4</vt:lpstr>
      <vt:lpstr>Chain of responsibility - Tic tac toe 3/4</vt:lpstr>
      <vt:lpstr>Chain of responsibility - Tic tac toe 4/4</vt:lpstr>
      <vt:lpstr>Observer </vt:lpstr>
      <vt:lpstr>Observer - Participants </vt:lpstr>
      <vt:lpstr>Observer – Pac Man 1/5</vt:lpstr>
      <vt:lpstr>Observer – Pac Man 2/5</vt:lpstr>
      <vt:lpstr>Observer – Pac Man 3/5</vt:lpstr>
      <vt:lpstr>Observer – Pac Man 4/5</vt:lpstr>
      <vt:lpstr>Observer – Pac Man 5/5</vt:lpstr>
      <vt:lpstr>Sources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Patterns  JS Patterns and Anti Patterns</dc:title>
  <cp:lastModifiedBy>Jun-Heui</cp:lastModifiedBy>
  <cp:revision>7</cp:revision>
  <dcterms:modified xsi:type="dcterms:W3CDTF">2015-09-06T23:36:28Z</dcterms:modified>
</cp:coreProperties>
</file>