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0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01" r:id="rId35"/>
    <p:sldId id="289" r:id="rId36"/>
    <p:sldId id="300" r:id="rId37"/>
    <p:sldId id="302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308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73749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913641" y="4343251"/>
            <a:ext cx="5030714" cy="41145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31922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0718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15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2200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4832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353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0215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541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855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7801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3025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017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3300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8848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9390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594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4249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264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642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74213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7517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9838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10153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33675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44912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0934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98712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66336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60369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81964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6454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2812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4258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7239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35408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56091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99569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88514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80117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93573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89518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4049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531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0005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211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4425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836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e Folie mit Inhal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6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270932" y="6407152"/>
            <a:ext cx="1022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01.10.2015</a:t>
            </a:r>
            <a:endParaRPr lang="de-DE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80606" y="6407151"/>
            <a:ext cx="6815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Patterns and Anti Patterns - Behavioral Patterns - Malte Brockmann, Jun-Heui Cho - WS 2015</a:t>
            </a:r>
            <a:endParaRPr lang="de-DE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83599" y="6407152"/>
            <a:ext cx="395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B822-13DF-44ED-A775-0A2D9DB8A94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9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/>
          <p:nvPr/>
        </p:nvSpPr>
        <p:spPr>
          <a:xfrm>
            <a:off x="419100" y="450850"/>
            <a:ext cx="2438399" cy="274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Helvetica Neue"/>
              <a:buNone/>
            </a:pPr>
            <a:r>
              <a:rPr lang="en-GB" sz="1200" b="0" i="0" u="none" strike="noStrike" cap="none" baseline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Technische Universität München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javascript/design-patterns" TargetMode="External"/><Relationship Id="rId4" Type="http://schemas.openxmlformats.org/officeDocument/2006/relationships/hyperlink" Target="https://sourcemaking.com/design_patterns" TargetMode="External"/><Relationship Id="rId5" Type="http://schemas.openxmlformats.org/officeDocument/2006/relationships/hyperlink" Target="http://www.blackwasp.co.uk/DesignPatternsArticles.aspx" TargetMode="External"/><Relationship Id="rId6" Type="http://schemas.openxmlformats.org/officeDocument/2006/relationships/hyperlink" Target="https://en.wikipedia.org/wiki/Command_pattern" TargetMode="External"/><Relationship Id="rId7" Type="http://schemas.openxmlformats.org/officeDocument/2006/relationships/hyperlink" Target="https://de.wikipedia.org/wiki/Memento_(Entwurfsmuster)" TargetMode="External"/><Relationship Id="rId8" Type="http://schemas.openxmlformats.org/officeDocument/2006/relationships/hyperlink" Target="https://en.wikipedia.org/wiki/Chain-of-responsibility_patter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wmkerr/spaceinvaders" TargetMode="External"/><Relationship Id="rId4" Type="http://schemas.openxmlformats.org/officeDocument/2006/relationships/hyperlink" Target="https://github.com/negomi/tic-tac-toe" TargetMode="External"/><Relationship Id="rId5" Type="http://schemas.openxmlformats.org/officeDocument/2006/relationships/hyperlink" Target="https://github.com/daleharvey/pacma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Behavioral Patterns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JS Patterns and Anti Patterns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ct val="25000"/>
              <a:buFont typeface="Noto Symbol"/>
              <a:buNone/>
            </a:pPr>
            <a:r>
              <a:rPr lang="en-GB" sz="1800" b="0" i="0" u="none" strike="noStrike" cap="none" baseline="0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Malte Brockmann, Jun Heui Cho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4/4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//The Client is the main loop and the invoker is the user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  <a:rtl val="0"/>
              </a:rPr>
              <a:t>if(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  <a:rtl val="0"/>
              </a:rPr>
              <a:t>game.pressedKeys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  <a:rtl val="0"/>
              </a:rPr>
              <a:t>[37]) {				</a:t>
            </a:r>
            <a:r>
              <a:rPr lang="en-GB" sz="1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//&lt;-receiver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goLeft.execute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this.ship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,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this.shipSpeed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game.pressedKeys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[39])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goRight.execute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this.ship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,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this.shipSpeed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f(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game.pressedKeys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[32])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shoot.execute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(this);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goDown.execute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(bomb,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bomb.velocity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goUp.execute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(rocket,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rocket.velocity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10</a:t>
            </a:fld>
            <a:endParaRPr lang="de-DE"/>
          </a:p>
        </p:txBody>
      </p:sp>
      <p:sp>
        <p:nvSpPr>
          <p:cNvPr id="10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Capturing and externalizing an object’s internal state to be restored later.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Database </a:t>
            </a:r>
            <a:r>
              <a:rPr lang="en-GB">
                <a:rtl val="0"/>
              </a:rPr>
              <a:t>of 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“save point”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Use:  used to avoid disclosure of implementation details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11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Participants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Originator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i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nterface to create and restore mementos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o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rdinator object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Caretaker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tores mementos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8" name="Shape 88"/>
          <p:cNvSpPr txBox="1"/>
          <p:nvPr/>
        </p:nvSpPr>
        <p:spPr>
          <a:xfrm rot="-5400000">
            <a:off x="6494898" y="3460672"/>
            <a:ext cx="46173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http://www.dofactory.com/images/diagrams/javascript/javascript-memento.jpg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4964" y="3316775"/>
            <a:ext cx="5038822" cy="22221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12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Spaceinvader 1/</a:t>
            </a:r>
            <a:r>
              <a:rPr lang="en-GB">
                <a:rtl val="0"/>
              </a:rPr>
              <a:t>4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WelcomeState.prototype.keyDown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function(game,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keyCode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game.moveToState</a:t>
            </a:r>
            <a:r>
              <a:rPr lang="en-GB" sz="1800" b="1" i="0" u="none" strike="noStrike" cap="none" baseline="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new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LevelIntroState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game.level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</a:t>
            </a:r>
            <a:r>
              <a:rPr lang="en-GB" sz="1800" b="1" i="0" u="none" strike="noStrike" cap="none" baseline="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GameOverState.prototype.keyDown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function(game,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keyCode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 […]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game.moveToState</a:t>
            </a:r>
            <a:r>
              <a:rPr lang="en-GB" sz="1800" b="1" i="0" u="none" strike="noStrike" cap="none" baseline="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new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LevelIntroState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(1)</a:t>
            </a:r>
            <a:r>
              <a:rPr lang="en-GB" sz="1800" b="1" i="0" u="none" strike="noStrike" cap="none" baseline="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13</a:t>
            </a:fld>
            <a:endParaRPr lang="de-DE"/>
          </a:p>
        </p:txBody>
      </p:sp>
      <p:sp>
        <p:nvSpPr>
          <p:cNvPr id="10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Spaceinvader 2/</a:t>
            </a:r>
            <a:r>
              <a:rPr lang="en-GB">
                <a:rtl val="0"/>
              </a:rPr>
              <a:t>4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Memento(state){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this.state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state;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this.getSavedState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function(){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return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this.state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Caretaker(){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saveState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[];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this.addMemento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function(memento){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saveState.push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(memento);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this.getMemento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function(index){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return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saveState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[index];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14</a:t>
            </a:fld>
            <a:endParaRPr lang="de-DE"/>
          </a:p>
        </p:txBody>
      </p:sp>
      <p:sp>
        <p:nvSpPr>
          <p:cNvPr id="10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Spaceinvader 3/</a:t>
            </a:r>
            <a:r>
              <a:rPr lang="en-GB">
                <a:rtl val="0"/>
              </a:rPr>
              <a:t>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1" i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//In this case an Originator is for example a </a:t>
            </a:r>
            <a:r>
              <a:rPr lang="en-GB" sz="1500" b="1" i="1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LevelIntroState</a:t>
            </a:r>
            <a:endParaRPr lang="en-GB" sz="1500" b="1" i="1" dirty="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caretaker = new Caretaker();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WelcomeState.prototype.keyDown</a:t>
            </a:r>
            <a:r>
              <a:rPr lang="en-GB" sz="15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function(game, </a:t>
            </a:r>
            <a:r>
              <a:rPr lang="en-GB" sz="15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keyCode</a:t>
            </a:r>
            <a:r>
              <a:rPr lang="en-GB" sz="15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1" i="0" u="none" strike="noStrike" cap="none" baseline="0" dirty="0" err="1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caretaker.addMemento</a:t>
            </a:r>
            <a:r>
              <a:rPr lang="en-GB" sz="1500" b="1" i="0" u="none" strike="noStrike" cap="none" baseline="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(new </a:t>
            </a:r>
            <a:r>
              <a:rPr lang="en-GB" sz="15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Memento(new </a:t>
            </a:r>
            <a:r>
              <a:rPr lang="en-GB" sz="15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LevelIntroState</a:t>
            </a:r>
            <a:r>
              <a:rPr lang="en-GB" sz="15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5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game.level</a:t>
            </a:r>
            <a:r>
              <a:rPr lang="en-GB" sz="1500" b="1" i="0" u="none" strike="noStrike" cap="none" baseline="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1" i="0" u="none" strike="noStrike" cap="none" baseline="0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game.moveToState</a:t>
            </a:r>
            <a:r>
              <a:rPr lang="en-GB" sz="15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5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5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caretaker.getMemento</a:t>
            </a:r>
            <a:r>
              <a:rPr lang="en-GB" sz="15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(0)).</a:t>
            </a:r>
            <a:r>
              <a:rPr lang="en-GB" sz="15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getSavedState</a:t>
            </a:r>
            <a:r>
              <a:rPr lang="en-GB" sz="1500" b="1" i="0" u="none" strike="noStrike" cap="none" baseline="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</a:t>
            </a:r>
            <a:r>
              <a:rPr lang="en-GB" sz="1500" b="1" i="0" u="none" strike="noStrike" cap="none" baseline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);</a:t>
            </a:r>
            <a:endParaRPr lang="en-GB" sz="15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  <a:r>
              <a:rPr lang="en-GB" sz="15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GameOverState.prototype.keyDown</a:t>
            </a:r>
            <a:r>
              <a:rPr lang="en-GB" sz="15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function(game, </a:t>
            </a:r>
            <a:r>
              <a:rPr lang="en-GB" sz="15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keyCode</a:t>
            </a:r>
            <a:r>
              <a:rPr lang="en-GB" sz="15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1" i="0" u="none" strike="noStrike" cap="none" baseline="0" dirty="0" err="1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game.moveToState</a:t>
            </a:r>
            <a:r>
              <a:rPr lang="en-GB" sz="1500" b="1" i="0" u="none" strike="noStrike" cap="none" baseline="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5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5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caretaker.getMemento</a:t>
            </a:r>
            <a:r>
              <a:rPr lang="en-GB" sz="15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(0)).</a:t>
            </a:r>
            <a:r>
              <a:rPr lang="en-GB" sz="15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getSavedState</a:t>
            </a:r>
            <a:r>
              <a:rPr lang="en-GB" sz="1500" b="1" i="0" u="none" strike="noStrike" cap="none" baseline="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</a:t>
            </a:r>
            <a:r>
              <a:rPr lang="en-GB" sz="1500" b="1" i="0" u="none" strike="noStrike" cap="none" baseline="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);</a:t>
            </a:r>
            <a:endParaRPr lang="en-GB" sz="1500" b="1" i="0" u="none" strike="noStrike" cap="none" baseline="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15</a:t>
            </a:fld>
            <a:endParaRPr lang="de-DE"/>
          </a:p>
        </p:txBody>
      </p:sp>
      <p:sp>
        <p:nvSpPr>
          <p:cNvPr id="12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921625" y="1951675"/>
            <a:ext cx="2918400" cy="4219499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Memento - Spaceinvader 4/4</a:t>
            </a:r>
          </a:p>
        </p:txBody>
      </p:sp>
      <p:sp>
        <p:nvSpPr>
          <p:cNvPr id="115" name="Shape 115"/>
          <p:cNvSpPr/>
          <p:nvPr/>
        </p:nvSpPr>
        <p:spPr>
          <a:xfrm>
            <a:off x="1308875" y="2533500"/>
            <a:ext cx="1734899" cy="343500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WelcomeState</a:t>
            </a:r>
          </a:p>
        </p:txBody>
      </p:sp>
      <p:grpSp>
        <p:nvGrpSpPr>
          <p:cNvPr id="116" name="Shape 116"/>
          <p:cNvGrpSpPr/>
          <p:nvPr/>
        </p:nvGrpSpPr>
        <p:grpSpPr>
          <a:xfrm>
            <a:off x="5084975" y="2258848"/>
            <a:ext cx="2385354" cy="2828100"/>
            <a:chOff x="4868125" y="2162873"/>
            <a:chExt cx="2385354" cy="2828100"/>
          </a:xfrm>
        </p:grpSpPr>
        <p:sp>
          <p:nvSpPr>
            <p:cNvPr id="117" name="Shape 117"/>
            <p:cNvSpPr/>
            <p:nvPr/>
          </p:nvSpPr>
          <p:spPr>
            <a:xfrm>
              <a:off x="4868125" y="2162873"/>
              <a:ext cx="2385299" cy="2828100"/>
            </a:xfrm>
            <a:prstGeom prst="roundRect">
              <a:avLst>
                <a:gd name="adj" fmla="val 16667"/>
              </a:avLst>
            </a:prstGeom>
            <a:solidFill>
              <a:srgbClr val="6FA8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18" name="Shape 118"/>
            <p:cNvGrpSpPr/>
            <p:nvPr/>
          </p:nvGrpSpPr>
          <p:grpSpPr>
            <a:xfrm>
              <a:off x="4868179" y="2162873"/>
              <a:ext cx="2385299" cy="2534376"/>
              <a:chOff x="4868179" y="2162873"/>
              <a:chExt cx="2385299" cy="2534376"/>
            </a:xfrm>
          </p:grpSpPr>
          <p:grpSp>
            <p:nvGrpSpPr>
              <p:cNvPr id="119" name="Shape 119"/>
              <p:cNvGrpSpPr/>
              <p:nvPr/>
            </p:nvGrpSpPr>
            <p:grpSpPr>
              <a:xfrm>
                <a:off x="5037462" y="2712475"/>
                <a:ext cx="2046600" cy="921600"/>
                <a:chOff x="6340912" y="2719725"/>
                <a:chExt cx="2046600" cy="921600"/>
              </a:xfrm>
            </p:grpSpPr>
            <p:sp>
              <p:nvSpPr>
                <p:cNvPr id="120" name="Shape 120"/>
                <p:cNvSpPr/>
                <p:nvPr/>
              </p:nvSpPr>
              <p:spPr>
                <a:xfrm>
                  <a:off x="6340912" y="2719725"/>
                  <a:ext cx="2046600" cy="9216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4C2F4"/>
                </a:solidFill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1" name="Shape 121"/>
                <p:cNvSpPr txBox="1"/>
                <p:nvPr/>
              </p:nvSpPr>
              <p:spPr>
                <a:xfrm>
                  <a:off x="6340925" y="2719725"/>
                  <a:ext cx="1807200" cy="4877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rPr lang="en-GB" sz="1800"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Memento</a:t>
                  </a:r>
                </a:p>
              </p:txBody>
            </p:sp>
            <p:sp>
              <p:nvSpPr>
                <p:cNvPr id="122" name="Shape 122"/>
                <p:cNvSpPr/>
                <p:nvPr/>
              </p:nvSpPr>
              <p:spPr>
                <a:xfrm>
                  <a:off x="6401725" y="3207525"/>
                  <a:ext cx="1865700" cy="3435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5818E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-GB" sz="1800"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LevelIntroState</a:t>
                  </a:r>
                </a:p>
              </p:txBody>
            </p:sp>
          </p:grpSp>
          <p:sp>
            <p:nvSpPr>
              <p:cNvPr id="123" name="Shape 123"/>
              <p:cNvSpPr txBox="1"/>
              <p:nvPr/>
            </p:nvSpPr>
            <p:spPr>
              <a:xfrm>
                <a:off x="4868179" y="2162873"/>
                <a:ext cx="2385299" cy="5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GB" sz="1800">
                    <a:latin typeface="Helvetica Neue"/>
                    <a:ea typeface="Helvetica Neue"/>
                    <a:cs typeface="Helvetica Neue"/>
                    <a:sym typeface="Helvetica Neue"/>
                  </a:rPr>
                  <a:t>Caretaker </a:t>
                </a:r>
              </a:p>
            </p:txBody>
          </p:sp>
          <p:grpSp>
            <p:nvGrpSpPr>
              <p:cNvPr id="124" name="Shape 124"/>
              <p:cNvGrpSpPr/>
              <p:nvPr/>
            </p:nvGrpSpPr>
            <p:grpSpPr>
              <a:xfrm>
                <a:off x="5037512" y="3775650"/>
                <a:ext cx="2046600" cy="921600"/>
                <a:chOff x="2472462" y="4317800"/>
                <a:chExt cx="2046600" cy="921600"/>
              </a:xfrm>
            </p:grpSpPr>
            <p:sp>
              <p:nvSpPr>
                <p:cNvPr id="125" name="Shape 125"/>
                <p:cNvSpPr/>
                <p:nvPr/>
              </p:nvSpPr>
              <p:spPr>
                <a:xfrm>
                  <a:off x="2472462" y="4317800"/>
                  <a:ext cx="2046600" cy="9216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4C2F4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6" name="Shape 126"/>
                <p:cNvSpPr txBox="1"/>
                <p:nvPr/>
              </p:nvSpPr>
              <p:spPr>
                <a:xfrm>
                  <a:off x="2472475" y="4317800"/>
                  <a:ext cx="1807200" cy="4877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-GB" sz="1800"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Memento</a:t>
                  </a:r>
                </a:p>
              </p:txBody>
            </p:sp>
            <p:sp>
              <p:nvSpPr>
                <p:cNvPr id="127" name="Shape 127"/>
                <p:cNvSpPr/>
                <p:nvPr/>
              </p:nvSpPr>
              <p:spPr>
                <a:xfrm>
                  <a:off x="2533275" y="4805600"/>
                  <a:ext cx="1865700" cy="3435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5818E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-GB" sz="1800"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...</a:t>
                  </a:r>
                </a:p>
              </p:txBody>
            </p:sp>
          </p:grpSp>
        </p:grpSp>
      </p:grpSp>
      <p:sp>
        <p:nvSpPr>
          <p:cNvPr id="128" name="Shape 128"/>
          <p:cNvSpPr txBox="1"/>
          <p:nvPr/>
        </p:nvSpPr>
        <p:spPr>
          <a:xfrm>
            <a:off x="6062850" y="2452175"/>
            <a:ext cx="1595699" cy="3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created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084275" y="1951675"/>
            <a:ext cx="2755800" cy="5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Game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308875" y="2936775"/>
            <a:ext cx="1875000" cy="5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moveToState( )</a:t>
            </a:r>
          </a:p>
        </p:txBody>
      </p:sp>
      <p:cxnSp>
        <p:nvCxnSpPr>
          <p:cNvPr id="131" name="Shape 131"/>
          <p:cNvCxnSpPr>
            <a:stCxn id="130" idx="3"/>
          </p:cNvCxnSpPr>
          <p:nvPr/>
        </p:nvCxnSpPr>
        <p:spPr>
          <a:xfrm rot="10800000" flipH="1">
            <a:off x="3183875" y="1689675"/>
            <a:ext cx="3096000" cy="1497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2" name="Shape 132"/>
          <p:cNvCxnSpPr>
            <a:endCxn id="123" idx="0"/>
          </p:cNvCxnSpPr>
          <p:nvPr/>
        </p:nvCxnSpPr>
        <p:spPr>
          <a:xfrm>
            <a:off x="6268679" y="1698748"/>
            <a:ext cx="9000" cy="56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3" name="Shape 133"/>
          <p:cNvSpPr txBox="1"/>
          <p:nvPr/>
        </p:nvSpPr>
        <p:spPr>
          <a:xfrm>
            <a:off x="6268675" y="1716375"/>
            <a:ext cx="1875000" cy="5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getMemento(0)</a:t>
            </a:r>
          </a:p>
        </p:txBody>
      </p:sp>
      <p:cxnSp>
        <p:nvCxnSpPr>
          <p:cNvPr id="134" name="Shape 134"/>
          <p:cNvCxnSpPr>
            <a:stCxn id="117" idx="1"/>
          </p:cNvCxnSpPr>
          <p:nvPr/>
        </p:nvCxnSpPr>
        <p:spPr>
          <a:xfrm rot="10800000">
            <a:off x="3174575" y="3664498"/>
            <a:ext cx="1910400" cy="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5" name="Shape 135"/>
          <p:cNvSpPr/>
          <p:nvPr/>
        </p:nvSpPr>
        <p:spPr>
          <a:xfrm>
            <a:off x="1308875" y="3496950"/>
            <a:ext cx="1865700" cy="343500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LevelIntroState</a:t>
            </a:r>
          </a:p>
        </p:txBody>
      </p:sp>
      <p:cxnSp>
        <p:nvCxnSpPr>
          <p:cNvPr id="136" name="Shape 136"/>
          <p:cNvCxnSpPr/>
          <p:nvPr/>
        </p:nvCxnSpPr>
        <p:spPr>
          <a:xfrm>
            <a:off x="2241275" y="3900225"/>
            <a:ext cx="4199" cy="3791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37" name="Shape 137"/>
          <p:cNvSpPr/>
          <p:nvPr/>
        </p:nvSpPr>
        <p:spPr>
          <a:xfrm>
            <a:off x="1308875" y="4339200"/>
            <a:ext cx="1910399" cy="343500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GameOverState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326575" y="4787850"/>
            <a:ext cx="1875000" cy="5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moveToState( )</a:t>
            </a:r>
          </a:p>
        </p:txBody>
      </p:sp>
      <p:cxnSp>
        <p:nvCxnSpPr>
          <p:cNvPr id="139" name="Shape 139"/>
          <p:cNvCxnSpPr/>
          <p:nvPr/>
        </p:nvCxnSpPr>
        <p:spPr>
          <a:xfrm>
            <a:off x="4729350" y="3182750"/>
            <a:ext cx="0" cy="1850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0" name="Shape 140"/>
          <p:cNvCxnSpPr/>
          <p:nvPr/>
        </p:nvCxnSpPr>
        <p:spPr>
          <a:xfrm>
            <a:off x="3132750" y="5033750"/>
            <a:ext cx="16073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1" name="Shape 141"/>
          <p:cNvCxnSpPr/>
          <p:nvPr/>
        </p:nvCxnSpPr>
        <p:spPr>
          <a:xfrm>
            <a:off x="6277625" y="5086948"/>
            <a:ext cx="0" cy="3977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2" name="Shape 142"/>
          <p:cNvCxnSpPr>
            <a:endCxn id="143" idx="3"/>
          </p:cNvCxnSpPr>
          <p:nvPr/>
        </p:nvCxnSpPr>
        <p:spPr>
          <a:xfrm rot="10800000">
            <a:off x="3196925" y="5474400"/>
            <a:ext cx="3082800" cy="1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3" name="Shape 143"/>
          <p:cNvSpPr/>
          <p:nvPr/>
        </p:nvSpPr>
        <p:spPr>
          <a:xfrm>
            <a:off x="1331225" y="5302650"/>
            <a:ext cx="1865700" cy="343500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LevelIntroState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16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Avoid coupling </a:t>
            </a:r>
            <a:r>
              <a:rPr lang="en-GB" dirty="0">
                <a:rtl val="0"/>
              </a:rPr>
              <a:t>between the 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sender  </a:t>
            </a:r>
            <a:r>
              <a:rPr lang="en-GB" dirty="0">
                <a:rtl val="0"/>
              </a:rPr>
              <a:t>and the 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receiver</a:t>
            </a:r>
            <a:r>
              <a:rPr lang="en-GB" dirty="0">
                <a:rtl val="0"/>
              </a:rPr>
              <a:t> of a request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.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More than one object have the chance to handle the request. 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linear search for a handler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17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Participants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i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nitiator of the request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Handler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has an interface for handling the request</a:t>
            </a:r>
          </a:p>
        </p:txBody>
      </p:sp>
      <p:sp>
        <p:nvSpPr>
          <p:cNvPr id="156" name="Shape 156"/>
          <p:cNvSpPr txBox="1"/>
          <p:nvPr/>
        </p:nvSpPr>
        <p:spPr>
          <a:xfrm rot="-5400000">
            <a:off x="6101898" y="3067672"/>
            <a:ext cx="54033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http://www.dofactory.com/images/diagrams/javascript/javascript-chain-of-responsibility.jpg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812" y="3144406"/>
            <a:ext cx="7689574" cy="94707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18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Tic Tac Toe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71050" y="1544600"/>
            <a:ext cx="3191398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2 player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checks winner or tie after each turn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restarts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2475" y="1544600"/>
            <a:ext cx="4991975" cy="45272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19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Outline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 pattern in general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Command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Memento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Summary</a:t>
            </a:r>
            <a:endParaRPr lang="en-GB" sz="24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1/</a:t>
            </a:r>
            <a:r>
              <a:rPr lang="en-GB" sz="3400">
                <a:rtl val="0"/>
              </a:rPr>
              <a:t>7</a:t>
            </a: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checkWinner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 (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checkRows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=== true ||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checkCols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=== true ||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checkDiag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=== true)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winningPlayer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turn.currentPlayerColor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// Alert winner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endGame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("Player " +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winningPlayer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+ ", you win!");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else if (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checkTie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=== true)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endGame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("It's a tie...");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else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turn.changeTurn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20</a:t>
            </a:fld>
            <a:endParaRPr lang="de-DE"/>
          </a:p>
        </p:txBody>
      </p:sp>
      <p:sp>
        <p:nvSpPr>
          <p:cNvPr id="10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2/</a:t>
            </a:r>
            <a:r>
              <a:rPr lang="en-GB" sz="3400">
                <a:rtl val="0"/>
              </a:rPr>
              <a:t>7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checkRows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0;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&lt;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board.length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++)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same = true;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for (j = 0; j &lt; board[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].length;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j++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if (board[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][j] === 0 || board[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][j] !== board[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][0])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	same = false;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if (same)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return same;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21</a:t>
            </a:fld>
            <a:endParaRPr lang="de-DE"/>
          </a:p>
        </p:txBody>
      </p:sp>
      <p:sp>
        <p:nvSpPr>
          <p:cNvPr id="10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3/</a:t>
            </a:r>
            <a:r>
              <a:rPr lang="en-GB" sz="3400">
                <a:rtl val="0"/>
              </a:rPr>
              <a:t>7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checkTie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flattenedBoard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Array.prototype.concat.apply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([], board);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for(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0;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&lt;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flattenedBoard.length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++){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if(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flattenedBoard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] === 0){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console.log(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return false;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return true;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22</a:t>
            </a:fld>
            <a:endParaRPr lang="de-DE"/>
          </a:p>
        </p:txBody>
      </p:sp>
      <p:sp>
        <p:nvSpPr>
          <p:cNvPr id="10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4/</a:t>
            </a:r>
            <a:r>
              <a:rPr lang="en-GB" sz="3400">
                <a:rtl val="0"/>
              </a:rPr>
              <a:t>7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checkWinner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checkRows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23</a:t>
            </a:fld>
            <a:endParaRPr lang="de-DE"/>
          </a:p>
        </p:txBody>
      </p:sp>
      <p:sp>
        <p:nvSpPr>
          <p:cNvPr id="10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5/</a:t>
            </a:r>
            <a:r>
              <a:rPr lang="en-GB" sz="3400">
                <a:rtl val="0"/>
              </a:rPr>
              <a:t>7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checkRows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0; 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&lt; 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board.length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 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++)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same = true;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for (j = 0; j &lt; board[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].length; 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j++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if (board[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][j] === 0 || board[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][j] !== board[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][0])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	same = false;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if (same)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</a:t>
            </a:r>
            <a:r>
              <a:rPr lang="en-GB" sz="16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winningPlayer</a:t>
            </a:r>
            <a:r>
              <a:rPr lang="en-GB" sz="16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</a:t>
            </a:r>
            <a:r>
              <a:rPr lang="en-GB" sz="16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turn.currentPlayerColor</a:t>
            </a:r>
            <a:r>
              <a:rPr lang="en-GB" sz="16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</a:t>
            </a:r>
            <a:r>
              <a:rPr lang="en-GB" sz="1600" b="1" i="1" u="none" strike="noStrike" cap="none" baseline="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// Alert winner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</a:t>
            </a:r>
            <a:r>
              <a:rPr lang="en-GB" sz="16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endGame</a:t>
            </a:r>
            <a:r>
              <a:rPr lang="en-GB" sz="16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("Player " + </a:t>
            </a:r>
            <a:r>
              <a:rPr lang="en-GB" sz="16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winningPlayer</a:t>
            </a:r>
            <a:r>
              <a:rPr lang="en-GB" sz="16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+ ", you win!");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6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checkCols</a:t>
            </a:r>
            <a:r>
              <a:rPr lang="en-GB" sz="16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();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24</a:t>
            </a:fld>
            <a:endParaRPr lang="de-DE"/>
          </a:p>
        </p:txBody>
      </p:sp>
      <p:sp>
        <p:nvSpPr>
          <p:cNvPr id="11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6/</a:t>
            </a:r>
            <a:r>
              <a:rPr lang="en-GB" sz="3400">
                <a:rtl val="0"/>
              </a:rPr>
              <a:t>7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checkTie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flattenedBoard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Array.prototype.concat.apply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([], board);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for(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0; 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&lt; 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flattenedBoard.length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 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++){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if(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flattenedBoard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] === 0){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console.log(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</a:t>
            </a:r>
            <a:r>
              <a:rPr lang="en-GB" sz="16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turn.changeTurn</a:t>
            </a:r>
            <a:r>
              <a:rPr lang="en-GB" sz="16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return;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6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endGame</a:t>
            </a:r>
            <a:r>
              <a:rPr lang="en-GB" sz="16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("It's a tie...");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6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25</a:t>
            </a:fld>
            <a:endParaRPr lang="de-DE"/>
          </a:p>
        </p:txBody>
      </p:sp>
      <p:sp>
        <p:nvSpPr>
          <p:cNvPr id="10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61825" y="1413750"/>
            <a:ext cx="4082999" cy="469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/>
              <a:t>before: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400"/>
              <a:t>Chain of responsibility - Tic tac toe 7/7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2"/>
          </p:nvPr>
        </p:nvSpPr>
        <p:spPr>
          <a:xfrm>
            <a:off x="4554050" y="1544575"/>
            <a:ext cx="4082999" cy="469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after:</a:t>
            </a:r>
          </a:p>
        </p:txBody>
      </p:sp>
      <p:sp>
        <p:nvSpPr>
          <p:cNvPr id="209" name="Shape 209"/>
          <p:cNvSpPr/>
          <p:nvPr/>
        </p:nvSpPr>
        <p:spPr>
          <a:xfrm>
            <a:off x="1773600" y="1987825"/>
            <a:ext cx="1373400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checkWinner()</a:t>
            </a:r>
          </a:p>
        </p:txBody>
      </p:sp>
      <p:sp>
        <p:nvSpPr>
          <p:cNvPr id="210" name="Shape 210"/>
          <p:cNvSpPr/>
          <p:nvPr/>
        </p:nvSpPr>
        <p:spPr>
          <a:xfrm>
            <a:off x="549950" y="2644225"/>
            <a:ext cx="12752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checkRows()</a:t>
            </a:r>
          </a:p>
        </p:txBody>
      </p:sp>
      <p:sp>
        <p:nvSpPr>
          <p:cNvPr id="211" name="Shape 211"/>
          <p:cNvSpPr/>
          <p:nvPr/>
        </p:nvSpPr>
        <p:spPr>
          <a:xfrm>
            <a:off x="3176400" y="3419412"/>
            <a:ext cx="1063200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checkTie()</a:t>
            </a:r>
          </a:p>
        </p:txBody>
      </p:sp>
      <p:sp>
        <p:nvSpPr>
          <p:cNvPr id="212" name="Shape 212"/>
          <p:cNvSpPr/>
          <p:nvPr/>
        </p:nvSpPr>
        <p:spPr>
          <a:xfrm>
            <a:off x="1875750" y="2644225"/>
            <a:ext cx="11690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checkCols()</a:t>
            </a:r>
          </a:p>
        </p:txBody>
      </p:sp>
      <p:sp>
        <p:nvSpPr>
          <p:cNvPr id="213" name="Shape 213"/>
          <p:cNvSpPr/>
          <p:nvPr/>
        </p:nvSpPr>
        <p:spPr>
          <a:xfrm>
            <a:off x="3095350" y="2644225"/>
            <a:ext cx="11690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checkDiag()</a:t>
            </a:r>
          </a:p>
        </p:txBody>
      </p:sp>
      <p:sp>
        <p:nvSpPr>
          <p:cNvPr id="214" name="Shape 214"/>
          <p:cNvSpPr/>
          <p:nvPr/>
        </p:nvSpPr>
        <p:spPr>
          <a:xfrm>
            <a:off x="409050" y="3394575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err="1">
                <a:latin typeface="Helvetica Neue"/>
                <a:ea typeface="Helvetica Neue"/>
                <a:cs typeface="Helvetica Neue"/>
                <a:sym typeface="Helvetica Neue"/>
              </a:rPr>
              <a:t>endGame</a:t>
            </a:r>
            <a:r>
              <a:rPr lang="en-GB" dirty="0">
                <a:latin typeface="Helvetica Neue"/>
                <a:ea typeface="Helvetica Neue"/>
                <a:cs typeface="Helvetica Neue"/>
                <a:sym typeface="Helvetica Neue"/>
              </a:rPr>
              <a:t>(“Player X, you win!”)</a:t>
            </a:r>
          </a:p>
        </p:txBody>
      </p:sp>
      <p:sp>
        <p:nvSpPr>
          <p:cNvPr id="215" name="Shape 215"/>
          <p:cNvSpPr/>
          <p:nvPr/>
        </p:nvSpPr>
        <p:spPr>
          <a:xfrm>
            <a:off x="2072800" y="5285425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endGame(It’s a tie...”)</a:t>
            </a:r>
          </a:p>
        </p:txBody>
      </p:sp>
      <p:sp>
        <p:nvSpPr>
          <p:cNvPr id="216" name="Shape 216"/>
          <p:cNvSpPr/>
          <p:nvPr/>
        </p:nvSpPr>
        <p:spPr>
          <a:xfrm>
            <a:off x="3176400" y="4778875"/>
            <a:ext cx="12752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ourier New"/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changeTurn()</a:t>
            </a:r>
          </a:p>
        </p:txBody>
      </p:sp>
      <p:cxnSp>
        <p:nvCxnSpPr>
          <p:cNvPr id="217" name="Shape 217"/>
          <p:cNvCxnSpPr>
            <a:stCxn id="210" idx="0"/>
          </p:cNvCxnSpPr>
          <p:nvPr/>
        </p:nvCxnSpPr>
        <p:spPr>
          <a:xfrm rot="10800000">
            <a:off x="1187599" y="2506225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679900" y="25146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2460300" y="25146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20" name="Shape 220"/>
          <p:cNvCxnSpPr/>
          <p:nvPr/>
        </p:nvCxnSpPr>
        <p:spPr>
          <a:xfrm>
            <a:off x="1191100" y="2514625"/>
            <a:ext cx="2495399" cy="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1" name="Shape 221"/>
          <p:cNvCxnSpPr/>
          <p:nvPr/>
        </p:nvCxnSpPr>
        <p:spPr>
          <a:xfrm>
            <a:off x="2460300" y="2331025"/>
            <a:ext cx="0" cy="1865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2" name="Shape 222"/>
          <p:cNvCxnSpPr/>
          <p:nvPr/>
        </p:nvCxnSpPr>
        <p:spPr>
          <a:xfrm rot="10800000">
            <a:off x="1187600" y="2987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3686500" y="2987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2460300" y="2987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5" name="Shape 225"/>
          <p:cNvCxnSpPr/>
          <p:nvPr/>
        </p:nvCxnSpPr>
        <p:spPr>
          <a:xfrm>
            <a:off x="1191100" y="3125425"/>
            <a:ext cx="2495399" cy="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3708000" y="3272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27" name="Shape 227"/>
          <p:cNvCxnSpPr/>
          <p:nvPr/>
        </p:nvCxnSpPr>
        <p:spPr>
          <a:xfrm rot="10800000">
            <a:off x="1212600" y="3272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28" name="Shape 228"/>
          <p:cNvCxnSpPr/>
          <p:nvPr/>
        </p:nvCxnSpPr>
        <p:spPr>
          <a:xfrm rot="10800000">
            <a:off x="2460300" y="3134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9" name="Shape 229"/>
          <p:cNvCxnSpPr/>
          <p:nvPr/>
        </p:nvCxnSpPr>
        <p:spPr>
          <a:xfrm>
            <a:off x="1212600" y="3272425"/>
            <a:ext cx="2495399" cy="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0" name="Shape 230"/>
          <p:cNvCxnSpPr/>
          <p:nvPr/>
        </p:nvCxnSpPr>
        <p:spPr>
          <a:xfrm>
            <a:off x="2876350" y="4213525"/>
            <a:ext cx="942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1" name="Shape 231"/>
          <p:cNvCxnSpPr/>
          <p:nvPr/>
        </p:nvCxnSpPr>
        <p:spPr>
          <a:xfrm>
            <a:off x="3708000" y="3762612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2" name="Shape 232"/>
          <p:cNvCxnSpPr>
            <a:stCxn id="216" idx="0"/>
          </p:cNvCxnSpPr>
          <p:nvPr/>
        </p:nvCxnSpPr>
        <p:spPr>
          <a:xfrm rot="10800000">
            <a:off x="3814049" y="4206475"/>
            <a:ext cx="0" cy="57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33" name="Shape 233"/>
          <p:cNvCxnSpPr>
            <a:stCxn id="215" idx="0"/>
          </p:cNvCxnSpPr>
          <p:nvPr/>
        </p:nvCxnSpPr>
        <p:spPr>
          <a:xfrm rot="10800000">
            <a:off x="2876350" y="4213525"/>
            <a:ext cx="0" cy="107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234" name="Shape 234"/>
          <p:cNvSpPr/>
          <p:nvPr/>
        </p:nvSpPr>
        <p:spPr>
          <a:xfrm>
            <a:off x="4751750" y="2016150"/>
            <a:ext cx="1373400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checkWinner()</a:t>
            </a:r>
          </a:p>
        </p:txBody>
      </p:sp>
      <p:sp>
        <p:nvSpPr>
          <p:cNvPr id="235" name="Shape 235"/>
          <p:cNvSpPr/>
          <p:nvPr/>
        </p:nvSpPr>
        <p:spPr>
          <a:xfrm>
            <a:off x="4800800" y="2791212"/>
            <a:ext cx="12752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checkRows()</a:t>
            </a:r>
          </a:p>
        </p:txBody>
      </p:sp>
      <p:sp>
        <p:nvSpPr>
          <p:cNvPr id="236" name="Shape 236"/>
          <p:cNvSpPr/>
          <p:nvPr/>
        </p:nvSpPr>
        <p:spPr>
          <a:xfrm>
            <a:off x="4906837" y="5116437"/>
            <a:ext cx="1063200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checkTie()</a:t>
            </a:r>
          </a:p>
        </p:txBody>
      </p:sp>
      <p:sp>
        <p:nvSpPr>
          <p:cNvPr id="237" name="Shape 237"/>
          <p:cNvSpPr/>
          <p:nvPr/>
        </p:nvSpPr>
        <p:spPr>
          <a:xfrm>
            <a:off x="4853900" y="3566300"/>
            <a:ext cx="11690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checkCols()</a:t>
            </a:r>
          </a:p>
        </p:txBody>
      </p:sp>
      <p:sp>
        <p:nvSpPr>
          <p:cNvPr id="238" name="Shape 238"/>
          <p:cNvSpPr/>
          <p:nvPr/>
        </p:nvSpPr>
        <p:spPr>
          <a:xfrm>
            <a:off x="4853900" y="4341375"/>
            <a:ext cx="11690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checkDiag()</a:t>
            </a:r>
          </a:p>
        </p:txBody>
      </p:sp>
      <p:sp>
        <p:nvSpPr>
          <p:cNvPr id="239" name="Shape 239"/>
          <p:cNvSpPr/>
          <p:nvPr/>
        </p:nvSpPr>
        <p:spPr>
          <a:xfrm>
            <a:off x="6801475" y="2623825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endGame(“Player X, you win!”)</a:t>
            </a:r>
          </a:p>
        </p:txBody>
      </p:sp>
      <p:sp>
        <p:nvSpPr>
          <p:cNvPr id="240" name="Shape 240"/>
          <p:cNvSpPr/>
          <p:nvPr/>
        </p:nvSpPr>
        <p:spPr>
          <a:xfrm>
            <a:off x="6801475" y="4976625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endGame(It’s a tie...”)</a:t>
            </a:r>
          </a:p>
        </p:txBody>
      </p:sp>
      <p:sp>
        <p:nvSpPr>
          <p:cNvPr id="241" name="Shape 241"/>
          <p:cNvSpPr/>
          <p:nvPr/>
        </p:nvSpPr>
        <p:spPr>
          <a:xfrm>
            <a:off x="4800800" y="5891525"/>
            <a:ext cx="12752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changeTurn()</a:t>
            </a:r>
          </a:p>
        </p:txBody>
      </p:sp>
      <p:sp>
        <p:nvSpPr>
          <p:cNvPr id="242" name="Shape 242"/>
          <p:cNvSpPr/>
          <p:nvPr/>
        </p:nvSpPr>
        <p:spPr>
          <a:xfrm>
            <a:off x="6801475" y="4186700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endGame(“Player X, you win!”)</a:t>
            </a:r>
          </a:p>
        </p:txBody>
      </p:sp>
      <p:sp>
        <p:nvSpPr>
          <p:cNvPr id="243" name="Shape 243"/>
          <p:cNvSpPr/>
          <p:nvPr/>
        </p:nvSpPr>
        <p:spPr>
          <a:xfrm>
            <a:off x="6801475" y="3424350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endGame(“Player X, you win!”)</a:t>
            </a:r>
          </a:p>
        </p:txBody>
      </p:sp>
      <p:cxnSp>
        <p:nvCxnSpPr>
          <p:cNvPr id="244" name="Shape 244"/>
          <p:cNvCxnSpPr>
            <a:endCxn id="235" idx="0"/>
          </p:cNvCxnSpPr>
          <p:nvPr/>
        </p:nvCxnSpPr>
        <p:spPr>
          <a:xfrm>
            <a:off x="5438449" y="2359212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5" name="Shape 245"/>
          <p:cNvCxnSpPr>
            <a:endCxn id="237" idx="0"/>
          </p:cNvCxnSpPr>
          <p:nvPr/>
        </p:nvCxnSpPr>
        <p:spPr>
          <a:xfrm>
            <a:off x="5438449" y="3134300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6" name="Shape 246"/>
          <p:cNvCxnSpPr>
            <a:stCxn id="237" idx="2"/>
            <a:endCxn id="238" idx="0"/>
          </p:cNvCxnSpPr>
          <p:nvPr/>
        </p:nvCxnSpPr>
        <p:spPr>
          <a:xfrm>
            <a:off x="5438449" y="3909499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7" name="Shape 247"/>
          <p:cNvCxnSpPr>
            <a:stCxn id="238" idx="2"/>
            <a:endCxn id="236" idx="0"/>
          </p:cNvCxnSpPr>
          <p:nvPr/>
        </p:nvCxnSpPr>
        <p:spPr>
          <a:xfrm>
            <a:off x="5438449" y="4684574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8" name="Shape 248"/>
          <p:cNvCxnSpPr>
            <a:endCxn id="241" idx="0"/>
          </p:cNvCxnSpPr>
          <p:nvPr/>
        </p:nvCxnSpPr>
        <p:spPr>
          <a:xfrm>
            <a:off x="5438449" y="5459525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9" name="Shape 249"/>
          <p:cNvCxnSpPr>
            <a:endCxn id="239" idx="1"/>
          </p:cNvCxnSpPr>
          <p:nvPr/>
        </p:nvCxnSpPr>
        <p:spPr>
          <a:xfrm>
            <a:off x="6076075" y="2962824"/>
            <a:ext cx="725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0" name="Shape 250"/>
          <p:cNvCxnSpPr>
            <a:endCxn id="243" idx="1"/>
          </p:cNvCxnSpPr>
          <p:nvPr/>
        </p:nvCxnSpPr>
        <p:spPr>
          <a:xfrm>
            <a:off x="6022975" y="3737849"/>
            <a:ext cx="778500" cy="2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1" name="Shape 251"/>
          <p:cNvCxnSpPr>
            <a:endCxn id="242" idx="1"/>
          </p:cNvCxnSpPr>
          <p:nvPr/>
        </p:nvCxnSpPr>
        <p:spPr>
          <a:xfrm>
            <a:off x="6022975" y="4513099"/>
            <a:ext cx="778500" cy="1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2" name="Shape 252"/>
          <p:cNvCxnSpPr>
            <a:stCxn id="236" idx="3"/>
            <a:endCxn id="240" idx="1"/>
          </p:cNvCxnSpPr>
          <p:nvPr/>
        </p:nvCxnSpPr>
        <p:spPr>
          <a:xfrm>
            <a:off x="5970037" y="5288037"/>
            <a:ext cx="831300" cy="2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26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Define a one-to-many dependency between objects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When one object (Observable) changes its state, all dependent objects (Observers) are notified (usually with a message)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Notified objects handle their own update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27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- Participants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Subject / Observable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m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aintains a list of observers, lets them subscribe/unsubscribe, and notifies them about changes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h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as a function that can be invoked when notified</a:t>
            </a:r>
          </a:p>
        </p:txBody>
      </p:sp>
      <p:sp>
        <p:nvSpPr>
          <p:cNvPr id="265" name="Shape 265"/>
          <p:cNvSpPr txBox="1"/>
          <p:nvPr/>
        </p:nvSpPr>
        <p:spPr>
          <a:xfrm rot="-5400000">
            <a:off x="6366334" y="3515604"/>
            <a:ext cx="4855978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http://http://www.dofactory.com/images/diagrams/javascript/javascript-observer.jpg</a:t>
            </a: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5891" y="3879323"/>
            <a:ext cx="3031798" cy="23735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28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Pac Man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471050" y="1544600"/>
            <a:ext cx="484218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 (classic pacman)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3 lives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avoid getting eaten by ghosts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can eat and “jail” the ghosts for a short time after eating “beans”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eat all the blocks to a level</a:t>
            </a: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3232" y="1544600"/>
            <a:ext cx="3229426" cy="40201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29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Mainly concerned with the communication between objects.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>
                <a:rtl val="0"/>
              </a:rPr>
              <a:t>Describe a process or a flow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>
                <a:rtl val="0"/>
              </a:rPr>
              <a:t>encapsulating behavior and delegating of requests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increases flexibility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 Pattern in general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</a:t>
            </a:r>
            <a:r>
              <a:rPr lang="en-GB" sz="3400" b="1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1/7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startLevel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{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user.resetPosition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();</a:t>
            </a: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for (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0;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&lt;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ghosts.length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+= 1) { 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ghosts[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].reset();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audio.play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("start");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timerStart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tick;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setState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(COUNTDOWN);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30</a:t>
            </a:fld>
            <a:endParaRPr lang="de-DE"/>
          </a:p>
        </p:txBody>
      </p:sp>
      <p:sp>
        <p:nvSpPr>
          <p:cNvPr id="10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</a:t>
            </a:r>
            <a:r>
              <a:rPr lang="en-GB" sz="3400" b="1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2/7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eatenPill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{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audio.play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("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eatpill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timerStart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tick;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eatenCount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0;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for (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0;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&lt;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ghosts.length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+= 1)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ghosts[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].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makeEatable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ctx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31</a:t>
            </a:fld>
            <a:endParaRPr lang="de-DE"/>
          </a:p>
        </p:txBody>
      </p:sp>
      <p:sp>
        <p:nvSpPr>
          <p:cNvPr id="10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</a:t>
            </a:r>
            <a:r>
              <a:rPr lang="en-GB" sz="3400" b="1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3/7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startLevel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{        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user.resetPosition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notifyObservers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("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levelstarted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timerStart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tick;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setState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(COUNTDOWN);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eatenPill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timerStart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tick;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eatenCount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0;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notifyObservers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("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pilleaten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32</a:t>
            </a:fld>
            <a:endParaRPr lang="de-DE"/>
          </a:p>
        </p:txBody>
      </p:sp>
      <p:sp>
        <p:nvSpPr>
          <p:cNvPr id="10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</a:t>
            </a:r>
            <a:r>
              <a:rPr lang="en-GB" sz="3400" b="1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4/7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1" u="none" strike="noStrike" cap="none" baseline="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//REFACTOR: adding observable functionalities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subscribe(o)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observers.push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(o);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unsubscribe(o)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observers =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observers.filter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function(item)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if (item !== o) { return item; }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); 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notifyObservers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(message)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observers.length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- 1;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&gt;= 0;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--)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observers[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].notify(message);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 };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33</a:t>
            </a:fld>
            <a:endParaRPr lang="de-DE"/>
          </a:p>
        </p:txBody>
      </p:sp>
      <p:sp>
        <p:nvSpPr>
          <p:cNvPr id="10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</a:t>
            </a:r>
            <a:r>
              <a:rPr lang="en-GB" sz="3400" b="1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5/7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r>
              <a:rPr lang="de-DE" sz="18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//REFACTOR: subscribing </a:t>
            </a:r>
            <a:r>
              <a:rPr lang="de-DE" sz="18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ghosts and audio after creating</a:t>
            </a:r>
            <a:endParaRPr lang="de-DE" sz="18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GB" sz="1800" b="1" dirty="0" smtClean="0">
                <a:latin typeface="Courier New"/>
                <a:ea typeface="Courier New"/>
                <a:cs typeface="Courier New"/>
                <a:sym typeface="Courier New"/>
              </a:rPr>
              <a:t>[…]</a:t>
            </a:r>
            <a:endParaRPr lang="de-DE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subscribe(ghost);</a:t>
            </a:r>
          </a:p>
          <a:p>
            <a:pPr lvl="0"/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[…]</a:t>
            </a:r>
          </a:p>
          <a:p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subscribe(audio);</a:t>
            </a:r>
          </a:p>
          <a:p>
            <a:pPr lvl="0"/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[…]</a:t>
            </a:r>
          </a:p>
          <a:p>
            <a:endParaRPr lang="de-DE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34</a:t>
            </a:fld>
            <a:endParaRPr lang="de-DE"/>
          </a:p>
        </p:txBody>
      </p:sp>
      <p:sp>
        <p:nvSpPr>
          <p:cNvPr id="8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6441800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</a:t>
            </a:r>
            <a:r>
              <a:rPr lang="en-GB" sz="3400" dirty="0"/>
              <a:t>6</a:t>
            </a:r>
            <a:r>
              <a:rPr lang="en-GB" sz="3400" b="1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/7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1" u="none" strike="noStrike" cap="none" baseline="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//REFACTOR: adding observer functionalities for Ghost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notify(message)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switch(message)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case "</a:t>
            </a:r>
            <a:r>
              <a:rPr lang="en-GB" sz="1800" b="1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levelstarted</a:t>
            </a: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":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reset();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break;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case "</a:t>
            </a:r>
            <a:r>
              <a:rPr lang="en-GB" sz="1800" b="1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pilleaten</a:t>
            </a: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":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</a:t>
            </a:r>
            <a:r>
              <a:rPr lang="en-GB" sz="1800" b="1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makeEatable</a:t>
            </a: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break;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default: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break;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1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1800" b="0" i="1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(Analog for Audio)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35</a:t>
            </a:fld>
            <a:endParaRPr lang="de-DE"/>
          </a:p>
        </p:txBody>
      </p:sp>
      <p:sp>
        <p:nvSpPr>
          <p:cNvPr id="10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209"/>
          <p:cNvSpPr/>
          <p:nvPr/>
        </p:nvSpPr>
        <p:spPr>
          <a:xfrm>
            <a:off x="5504507" y="1828756"/>
            <a:ext cx="2459654" cy="3956408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Observers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20" name="Shape 209"/>
          <p:cNvSpPr/>
          <p:nvPr/>
        </p:nvSpPr>
        <p:spPr>
          <a:xfrm>
            <a:off x="5998800" y="2585935"/>
            <a:ext cx="1631006" cy="115328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19" name="Shape 209"/>
          <p:cNvSpPr/>
          <p:nvPr/>
        </p:nvSpPr>
        <p:spPr>
          <a:xfrm>
            <a:off x="5936936" y="2560279"/>
            <a:ext cx="1631006" cy="115328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12" name="Shape 209"/>
          <p:cNvSpPr/>
          <p:nvPr/>
        </p:nvSpPr>
        <p:spPr>
          <a:xfrm>
            <a:off x="782107" y="1828756"/>
            <a:ext cx="3029402" cy="3956408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Observable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</a:t>
            </a:r>
            <a:r>
              <a:rPr lang="en-GB" sz="3400" dirty="0" smtClean="0"/>
              <a:t>7</a:t>
            </a:r>
            <a:r>
              <a:rPr lang="en-GB" sz="3400" b="1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/7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36</a:t>
            </a:fld>
            <a:endParaRPr lang="de-DE"/>
          </a:p>
        </p:txBody>
      </p:sp>
      <p:sp>
        <p:nvSpPr>
          <p:cNvPr id="15" name="Shape 209"/>
          <p:cNvSpPr/>
          <p:nvPr/>
        </p:nvSpPr>
        <p:spPr>
          <a:xfrm>
            <a:off x="1189123" y="2533120"/>
            <a:ext cx="2213971" cy="2871798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Game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16" name="Shape 209"/>
          <p:cNvSpPr/>
          <p:nvPr/>
        </p:nvSpPr>
        <p:spPr>
          <a:xfrm>
            <a:off x="5873565" y="4159142"/>
            <a:ext cx="1631006" cy="115328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Audio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17" name="Shape 209"/>
          <p:cNvSpPr/>
          <p:nvPr/>
        </p:nvSpPr>
        <p:spPr>
          <a:xfrm>
            <a:off x="5873565" y="2533120"/>
            <a:ext cx="1631006" cy="115328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Ghost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2890" y="3499183"/>
            <a:ext cx="47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Helvetica Neue" panose="020B0604020202020204" charset="0"/>
              </a:rPr>
              <a:t>...</a:t>
            </a:r>
            <a:endParaRPr lang="de-DE" b="1" dirty="0">
              <a:latin typeface="Helvetica Neue" panose="020B0604020202020204" charset="0"/>
            </a:endParaRPr>
          </a:p>
        </p:txBody>
      </p:sp>
      <p:sp>
        <p:nvSpPr>
          <p:cNvPr id="29" name="Shape 209"/>
          <p:cNvSpPr/>
          <p:nvPr/>
        </p:nvSpPr>
        <p:spPr>
          <a:xfrm>
            <a:off x="1480606" y="4282670"/>
            <a:ext cx="1631006" cy="45730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err="1" smtClean="0">
                <a:latin typeface="Helvetica Neue" panose="020B0604020202020204" charset="0"/>
              </a:rPr>
              <a:t>eatenPill</a:t>
            </a:r>
            <a:r>
              <a:rPr lang="en-GB" b="1" dirty="0" smtClean="0">
                <a:latin typeface="Helvetica Neue" panose="020B0604020202020204" charset="0"/>
              </a:rPr>
              <a:t>()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30" name="Shape 209"/>
          <p:cNvSpPr/>
          <p:nvPr/>
        </p:nvSpPr>
        <p:spPr>
          <a:xfrm>
            <a:off x="1480606" y="3349653"/>
            <a:ext cx="1631006" cy="45730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err="1" smtClean="0">
                <a:latin typeface="Helvetica Neue" panose="020B0604020202020204" charset="0"/>
              </a:rPr>
              <a:t>startLevel</a:t>
            </a:r>
            <a:r>
              <a:rPr lang="en-GB" b="1" dirty="0" smtClean="0">
                <a:latin typeface="Helvetica Neue" panose="020B0604020202020204" charset="0"/>
              </a:rPr>
              <a:t>()</a:t>
            </a:r>
            <a:endParaRPr lang="en-GB" b="1" dirty="0">
              <a:latin typeface="Helvetica Neue" panose="020B060402020202020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403094" y="2879002"/>
            <a:ext cx="2470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29449" y="2585935"/>
            <a:ext cx="1158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Helvetica Neue" panose="020B0604020202020204" charset="0"/>
              </a:rPr>
              <a:t>subscribe()</a:t>
            </a:r>
            <a:endParaRPr lang="de-DE" b="1" dirty="0">
              <a:latin typeface="Helvetica Neue" panose="020B060402020202020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403094" y="5099001"/>
            <a:ext cx="2470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29449" y="4805934"/>
            <a:ext cx="1158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Helvetica Neue" panose="020B0604020202020204" charset="0"/>
              </a:rPr>
              <a:t>subscribe()</a:t>
            </a:r>
            <a:endParaRPr lang="de-DE" b="1" dirty="0">
              <a:latin typeface="Helvetica Neue" panose="020B0604020202020204" charset="0"/>
            </a:endParaRPr>
          </a:p>
        </p:txBody>
      </p:sp>
      <p:sp>
        <p:nvSpPr>
          <p:cNvPr id="39" name="Shape 209"/>
          <p:cNvSpPr/>
          <p:nvPr/>
        </p:nvSpPr>
        <p:spPr>
          <a:xfrm>
            <a:off x="6050609" y="3054997"/>
            <a:ext cx="1276918" cy="35802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notify(</a:t>
            </a:r>
            <a:r>
              <a:rPr lang="en-GB" b="1" dirty="0" err="1" smtClean="0">
                <a:latin typeface="Helvetica Neue" panose="020B0604020202020204" charset="0"/>
              </a:rPr>
              <a:t>msg</a:t>
            </a:r>
            <a:r>
              <a:rPr lang="en-GB" b="1" dirty="0" smtClean="0">
                <a:latin typeface="Helvetica Neue" panose="020B0604020202020204" charset="0"/>
              </a:rPr>
              <a:t>)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40" name="Shape 209"/>
          <p:cNvSpPr/>
          <p:nvPr/>
        </p:nvSpPr>
        <p:spPr>
          <a:xfrm>
            <a:off x="6050609" y="4674087"/>
            <a:ext cx="1276918" cy="35802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notify(</a:t>
            </a:r>
            <a:r>
              <a:rPr lang="en-GB" b="1" dirty="0" err="1" smtClean="0">
                <a:latin typeface="Helvetica Neue" panose="020B0604020202020204" charset="0"/>
              </a:rPr>
              <a:t>msg</a:t>
            </a:r>
            <a:r>
              <a:rPr lang="en-GB" b="1" dirty="0" smtClean="0">
                <a:latin typeface="Helvetica Neue" panose="020B0604020202020204" charset="0"/>
              </a:rPr>
              <a:t>)</a:t>
            </a:r>
            <a:endParaRPr lang="en-GB" b="1" dirty="0">
              <a:latin typeface="Helvetica Neue" panose="020B0604020202020204" charset="0"/>
            </a:endParaRPr>
          </a:p>
        </p:txBody>
      </p:sp>
      <p:cxnSp>
        <p:nvCxnSpPr>
          <p:cNvPr id="43" name="Straight Arrow Connector 42"/>
          <p:cNvCxnSpPr>
            <a:stCxn id="29" idx="3"/>
          </p:cNvCxnSpPr>
          <p:nvPr/>
        </p:nvCxnSpPr>
        <p:spPr>
          <a:xfrm flipV="1">
            <a:off x="3111612" y="4511323"/>
            <a:ext cx="23928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59297" y="4259920"/>
            <a:ext cx="163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Helvetica Neue" panose="020B0604020202020204" charset="0"/>
              </a:rPr>
              <a:t>notifyObservers(msg=„pilleaten“)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5504507" y="3366666"/>
            <a:ext cx="546102" cy="114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40" idx="1"/>
          </p:cNvCxnSpPr>
          <p:nvPr/>
        </p:nvCxnSpPr>
        <p:spPr>
          <a:xfrm>
            <a:off x="5504507" y="4511323"/>
            <a:ext cx="546102" cy="34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107343" y="3548745"/>
            <a:ext cx="23928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775864" y="3294491"/>
            <a:ext cx="180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Helvetica Neue" panose="020B0604020202020204" charset="0"/>
              </a:rPr>
              <a:t>notifyObservers(msg=„levelstarted“)</a:t>
            </a:r>
          </a:p>
        </p:txBody>
      </p:sp>
      <p:cxnSp>
        <p:nvCxnSpPr>
          <p:cNvPr id="69" name="Straight Arrow Connector 68"/>
          <p:cNvCxnSpPr>
            <a:endCxn id="39" idx="1"/>
          </p:cNvCxnSpPr>
          <p:nvPr/>
        </p:nvCxnSpPr>
        <p:spPr>
          <a:xfrm flipV="1">
            <a:off x="5491185" y="3234011"/>
            <a:ext cx="559424" cy="314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491185" y="3548745"/>
            <a:ext cx="571611" cy="1173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5857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Summary</a:t>
            </a:r>
            <a:endParaRPr lang="en-GB" sz="36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37</a:t>
            </a:fld>
            <a:endParaRPr lang="de-DE"/>
          </a:p>
        </p:txBody>
      </p:sp>
      <p:sp>
        <p:nvSpPr>
          <p:cNvPr id="9" name="Shape 14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2400" b="0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Advantages of </a:t>
            </a:r>
            <a:r>
              <a:rPr lang="en-GB" sz="2400" b="0" i="0" u="none" strike="noStrike" cap="none" baseline="0" dirty="0" err="1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Behavioral</a:t>
            </a:r>
            <a:r>
              <a:rPr lang="en-GB" sz="2400" b="0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Patterns:</a:t>
            </a: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 smtClean="0">
                <a:rtl val="0"/>
              </a:rPr>
              <a:t>Increase flexibility of programs</a:t>
            </a: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 smtClean="0"/>
              <a:t>Well defined communication between objects (e.g. Observer)</a:t>
            </a:r>
            <a:endParaRPr lang="en-GB" dirty="0" smtClean="0">
              <a:rtl val="0"/>
            </a:endParaRP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 smtClean="0">
                <a:rtl val="0"/>
              </a:rPr>
              <a:t>Ability to extend programs easily</a:t>
            </a: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 smtClean="0">
                <a:rtl val="0"/>
              </a:rPr>
              <a:t>Simplify complex algorithms and control flows (e.g. Chain of Command)</a:t>
            </a: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GB" sz="2400" b="0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28833012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Sources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  <a:rtl val="0"/>
              </a:rPr>
              <a:t>http://www.dofactory.com/javascript/design-patterns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  <a:rtl val="0"/>
              </a:rPr>
              <a:t>https://sourcemaking.com/design_patterns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  <a:rtl val="0"/>
              </a:rPr>
              <a:t>http://www.blackwasp.co.uk/DesignPatternsArticles.aspx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  <a:rtl val="0"/>
              </a:rPr>
              <a:t>https://en.wikipedia.org/wiki/Command_pattern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  <a:rtl val="0"/>
              </a:rPr>
              <a:t>https://de.wikipedia.org/wiki/Memento_%28Entwurfsmuster%29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  <a:rtl val="0"/>
              </a:rPr>
              <a:t>https://en.wikipedia.org/wiki/Chain-of-responsibility_pattern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38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1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Spaceinvader:</a:t>
            </a: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  <a:rtl val="0"/>
              </a:rPr>
              <a:t> https://github.com/dwmkerr/spaceinvaders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1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Tic Tac Toe:</a:t>
            </a: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  <a:rtl val="0"/>
              </a:rPr>
              <a:t> https://github.com/negomi/tic-tac-toe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1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Pacman: </a:t>
            </a: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  <a:rtl val="0"/>
              </a:rPr>
              <a:t>https://github.com/daleharvey/pacman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Projects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39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Encapsulate a request as an </a:t>
            </a:r>
            <a:r>
              <a:rPr lang="en-GB">
                <a:rtl val="0"/>
              </a:rPr>
              <a:t>o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bject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Request without knowing anything about the operation being requested. - “Black box execute()”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Uses: GUI buttons, Networking, Multi-level undo, Progress bar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access elements without knowing the underlying structure of the object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effectively loop over a object collection  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object store as list, trees or more complex structures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many language have build in iterator, but not JavaScript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 is the “secretary” 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 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40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334973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u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ses the iterator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i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nterface with methods like first(), next(), hasNext()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Items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individual objects 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 - Participants</a:t>
            </a:r>
          </a:p>
        </p:txBody>
      </p:sp>
      <p:sp>
        <p:nvSpPr>
          <p:cNvPr id="328" name="Shape 328"/>
          <p:cNvSpPr txBox="1"/>
          <p:nvPr/>
        </p:nvSpPr>
        <p:spPr>
          <a:xfrm rot="-5400000">
            <a:off x="6366273" y="3515541"/>
            <a:ext cx="48561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http://www.dofactory.com/images/diagrams/javascript/javascript-iterator.jpg</a:t>
            </a:r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3952" y="3273549"/>
            <a:ext cx="5170699" cy="28191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41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Interchangeable set of algorithms 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wapped out at runtime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M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inimizing coupling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O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ption to hide implementation 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Strategie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42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Context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reference to the current Strategy, the option to change it and to calculate the “cost” of each strategy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Strategy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implementation of different option for a task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Strategie - Participants  </a:t>
            </a:r>
          </a:p>
        </p:txBody>
      </p:sp>
      <p:sp>
        <p:nvSpPr>
          <p:cNvPr id="342" name="Shape 342"/>
          <p:cNvSpPr txBox="1"/>
          <p:nvPr/>
        </p:nvSpPr>
        <p:spPr>
          <a:xfrm rot="-5400000">
            <a:off x="6366273" y="3515541"/>
            <a:ext cx="48561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http://www.dofactory.com/images/diagrams/javascript/javascript-strategy.jpg</a:t>
            </a:r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5071" y="3231163"/>
            <a:ext cx="3917704" cy="30126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43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Outline of a series of steps for an algorithm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Subclasses can redefine certain steps of an algorithm without changing the algorithms structure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Offers extensibility to the client developer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Template method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44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AbstractClass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template method defining the primitive steps for an algorithms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ConcreteClass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implements the primitive steps as defined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Template method - Participants  </a:t>
            </a:r>
          </a:p>
        </p:txBody>
      </p:sp>
      <p:sp>
        <p:nvSpPr>
          <p:cNvPr id="356" name="Shape 356"/>
          <p:cNvSpPr txBox="1"/>
          <p:nvPr/>
        </p:nvSpPr>
        <p:spPr>
          <a:xfrm rot="-5400000">
            <a:off x="6226949" y="3376218"/>
            <a:ext cx="5134749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http://www.dofactory.com/images/diagrams/javascript/javascript-template-method.jpg</a:t>
            </a:r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7525" y="3372267"/>
            <a:ext cx="4191999" cy="28715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45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 object can alter its behaviour when its internal state changes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Object appears to have changed its class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E.g. state machines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46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Context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m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aintains a reference to a object, defines its current state, and allows it to change its state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tate values are associated with the according behaviour of the state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 - Participants  </a:t>
            </a:r>
          </a:p>
        </p:txBody>
      </p:sp>
      <p:sp>
        <p:nvSpPr>
          <p:cNvPr id="370" name="Shape 370"/>
          <p:cNvSpPr txBox="1"/>
          <p:nvPr/>
        </p:nvSpPr>
        <p:spPr>
          <a:xfrm rot="-5400000">
            <a:off x="6226949" y="3376218"/>
            <a:ext cx="5134749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http://www.dofactory.com/images/diagrams/javascript/javascript-state.jpg</a:t>
            </a:r>
          </a:p>
        </p:txBody>
      </p:sp>
      <p:pic>
        <p:nvPicPr>
          <p:cNvPr id="371" name="Shape 3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3735" y="3894187"/>
            <a:ext cx="3000375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47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737" y="3731306"/>
            <a:ext cx="7969274" cy="223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Participants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decides which command at which point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Receiver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knows how to carry out the operation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execute()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Invoker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knows how to execute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3" name="Shape 43"/>
          <p:cNvSpPr txBox="1"/>
          <p:nvPr/>
        </p:nvSpPr>
        <p:spPr>
          <a:xfrm rot="-5400000">
            <a:off x="6494898" y="3460672"/>
            <a:ext cx="46173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http://www.dofactory.com/images/diagrams/javascript/javascript-command.jpg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5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Spaceinvader 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Game: shooting Spaceinvader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Level bases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 bases (Welcome-, GameOver-, PlayState, ect.)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1825" y="3136625"/>
            <a:ext cx="5981547" cy="30062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6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1/4  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dirty="0"/>
              <a:t>b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efore: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game.pressedKeys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[37])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this.ship.x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-=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this.shipSpeed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*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dt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1" u="none" strike="noStrike" cap="none" baseline="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//</a:t>
            </a:r>
            <a:r>
              <a:rPr lang="en-GB" sz="1800" b="1" i="1" u="none" strike="noStrike" cap="none" baseline="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dt</a:t>
            </a:r>
            <a:r>
              <a:rPr lang="en-GB" sz="1800" b="1" i="1" u="none" strike="noStrike" cap="none" baseline="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Delta time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												</a:t>
            </a:r>
            <a:r>
              <a:rPr lang="en-GB" sz="1800" b="1" i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//   = 1/fps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	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game.pressedKeys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[39])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this.ship.x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+=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this.shipSpeed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*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dt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game.pressedKeys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[32])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this.fireRocket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bomb.y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+=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dt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*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bomb.velocity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rocket.y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-=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dt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*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rocket.velocity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Patterns and Anti Patterns - Behavioral Patterns - Malte Brockmann, Jun-Heui Cho - WS 2015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7</a:t>
            </a:fld>
            <a:endParaRPr lang="de-DE"/>
          </a:p>
        </p:txBody>
      </p:sp>
      <p:sp>
        <p:nvSpPr>
          <p:cNvPr id="10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2/4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 </a:t>
            </a:r>
            <a:r>
              <a:rPr lang="en-GB" dirty="0">
                <a:rtl val="0"/>
              </a:rPr>
              <a:t>(Commands)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</a:t>
            </a: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GB" sz="1800" b="1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goLeft</a:t>
            </a: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</a:t>
            </a:r>
            <a:r>
              <a:rPr lang="en-GB" sz="1800" b="1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obj</a:t>
            </a: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, speed)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lang="en-GB" sz="1800" b="1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obj.x</a:t>
            </a: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-= speed * </a:t>
            </a:r>
            <a:r>
              <a:rPr lang="en-GB" sz="1800" b="1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dt</a:t>
            </a: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</a:t>
            </a: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GB" sz="1800" b="1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goRight</a:t>
            </a: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</a:t>
            </a:r>
            <a:r>
              <a:rPr lang="en-GB" sz="1800" b="1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obj</a:t>
            </a: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, speed)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lang="en-GB" sz="1800" b="1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obj.x</a:t>
            </a: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+= speed * </a:t>
            </a:r>
            <a:r>
              <a:rPr lang="en-GB" sz="1800" b="1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dt</a:t>
            </a: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</a:t>
            </a: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shoot =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</a:t>
            </a:r>
            <a:r>
              <a:rPr lang="en-GB" sz="1800" b="1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obj</a:t>
            </a: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lang="en-GB" sz="1800" b="1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obj.fireRocket</a:t>
            </a: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8</a:t>
            </a:fld>
            <a:endParaRPr lang="de-DE"/>
          </a:p>
        </p:txBody>
      </p:sp>
      <p:sp>
        <p:nvSpPr>
          <p:cNvPr id="11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3/4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 (Commands)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goUp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obj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, speed)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obj.y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-= speed *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dt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goDown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obj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, speed)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obj.y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+= speed *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dt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9</a:t>
            </a:fld>
            <a:endParaRPr lang="de-DE"/>
          </a:p>
        </p:txBody>
      </p:sp>
      <p:sp>
        <p:nvSpPr>
          <p:cNvPr id="10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VT_Vorlage_Präsentation_Ma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2448</Words>
  <Application>Microsoft Macintosh PowerPoint</Application>
  <PresentationFormat>Bildschirmpräsentation (4:3)</PresentationFormat>
  <Paragraphs>617</Paragraphs>
  <Slides>47</Slides>
  <Notes>47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47</vt:i4>
      </vt:variant>
    </vt:vector>
  </HeadingPairs>
  <TitlesOfParts>
    <vt:vector size="49" baseType="lpstr">
      <vt:lpstr>Helvetica Neue</vt:lpstr>
      <vt:lpstr>VT_Vorlage_Präsentation_Ma</vt:lpstr>
      <vt:lpstr>Behavioral Patterns  JS Patterns and Anti Patterns</vt:lpstr>
      <vt:lpstr>Outline</vt:lpstr>
      <vt:lpstr>Behavior Pattern in general</vt:lpstr>
      <vt:lpstr>Command</vt:lpstr>
      <vt:lpstr>Command - Participants</vt:lpstr>
      <vt:lpstr>Spaceinvader </vt:lpstr>
      <vt:lpstr>Command - Spaceinvader 1/4  </vt:lpstr>
      <vt:lpstr>Command - Spaceinvader 2/4</vt:lpstr>
      <vt:lpstr>Command - Spaceinvader 3/4</vt:lpstr>
      <vt:lpstr>Command - Spaceinvader 4/4 </vt:lpstr>
      <vt:lpstr>Memento</vt:lpstr>
      <vt:lpstr>Memento - Participants</vt:lpstr>
      <vt:lpstr>Memento - Spaceinvader 1/4</vt:lpstr>
      <vt:lpstr>Memento - Spaceinvader 2/4</vt:lpstr>
      <vt:lpstr>Memento - Spaceinvader 3/4 </vt:lpstr>
      <vt:lpstr>Memento - Spaceinvader 4/4</vt:lpstr>
      <vt:lpstr>Chain of responsibility  </vt:lpstr>
      <vt:lpstr>Chain of responsibility - Participants  </vt:lpstr>
      <vt:lpstr>Tic Tac Toe  </vt:lpstr>
      <vt:lpstr>Chain of responsibility - Tic tac toe 1/7   </vt:lpstr>
      <vt:lpstr>Chain of responsibility - Tic tac toe 2/7</vt:lpstr>
      <vt:lpstr>Chain of responsibility - Tic tac toe 3/7</vt:lpstr>
      <vt:lpstr>Chain of responsibility - Tic tac toe 4/7</vt:lpstr>
      <vt:lpstr>Chain of responsibility - Tic tac toe 5/7</vt:lpstr>
      <vt:lpstr>Chain of responsibility - Tic tac toe 6/7</vt:lpstr>
      <vt:lpstr>Chain of responsibility - Tic tac toe 7/7</vt:lpstr>
      <vt:lpstr>Observer </vt:lpstr>
      <vt:lpstr>Observer - Participants </vt:lpstr>
      <vt:lpstr>Pac Man </vt:lpstr>
      <vt:lpstr>Observer – Pac Man 1/7</vt:lpstr>
      <vt:lpstr>Observer – Pac Man 2/7</vt:lpstr>
      <vt:lpstr>Observer – Pac Man 3/7</vt:lpstr>
      <vt:lpstr>Observer – Pac Man 4/7</vt:lpstr>
      <vt:lpstr>Observer – Pac Man 5/7</vt:lpstr>
      <vt:lpstr>Observer – Pac Man 6/7</vt:lpstr>
      <vt:lpstr>Observer – Pac Man 7/7</vt:lpstr>
      <vt:lpstr>Summary</vt:lpstr>
      <vt:lpstr>Sources </vt:lpstr>
      <vt:lpstr>Projects</vt:lpstr>
      <vt:lpstr>Iterator  </vt:lpstr>
      <vt:lpstr>Iterator - Participants</vt:lpstr>
      <vt:lpstr>Strategie </vt:lpstr>
      <vt:lpstr>Strategie - Participants  </vt:lpstr>
      <vt:lpstr>Template method </vt:lpstr>
      <vt:lpstr>Template method - Participants  </vt:lpstr>
      <vt:lpstr>State</vt:lpstr>
      <vt:lpstr>State - Participants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Patterns  JS Patterns and Anti Patterns</dc:title>
  <cp:lastModifiedBy>J</cp:lastModifiedBy>
  <cp:revision>16</cp:revision>
  <dcterms:modified xsi:type="dcterms:W3CDTF">2015-09-29T10:54:00Z</dcterms:modified>
</cp:coreProperties>
</file>