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0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78" r:id="rId24"/>
    <p:sldId id="277" r:id="rId25"/>
    <p:sldId id="278" r:id="rId26"/>
    <p:sldId id="279" r:id="rId27"/>
    <p:sldId id="379" r:id="rId28"/>
    <p:sldId id="281" r:id="rId29"/>
    <p:sldId id="282" r:id="rId30"/>
    <p:sldId id="283" r:id="rId31"/>
    <p:sldId id="284" r:id="rId32"/>
    <p:sldId id="290" r:id="rId33"/>
    <p:sldId id="291" r:id="rId34"/>
    <p:sldId id="294" r:id="rId35"/>
    <p:sldId id="293" r:id="rId36"/>
    <p:sldId id="292" r:id="rId37"/>
    <p:sldId id="285" r:id="rId38"/>
    <p:sldId id="318" r:id="rId39"/>
    <p:sldId id="288" r:id="rId40"/>
    <p:sldId id="311" r:id="rId41"/>
    <p:sldId id="304" r:id="rId42"/>
    <p:sldId id="372" r:id="rId43"/>
    <p:sldId id="305" r:id="rId44"/>
    <p:sldId id="306" r:id="rId45"/>
    <p:sldId id="308" r:id="rId46"/>
    <p:sldId id="320" r:id="rId47"/>
    <p:sldId id="317" r:id="rId48"/>
    <p:sldId id="319" r:id="rId49"/>
    <p:sldId id="380" r:id="rId50"/>
    <p:sldId id="384" r:id="rId51"/>
    <p:sldId id="382" r:id="rId52"/>
    <p:sldId id="383" r:id="rId53"/>
    <p:sldId id="321" r:id="rId54"/>
    <p:sldId id="322" r:id="rId55"/>
    <p:sldId id="323" r:id="rId56"/>
    <p:sldId id="324" r:id="rId57"/>
    <p:sldId id="330" r:id="rId58"/>
    <p:sldId id="331" r:id="rId59"/>
    <p:sldId id="333" r:id="rId60"/>
    <p:sldId id="332" r:id="rId61"/>
    <p:sldId id="325" r:id="rId62"/>
    <p:sldId id="326" r:id="rId63"/>
    <p:sldId id="327" r:id="rId64"/>
    <p:sldId id="328" r:id="rId65"/>
    <p:sldId id="329" r:id="rId66"/>
    <p:sldId id="335" r:id="rId67"/>
    <p:sldId id="336" r:id="rId68"/>
    <p:sldId id="337" r:id="rId69"/>
    <p:sldId id="338" r:id="rId70"/>
    <p:sldId id="344" r:id="rId71"/>
    <p:sldId id="345" r:id="rId72"/>
    <p:sldId id="341" r:id="rId73"/>
    <p:sldId id="342" r:id="rId74"/>
    <p:sldId id="343" r:id="rId75"/>
    <p:sldId id="339" r:id="rId76"/>
    <p:sldId id="340" r:id="rId77"/>
    <p:sldId id="346" r:id="rId78"/>
    <p:sldId id="347" r:id="rId79"/>
    <p:sldId id="350" r:id="rId80"/>
    <p:sldId id="374" r:id="rId81"/>
    <p:sldId id="349" r:id="rId82"/>
    <p:sldId id="351" r:id="rId83"/>
    <p:sldId id="353" r:id="rId84"/>
    <p:sldId id="373" r:id="rId85"/>
    <p:sldId id="385" r:id="rId86"/>
    <p:sldId id="386" r:id="rId87"/>
    <p:sldId id="387" r:id="rId88"/>
    <p:sldId id="389" r:id="rId89"/>
    <p:sldId id="388" r:id="rId90"/>
    <p:sldId id="390" r:id="rId91"/>
    <p:sldId id="391" r:id="rId92"/>
    <p:sldId id="392" r:id="rId93"/>
    <p:sldId id="393" r:id="rId94"/>
    <p:sldId id="394" r:id="rId95"/>
    <p:sldId id="352" r:id="rId96"/>
    <p:sldId id="354" r:id="rId97"/>
    <p:sldId id="355" r:id="rId98"/>
    <p:sldId id="357" r:id="rId99"/>
    <p:sldId id="358" r:id="rId100"/>
    <p:sldId id="359" r:id="rId101"/>
    <p:sldId id="360" r:id="rId102"/>
    <p:sldId id="364" r:id="rId103"/>
    <p:sldId id="361" r:id="rId104"/>
    <p:sldId id="362" r:id="rId105"/>
    <p:sldId id="363" r:id="rId106"/>
    <p:sldId id="365" r:id="rId107"/>
    <p:sldId id="375" r:id="rId108"/>
    <p:sldId id="366" r:id="rId109"/>
    <p:sldId id="367" r:id="rId110"/>
    <p:sldId id="368" r:id="rId111"/>
    <p:sldId id="376" r:id="rId112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6" autoAdjust="0"/>
    <p:restoredTop sz="94669" autoAdjust="0"/>
  </p:normalViewPr>
  <p:slideViewPr>
    <p:cSldViewPr>
      <p:cViewPr varScale="1">
        <p:scale>
          <a:sx n="98" d="100"/>
          <a:sy n="98" d="100"/>
        </p:scale>
        <p:origin x="192" y="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8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8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4" Type="http://schemas.openxmlformats.org/officeDocument/2006/relationships/image" Target="../media/image84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82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82.emf"/><Relationship Id="rId4" Type="http://schemas.openxmlformats.org/officeDocument/2006/relationships/image" Target="../media/image10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/><Relationship Id="rId1" Type="http://schemas.openxmlformats.org/officeDocument/2006/relationships/image" Target="../media/image10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png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5F3D4C13-08D8-9745-92B8-87B548521E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A9FF9908-7108-F14F-88A3-621BBD68878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0356" name="Rectangle 4">
            <a:extLst>
              <a:ext uri="{FF2B5EF4-FFF2-40B4-BE49-F238E27FC236}">
                <a16:creationId xmlns:a16="http://schemas.microsoft.com/office/drawing/2014/main" id="{ABF1A870-76DE-7347-B0D0-0F57ACDCAD7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0053" name="Rectangle 5">
            <a:extLst>
              <a:ext uri="{FF2B5EF4-FFF2-40B4-BE49-F238E27FC236}">
                <a16:creationId xmlns:a16="http://schemas.microsoft.com/office/drawing/2014/main" id="{9D250A9C-171D-064F-9A18-02FA22F733C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30054" name="Rectangle 6">
            <a:extLst>
              <a:ext uri="{FF2B5EF4-FFF2-40B4-BE49-F238E27FC236}">
                <a16:creationId xmlns:a16="http://schemas.microsoft.com/office/drawing/2014/main" id="{D6E9D150-81E3-8141-A1C6-261A46B3534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0055" name="Rectangle 7">
            <a:extLst>
              <a:ext uri="{FF2B5EF4-FFF2-40B4-BE49-F238E27FC236}">
                <a16:creationId xmlns:a16="http://schemas.microsoft.com/office/drawing/2014/main" id="{FB63C850-9899-A648-BD0B-38C69E06AD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9EFFA2-D9CA-3F48-B604-C2E051580027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EFFA2-D9CA-3F48-B604-C2E051580027}" type="slidenum">
              <a:rPr lang="fr-FR" altLang="fr-FR" smtClean="0"/>
              <a:pPr/>
              <a:t>19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93043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ce réservé de l'image des diapositives 1">
            <a:extLst>
              <a:ext uri="{FF2B5EF4-FFF2-40B4-BE49-F238E27FC236}">
                <a16:creationId xmlns:a16="http://schemas.microsoft.com/office/drawing/2014/main" id="{E68ADC30-2558-C94C-805F-A818B28425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Espace réservé des commentaires 2">
            <a:extLst>
              <a:ext uri="{FF2B5EF4-FFF2-40B4-BE49-F238E27FC236}">
                <a16:creationId xmlns:a16="http://schemas.microsoft.com/office/drawing/2014/main" id="{75668B22-C854-D142-9F61-CDF47BFEC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altLang="fr-FR">
              <a:latin typeface="Arial" panose="020B0604020202020204" pitchFamily="34" charset="0"/>
            </a:endParaRPr>
          </a:p>
        </p:txBody>
      </p:sp>
      <p:sp>
        <p:nvSpPr>
          <p:cNvPr id="101380" name="Espace réservé du numéro de diapositive 3">
            <a:extLst>
              <a:ext uri="{FF2B5EF4-FFF2-40B4-BE49-F238E27FC236}">
                <a16:creationId xmlns:a16="http://schemas.microsoft.com/office/drawing/2014/main" id="{0E17E410-3F09-3043-9529-E73C7DE1C3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01E6E7-4656-E24E-BAD1-A70ACDB96390}" type="slidenum">
              <a:rPr lang="fr-FR" altLang="fr-FR"/>
              <a:pPr eaLnBrk="1" hangingPunct="1"/>
              <a:t>29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EFFA2-D9CA-3F48-B604-C2E051580027}" type="slidenum">
              <a:rPr lang="fr-FR" altLang="fr-FR" smtClean="0"/>
              <a:pPr/>
              <a:t>54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3392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B5CE19-8917-8444-862C-24C7C41812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02D5AC-FF4D-6842-86CD-75FEF6AD11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A77380-08B5-F241-ADD9-3D4007E24F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AA3EEE-18B9-604B-AA45-223F1653CEA0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0504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32C7F9-0D2B-FE4E-88C0-0A0D23B93A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B3020C-685B-9D40-9A8E-833F12A419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9712AB-7760-574B-B6E3-65CC10DA37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87394C-B5ED-7940-8B46-19C002EF10A3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2515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D61C46-0A42-8141-B2EB-764806C2E4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4029E3-479F-1A4D-8EC9-9CD95760CE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D5C8F8-94E1-CC44-91BA-84DD60EDEF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904035-F6E7-BA4A-B29F-7CDDF0F9CCB1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7704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65C787E-B99A-1741-864A-3BB2BBB124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46AB6E3-89FE-9B43-9636-446497CDD7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0377153-A024-5B4C-BC70-72BE3DA300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E1A0C3-DE01-8C41-9A35-9BE0F251903A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6406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2A1F7B-D58F-B04C-83EB-5A9928968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EE3FBF-A146-764C-B374-743A683641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9516DD-5575-BA45-9A7C-33CE83F507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C37036-888F-C141-B3E8-B8633A5E7C6E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6478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17F8C7-F5F6-FE45-8EAA-14405D6BBE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F3BA47-8112-1C46-9828-719652589B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5659D1-6503-CB42-9EB1-D4D3CD37C6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EB5984-E88B-2543-8EEA-7CCDBEBBA64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7154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C988D-4A22-1C45-B11A-01F0486B53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A74C04-C9A6-FF42-9ED5-3E40856AE4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01DB3-AC5F-9143-B6B4-9A943CF170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0B67DF-C27B-9D46-BF5A-CC62DB9A2935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5534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77A7761-C382-0640-B963-BAB614C2CC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482765E-1981-8B4B-9166-C18247A517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6CF35DE-2140-604A-9B27-9A1CD72F15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C6DE5B-8035-9C40-ADE6-B96CA06376AD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3370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2F1142D-6AAD-0D44-9C80-937B9EBB6B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4BCF45-0697-134E-B5AA-98CB6B00AA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A9315AE-D5AC-4841-8260-3D6AB8029E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D11228-0A0B-C14E-B17A-95B614A0B3F8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8875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8EAA99C-24D0-5848-B1C6-F429428B78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C2D281E-39AD-9642-81BB-5EB170F0D8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8821321-05FB-6F4D-BCC5-1C87B45B37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879553-8040-704D-954D-18BD0BFBBA1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7375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C0874-4546-4E4A-81E1-345F70AB95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91A3D-C40B-A84F-9DC0-C73F4D3759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B2C41B-E19A-074B-8155-74428B39AA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2359C6-22BF-3149-AB7B-3B29B0E6117A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2632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BA2B8-9BE3-3040-85CE-BB0CA8A6A0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164BB-37C6-814F-BCCD-8655C97588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7F1779-C3C9-2D43-861E-0EC6BA33A1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47B028-E3B3-0145-8849-C7D5A76B4C97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312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290C832-97AD-C849-A87A-FEACF56AE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437332-296C-A74F-AEB7-210E3D623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4DF8B29-1C8D-7445-BE8F-9B4AD3ADAA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6BDB3BC-41B1-0F41-922D-5D8AAF39D8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19F73D5-976B-D745-969D-163ACA3C572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8563F09-F09B-B646-B4C4-E4CC8133F9EF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131.png"/><Relationship Id="rId4" Type="http://schemas.openxmlformats.org/officeDocument/2006/relationships/image" Target="../media/image130.emf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132.emf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8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7.emf"/><Relationship Id="rId9" Type="http://schemas.openxmlformats.org/officeDocument/2006/relationships/image" Target="../media/image2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9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2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8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8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2.png"/><Relationship Id="rId5" Type="http://schemas.openxmlformats.org/officeDocument/2006/relationships/image" Target="../media/image51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2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53.emf"/><Relationship Id="rId4" Type="http://schemas.openxmlformats.org/officeDocument/2006/relationships/oleObject" Target="../embeddings/oleObject37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4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6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7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3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75.emf"/><Relationship Id="rId4" Type="http://schemas.openxmlformats.org/officeDocument/2006/relationships/image" Target="../media/image72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77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78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79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80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2.e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84.emf"/><Relationship Id="rId4" Type="http://schemas.openxmlformats.org/officeDocument/2006/relationships/image" Target="../media/image81.emf"/><Relationship Id="rId9" Type="http://schemas.openxmlformats.org/officeDocument/2006/relationships/oleObject" Target="../embeddings/oleObject53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86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85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8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oleObject" Target="../embeddings/oleObject57.bin"/><Relationship Id="rId7" Type="http://schemas.openxmlformats.org/officeDocument/2006/relationships/image" Target="../media/image9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1.e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82.emf"/><Relationship Id="rId9" Type="http://schemas.openxmlformats.org/officeDocument/2006/relationships/image" Target="../media/image92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95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94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e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99.e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101.emf"/><Relationship Id="rId4" Type="http://schemas.openxmlformats.org/officeDocument/2006/relationships/image" Target="../media/image82.emf"/><Relationship Id="rId9" Type="http://schemas.openxmlformats.org/officeDocument/2006/relationships/oleObject" Target="../embeddings/oleObject66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05.e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104.e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>
            <a:extLst>
              <a:ext uri="{FF2B5EF4-FFF2-40B4-BE49-F238E27FC236}">
                <a16:creationId xmlns:a16="http://schemas.microsoft.com/office/drawing/2014/main" id="{F901A64A-71E6-F041-8443-C1D15B8D2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53" y="548680"/>
            <a:ext cx="892124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2200" b="1" dirty="0" err="1">
                <a:solidFill>
                  <a:schemeClr val="accent2"/>
                </a:solidFill>
              </a:rPr>
              <a:t>Numerical</a:t>
            </a:r>
            <a:r>
              <a:rPr lang="fr-FR" altLang="fr-FR" sz="2200" b="1" dirty="0">
                <a:solidFill>
                  <a:schemeClr val="accent2"/>
                </a:solidFill>
              </a:rPr>
              <a:t> </a:t>
            </a:r>
            <a:r>
              <a:rPr lang="fr-FR" altLang="fr-FR" sz="2200" b="1" dirty="0" err="1">
                <a:solidFill>
                  <a:schemeClr val="accent2"/>
                </a:solidFill>
              </a:rPr>
              <a:t>resolution</a:t>
            </a:r>
            <a:r>
              <a:rPr lang="fr-FR" altLang="fr-FR" sz="2200" b="1" dirty="0">
                <a:solidFill>
                  <a:schemeClr val="accent2"/>
                </a:solidFill>
              </a:rPr>
              <a:t> of partial </a:t>
            </a:r>
            <a:r>
              <a:rPr lang="fr-FR" altLang="fr-FR" sz="2200" b="1" dirty="0" err="1">
                <a:solidFill>
                  <a:schemeClr val="accent2"/>
                </a:solidFill>
              </a:rPr>
              <a:t>differential</a:t>
            </a:r>
            <a:r>
              <a:rPr lang="fr-FR" altLang="fr-FR" sz="2200" b="1" dirty="0">
                <a:solidFill>
                  <a:schemeClr val="accent2"/>
                </a:solidFill>
              </a:rPr>
              <a:t> </a:t>
            </a:r>
            <a:r>
              <a:rPr lang="fr-FR" altLang="fr-FR" sz="2200" b="1" dirty="0" err="1">
                <a:solidFill>
                  <a:schemeClr val="accent2"/>
                </a:solidFill>
              </a:rPr>
              <a:t>equations</a:t>
            </a:r>
            <a:r>
              <a:rPr lang="fr-FR" altLang="fr-FR" sz="2200" b="1" dirty="0">
                <a:solidFill>
                  <a:schemeClr val="accent2"/>
                </a:solidFill>
              </a:rPr>
              <a:t> (PDE)
</a:t>
            </a:r>
            <a:endParaRPr lang="fr-FR" altLang="fr-FR" sz="2200" dirty="0"/>
          </a:p>
          <a:p>
            <a:pPr algn="ctr" eaLnBrk="1" hangingPunct="1"/>
            <a:endParaRPr lang="fr-FR" altLang="fr-FR" sz="2200" dirty="0"/>
          </a:p>
          <a:p>
            <a:pPr algn="ctr" eaLnBrk="1" hangingPunct="1"/>
            <a:endParaRPr lang="fr-FR" altLang="fr-FR" sz="2200" dirty="0"/>
          </a:p>
          <a:p>
            <a:pPr algn="ctr" eaLnBrk="1" hangingPunct="1"/>
            <a:r>
              <a:rPr lang="fr-FR" altLang="fr-FR" sz="2200" dirty="0"/>
              <a:t>Sébastien </a:t>
            </a:r>
            <a:r>
              <a:rPr lang="fr-FR" altLang="fr-FR" sz="2200" dirty="0" err="1"/>
              <a:t>Charnoz</a:t>
            </a:r>
            <a:r>
              <a:rPr lang="fr-FR" altLang="fr-FR" sz="2200" dirty="0"/>
              <a:t> &amp; Andrea </a:t>
            </a:r>
            <a:r>
              <a:rPr lang="fr-FR" altLang="fr-FR" sz="2200" dirty="0" err="1"/>
              <a:t>Ciardi</a:t>
            </a:r>
            <a:r>
              <a:rPr lang="fr-FR" altLang="fr-FR" sz="2200" dirty="0"/>
              <a:t>
</a:t>
            </a:r>
            <a:endParaRPr lang="fr-FR" altLang="fr-FR" dirty="0"/>
          </a:p>
        </p:txBody>
      </p:sp>
      <p:sp>
        <p:nvSpPr>
          <p:cNvPr id="2051" name="Text Box 5">
            <a:extLst>
              <a:ext uri="{FF2B5EF4-FFF2-40B4-BE49-F238E27FC236}">
                <a16:creationId xmlns:a16="http://schemas.microsoft.com/office/drawing/2014/main" id="{9B33CC0C-821A-B848-8C7A-1F02F3F7C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5218113"/>
            <a:ext cx="73723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/>
              <a:t>Références :</a:t>
            </a:r>
          </a:p>
          <a:p>
            <a:pPr eaLnBrk="1" hangingPunct="1"/>
            <a:endParaRPr lang="fr-FR" altLang="fr-FR"/>
          </a:p>
          <a:p>
            <a:pPr eaLnBrk="1" hangingPunct="1"/>
            <a:r>
              <a:rPr lang="fr-FR" altLang="fr-FR"/>
              <a:t>Numerical Recipes in Fortran, Press. Et al. Cambridge University press</a:t>
            </a:r>
          </a:p>
          <a:p>
            <a:pPr eaLnBrk="1" hangingPunct="1"/>
            <a:endParaRPr lang="fr-FR" altLang="fr-FR"/>
          </a:p>
          <a:p>
            <a:pPr eaLnBrk="1" hangingPunct="1"/>
            <a:r>
              <a:rPr lang="fr-FR" altLang="fr-FR"/>
              <a:t>http://homepage.univie.ac.at/Franz.Vesely/cp0102/dx/dx.html</a:t>
            </a:r>
          </a:p>
          <a:p>
            <a:pPr eaLnBrk="1" hangingPunct="1"/>
            <a:endParaRPr lang="fr-FR" altLang="fr-FR"/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646AE35F-DDDA-8E40-BBB2-4163B6926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9747" y="4437063"/>
            <a:ext cx="2210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b="1" i="1" dirty="0" err="1"/>
              <a:t>University</a:t>
            </a:r>
            <a:r>
              <a:rPr lang="fr-FR" altLang="fr-FR" b="1" i="1" dirty="0"/>
              <a:t> of Paris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4">
            <a:extLst>
              <a:ext uri="{FF2B5EF4-FFF2-40B4-BE49-F238E27FC236}">
                <a16:creationId xmlns:a16="http://schemas.microsoft.com/office/drawing/2014/main" id="{0529F173-FAC0-6D44-BC95-6041C4D98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33375"/>
            <a:ext cx="30315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The </a:t>
            </a:r>
            <a:r>
              <a:rPr lang="fr-FR" altLang="fr-FR" dirty="0" err="1"/>
              <a:t>equation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as </a:t>
            </a:r>
            <a:r>
              <a:rPr lang="fr-FR" altLang="fr-FR" dirty="0" err="1"/>
              <a:t>follows</a:t>
            </a:r>
            <a:r>
              <a:rPr lang="fr-FR" altLang="fr-FR" dirty="0"/>
              <a:t> : 
</a:t>
            </a:r>
          </a:p>
        </p:txBody>
      </p:sp>
      <p:sp>
        <p:nvSpPr>
          <p:cNvPr id="11269" name="Text Box 7">
            <a:extLst>
              <a:ext uri="{FF2B5EF4-FFF2-40B4-BE49-F238E27FC236}">
                <a16:creationId xmlns:a16="http://schemas.microsoft.com/office/drawing/2014/main" id="{4553751E-9BC8-4543-A594-950E8C80E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4384675"/>
            <a:ext cx="680026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Then</a:t>
            </a:r>
            <a:r>
              <a:rPr lang="fr-FR" altLang="fr-FR" dirty="0"/>
              <a:t> U(X,T)  =  U(X) </a:t>
            </a:r>
            <a:r>
              <a:rPr lang="fr-FR" altLang="fr-FR" dirty="0" err="1"/>
              <a:t>only</a:t>
            </a:r>
            <a:r>
              <a:rPr lang="fr-FR" altLang="fr-FR" dirty="0"/>
              <a:t>  </a:t>
            </a:r>
          </a:p>
          <a:p>
            <a:pPr eaLnBrk="1" hangingPunct="1"/>
            <a:endParaRPr lang="fr-FR" altLang="fr-FR" sz="2400" dirty="0"/>
          </a:p>
          <a:p>
            <a:pPr eaLnBrk="1" hangingPunct="1"/>
            <a:r>
              <a:rPr lang="fr-FR" altLang="fr-FR" sz="2400" dirty="0" err="1"/>
              <a:t>Therefore</a:t>
            </a:r>
            <a:r>
              <a:rPr lang="fr-FR" altLang="fr-FR" sz="2400" dirty="0"/>
              <a:t>  u(</a:t>
            </a:r>
            <a:r>
              <a:rPr lang="fr-FR" altLang="fr-FR" sz="2400" dirty="0" err="1"/>
              <a:t>x,t</a:t>
            </a:r>
            <a:r>
              <a:rPr lang="fr-FR" altLang="fr-FR" sz="2400" dirty="0"/>
              <a:t>)=U(X)=u(</a:t>
            </a:r>
            <a:r>
              <a:rPr lang="fr-FR" altLang="fr-FR" sz="2400" dirty="0">
                <a:sym typeface="Symbol" pitchFamily="2" charset="2"/>
              </a:rPr>
              <a:t></a:t>
            </a:r>
            <a:r>
              <a:rPr lang="fr-FR" altLang="fr-FR" sz="2400" dirty="0" err="1">
                <a:sym typeface="Symbol" pitchFamily="2" charset="2"/>
              </a:rPr>
              <a:t>x-ct,t</a:t>
            </a:r>
            <a:r>
              <a:rPr lang="fr-FR" altLang="fr-FR" sz="2400" dirty="0">
                <a:sym typeface="Symbol" pitchFamily="2" charset="2"/>
              </a:rPr>
              <a:t>=0)=u(x-</a:t>
            </a:r>
            <a:r>
              <a:rPr lang="fr-FR" altLang="fr-FR" sz="2400" dirty="0" err="1">
                <a:sym typeface="Symbol" pitchFamily="2" charset="2"/>
              </a:rPr>
              <a:t>ct,t</a:t>
            </a:r>
            <a:r>
              <a:rPr lang="fr-FR" altLang="fr-FR" sz="2400" dirty="0">
                <a:sym typeface="Symbol" pitchFamily="2" charset="2"/>
              </a:rPr>
              <a:t>=0)</a:t>
            </a:r>
            <a:r>
              <a:rPr lang="fr-FR" altLang="fr-FR" dirty="0"/>
              <a:t> </a:t>
            </a:r>
          </a:p>
        </p:txBody>
      </p:sp>
      <p:sp>
        <p:nvSpPr>
          <p:cNvPr id="11270" name="Text Box 8">
            <a:extLst>
              <a:ext uri="{FF2B5EF4-FFF2-40B4-BE49-F238E27FC236}">
                <a16:creationId xmlns:a16="http://schemas.microsoft.com/office/drawing/2014/main" id="{6FF5D31A-DFF1-AD4F-A98A-D4A3F1CF4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5703888"/>
            <a:ext cx="789350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200" dirty="0"/>
              <a:t>So u </a:t>
            </a:r>
            <a:r>
              <a:rPr lang="fr-FR" altLang="fr-FR" sz="2200" dirty="0" err="1"/>
              <a:t>stay</a:t>
            </a:r>
            <a:r>
              <a:rPr lang="fr-FR" altLang="fr-FR" sz="2200" dirty="0"/>
              <a:t> constant  (=U(</a:t>
            </a:r>
            <a:r>
              <a:rPr lang="fr-FR" altLang="fr-FR" sz="2200" dirty="0" err="1"/>
              <a:t>x,t</a:t>
            </a:r>
            <a:r>
              <a:rPr lang="fr-FR" altLang="fr-FR" sz="2200" dirty="0"/>
              <a:t>=0)) </a:t>
            </a:r>
            <a:r>
              <a:rPr lang="fr-FR" altLang="fr-FR" sz="2200" dirty="0" err="1"/>
              <a:t>along</a:t>
            </a:r>
            <a:r>
              <a:rPr lang="fr-FR" altLang="fr-FR" sz="2200" dirty="0"/>
              <a:t> the </a:t>
            </a:r>
            <a:r>
              <a:rPr lang="fr-FR" altLang="fr-FR" sz="2200" dirty="0" err="1"/>
              <a:t>lines</a:t>
            </a:r>
            <a:r>
              <a:rPr lang="fr-FR" altLang="fr-FR" sz="2200" dirty="0"/>
              <a:t> </a:t>
            </a:r>
            <a:r>
              <a:rPr lang="fr-FR" altLang="fr-FR" sz="2200" dirty="0" err="1"/>
              <a:t>with</a:t>
            </a:r>
            <a:r>
              <a:rPr lang="fr-FR" altLang="fr-FR" sz="2200" dirty="0"/>
              <a:t> </a:t>
            </a:r>
            <a:r>
              <a:rPr lang="fr-FR" altLang="fr-FR" sz="2200" dirty="0" err="1"/>
              <a:t>equations</a:t>
            </a:r>
            <a:r>
              <a:rPr lang="fr-FR" altLang="fr-FR" sz="2200" dirty="0"/>
              <a:t> </a:t>
            </a:r>
          </a:p>
          <a:p>
            <a:pPr eaLnBrk="1" hangingPunct="1"/>
            <a:r>
              <a:rPr lang="fr-FR" altLang="fr-FR" sz="2200" dirty="0"/>
              <a:t>x-ct=</a:t>
            </a:r>
            <a:r>
              <a:rPr lang="fr-FR" altLang="fr-FR" sz="2200" dirty="0" err="1"/>
              <a:t>cste</a:t>
            </a:r>
            <a:r>
              <a:rPr lang="fr-FR" altLang="fr-FR" sz="2200" dirty="0"/>
              <a:t> </a:t>
            </a:r>
            <a:r>
              <a:rPr lang="fr-FR" altLang="fr-FR" sz="2200" dirty="0">
                <a:sym typeface="Wingdings" pitchFamily="2" charset="2"/>
              </a:rPr>
              <a:t></a:t>
            </a:r>
          </a:p>
          <a:p>
            <a:pPr eaLnBrk="1" hangingPunct="1"/>
            <a:r>
              <a:rPr lang="fr-FR" altLang="fr-FR" sz="2200" dirty="0" err="1">
                <a:sym typeface="Wingdings" pitchFamily="2" charset="2"/>
              </a:rPr>
              <a:t>t</a:t>
            </a:r>
            <a:r>
              <a:rPr lang="fr-FR" altLang="fr-FR" sz="2200" dirty="0">
                <a:sym typeface="Wingdings" pitchFamily="2" charset="2"/>
              </a:rPr>
              <a:t>=x/c+ </a:t>
            </a:r>
            <a:r>
              <a:rPr lang="fr-FR" altLang="fr-FR" sz="2200" dirty="0" err="1">
                <a:sym typeface="Wingdings" pitchFamily="2" charset="2"/>
              </a:rPr>
              <a:t>cste</a:t>
            </a:r>
            <a:endParaRPr lang="fr-FR" altLang="fr-FR" sz="22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B4F3AB8-381F-7044-BDF6-2185F85D1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79706"/>
            <a:ext cx="4940300" cy="1041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0741EDA-0101-A544-AD94-ABC6C1394ED2}"/>
                  </a:ext>
                </a:extLst>
              </p:cNvPr>
              <p:cNvSpPr txBox="1"/>
              <p:nvPr/>
            </p:nvSpPr>
            <p:spPr>
              <a:xfrm>
                <a:off x="1219200" y="2590800"/>
                <a:ext cx="7488397" cy="1625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Then , if we choose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(which is always possible) we simply get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0741EDA-0101-A544-AD94-ABC6C1394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590800"/>
                <a:ext cx="7488397" cy="1625573"/>
              </a:xfrm>
              <a:prstGeom prst="rect">
                <a:avLst/>
              </a:prstGeom>
              <a:blipFill>
                <a:blip r:embed="rId3"/>
                <a:stretch>
                  <a:fillRect l="-678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>
            <a:extLst>
              <a:ext uri="{FF2B5EF4-FFF2-40B4-BE49-F238E27FC236}">
                <a16:creationId xmlns:a16="http://schemas.microsoft.com/office/drawing/2014/main" id="{BFB94384-4F4D-FE43-A3F3-835D41259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496888"/>
            <a:ext cx="34547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So the </a:t>
            </a:r>
            <a:r>
              <a:rPr lang="fr-FR" altLang="fr-FR" dirty="0" err="1"/>
              <a:t>problem</a:t>
            </a:r>
            <a:r>
              <a:rPr lang="fr-FR" altLang="fr-FR" dirty="0"/>
              <a:t> </a:t>
            </a:r>
            <a:r>
              <a:rPr lang="fr-FR" altLang="fr-FR" dirty="0" err="1"/>
              <a:t>can</a:t>
            </a:r>
            <a:r>
              <a:rPr lang="fr-FR" altLang="fr-FR" dirty="0"/>
              <a:t>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rewritten</a:t>
            </a:r>
            <a:r>
              <a:rPr lang="fr-FR" altLang="fr-FR" dirty="0"/>
              <a:t>
</a:t>
            </a:r>
          </a:p>
        </p:txBody>
      </p:sp>
      <p:graphicFrame>
        <p:nvGraphicFramePr>
          <p:cNvPr id="88067" name="Object 3">
            <a:extLst>
              <a:ext uri="{FF2B5EF4-FFF2-40B4-BE49-F238E27FC236}">
                <a16:creationId xmlns:a16="http://schemas.microsoft.com/office/drawing/2014/main" id="{6E0B3C24-AC1B-E34D-8C3F-69CF9A4FF1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125538"/>
          <a:ext cx="567531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3" name="Equation" r:id="rId3" imgW="45935900" imgH="5270500" progId="Equation.3">
                  <p:embed/>
                </p:oleObj>
              </mc:Choice>
              <mc:Fallback>
                <p:oleObj name="Equation" r:id="rId3" imgW="45935900" imgH="5270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25538"/>
                        <a:ext cx="567531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Line 4">
            <a:extLst>
              <a:ext uri="{FF2B5EF4-FFF2-40B4-BE49-F238E27FC236}">
                <a16:creationId xmlns:a16="http://schemas.microsoft.com/office/drawing/2014/main" id="{AD1480E3-1F43-F046-873D-5EE235F2BC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32138" y="1844675"/>
            <a:ext cx="36036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9" name="Text Box 5">
            <a:extLst>
              <a:ext uri="{FF2B5EF4-FFF2-40B4-BE49-F238E27FC236}">
                <a16:creationId xmlns:a16="http://schemas.microsoft.com/office/drawing/2014/main" id="{AE8A7BAE-7368-4047-ACB6-3AC9BE453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0" y="2584450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Laplacian</a:t>
            </a:r>
            <a:endParaRPr lang="fr-FR" altLang="fr-FR" dirty="0"/>
          </a:p>
        </p:txBody>
      </p:sp>
      <p:sp>
        <p:nvSpPr>
          <p:cNvPr id="88070" name="Text Box 6">
            <a:extLst>
              <a:ext uri="{FF2B5EF4-FFF2-40B4-BE49-F238E27FC236}">
                <a16:creationId xmlns:a16="http://schemas.microsoft.com/office/drawing/2014/main" id="{3CFC712A-352D-1644-B6C8-880F19808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3376613"/>
            <a:ext cx="91060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Why</a:t>
            </a:r>
            <a:r>
              <a:rPr lang="fr-FR" altLang="fr-FR" dirty="0"/>
              <a:t> </a:t>
            </a:r>
            <a:r>
              <a:rPr lang="fr-FR" altLang="fr-FR" dirty="0" err="1"/>
              <a:t>does</a:t>
            </a:r>
            <a:r>
              <a:rPr lang="fr-FR" altLang="fr-FR" dirty="0"/>
              <a:t> </a:t>
            </a:r>
            <a:r>
              <a:rPr lang="fr-FR" altLang="fr-FR" dirty="0" err="1"/>
              <a:t>it</a:t>
            </a:r>
            <a:r>
              <a:rPr lang="fr-FR" altLang="fr-FR" dirty="0"/>
              <a:t> help us???
</a:t>
            </a:r>
          </a:p>
          <a:p>
            <a:pPr eaLnBrk="1" hangingPunct="1"/>
            <a:r>
              <a:rPr lang="fr-FR" altLang="fr-FR" dirty="0" err="1"/>
              <a:t>Well</a:t>
            </a:r>
            <a:r>
              <a:rPr lang="fr-FR" altLang="fr-FR" dirty="0"/>
              <a:t> </a:t>
            </a:r>
            <a:r>
              <a:rPr lang="fr-FR" altLang="fr-FR" b="1" dirty="0" err="1"/>
              <a:t>thanks</a:t>
            </a:r>
            <a:r>
              <a:rPr lang="fr-FR" altLang="fr-FR" b="1" dirty="0"/>
              <a:t> to </a:t>
            </a:r>
            <a:r>
              <a:rPr lang="fr-FR" altLang="fr-FR" b="1" dirty="0" err="1"/>
              <a:t>this</a:t>
            </a:r>
            <a:r>
              <a:rPr lang="fr-FR" altLang="fr-FR" b="1" dirty="0"/>
              <a:t> </a:t>
            </a:r>
            <a:r>
              <a:rPr lang="fr-FR" altLang="fr-FR" b="1" dirty="0" err="1"/>
              <a:t>famous</a:t>
            </a:r>
            <a:r>
              <a:rPr lang="fr-FR" altLang="fr-FR" b="1" dirty="0"/>
              <a:t> </a:t>
            </a:r>
            <a:r>
              <a:rPr lang="fr-FR" altLang="fr-FR" b="1" dirty="0" err="1"/>
              <a:t>theorem</a:t>
            </a:r>
            <a:r>
              <a:rPr lang="fr-FR" altLang="fr-FR" b="1" dirty="0"/>
              <a:t> </a:t>
            </a:r>
            <a:r>
              <a:rPr lang="fr-FR" altLang="fr-FR" b="1" dirty="0" err="1"/>
              <a:t>linking</a:t>
            </a:r>
            <a:r>
              <a:rPr lang="fr-FR" altLang="fr-FR" b="1" dirty="0"/>
              <a:t> </a:t>
            </a:r>
            <a:r>
              <a:rPr lang="fr-FR" altLang="fr-FR" b="1" u="sng" dirty="0"/>
              <a:t>Fourrier </a:t>
            </a:r>
            <a:r>
              <a:rPr lang="fr-FR" altLang="fr-FR" b="1" u="sng" dirty="0" err="1"/>
              <a:t>Transform</a:t>
            </a:r>
            <a:r>
              <a:rPr lang="fr-FR" altLang="fr-FR" b="1" u="sng" dirty="0"/>
              <a:t> </a:t>
            </a:r>
            <a:r>
              <a:rPr lang="fr-FR" altLang="fr-FR" b="1" dirty="0"/>
              <a:t>and </a:t>
            </a:r>
            <a:r>
              <a:rPr lang="fr-FR" altLang="fr-FR" b="1" u="sng" dirty="0"/>
              <a:t>convolution</a:t>
            </a:r>
            <a:r>
              <a:rPr lang="fr-FR" altLang="fr-FR" b="1" dirty="0"/>
              <a:t> </a:t>
            </a:r>
            <a:r>
              <a:rPr lang="fr-FR" altLang="fr-FR" dirty="0"/>
              <a:t>:
</a:t>
            </a:r>
          </a:p>
        </p:txBody>
      </p:sp>
      <p:pic>
        <p:nvPicPr>
          <p:cNvPr id="88071" name="Picture 8" descr="\mathcal{F}(f  * g) =  \sqrt{2\pi} \mathcal{F} (f) \cdot \mathcal{F} (g)">
            <a:extLst>
              <a:ext uri="{FF2B5EF4-FFF2-40B4-BE49-F238E27FC236}">
                <a16:creationId xmlns:a16="http://schemas.microsoft.com/office/drawing/2014/main" id="{ABCEB468-C762-A545-9D68-0AC3A62C4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365625"/>
            <a:ext cx="62579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2" name="Text Box 9">
            <a:extLst>
              <a:ext uri="{FF2B5EF4-FFF2-40B4-BE49-F238E27FC236}">
                <a16:creationId xmlns:a16="http://schemas.microsoft.com/office/drawing/2014/main" id="{D5D6FE24-7A36-3F44-BF4F-EF9665987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5753100"/>
            <a:ext cx="64427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/>
              <a:t>« The Fourrier </a:t>
            </a:r>
            <a:r>
              <a:rPr lang="fr-FR" altLang="fr-FR" b="1" dirty="0" err="1"/>
              <a:t>tranform</a:t>
            </a:r>
            <a:r>
              <a:rPr lang="fr-FR" altLang="fr-FR" b="1" dirty="0"/>
              <a:t> of a convolution </a:t>
            </a:r>
            <a:r>
              <a:rPr lang="fr-FR" altLang="fr-FR" b="1" dirty="0" err="1"/>
              <a:t>product</a:t>
            </a:r>
            <a:r>
              <a:rPr lang="fr-FR" altLang="fr-FR" b="1" dirty="0"/>
              <a:t> </a:t>
            </a:r>
            <a:r>
              <a:rPr lang="fr-FR" altLang="fr-FR" b="1" dirty="0" err="1"/>
              <a:t>is</a:t>
            </a:r>
            <a:r>
              <a:rPr lang="fr-FR" altLang="fr-FR" b="1" dirty="0"/>
              <a:t> </a:t>
            </a:r>
            <a:r>
              <a:rPr lang="fr-FR" altLang="fr-FR" b="1" dirty="0" err="1"/>
              <a:t>equal</a:t>
            </a:r>
            <a:br>
              <a:rPr lang="fr-FR" altLang="fr-FR" b="1" dirty="0"/>
            </a:br>
            <a:r>
              <a:rPr lang="fr-FR" altLang="fr-FR" b="1" dirty="0"/>
              <a:t>to </a:t>
            </a:r>
            <a:r>
              <a:rPr lang="fr-FR" altLang="fr-FR" b="1" dirty="0" err="1"/>
              <a:t>prodcut</a:t>
            </a:r>
            <a:r>
              <a:rPr lang="fr-FR" altLang="fr-FR" b="1" dirty="0"/>
              <a:t>  Fourrier </a:t>
            </a:r>
            <a:r>
              <a:rPr lang="fr-FR" altLang="fr-FR" b="1" dirty="0" err="1"/>
              <a:t>series</a:t>
            </a:r>
            <a:r>
              <a:rPr lang="fr-FR" altLang="fr-FR" b="1" dirty="0"/>
              <a:t> </a:t>
            </a:r>
            <a:r>
              <a:rPr lang="fr-FR" altLang="fr-FR" dirty="0"/>
              <a:t>» (to a multiplicative constant...)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>
            <a:extLst>
              <a:ext uri="{FF2B5EF4-FFF2-40B4-BE49-F238E27FC236}">
                <a16:creationId xmlns:a16="http://schemas.microsoft.com/office/drawing/2014/main" id="{D5B88F66-60F7-2847-89E2-D6E202AD1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423863"/>
            <a:ext cx="8840787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So </a:t>
            </a:r>
            <a:r>
              <a:rPr lang="fr-FR" altLang="fr-FR" dirty="0" err="1"/>
              <a:t>our</a:t>
            </a:r>
            <a:r>
              <a:rPr lang="fr-FR" altLang="fr-FR" dirty="0"/>
              <a:t> </a:t>
            </a:r>
            <a:r>
              <a:rPr lang="fr-FR" altLang="fr-FR" dirty="0" err="1"/>
              <a:t>problem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rewritten</a:t>
            </a:r>
            <a:r>
              <a:rPr lang="fr-FR" altLang="fr-FR" dirty="0"/>
              <a:t>:
</a:t>
            </a:r>
          </a:p>
          <a:p>
            <a:pPr eaLnBrk="1" hangingPunct="1"/>
            <a:r>
              <a:rPr lang="fr-FR" altLang="fr-FR" dirty="0"/>
              <a:t>let U*= TF(U), Lap*=TF(lap)   , </a:t>
            </a:r>
            <a:r>
              <a:rPr lang="fr-FR" altLang="fr-FR" dirty="0">
                <a:sym typeface="Symbol" pitchFamily="2" charset="2"/>
              </a:rPr>
              <a:t>*</a:t>
            </a:r>
            <a:r>
              <a:rPr lang="fr-FR" altLang="fr-FR" dirty="0"/>
              <a:t>=TF (</a:t>
            </a:r>
            <a:r>
              <a:rPr lang="fr-FR" altLang="fr-FR" dirty="0">
                <a:sym typeface="Symbol" pitchFamily="2" charset="2"/>
              </a:rPr>
              <a:t>) </a:t>
            </a:r>
            <a:br>
              <a:rPr lang="fr-FR" altLang="fr-FR" dirty="0">
                <a:sym typeface="Symbol" pitchFamily="2" charset="2"/>
              </a:rPr>
            </a:br>
            <a:r>
              <a:rPr lang="fr-FR" altLang="fr-FR" dirty="0" err="1"/>
              <a:t>where</a:t>
            </a:r>
            <a:r>
              <a:rPr lang="fr-FR" altLang="fr-FR" dirty="0"/>
              <a:t>  TF </a:t>
            </a:r>
            <a:r>
              <a:rPr lang="fr-FR" altLang="fr-FR" dirty="0" err="1"/>
              <a:t>means</a:t>
            </a:r>
            <a:r>
              <a:rPr lang="fr-FR" altLang="fr-FR" dirty="0"/>
              <a:t> « fourrier </a:t>
            </a:r>
            <a:r>
              <a:rPr lang="fr-FR" altLang="fr-FR" dirty="0" err="1"/>
              <a:t>transform</a:t>
            </a:r>
            <a:r>
              <a:rPr lang="fr-FR" altLang="fr-FR" dirty="0"/>
              <a:t> »  «</a:t>
            </a:r>
          </a:p>
          <a:p>
            <a:pPr eaLnBrk="1" hangingPunct="1"/>
            <a:r>
              <a:rPr lang="fr-FR" altLang="fr-FR" dirty="0"/>
              <a:t>U*</a:t>
            </a:r>
            <a:r>
              <a:rPr lang="fr-FR" altLang="fr-FR" dirty="0" err="1"/>
              <a:t>xLap</a:t>
            </a:r>
            <a:r>
              <a:rPr lang="fr-FR" altLang="fr-FR" dirty="0"/>
              <a:t>*=</a:t>
            </a:r>
            <a:r>
              <a:rPr lang="fr-FR" altLang="fr-FR" dirty="0">
                <a:sym typeface="Symbol" pitchFamily="2" charset="2"/>
              </a:rPr>
              <a:t>* =&gt;</a:t>
            </a:r>
          </a:p>
          <a:p>
            <a:pPr eaLnBrk="1" hangingPunct="1"/>
            <a:endParaRPr lang="fr-FR" altLang="fr-FR" dirty="0">
              <a:sym typeface="Symbol" pitchFamily="2" charset="2"/>
            </a:endParaRPr>
          </a:p>
          <a:p>
            <a:pPr eaLnBrk="1" hangingPunct="1"/>
            <a:r>
              <a:rPr lang="fr-FR" altLang="fr-FR" dirty="0">
                <a:sym typeface="Symbol" pitchFamily="2" charset="2"/>
              </a:rPr>
              <a:t> U</a:t>
            </a:r>
            <a:r>
              <a:rPr lang="fr-FR" altLang="fr-FR" baseline="30000" dirty="0">
                <a:sym typeface="Symbol" pitchFamily="2" charset="2"/>
              </a:rPr>
              <a:t>*</a:t>
            </a:r>
            <a:r>
              <a:rPr lang="fr-FR" altLang="fr-FR" dirty="0">
                <a:sym typeface="Symbol" pitchFamily="2" charset="2"/>
              </a:rPr>
              <a:t>= */</a:t>
            </a:r>
            <a:r>
              <a:rPr lang="fr-FR" altLang="fr-FR" dirty="0"/>
              <a:t>Lap*  =&gt;   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sz="2500" dirty="0"/>
          </a:p>
          <a:p>
            <a:pPr eaLnBrk="1" hangingPunct="1"/>
            <a:r>
              <a:rPr lang="fr-FR" altLang="fr-FR" sz="2500" dirty="0"/>
              <a:t>U= TF</a:t>
            </a:r>
            <a:r>
              <a:rPr lang="fr-FR" altLang="fr-FR" sz="2500" baseline="30000" dirty="0"/>
              <a:t>-1</a:t>
            </a:r>
            <a:r>
              <a:rPr lang="fr-FR" altLang="fr-FR" sz="2500" dirty="0"/>
              <a:t>(</a:t>
            </a:r>
            <a:r>
              <a:rPr lang="fr-FR" altLang="fr-FR" sz="2500" dirty="0">
                <a:sym typeface="Symbol" pitchFamily="2" charset="2"/>
              </a:rPr>
              <a:t>*/</a:t>
            </a:r>
            <a:r>
              <a:rPr lang="fr-FR" altLang="fr-FR" sz="2500" dirty="0"/>
              <a:t>Lap*)</a:t>
            </a:r>
          </a:p>
        </p:txBody>
      </p:sp>
      <p:sp>
        <p:nvSpPr>
          <p:cNvPr id="89091" name="Text Box 8">
            <a:extLst>
              <a:ext uri="{FF2B5EF4-FFF2-40B4-BE49-F238E27FC236}">
                <a16:creationId xmlns:a16="http://schemas.microsoft.com/office/drawing/2014/main" id="{3FB764EF-DD0E-8F44-A435-BDAB24727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3133725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ym typeface="Wingdings" pitchFamily="2" charset="2"/>
              </a:rPr>
              <a:t></a:t>
            </a:r>
            <a:endParaRPr lang="fr-FR" altLang="fr-FR" dirty="0"/>
          </a:p>
        </p:txBody>
      </p:sp>
      <p:sp>
        <p:nvSpPr>
          <p:cNvPr id="89092" name="Text Box 9">
            <a:extLst>
              <a:ext uri="{FF2B5EF4-FFF2-40B4-BE49-F238E27FC236}">
                <a16:creationId xmlns:a16="http://schemas.microsoft.com/office/drawing/2014/main" id="{7673B554-1FF1-854D-AB1B-A600FBD9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830763"/>
            <a:ext cx="66736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This </a:t>
            </a:r>
            <a:r>
              <a:rPr lang="fr-FR" altLang="fr-FR" dirty="0" err="1"/>
              <a:t>kind</a:t>
            </a:r>
            <a:r>
              <a:rPr lang="fr-FR" altLang="fr-FR" dirty="0"/>
              <a:t> of </a:t>
            </a:r>
            <a:r>
              <a:rPr lang="fr-FR" altLang="fr-FR" dirty="0" err="1"/>
              <a:t>method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the basis of </a:t>
            </a:r>
            <a:r>
              <a:rPr lang="fr-FR" altLang="fr-FR" dirty="0" err="1"/>
              <a:t>so-called</a:t>
            </a:r>
            <a:r>
              <a:rPr lang="fr-FR" altLang="fr-FR" dirty="0"/>
              <a:t> spectral </a:t>
            </a:r>
            <a:r>
              <a:rPr lang="fr-FR" altLang="fr-FR" dirty="0" err="1"/>
              <a:t>methods</a:t>
            </a:r>
            <a:r>
              <a:rPr lang="fr-FR" altLang="fr-FR" dirty="0"/>
              <a:t>...
</a:t>
            </a:r>
          </a:p>
        </p:txBody>
      </p:sp>
      <p:sp>
        <p:nvSpPr>
          <p:cNvPr id="89093" name="Text Box 10">
            <a:extLst>
              <a:ext uri="{FF2B5EF4-FFF2-40B4-BE49-F238E27FC236}">
                <a16:creationId xmlns:a16="http://schemas.microsoft.com/office/drawing/2014/main" id="{6F3CCE63-7D86-844D-906C-1873629BF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5681663"/>
            <a:ext cx="685315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But </a:t>
            </a:r>
            <a:r>
              <a:rPr lang="fr-FR" altLang="fr-FR" dirty="0" err="1"/>
              <a:t>they</a:t>
            </a:r>
            <a:r>
              <a:rPr lang="fr-FR" altLang="fr-FR" dirty="0"/>
              <a:t> are </a:t>
            </a:r>
            <a:r>
              <a:rPr lang="fr-FR" altLang="fr-FR" dirty="0" err="1"/>
              <a:t>actually</a:t>
            </a:r>
            <a:r>
              <a:rPr lang="fr-FR" altLang="fr-FR" dirty="0"/>
              <a:t> </a:t>
            </a:r>
            <a:r>
              <a:rPr lang="fr-FR" altLang="fr-FR" dirty="0" err="1"/>
              <a:t>very</a:t>
            </a:r>
            <a:r>
              <a:rPr lang="fr-FR" altLang="fr-FR" dirty="0"/>
              <a:t> sensitive to </a:t>
            </a:r>
            <a:r>
              <a:rPr lang="fr-FR" altLang="fr-FR" dirty="0" err="1"/>
              <a:t>numerical</a:t>
            </a:r>
            <a:r>
              <a:rPr lang="fr-FR" altLang="fr-FR" dirty="0"/>
              <a:t> noise and </a:t>
            </a:r>
            <a:r>
              <a:rPr lang="fr-FR" altLang="fr-FR" dirty="0" err="1"/>
              <a:t>require</a:t>
            </a:r>
            <a:r>
              <a:rPr lang="fr-FR" altLang="fr-FR" dirty="0"/>
              <a:t>
to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used</a:t>
            </a:r>
            <a:r>
              <a:rPr lang="fr-FR" altLang="fr-FR" dirty="0"/>
              <a:t> </a:t>
            </a:r>
            <a:r>
              <a:rPr lang="fr-FR" altLang="fr-FR" dirty="0" err="1"/>
              <a:t>with</a:t>
            </a:r>
            <a:r>
              <a:rPr lang="fr-FR" altLang="fr-FR" dirty="0"/>
              <a:t> care
</a:t>
            </a:r>
          </a:p>
        </p:txBody>
      </p:sp>
      <p:sp>
        <p:nvSpPr>
          <p:cNvPr id="89094" name="Rectangle 11">
            <a:extLst>
              <a:ext uri="{FF2B5EF4-FFF2-40B4-BE49-F238E27FC236}">
                <a16:creationId xmlns:a16="http://schemas.microsoft.com/office/drawing/2014/main" id="{64B3DABB-8C92-454C-9FED-2B55410CA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854450"/>
            <a:ext cx="662232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 err="1"/>
              <a:t>Advantage</a:t>
            </a:r>
            <a:r>
              <a:rPr lang="fr-FR" altLang="fr-FR" b="1" dirty="0"/>
              <a:t> : FFT  </a:t>
            </a:r>
            <a:r>
              <a:rPr lang="fr-FR" altLang="fr-FR" b="1" dirty="0" err="1"/>
              <a:t>is</a:t>
            </a:r>
            <a:r>
              <a:rPr lang="fr-FR" altLang="fr-FR" b="1" dirty="0"/>
              <a:t> super </a:t>
            </a:r>
            <a:r>
              <a:rPr lang="fr-FR" altLang="fr-FR" b="1" dirty="0" err="1"/>
              <a:t>radid</a:t>
            </a:r>
            <a:r>
              <a:rPr lang="fr-FR" altLang="fr-FR" b="1" dirty="0"/>
              <a:t> (</a:t>
            </a:r>
            <a:r>
              <a:rPr lang="fr-FR" altLang="fr-FR" b="1" dirty="0" err="1"/>
              <a:t>Nxlog</a:t>
            </a:r>
            <a:r>
              <a:rPr lang="fr-FR" altLang="fr-FR" b="1" dirty="0"/>
              <a:t>(N) )</a:t>
            </a:r>
          </a:p>
          <a:p>
            <a:pPr eaLnBrk="1" hangingPunct="1"/>
            <a:r>
              <a:rPr lang="fr-FR" altLang="fr-FR" b="1" dirty="0"/>
              <a:t>INCONVENIENT : </a:t>
            </a:r>
            <a:r>
              <a:rPr lang="fr-FR" altLang="fr-FR" b="1" dirty="0" err="1"/>
              <a:t>limited</a:t>
            </a:r>
            <a:r>
              <a:rPr lang="fr-FR" altLang="fr-FR" b="1" dirty="0"/>
              <a:t> to </a:t>
            </a:r>
            <a:r>
              <a:rPr lang="fr-FR" altLang="fr-FR" b="1" dirty="0" err="1"/>
              <a:t>periodic</a:t>
            </a:r>
            <a:r>
              <a:rPr lang="fr-FR" altLang="fr-FR" b="1" dirty="0"/>
              <a:t> </a:t>
            </a:r>
            <a:r>
              <a:rPr lang="fr-FR" altLang="fr-FR" b="1" dirty="0" err="1"/>
              <a:t>boundary</a:t>
            </a:r>
            <a:r>
              <a:rPr lang="fr-FR" altLang="fr-FR" b="1" dirty="0"/>
              <a:t>  conditions!!</a:t>
            </a:r>
          </a:p>
          <a:p>
            <a:pPr eaLnBrk="1" hangingPunct="1"/>
            <a:endParaRPr lang="fr-FR" altLang="fr-FR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>
            <a:extLst>
              <a:ext uri="{FF2B5EF4-FFF2-40B4-BE49-F238E27FC236}">
                <a16:creationId xmlns:a16="http://schemas.microsoft.com/office/drawing/2014/main" id="{DE8F4B77-CB88-2D48-A0A7-79EAEB9C2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36525"/>
            <a:ext cx="76269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Exemple :  «  PARTICLE MESH  METHOD», </a:t>
            </a:r>
            <a:r>
              <a:rPr lang="fr-FR" altLang="fr-FR" dirty="0" err="1"/>
              <a:t>inspired</a:t>
            </a:r>
            <a:r>
              <a:rPr lang="fr-FR" altLang="fr-FR" dirty="0"/>
              <a:t>  on </a:t>
            </a:r>
            <a:r>
              <a:rPr lang="fr-FR" altLang="fr-FR" dirty="0" err="1"/>
              <a:t>previous</a:t>
            </a:r>
            <a:r>
              <a:rPr lang="fr-FR" altLang="fr-FR" dirty="0"/>
              <a:t> </a:t>
            </a:r>
            <a:r>
              <a:rPr lang="fr-FR" altLang="fr-FR" dirty="0" err="1"/>
              <a:t>results</a:t>
            </a:r>
            <a:endParaRPr lang="fr-FR" altLang="fr-FR" dirty="0"/>
          </a:p>
          <a:p>
            <a:pPr eaLnBrk="1" hangingPunct="1"/>
            <a:endParaRPr lang="fr-FR" altLang="fr-FR" dirty="0"/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9D3A5BD8-E728-2840-9EDC-AE4CF754A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784225"/>
            <a:ext cx="51090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The </a:t>
            </a:r>
            <a:r>
              <a:rPr lang="fr-FR" altLang="fr-FR" dirty="0" err="1"/>
              <a:t>equation</a:t>
            </a:r>
            <a:r>
              <a:rPr lang="fr-FR" altLang="fr-FR" dirty="0"/>
              <a:t> of the </a:t>
            </a:r>
            <a:r>
              <a:rPr lang="fr-FR" altLang="fr-FR" dirty="0" err="1"/>
              <a:t>potential</a:t>
            </a:r>
            <a:r>
              <a:rPr lang="fr-FR" altLang="fr-FR" dirty="0"/>
              <a:t> of </a:t>
            </a:r>
            <a:r>
              <a:rPr lang="fr-FR" altLang="fr-FR" dirty="0" err="1"/>
              <a:t>electric</a:t>
            </a:r>
            <a:r>
              <a:rPr lang="fr-FR" altLang="fr-FR" dirty="0"/>
              <a:t> charges:
</a:t>
            </a:r>
          </a:p>
        </p:txBody>
      </p:sp>
      <p:graphicFrame>
        <p:nvGraphicFramePr>
          <p:cNvPr id="90116" name="Object 8">
            <a:extLst>
              <a:ext uri="{FF2B5EF4-FFF2-40B4-BE49-F238E27FC236}">
                <a16:creationId xmlns:a16="http://schemas.microsoft.com/office/drawing/2014/main" id="{7241F944-1519-6A4D-AA9E-A79FBECA44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773238"/>
          <a:ext cx="4105275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0" name="Equation" r:id="rId3" imgW="37452300" imgH="10236200" progId="Equation.3">
                  <p:embed/>
                </p:oleObj>
              </mc:Choice>
              <mc:Fallback>
                <p:oleObj name="Equation" r:id="rId3" imgW="37452300" imgH="10236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73238"/>
                        <a:ext cx="4105275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Text Box 9">
            <a:extLst>
              <a:ext uri="{FF2B5EF4-FFF2-40B4-BE49-F238E27FC236}">
                <a16:creationId xmlns:a16="http://schemas.microsoft.com/office/drawing/2014/main" id="{730603A7-1573-F845-97FE-3511E3253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644900"/>
            <a:ext cx="6000361" cy="13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where</a:t>
            </a:r>
            <a:r>
              <a:rPr lang="fr-FR" altLang="fr-FR" dirty="0"/>
              <a:t> </a:t>
            </a:r>
            <a:r>
              <a:rPr lang="fr-FR" altLang="fr-FR" dirty="0">
                <a:sym typeface="Symbol" pitchFamily="2" charset="2"/>
              </a:rPr>
              <a:t>(r)= charge at position r</a:t>
            </a:r>
          </a:p>
          <a:p>
            <a:pPr eaLnBrk="1" hangingPunct="1"/>
            <a:r>
              <a:rPr lang="fr-FR" altLang="fr-FR" dirty="0" err="1">
                <a:sym typeface="Symbol" pitchFamily="2" charset="2"/>
              </a:rPr>
              <a:t>where</a:t>
            </a:r>
            <a:r>
              <a:rPr lang="fr-FR" altLang="fr-FR" dirty="0">
                <a:sym typeface="Symbol" pitchFamily="2" charset="2"/>
              </a:rPr>
              <a:t> P(r)=1/R</a:t>
            </a:r>
          </a:p>
          <a:p>
            <a:pPr eaLnBrk="1" hangingPunct="1"/>
            <a:endParaRPr lang="fr-FR" altLang="fr-FR" dirty="0">
              <a:sym typeface="Symbol" pitchFamily="2" charset="2"/>
            </a:endParaRPr>
          </a:p>
          <a:p>
            <a:pPr eaLnBrk="1" hangingPunct="1"/>
            <a:r>
              <a:rPr lang="fr-FR" altLang="fr-FR" dirty="0">
                <a:sym typeface="Symbol" pitchFamily="2" charset="2"/>
              </a:rPr>
              <a:t>So </a:t>
            </a:r>
            <a:r>
              <a:rPr lang="fr-FR" altLang="fr-FR" dirty="0" err="1">
                <a:sym typeface="Symbol" pitchFamily="2" charset="2"/>
              </a:rPr>
              <a:t>we've</a:t>
            </a:r>
            <a:r>
              <a:rPr lang="fr-FR" altLang="fr-FR" dirty="0">
                <a:sym typeface="Symbol" pitchFamily="2" charset="2"/>
              </a:rPr>
              <a:t> </a:t>
            </a:r>
            <a:r>
              <a:rPr lang="fr-FR" altLang="fr-FR" dirty="0" err="1">
                <a:sym typeface="Symbol" pitchFamily="2" charset="2"/>
              </a:rPr>
              <a:t>got</a:t>
            </a:r>
            <a:r>
              <a:rPr lang="fr-FR" altLang="fr-FR" dirty="0">
                <a:sym typeface="Symbol" pitchFamily="2" charset="2"/>
              </a:rPr>
              <a:t> U</a:t>
            </a:r>
            <a:r>
              <a:rPr lang="fr-FR" altLang="fr-FR" baseline="30000" dirty="0">
                <a:sym typeface="Symbol" pitchFamily="2" charset="2"/>
              </a:rPr>
              <a:t>*</a:t>
            </a:r>
            <a:r>
              <a:rPr lang="fr-FR" altLang="fr-FR" dirty="0">
                <a:sym typeface="Symbol" pitchFamily="2" charset="2"/>
              </a:rPr>
              <a:t>= </a:t>
            </a:r>
            <a:r>
              <a:rPr lang="fr-FR" altLang="fr-FR" sz="2500" dirty="0">
                <a:sym typeface="Symbol" pitchFamily="2" charset="2"/>
              </a:rPr>
              <a:t>* x P</a:t>
            </a:r>
            <a:r>
              <a:rPr lang="fr-FR" altLang="fr-FR" sz="2500" baseline="30000" dirty="0">
                <a:sym typeface="Symbol" pitchFamily="2" charset="2"/>
              </a:rPr>
              <a:t>*</a:t>
            </a:r>
            <a:r>
              <a:rPr lang="fr-FR" altLang="fr-FR" sz="2500" dirty="0">
                <a:sym typeface="Symbol" pitchFamily="2" charset="2"/>
              </a:rPr>
              <a:t>   =&gt; U=TF</a:t>
            </a:r>
            <a:r>
              <a:rPr lang="fr-FR" altLang="fr-FR" sz="2500" baseline="30000" dirty="0">
                <a:sym typeface="Symbol" pitchFamily="2" charset="2"/>
              </a:rPr>
              <a:t>-1 </a:t>
            </a:r>
            <a:r>
              <a:rPr lang="fr-FR" altLang="fr-FR" sz="2500" dirty="0">
                <a:sym typeface="Symbol" pitchFamily="2" charset="2"/>
              </a:rPr>
              <a:t>(* x P*) </a:t>
            </a:r>
          </a:p>
        </p:txBody>
      </p:sp>
      <p:sp>
        <p:nvSpPr>
          <p:cNvPr id="90118" name="Line 10">
            <a:extLst>
              <a:ext uri="{FF2B5EF4-FFF2-40B4-BE49-F238E27FC236}">
                <a16:creationId xmlns:a16="http://schemas.microsoft.com/office/drawing/2014/main" id="{F278EB99-7BAC-B94E-ADBF-13C07324C5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8625" y="22050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9" name="Text Box 11">
            <a:extLst>
              <a:ext uri="{FF2B5EF4-FFF2-40B4-BE49-F238E27FC236}">
                <a16:creationId xmlns:a16="http://schemas.microsoft.com/office/drawing/2014/main" id="{562B5536-E475-2346-8F94-50CE11661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1989138"/>
            <a:ext cx="1390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Convolution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>
            <a:extLst>
              <a:ext uri="{FF2B5EF4-FFF2-40B4-BE49-F238E27FC236}">
                <a16:creationId xmlns:a16="http://schemas.microsoft.com/office/drawing/2014/main" id="{8DB33B26-11BA-0547-A571-8A171833D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80988"/>
            <a:ext cx="825097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EXEMPLE :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Calculate</a:t>
            </a:r>
            <a:r>
              <a:rPr lang="fr-FR" altLang="fr-FR" dirty="0"/>
              <a:t> the </a:t>
            </a:r>
            <a:r>
              <a:rPr lang="fr-FR" altLang="fr-FR" dirty="0" err="1"/>
              <a:t>potential</a:t>
            </a:r>
            <a:r>
              <a:rPr lang="fr-FR" altLang="fr-FR" dirty="0"/>
              <a:t> </a:t>
            </a:r>
            <a:r>
              <a:rPr lang="fr-FR" altLang="fr-FR" dirty="0" err="1"/>
              <a:t>field</a:t>
            </a:r>
            <a:r>
              <a:rPr lang="fr-FR" altLang="fr-FR" dirty="0"/>
              <a:t> </a:t>
            </a:r>
            <a:r>
              <a:rPr lang="fr-FR" altLang="fr-FR" dirty="0" err="1"/>
              <a:t>generated</a:t>
            </a:r>
            <a:r>
              <a:rPr lang="fr-FR" altLang="fr-FR" dirty="0"/>
              <a:t> by 10 charges - and 10 charges - </a:t>
            </a:r>
            <a:r>
              <a:rPr lang="fr-FR" altLang="fr-FR" dirty="0" err="1"/>
              <a:t>placed</a:t>
            </a:r>
            <a:r>
              <a:rPr lang="fr-FR" altLang="fr-FR" dirty="0"/>
              <a:t>
In a </a:t>
            </a:r>
            <a:r>
              <a:rPr lang="fr-FR" altLang="fr-FR" dirty="0" err="1"/>
              <a:t>grid</a:t>
            </a:r>
            <a:r>
              <a:rPr lang="fr-FR" altLang="fr-FR" dirty="0"/>
              <a:t> 200x200 (40,000 </a:t>
            </a:r>
            <a:r>
              <a:rPr lang="fr-FR" altLang="fr-FR" dirty="0" err="1"/>
              <a:t>mesh</a:t>
            </a:r>
            <a:r>
              <a:rPr lang="fr-FR" altLang="fr-FR" dirty="0"/>
              <a:t> points)
</a:t>
            </a:r>
          </a:p>
        </p:txBody>
      </p:sp>
      <p:sp>
        <p:nvSpPr>
          <p:cNvPr id="91139" name="Text Box 4">
            <a:extLst>
              <a:ext uri="{FF2B5EF4-FFF2-40B4-BE49-F238E27FC236}">
                <a16:creationId xmlns:a16="http://schemas.microsoft.com/office/drawing/2014/main" id="{16765DA8-710E-D44C-9DDA-693AF7B56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550" y="2873375"/>
            <a:ext cx="168507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« White » = +1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« Black » =-1</a:t>
            </a:r>
          </a:p>
        </p:txBody>
      </p:sp>
      <p:sp>
        <p:nvSpPr>
          <p:cNvPr id="91140" name="Text Box 5">
            <a:extLst>
              <a:ext uri="{FF2B5EF4-FFF2-40B4-BE49-F238E27FC236}">
                <a16:creationId xmlns:a16="http://schemas.microsoft.com/office/drawing/2014/main" id="{1C73BD68-3746-2A46-B89D-AB343ECCE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6051550"/>
            <a:ext cx="9731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4000">
                <a:sym typeface="Symbol" pitchFamily="2" charset="2"/>
              </a:rPr>
              <a:t>(r)</a:t>
            </a:r>
          </a:p>
        </p:txBody>
      </p:sp>
      <p:pic>
        <p:nvPicPr>
          <p:cNvPr id="91141" name="Picture 6" descr="part_mesh1">
            <a:extLst>
              <a:ext uri="{FF2B5EF4-FFF2-40B4-BE49-F238E27FC236}">
                <a16:creationId xmlns:a16="http://schemas.microsoft.com/office/drawing/2014/main" id="{90831797-2E4A-CA47-81F7-0A3A80E0A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60575"/>
            <a:ext cx="38290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>
            <a:extLst>
              <a:ext uri="{FF2B5EF4-FFF2-40B4-BE49-F238E27FC236}">
                <a16:creationId xmlns:a16="http://schemas.microsoft.com/office/drawing/2014/main" id="{9A3818CE-8CED-AE40-BC79-807383B19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568325"/>
            <a:ext cx="27751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Convolution </a:t>
            </a:r>
            <a:r>
              <a:rPr lang="fr-FR" altLang="fr-FR" dirty="0" err="1"/>
              <a:t>kernel</a:t>
            </a:r>
            <a:r>
              <a:rPr lang="fr-FR" altLang="fr-FR" dirty="0"/>
              <a:t>:    1/R</a:t>
            </a:r>
          </a:p>
        </p:txBody>
      </p:sp>
      <p:sp>
        <p:nvSpPr>
          <p:cNvPr id="92163" name="Text Box 4">
            <a:extLst>
              <a:ext uri="{FF2B5EF4-FFF2-40B4-BE49-F238E27FC236}">
                <a16:creationId xmlns:a16="http://schemas.microsoft.com/office/drawing/2014/main" id="{497993E3-09EA-C146-8565-44FE6CDB1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5245100"/>
            <a:ext cx="8191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3000"/>
              <a:t>P(r)</a:t>
            </a:r>
          </a:p>
        </p:txBody>
      </p:sp>
      <p:pic>
        <p:nvPicPr>
          <p:cNvPr id="92164" name="Picture 5" descr="part_mesh2">
            <a:extLst>
              <a:ext uri="{FF2B5EF4-FFF2-40B4-BE49-F238E27FC236}">
                <a16:creationId xmlns:a16="http://schemas.microsoft.com/office/drawing/2014/main" id="{733C2781-FFB6-1F43-A736-FA7F4D9FA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52513"/>
            <a:ext cx="38290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5" name="Picture 6" descr="pmesh_ker">
            <a:extLst>
              <a:ext uri="{FF2B5EF4-FFF2-40B4-BE49-F238E27FC236}">
                <a16:creationId xmlns:a16="http://schemas.microsoft.com/office/drawing/2014/main" id="{64E859D3-D970-0146-AC0B-6B6DF8344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996950"/>
            <a:ext cx="4022725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6" name="Text Box 7">
            <a:extLst>
              <a:ext uri="{FF2B5EF4-FFF2-40B4-BE49-F238E27FC236}">
                <a16:creationId xmlns:a16="http://schemas.microsoft.com/office/drawing/2014/main" id="{57B5A7E2-4E24-744E-A844-6C036A2B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5897563"/>
            <a:ext cx="14285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Color</a:t>
            </a:r>
            <a:r>
              <a:rPr lang="fr-FR" altLang="fr-FR" dirty="0"/>
              <a:t> </a:t>
            </a:r>
            <a:r>
              <a:rPr lang="fr-FR" altLang="fr-FR" dirty="0" err="1"/>
              <a:t>coded</a:t>
            </a:r>
            <a:endParaRPr lang="fr-FR" altLang="fr-FR" dirty="0"/>
          </a:p>
        </p:txBody>
      </p:sp>
      <p:sp>
        <p:nvSpPr>
          <p:cNvPr id="92167" name="Text Box 8">
            <a:extLst>
              <a:ext uri="{FF2B5EF4-FFF2-40B4-BE49-F238E27FC236}">
                <a16:creationId xmlns:a16="http://schemas.microsoft.com/office/drawing/2014/main" id="{390B1210-7038-3447-B5AD-A8CC21C8A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5" y="5870575"/>
            <a:ext cx="22493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3D display of  P(</a:t>
            </a:r>
            <a:r>
              <a:rPr lang="fr-FR" altLang="fr-FR" dirty="0" err="1"/>
              <a:t>x,y</a:t>
            </a:r>
            <a:r>
              <a:rPr lang="fr-FR" altLang="fr-FR" dirty="0"/>
              <a:t>)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4">
            <a:extLst>
              <a:ext uri="{FF2B5EF4-FFF2-40B4-BE49-F238E27FC236}">
                <a16:creationId xmlns:a16="http://schemas.microsoft.com/office/drawing/2014/main" id="{34DC6E93-B2BA-9343-A3D4-5FF935DB8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04813"/>
            <a:ext cx="463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4000">
                <a:sym typeface="Symbol" pitchFamily="2" charset="2"/>
              </a:rPr>
              <a:t></a:t>
            </a:r>
          </a:p>
        </p:txBody>
      </p:sp>
      <p:sp>
        <p:nvSpPr>
          <p:cNvPr id="93187" name="Text Box 5">
            <a:extLst>
              <a:ext uri="{FF2B5EF4-FFF2-40B4-BE49-F238E27FC236}">
                <a16:creationId xmlns:a16="http://schemas.microsoft.com/office/drawing/2014/main" id="{520B1078-F784-C644-A43D-800FF6520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763" y="692150"/>
            <a:ext cx="4381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3000"/>
              <a:t>P</a:t>
            </a:r>
          </a:p>
        </p:txBody>
      </p:sp>
      <p:pic>
        <p:nvPicPr>
          <p:cNvPr id="93188" name="Picture 8" descr="part_mesh1">
            <a:extLst>
              <a:ext uri="{FF2B5EF4-FFF2-40B4-BE49-F238E27FC236}">
                <a16:creationId xmlns:a16="http://schemas.microsoft.com/office/drawing/2014/main" id="{BA3D7410-4482-6544-96C2-63A2C9E81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88913"/>
            <a:ext cx="2592387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9" name="Picture 9" descr="part_mesh2">
            <a:extLst>
              <a:ext uri="{FF2B5EF4-FFF2-40B4-BE49-F238E27FC236}">
                <a16:creationId xmlns:a16="http://schemas.microsoft.com/office/drawing/2014/main" id="{6C3A8B43-7C3C-3D43-8D1F-2F0114545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88913"/>
            <a:ext cx="266382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0" name="Picture 10" descr="part_mesh3">
            <a:extLst>
              <a:ext uri="{FF2B5EF4-FFF2-40B4-BE49-F238E27FC236}">
                <a16:creationId xmlns:a16="http://schemas.microsoft.com/office/drawing/2014/main" id="{27811820-513E-094B-BCC3-4D3E337D2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933825"/>
            <a:ext cx="2627312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1" name="Picture 11" descr="part_mesh4">
            <a:extLst>
              <a:ext uri="{FF2B5EF4-FFF2-40B4-BE49-F238E27FC236}">
                <a16:creationId xmlns:a16="http://schemas.microsoft.com/office/drawing/2014/main" id="{0AC1F40E-37E9-DF4F-B01C-46F5A4CA1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921125"/>
            <a:ext cx="2747962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2" name="Text Box 12">
            <a:extLst>
              <a:ext uri="{FF2B5EF4-FFF2-40B4-BE49-F238E27FC236}">
                <a16:creationId xmlns:a16="http://schemas.microsoft.com/office/drawing/2014/main" id="{31B5985D-C2D7-324B-B6A7-9517A9C4D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887913"/>
            <a:ext cx="661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4000">
                <a:sym typeface="Symbol" pitchFamily="2" charset="2"/>
              </a:rPr>
              <a:t>*</a:t>
            </a:r>
          </a:p>
        </p:txBody>
      </p:sp>
      <p:sp>
        <p:nvSpPr>
          <p:cNvPr id="93193" name="Text Box 13">
            <a:extLst>
              <a:ext uri="{FF2B5EF4-FFF2-40B4-BE49-F238E27FC236}">
                <a16:creationId xmlns:a16="http://schemas.microsoft.com/office/drawing/2014/main" id="{83C34A9E-EC71-594E-902A-63230A47D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4797425"/>
            <a:ext cx="585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3000"/>
              <a:t>P*</a:t>
            </a:r>
          </a:p>
        </p:txBody>
      </p:sp>
      <p:sp>
        <p:nvSpPr>
          <p:cNvPr id="93194" name="Line 14">
            <a:extLst>
              <a:ext uri="{FF2B5EF4-FFF2-40B4-BE49-F238E27FC236}">
                <a16:creationId xmlns:a16="http://schemas.microsoft.com/office/drawing/2014/main" id="{58856577-9305-E94A-A47F-092231A37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2852738"/>
            <a:ext cx="0" cy="936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5" name="Line 15">
            <a:extLst>
              <a:ext uri="{FF2B5EF4-FFF2-40B4-BE49-F238E27FC236}">
                <a16:creationId xmlns:a16="http://schemas.microsoft.com/office/drawing/2014/main" id="{B0E859A5-7519-514A-A9FE-8011C24E0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2924175"/>
            <a:ext cx="0" cy="936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6" name="Text Box 16">
            <a:extLst>
              <a:ext uri="{FF2B5EF4-FFF2-40B4-BE49-F238E27FC236}">
                <a16:creationId xmlns:a16="http://schemas.microsoft.com/office/drawing/2014/main" id="{5A87DD02-8262-4F4D-939A-299717CE9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3089275"/>
            <a:ext cx="6078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/>
              <a:t>FFT</a:t>
            </a:r>
          </a:p>
        </p:txBody>
      </p:sp>
      <p:sp>
        <p:nvSpPr>
          <p:cNvPr id="93197" name="Text Box 17">
            <a:extLst>
              <a:ext uri="{FF2B5EF4-FFF2-40B4-BE49-F238E27FC236}">
                <a16:creationId xmlns:a16="http://schemas.microsoft.com/office/drawing/2014/main" id="{FBEAF38E-8113-644C-99E7-D9263BDF6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242" y="3089275"/>
            <a:ext cx="6078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/>
              <a:t>FFT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part_mesh3">
            <a:extLst>
              <a:ext uri="{FF2B5EF4-FFF2-40B4-BE49-F238E27FC236}">
                <a16:creationId xmlns:a16="http://schemas.microsoft.com/office/drawing/2014/main" id="{1831484C-1336-1944-888F-C4E76EAC4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22300"/>
            <a:ext cx="2627313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1" name="Picture 3" descr="part_mesh4">
            <a:extLst>
              <a:ext uri="{FF2B5EF4-FFF2-40B4-BE49-F238E27FC236}">
                <a16:creationId xmlns:a16="http://schemas.microsoft.com/office/drawing/2014/main" id="{A8FD3EB6-89B2-6B44-8B8C-A442D7517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09600"/>
            <a:ext cx="2747963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2" name="Text Box 4">
            <a:extLst>
              <a:ext uri="{FF2B5EF4-FFF2-40B4-BE49-F238E27FC236}">
                <a16:creationId xmlns:a16="http://schemas.microsoft.com/office/drawing/2014/main" id="{34E94D0C-D792-B844-9A9B-2FE065BE3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-98425"/>
            <a:ext cx="585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3000"/>
              <a:t>P*</a:t>
            </a:r>
          </a:p>
        </p:txBody>
      </p:sp>
      <p:sp>
        <p:nvSpPr>
          <p:cNvPr id="94213" name="Text Box 5">
            <a:extLst>
              <a:ext uri="{FF2B5EF4-FFF2-40B4-BE49-F238E27FC236}">
                <a16:creationId xmlns:a16="http://schemas.microsoft.com/office/drawing/2014/main" id="{008BC6CA-78A3-8B48-BBC9-712E006FE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-152400"/>
            <a:ext cx="661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4000">
                <a:sym typeface="Symbol" pitchFamily="2" charset="2"/>
              </a:rPr>
              <a:t>*</a:t>
            </a:r>
          </a:p>
        </p:txBody>
      </p:sp>
      <p:sp>
        <p:nvSpPr>
          <p:cNvPr id="94214" name="Text Box 6">
            <a:extLst>
              <a:ext uri="{FF2B5EF4-FFF2-40B4-BE49-F238E27FC236}">
                <a16:creationId xmlns:a16="http://schemas.microsoft.com/office/drawing/2014/main" id="{9704AB4C-58E8-1240-B3AE-56ADE823C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088" y="1528763"/>
            <a:ext cx="60801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5000"/>
              <a:t>X</a:t>
            </a:r>
          </a:p>
        </p:txBody>
      </p:sp>
      <p:sp>
        <p:nvSpPr>
          <p:cNvPr id="94215" name="Text Box 7">
            <a:extLst>
              <a:ext uri="{FF2B5EF4-FFF2-40B4-BE49-F238E27FC236}">
                <a16:creationId xmlns:a16="http://schemas.microsoft.com/office/drawing/2014/main" id="{DDB80680-9633-1047-8CE0-9479BBBDC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75" y="1557338"/>
            <a:ext cx="5556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5000"/>
              <a:t>=</a:t>
            </a:r>
          </a:p>
        </p:txBody>
      </p:sp>
      <p:pic>
        <p:nvPicPr>
          <p:cNvPr id="94216" name="Picture 9" descr="part_mesh5">
            <a:extLst>
              <a:ext uri="{FF2B5EF4-FFF2-40B4-BE49-F238E27FC236}">
                <a16:creationId xmlns:a16="http://schemas.microsoft.com/office/drawing/2014/main" id="{6445BE35-80DF-674F-ABD2-09BD2B212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789363"/>
            <a:ext cx="295910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7" name="Text Box 10">
            <a:extLst>
              <a:ext uri="{FF2B5EF4-FFF2-40B4-BE49-F238E27FC236}">
                <a16:creationId xmlns:a16="http://schemas.microsoft.com/office/drawing/2014/main" id="{D82B1685-25CA-C842-900B-451689942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450" y="4976813"/>
            <a:ext cx="749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4000"/>
              <a:t>U*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 descr="part_mesh5">
            <a:extLst>
              <a:ext uri="{FF2B5EF4-FFF2-40B4-BE49-F238E27FC236}">
                <a16:creationId xmlns:a16="http://schemas.microsoft.com/office/drawing/2014/main" id="{61C83830-C0FB-A247-B0E3-E5A2A44AE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196975"/>
            <a:ext cx="4824413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5" name="Text Box 3">
            <a:extLst>
              <a:ext uri="{FF2B5EF4-FFF2-40B4-BE49-F238E27FC236}">
                <a16:creationId xmlns:a16="http://schemas.microsoft.com/office/drawing/2014/main" id="{907DEE54-3A0A-A14E-9809-58ED947EC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79413"/>
            <a:ext cx="50722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400" b="1" dirty="0"/>
              <a:t>U* :  Fourrier </a:t>
            </a:r>
            <a:r>
              <a:rPr lang="fr-FR" altLang="fr-FR" sz="2400" b="1" dirty="0" err="1"/>
              <a:t>transform</a:t>
            </a:r>
            <a:r>
              <a:rPr lang="fr-FR" altLang="fr-FR" sz="2400" b="1" dirty="0"/>
              <a:t> of </a:t>
            </a:r>
            <a:r>
              <a:rPr lang="fr-FR" altLang="fr-FR" sz="2400" b="1" dirty="0" err="1"/>
              <a:t>field</a:t>
            </a:r>
            <a:r>
              <a:rPr lang="fr-FR" altLang="fr-FR" sz="2400" b="1" dirty="0"/>
              <a:t> U </a:t>
            </a:r>
          </a:p>
        </p:txBody>
      </p:sp>
      <p:sp>
        <p:nvSpPr>
          <p:cNvPr id="95236" name="Text Box 5">
            <a:extLst>
              <a:ext uri="{FF2B5EF4-FFF2-40B4-BE49-F238E27FC236}">
                <a16:creationId xmlns:a16="http://schemas.microsoft.com/office/drawing/2014/main" id="{F352F006-BE54-E243-B4CA-9C9E632CA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308725"/>
            <a:ext cx="56307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To </a:t>
            </a:r>
            <a:r>
              <a:rPr lang="fr-FR" altLang="fr-FR" dirty="0" err="1"/>
              <a:t>find</a:t>
            </a:r>
            <a:r>
              <a:rPr lang="fr-FR" altLang="fr-FR" dirty="0"/>
              <a:t> U,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take</a:t>
            </a:r>
            <a:r>
              <a:rPr lang="fr-FR" altLang="fr-FR" dirty="0"/>
              <a:t> the reverse FT of U, and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find</a:t>
            </a:r>
            <a:r>
              <a:rPr lang="fr-FR" altLang="fr-FR" dirty="0"/>
              <a:t> ...
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 descr="particle_mesh7">
            <a:extLst>
              <a:ext uri="{FF2B5EF4-FFF2-40B4-BE49-F238E27FC236}">
                <a16:creationId xmlns:a16="http://schemas.microsoft.com/office/drawing/2014/main" id="{5EBB70E9-4C25-DB4A-BA12-3F316E808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12875"/>
            <a:ext cx="38290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59" name="Picture 3" descr="particle_mesh6">
            <a:extLst>
              <a:ext uri="{FF2B5EF4-FFF2-40B4-BE49-F238E27FC236}">
                <a16:creationId xmlns:a16="http://schemas.microsoft.com/office/drawing/2014/main" id="{AE0F61FD-9E94-5B42-AFE1-94876869E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341438"/>
            <a:ext cx="3960813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0" name="Text Box 4">
            <a:extLst>
              <a:ext uri="{FF2B5EF4-FFF2-40B4-BE49-F238E27FC236}">
                <a16:creationId xmlns:a16="http://schemas.microsoft.com/office/drawing/2014/main" id="{443558FF-B46C-0141-BF6D-4561A923E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368300"/>
            <a:ext cx="550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4000"/>
              <a:t>U</a:t>
            </a:r>
          </a:p>
        </p:txBody>
      </p:sp>
      <p:sp>
        <p:nvSpPr>
          <p:cNvPr id="96261" name="Text Box 5">
            <a:extLst>
              <a:ext uri="{FF2B5EF4-FFF2-40B4-BE49-F238E27FC236}">
                <a16:creationId xmlns:a16="http://schemas.microsoft.com/office/drawing/2014/main" id="{D2443D3C-F155-694D-9E27-94D7976B0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388" y="496888"/>
            <a:ext cx="15696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Potential field
</a:t>
            </a:r>
          </a:p>
        </p:txBody>
      </p:sp>
      <p:sp>
        <p:nvSpPr>
          <p:cNvPr id="96262" name="Text Box 6">
            <a:extLst>
              <a:ext uri="{FF2B5EF4-FFF2-40B4-BE49-F238E27FC236}">
                <a16:creationId xmlns:a16="http://schemas.microsoft.com/office/drawing/2014/main" id="{7E28B4B2-C66A-8040-A084-F20C1C125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813" y="5824538"/>
            <a:ext cx="31983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Notice the periodic conditions
</a:t>
            </a:r>
            <a:endParaRPr lang="fr-FR" altLang="fr-FR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>
            <a:extLst>
              <a:ext uri="{FF2B5EF4-FFF2-40B4-BE49-F238E27FC236}">
                <a16:creationId xmlns:a16="http://schemas.microsoft.com/office/drawing/2014/main" id="{66F3AC77-6B22-A849-9FD8-A9B4FF676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352425"/>
            <a:ext cx="46650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The same with 4000 charges (it's no longer)
</a:t>
            </a:r>
            <a:endParaRPr lang="fr-FR" altLang="fr-FR" dirty="0"/>
          </a:p>
        </p:txBody>
      </p:sp>
      <p:pic>
        <p:nvPicPr>
          <p:cNvPr id="97283" name="Picture 3" descr="particle_mesh10">
            <a:extLst>
              <a:ext uri="{FF2B5EF4-FFF2-40B4-BE49-F238E27FC236}">
                <a16:creationId xmlns:a16="http://schemas.microsoft.com/office/drawing/2014/main" id="{2173458A-030B-CE48-900F-6D8A92D38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81075"/>
            <a:ext cx="38290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4" name="Text Box 4">
            <a:extLst>
              <a:ext uri="{FF2B5EF4-FFF2-40B4-BE49-F238E27FC236}">
                <a16:creationId xmlns:a16="http://schemas.microsoft.com/office/drawing/2014/main" id="{167D4626-DCF8-A949-AEB6-2576EF14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27588"/>
            <a:ext cx="463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4000">
                <a:sym typeface="Symbol" pitchFamily="2" charset="2"/>
              </a:rPr>
              <a:t></a:t>
            </a:r>
          </a:p>
        </p:txBody>
      </p:sp>
      <p:pic>
        <p:nvPicPr>
          <p:cNvPr id="97285" name="Picture 5" descr="particle_mesh11">
            <a:extLst>
              <a:ext uri="{FF2B5EF4-FFF2-40B4-BE49-F238E27FC236}">
                <a16:creationId xmlns:a16="http://schemas.microsoft.com/office/drawing/2014/main" id="{49FF3147-38E7-8744-9518-1D35AB0E5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981075"/>
            <a:ext cx="38290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6" name="Text Box 6">
            <a:extLst>
              <a:ext uri="{FF2B5EF4-FFF2-40B4-BE49-F238E27FC236}">
                <a16:creationId xmlns:a16="http://schemas.microsoft.com/office/drawing/2014/main" id="{1FBB8345-2137-AD45-A908-F62F354D0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905375"/>
            <a:ext cx="5508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4000"/>
              <a:t>U</a:t>
            </a:r>
          </a:p>
        </p:txBody>
      </p:sp>
      <p:sp>
        <p:nvSpPr>
          <p:cNvPr id="97287" name="AutoShape 7">
            <a:extLst>
              <a:ext uri="{FF2B5EF4-FFF2-40B4-BE49-F238E27FC236}">
                <a16:creationId xmlns:a16="http://schemas.microsoft.com/office/drawing/2014/main" id="{5C60FB16-6281-714B-AC16-2CD4F2376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636838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3">
            <a:extLst>
              <a:ext uri="{FF2B5EF4-FFF2-40B4-BE49-F238E27FC236}">
                <a16:creationId xmlns:a16="http://schemas.microsoft.com/office/drawing/2014/main" id="{BD177B4C-0D05-314B-B19C-84371E603D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3573463"/>
            <a:ext cx="684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1" name="Line 4">
            <a:extLst>
              <a:ext uri="{FF2B5EF4-FFF2-40B4-BE49-F238E27FC236}">
                <a16:creationId xmlns:a16="http://schemas.microsoft.com/office/drawing/2014/main" id="{23B159A7-E2BF-6841-8855-DBBC03C46B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73163" y="231775"/>
            <a:ext cx="0" cy="3311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2" name="Text Box 5">
            <a:extLst>
              <a:ext uri="{FF2B5EF4-FFF2-40B4-BE49-F238E27FC236}">
                <a16:creationId xmlns:a16="http://schemas.microsoft.com/office/drawing/2014/main" id="{072097D5-DCE4-C84A-BFEC-C91E447B0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8938" y="34480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x</a:t>
            </a:r>
          </a:p>
        </p:txBody>
      </p:sp>
      <p:sp>
        <p:nvSpPr>
          <p:cNvPr id="12293" name="Text Box 6">
            <a:extLst>
              <a:ext uri="{FF2B5EF4-FFF2-40B4-BE49-F238E27FC236}">
                <a16:creationId xmlns:a16="http://schemas.microsoft.com/office/drawing/2014/main" id="{3B21BC31-CBAD-7643-A497-957F6185D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11445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t</a:t>
            </a:r>
          </a:p>
        </p:txBody>
      </p:sp>
      <p:sp>
        <p:nvSpPr>
          <p:cNvPr id="12294" name="Line 9">
            <a:extLst>
              <a:ext uri="{FF2B5EF4-FFF2-40B4-BE49-F238E27FC236}">
                <a16:creationId xmlns:a16="http://schemas.microsoft.com/office/drawing/2014/main" id="{B18BD814-D911-A748-B24B-D40C640C5F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31913" y="692150"/>
            <a:ext cx="2735262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10">
            <a:extLst>
              <a:ext uri="{FF2B5EF4-FFF2-40B4-BE49-F238E27FC236}">
                <a16:creationId xmlns:a16="http://schemas.microsoft.com/office/drawing/2014/main" id="{C1E4ADE6-E473-974B-861D-017E14514D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2638" y="692150"/>
            <a:ext cx="2735262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11">
            <a:extLst>
              <a:ext uri="{FF2B5EF4-FFF2-40B4-BE49-F238E27FC236}">
                <a16:creationId xmlns:a16="http://schemas.microsoft.com/office/drawing/2014/main" id="{CFE67605-E514-A545-AC85-7BA189C4C8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6238" y="765175"/>
            <a:ext cx="2735262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12">
            <a:extLst>
              <a:ext uri="{FF2B5EF4-FFF2-40B4-BE49-F238E27FC236}">
                <a16:creationId xmlns:a16="http://schemas.microsoft.com/office/drawing/2014/main" id="{C0F03693-4DC2-564A-910A-D6122CC9D1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9838" y="765175"/>
            <a:ext cx="2735262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3">
            <a:extLst>
              <a:ext uri="{FF2B5EF4-FFF2-40B4-BE49-F238E27FC236}">
                <a16:creationId xmlns:a16="http://schemas.microsoft.com/office/drawing/2014/main" id="{0FCCB159-34C1-E04D-B47B-93D587B2EB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87900" y="765175"/>
            <a:ext cx="2735263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4">
            <a:extLst>
              <a:ext uri="{FF2B5EF4-FFF2-40B4-BE49-F238E27FC236}">
                <a16:creationId xmlns:a16="http://schemas.microsoft.com/office/drawing/2014/main" id="{E83F67E3-EB46-2446-856E-7B4478AC2E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5963" y="836613"/>
            <a:ext cx="2735262" cy="2808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Text Box 15">
            <a:extLst>
              <a:ext uri="{FF2B5EF4-FFF2-40B4-BE49-F238E27FC236}">
                <a16:creationId xmlns:a16="http://schemas.microsoft.com/office/drawing/2014/main" id="{9F992447-5077-DD4A-839A-7CC2CD653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4168775"/>
            <a:ext cx="7928774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These</a:t>
            </a:r>
            <a:r>
              <a:rPr lang="fr-FR" altLang="fr-FR" dirty="0"/>
              <a:t> </a:t>
            </a:r>
            <a:r>
              <a:rPr lang="fr-FR" altLang="fr-FR" dirty="0" err="1"/>
              <a:t>lines</a:t>
            </a:r>
            <a:r>
              <a:rPr lang="fr-FR" altLang="fr-FR" dirty="0"/>
              <a:t>   (</a:t>
            </a:r>
            <a:r>
              <a:rPr lang="fr-FR" altLang="fr-FR" dirty="0" err="1"/>
              <a:t>with</a:t>
            </a:r>
            <a:r>
              <a:rPr lang="fr-FR" altLang="fr-FR" dirty="0"/>
              <a:t> </a:t>
            </a:r>
            <a:r>
              <a:rPr lang="fr-FR" altLang="fr-FR" dirty="0" err="1"/>
              <a:t>slope</a:t>
            </a:r>
            <a:r>
              <a:rPr lang="fr-FR" altLang="fr-FR" dirty="0"/>
              <a:t> 1/C) are </a:t>
            </a:r>
            <a:r>
              <a:rPr lang="fr-FR" altLang="fr-FR" dirty="0" err="1"/>
              <a:t>called</a:t>
            </a:r>
            <a:r>
              <a:rPr lang="fr-FR" altLang="fr-FR" dirty="0"/>
              <a:t> « </a:t>
            </a:r>
            <a:r>
              <a:rPr lang="fr-FR" altLang="fr-FR" dirty="0" err="1"/>
              <a:t>characteristic</a:t>
            </a:r>
            <a:r>
              <a:rPr lang="fr-FR" altLang="fr-FR" dirty="0"/>
              <a:t> </a:t>
            </a:r>
            <a:r>
              <a:rPr lang="fr-FR" altLang="fr-FR" dirty="0" err="1"/>
              <a:t>curves</a:t>
            </a:r>
            <a:r>
              <a:rPr lang="fr-FR" altLang="fr-FR" dirty="0"/>
              <a:t> » of the</a:t>
            </a:r>
            <a:br>
              <a:rPr lang="fr-FR" altLang="fr-FR" dirty="0"/>
            </a:br>
            <a:r>
              <a:rPr lang="fr-FR" altLang="fr-FR" dirty="0"/>
              <a:t>advection </a:t>
            </a:r>
            <a:r>
              <a:rPr lang="fr-FR" altLang="fr-FR" dirty="0" err="1"/>
              <a:t>equation</a:t>
            </a:r>
            <a:r>
              <a:rPr lang="fr-FR" altLang="fr-FR" dirty="0"/>
              <a:t> . </a:t>
            </a:r>
            <a:r>
              <a:rPr lang="fr-FR" altLang="fr-FR" dirty="0" err="1"/>
              <a:t>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sz="2000" b="1" dirty="0"/>
              <a:t>the solution u (x, 0) </a:t>
            </a:r>
            <a:r>
              <a:rPr lang="fr-FR" altLang="fr-FR" sz="2000" b="1" dirty="0" err="1"/>
              <a:t>propagates</a:t>
            </a:r>
            <a:r>
              <a:rPr lang="fr-FR" altLang="fr-FR" sz="2000" b="1" dirty="0"/>
              <a:t> </a:t>
            </a:r>
            <a:r>
              <a:rPr lang="fr-FR" altLang="fr-FR" sz="2000" b="1" dirty="0" err="1"/>
              <a:t>along</a:t>
            </a:r>
            <a:r>
              <a:rPr lang="fr-FR" altLang="fr-FR" sz="2000" b="1" dirty="0"/>
              <a:t> </a:t>
            </a:r>
            <a:r>
              <a:rPr lang="fr-FR" altLang="fr-FR" sz="2000" b="1" dirty="0" err="1"/>
              <a:t>these</a:t>
            </a:r>
            <a:r>
              <a:rPr lang="fr-FR" altLang="fr-FR" sz="2000" b="1" dirty="0"/>
              <a:t> straight, at speed C
</a:t>
            </a:r>
          </a:p>
        </p:txBody>
      </p:sp>
      <p:sp>
        <p:nvSpPr>
          <p:cNvPr id="12301" name="Text Box 16">
            <a:extLst>
              <a:ext uri="{FF2B5EF4-FFF2-40B4-BE49-F238E27FC236}">
                <a16:creationId xmlns:a16="http://schemas.microsoft.com/office/drawing/2014/main" id="{4081AF26-8BCC-A342-91CD-B8C9CF59E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33051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0</a:t>
            </a:r>
          </a:p>
        </p:txBody>
      </p:sp>
      <p:sp>
        <p:nvSpPr>
          <p:cNvPr id="12302" name="Text Box 17">
            <a:extLst>
              <a:ext uri="{FF2B5EF4-FFF2-40B4-BE49-F238E27FC236}">
                <a16:creationId xmlns:a16="http://schemas.microsoft.com/office/drawing/2014/main" id="{3E565A40-A5A9-DD42-A8A4-92E931294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101" y="5476539"/>
            <a:ext cx="798648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What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u(</a:t>
            </a:r>
            <a:r>
              <a:rPr lang="fr-FR" altLang="fr-FR" dirty="0" err="1"/>
              <a:t>x,t</a:t>
            </a:r>
            <a:r>
              <a:rPr lang="fr-FR" altLang="fr-FR" dirty="0"/>
              <a:t>) ?   if x-ct=a </a:t>
            </a:r>
            <a:r>
              <a:rPr lang="fr-FR" altLang="fr-FR" dirty="0" err="1"/>
              <a:t>then</a:t>
            </a:r>
            <a:r>
              <a:rPr lang="fr-FR" altLang="fr-FR" dirty="0"/>
              <a:t>  u(</a:t>
            </a:r>
            <a:r>
              <a:rPr lang="fr-FR" altLang="fr-FR" dirty="0" err="1"/>
              <a:t>x,t</a:t>
            </a:r>
            <a:r>
              <a:rPr lang="fr-FR" altLang="fr-FR" dirty="0"/>
              <a:t>)=u(a-ct, </a:t>
            </a:r>
            <a:r>
              <a:rPr lang="fr-FR" altLang="fr-FR" dirty="0" err="1"/>
              <a:t>t</a:t>
            </a:r>
            <a:r>
              <a:rPr lang="fr-FR" altLang="fr-FR" dirty="0"/>
              <a:t>=0)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If  a-ct </a:t>
            </a:r>
            <a:r>
              <a:rPr lang="fr-FR" altLang="fr-FR" dirty="0" err="1"/>
              <a:t>falls</a:t>
            </a:r>
            <a:r>
              <a:rPr lang="fr-FR" altLang="fr-FR" dirty="0"/>
              <a:t> </a:t>
            </a:r>
            <a:r>
              <a:rPr lang="fr-FR" altLang="fr-FR" dirty="0" err="1"/>
              <a:t>outside</a:t>
            </a:r>
            <a:r>
              <a:rPr lang="fr-FR" altLang="fr-FR" dirty="0"/>
              <a:t> the </a:t>
            </a:r>
            <a:r>
              <a:rPr lang="fr-FR" altLang="fr-FR" dirty="0" err="1"/>
              <a:t>definition</a:t>
            </a:r>
            <a:r>
              <a:rPr lang="fr-FR" altLang="fr-FR" dirty="0"/>
              <a:t> </a:t>
            </a:r>
            <a:r>
              <a:rPr lang="fr-FR" altLang="fr-FR" dirty="0" err="1"/>
              <a:t>domain</a:t>
            </a:r>
            <a:r>
              <a:rPr lang="fr-FR" altLang="fr-FR" dirty="0"/>
              <a:t>  X initial =[</a:t>
            </a:r>
            <a:r>
              <a:rPr lang="fr-FR" altLang="fr-FR" dirty="0" err="1"/>
              <a:t>X</a:t>
            </a:r>
            <a:r>
              <a:rPr lang="fr-FR" altLang="fr-FR" baseline="-25000" dirty="0" err="1"/>
              <a:t>min</a:t>
            </a:r>
            <a:r>
              <a:rPr lang="fr-FR" altLang="fr-FR" dirty="0" err="1"/>
              <a:t>,X</a:t>
            </a:r>
            <a:r>
              <a:rPr lang="fr-FR" altLang="fr-FR" baseline="-25000" dirty="0" err="1"/>
              <a:t>max</a:t>
            </a:r>
            <a:r>
              <a:rPr lang="fr-FR" altLang="fr-FR" dirty="0"/>
              <a:t>],  </a:t>
            </a:r>
            <a:r>
              <a:rPr lang="fr-FR" altLang="fr-FR" dirty="0" err="1"/>
              <a:t>then</a:t>
            </a:r>
            <a:r>
              <a:rPr lang="fr-FR" altLang="fr-FR" dirty="0"/>
              <a:t>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need</a:t>
            </a:r>
            <a:endParaRPr lang="fr-FR" altLang="fr-FR" dirty="0"/>
          </a:p>
          <a:p>
            <a:pPr eaLnBrk="1" hangingPunct="1"/>
            <a:r>
              <a:rPr lang="fr-FR" altLang="fr-FR" b="1" dirty="0">
                <a:sym typeface="Wingdings" pitchFamily="2" charset="2"/>
              </a:rPr>
              <a:t>a </a:t>
            </a:r>
            <a:r>
              <a:rPr lang="fr-FR" altLang="fr-FR" b="1" dirty="0" err="1">
                <a:sym typeface="Wingdings" pitchFamily="2" charset="2"/>
              </a:rPr>
              <a:t>bounday</a:t>
            </a:r>
            <a:r>
              <a:rPr lang="fr-FR" altLang="fr-FR" b="1" dirty="0">
                <a:sym typeface="Wingdings" pitchFamily="2" charset="2"/>
              </a:rPr>
              <a:t> condition </a:t>
            </a:r>
            <a:r>
              <a:rPr lang="fr-FR" altLang="fr-FR" dirty="0">
                <a:sym typeface="Wingdings" pitchFamily="2" charset="2"/>
              </a:rPr>
              <a:t> si (a-ct) </a:t>
            </a:r>
            <a:r>
              <a:rPr lang="fr-FR" altLang="fr-FR" dirty="0">
                <a:sym typeface="Symbol" pitchFamily="2" charset="2"/>
              </a:rPr>
              <a:t> </a:t>
            </a:r>
            <a:r>
              <a:rPr lang="fr-FR" altLang="fr-FR" dirty="0"/>
              <a:t>=[</a:t>
            </a:r>
            <a:r>
              <a:rPr lang="fr-FR" altLang="fr-FR" dirty="0" err="1"/>
              <a:t>Xmin,Xmax</a:t>
            </a:r>
            <a:r>
              <a:rPr lang="fr-FR" altLang="fr-FR" dirty="0"/>
              <a:t>] alors u(</a:t>
            </a:r>
            <a:r>
              <a:rPr lang="fr-FR" altLang="fr-FR" dirty="0" err="1"/>
              <a:t>x,t</a:t>
            </a:r>
            <a:r>
              <a:rPr lang="fr-FR" altLang="fr-FR" dirty="0"/>
              <a:t>)=</a:t>
            </a:r>
            <a:r>
              <a:rPr lang="fr-FR" altLang="fr-FR" dirty="0">
                <a:sym typeface="Symbol" pitchFamily="2" charset="2"/>
              </a:rPr>
              <a:t>(a-ct) </a:t>
            </a:r>
          </a:p>
          <a:p>
            <a:pPr eaLnBrk="1" hangingPunct="1"/>
            <a:endParaRPr lang="fr-FR" altLang="fr-FR" dirty="0"/>
          </a:p>
        </p:txBody>
      </p:sp>
      <p:sp>
        <p:nvSpPr>
          <p:cNvPr id="12303" name="Text Box 18">
            <a:extLst>
              <a:ext uri="{FF2B5EF4-FFF2-40B4-BE49-F238E27FC236}">
                <a16:creationId xmlns:a16="http://schemas.microsoft.com/office/drawing/2014/main" id="{63897685-834C-8F4A-9534-75F7DCACE3E7}"/>
              </a:ext>
            </a:extLst>
          </p:cNvPr>
          <p:cNvSpPr txBox="1">
            <a:spLocks noChangeArrowheads="1"/>
          </p:cNvSpPr>
          <p:nvPr/>
        </p:nvSpPr>
        <p:spPr bwMode="auto">
          <a:xfrm rot="-2736563">
            <a:off x="2233613" y="820738"/>
            <a:ext cx="1554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t=x/c+a0</a:t>
            </a:r>
          </a:p>
        </p:txBody>
      </p:sp>
      <p:sp>
        <p:nvSpPr>
          <p:cNvPr id="12304" name="Text Box 19">
            <a:extLst>
              <a:ext uri="{FF2B5EF4-FFF2-40B4-BE49-F238E27FC236}">
                <a16:creationId xmlns:a16="http://schemas.microsoft.com/office/drawing/2014/main" id="{679EC9F9-6E4C-864A-8089-4E013C903797}"/>
              </a:ext>
            </a:extLst>
          </p:cNvPr>
          <p:cNvSpPr txBox="1">
            <a:spLocks noChangeArrowheads="1"/>
          </p:cNvSpPr>
          <p:nvPr/>
        </p:nvSpPr>
        <p:spPr bwMode="auto">
          <a:xfrm rot="-2736563">
            <a:off x="3114676" y="1214437"/>
            <a:ext cx="1554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t=x/c+a1</a:t>
            </a:r>
          </a:p>
        </p:txBody>
      </p:sp>
      <p:sp>
        <p:nvSpPr>
          <p:cNvPr id="12305" name="Text Box 20">
            <a:extLst>
              <a:ext uri="{FF2B5EF4-FFF2-40B4-BE49-F238E27FC236}">
                <a16:creationId xmlns:a16="http://schemas.microsoft.com/office/drawing/2014/main" id="{99E5FE64-433B-3743-A960-37928D570ABA}"/>
              </a:ext>
            </a:extLst>
          </p:cNvPr>
          <p:cNvSpPr txBox="1">
            <a:spLocks noChangeArrowheads="1"/>
          </p:cNvSpPr>
          <p:nvPr/>
        </p:nvSpPr>
        <p:spPr bwMode="auto">
          <a:xfrm rot="-2736563">
            <a:off x="4770438" y="1214438"/>
            <a:ext cx="1554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t=x/c+a3</a:t>
            </a:r>
          </a:p>
        </p:txBody>
      </p:sp>
      <p:sp>
        <p:nvSpPr>
          <p:cNvPr id="12306" name="Text Box 21">
            <a:extLst>
              <a:ext uri="{FF2B5EF4-FFF2-40B4-BE49-F238E27FC236}">
                <a16:creationId xmlns:a16="http://schemas.microsoft.com/office/drawing/2014/main" id="{465D45BD-8747-F246-8D00-5C9EAC1D31B6}"/>
              </a:ext>
            </a:extLst>
          </p:cNvPr>
          <p:cNvSpPr txBox="1">
            <a:spLocks noChangeArrowheads="1"/>
          </p:cNvSpPr>
          <p:nvPr/>
        </p:nvSpPr>
        <p:spPr bwMode="auto">
          <a:xfrm rot="-2736563">
            <a:off x="6858000" y="1143000"/>
            <a:ext cx="1554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t=x/c+an</a:t>
            </a:r>
          </a:p>
        </p:txBody>
      </p:sp>
      <p:sp>
        <p:nvSpPr>
          <p:cNvPr id="12307" name="Text Box 22">
            <a:extLst>
              <a:ext uri="{FF2B5EF4-FFF2-40B4-BE49-F238E27FC236}">
                <a16:creationId xmlns:a16="http://schemas.microsoft.com/office/drawing/2014/main" id="{4FE64DDC-2D77-364D-B4C6-C6CA277DD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3736975"/>
            <a:ext cx="581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X</a:t>
            </a:r>
            <a:r>
              <a:rPr lang="fr-FR" altLang="fr-FR" baseline="-25000"/>
              <a:t>min</a:t>
            </a:r>
            <a:endParaRPr lang="fr-FR" altLang="fr-FR"/>
          </a:p>
        </p:txBody>
      </p:sp>
      <p:sp>
        <p:nvSpPr>
          <p:cNvPr id="12308" name="Text Box 23">
            <a:extLst>
              <a:ext uri="{FF2B5EF4-FFF2-40B4-BE49-F238E27FC236}">
                <a16:creationId xmlns:a16="http://schemas.microsoft.com/office/drawing/2014/main" id="{CD8EB935-80DD-4B46-AD37-D3BB84133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8563" y="3644900"/>
            <a:ext cx="6238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X</a:t>
            </a:r>
            <a:r>
              <a:rPr lang="fr-FR" altLang="fr-FR" baseline="-25000"/>
              <a:t>max</a:t>
            </a:r>
            <a:endParaRPr lang="fr-FR" altLang="fr-FR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>
            <a:extLst>
              <a:ext uri="{FF2B5EF4-FFF2-40B4-BE49-F238E27FC236}">
                <a16:creationId xmlns:a16="http://schemas.microsoft.com/office/drawing/2014/main" id="{383C411D-C4B8-1741-9273-23F5BDD81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33375"/>
            <a:ext cx="7738016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800" b="1" dirty="0">
                <a:solidFill>
                  <a:schemeClr val="accent2"/>
                </a:solidFill>
              </a:rPr>
              <a:t>CONCLUSION on </a:t>
            </a:r>
            <a:r>
              <a:rPr lang="fr-FR" altLang="fr-FR" sz="2800" b="1" dirty="0" err="1">
                <a:solidFill>
                  <a:schemeClr val="accent2"/>
                </a:solidFill>
              </a:rPr>
              <a:t>elliptical</a:t>
            </a:r>
            <a:r>
              <a:rPr lang="fr-FR" altLang="fr-FR" sz="2800" b="1" dirty="0">
                <a:solidFill>
                  <a:schemeClr val="accent2"/>
                </a:solidFill>
              </a:rPr>
              <a:t> </a:t>
            </a:r>
            <a:r>
              <a:rPr lang="fr-FR" altLang="fr-FR" sz="2800" b="1" dirty="0" err="1">
                <a:solidFill>
                  <a:schemeClr val="accent2"/>
                </a:solidFill>
              </a:rPr>
              <a:t>equations</a:t>
            </a:r>
            <a:r>
              <a:rPr lang="fr-FR" altLang="fr-FR" sz="2800" b="1" dirty="0">
                <a:solidFill>
                  <a:schemeClr val="accent2"/>
                </a:solidFill>
              </a:rPr>
              <a:t>
</a:t>
            </a:r>
            <a:r>
              <a:rPr lang="fr-FR" altLang="fr-FR" b="1" dirty="0">
                <a:solidFill>
                  <a:schemeClr val="accent2"/>
                </a:solidFill>
              </a:rPr>
              <a:t>
</a:t>
            </a:r>
            <a:r>
              <a:rPr lang="fr-FR" altLang="fr-FR" b="1" dirty="0" err="1">
                <a:solidFill>
                  <a:schemeClr val="accent2"/>
                </a:solidFill>
              </a:rPr>
              <a:t>Elliptical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</a:rPr>
              <a:t>functions</a:t>
            </a:r>
            <a:r>
              <a:rPr lang="fr-FR" altLang="fr-FR" b="1" dirty="0">
                <a:solidFill>
                  <a:schemeClr val="accent2"/>
                </a:solidFill>
              </a:rPr>
              <a:t> (</a:t>
            </a:r>
            <a:r>
              <a:rPr lang="fr-FR" altLang="fr-FR" b="1" dirty="0" err="1">
                <a:solidFill>
                  <a:schemeClr val="accent2"/>
                </a:solidFill>
              </a:rPr>
              <a:t>which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</a:rPr>
              <a:t>require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</a:rPr>
              <a:t>calculating</a:t>
            </a:r>
            <a:r>
              <a:rPr lang="fr-FR" altLang="fr-FR" b="1" dirty="0">
                <a:solidFill>
                  <a:schemeClr val="accent2"/>
                </a:solidFill>
              </a:rPr>
              <a:t> a </a:t>
            </a:r>
            <a:r>
              <a:rPr lang="fr-FR" altLang="fr-FR" b="1" dirty="0" err="1">
                <a:solidFill>
                  <a:schemeClr val="accent2"/>
                </a:solidFill>
              </a:rPr>
              <a:t>field</a:t>
            </a:r>
            <a:r>
              <a:rPr lang="fr-FR" altLang="fr-FR" b="1" dirty="0">
                <a:solidFill>
                  <a:schemeClr val="accent2"/>
                </a:solidFill>
              </a:rPr>
              <a:t> on a </a:t>
            </a:r>
            <a:r>
              <a:rPr lang="fr-FR" altLang="fr-FR" b="1" dirty="0" err="1">
                <a:solidFill>
                  <a:schemeClr val="accent2"/>
                </a:solidFill>
              </a:rPr>
              <a:t>grid</a:t>
            </a:r>
            <a:r>
              <a:rPr lang="fr-FR" altLang="fr-FR" b="1" dirty="0">
                <a:solidFill>
                  <a:schemeClr val="accent2"/>
                </a:solidFill>
              </a:rPr>
              <a:t>)
</a:t>
            </a:r>
            <a:r>
              <a:rPr lang="fr-FR" altLang="fr-FR" b="1" dirty="0" err="1">
                <a:solidFill>
                  <a:schemeClr val="accent2"/>
                </a:solidFill>
              </a:rPr>
              <a:t>require</a:t>
            </a:r>
            <a:r>
              <a:rPr lang="fr-FR" altLang="fr-FR" b="1" dirty="0">
                <a:solidFill>
                  <a:schemeClr val="accent2"/>
                </a:solidFill>
              </a:rPr>
              <a:t> a </a:t>
            </a:r>
            <a:r>
              <a:rPr lang="fr-FR" altLang="fr-FR" b="1" dirty="0" err="1">
                <a:solidFill>
                  <a:schemeClr val="accent2"/>
                </a:solidFill>
              </a:rPr>
              <a:t>rather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</a:rPr>
              <a:t>complex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</a:rPr>
              <a:t>resolution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</a:rPr>
              <a:t>because</a:t>
            </a:r>
            <a:r>
              <a:rPr lang="fr-FR" altLang="fr-FR" b="1" dirty="0">
                <a:solidFill>
                  <a:schemeClr val="accent2"/>
                </a:solidFill>
              </a:rPr>
              <a:t> the </a:t>
            </a:r>
            <a:r>
              <a:rPr lang="fr-FR" altLang="fr-FR" b="1" dirty="0" err="1">
                <a:solidFill>
                  <a:schemeClr val="accent2"/>
                </a:solidFill>
              </a:rPr>
              <a:t>equation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</a:rPr>
              <a:t>that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</a:rPr>
              <a:t>allows</a:t>
            </a:r>
            <a:r>
              <a:rPr lang="fr-FR" altLang="fr-FR" b="1" dirty="0">
                <a:solidFill>
                  <a:schemeClr val="accent2"/>
                </a:solidFill>
              </a:rPr>
              <a:t>
</a:t>
            </a:r>
            <a:r>
              <a:rPr lang="fr-FR" altLang="fr-FR" b="1" dirty="0" err="1">
                <a:solidFill>
                  <a:schemeClr val="accent2"/>
                </a:solidFill>
              </a:rPr>
              <a:t>calculating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</a:rPr>
              <a:t>them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</a:rPr>
              <a:t>is</a:t>
            </a:r>
            <a:r>
              <a:rPr lang="fr-FR" altLang="fr-FR" b="1" dirty="0">
                <a:solidFill>
                  <a:schemeClr val="accent2"/>
                </a:solidFill>
              </a:rPr>
              <a:t> not </a:t>
            </a:r>
            <a:r>
              <a:rPr lang="fr-FR" altLang="fr-FR" b="1" dirty="0" err="1">
                <a:solidFill>
                  <a:schemeClr val="accent2"/>
                </a:solidFill>
              </a:rPr>
              <a:t>linear</a:t>
            </a:r>
            <a:r>
              <a:rPr lang="fr-FR" altLang="fr-FR" b="1" dirty="0">
                <a:solidFill>
                  <a:schemeClr val="accent2"/>
                </a:solidFill>
              </a:rPr>
              <a:t> and </a:t>
            </a:r>
            <a:r>
              <a:rPr lang="fr-FR" altLang="fr-FR" b="1" dirty="0" err="1">
                <a:solidFill>
                  <a:schemeClr val="accent2"/>
                </a:solidFill>
              </a:rPr>
              <a:t>is</a:t>
            </a:r>
            <a:r>
              <a:rPr lang="fr-FR" altLang="fr-FR" b="1" dirty="0">
                <a:solidFill>
                  <a:schemeClr val="accent2"/>
                </a:solidFill>
              </a:rPr>
              <a:t> not </a:t>
            </a:r>
            <a:r>
              <a:rPr lang="fr-FR" altLang="fr-FR" b="1" dirty="0" err="1">
                <a:solidFill>
                  <a:schemeClr val="accent2"/>
                </a:solidFill>
              </a:rPr>
              <a:t>simply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</a:rPr>
              <a:t>written</a:t>
            </a:r>
            <a:r>
              <a:rPr lang="fr-FR" altLang="fr-FR" b="1" dirty="0">
                <a:solidFill>
                  <a:schemeClr val="accent2"/>
                </a:solidFill>
              </a:rPr>
              <a:t>
</a:t>
            </a:r>
            <a:r>
              <a:rPr lang="fr-FR" altLang="fr-FR" b="1" dirty="0" err="1">
                <a:solidFill>
                  <a:schemeClr val="accent2"/>
                </a:solidFill>
              </a:rPr>
              <a:t>with</a:t>
            </a:r>
            <a:r>
              <a:rPr lang="fr-FR" altLang="fr-FR" b="1" dirty="0">
                <a:solidFill>
                  <a:schemeClr val="accent2"/>
                </a:solidFill>
              </a:rPr>
              <a:t> dies.</a:t>
            </a:r>
          </a:p>
          <a:p>
            <a:pPr eaLnBrk="1" hangingPunct="1"/>
            <a:r>
              <a:rPr lang="fr-FR" altLang="fr-FR" b="1" dirty="0">
                <a:solidFill>
                  <a:schemeClr val="accent2"/>
                </a:solidFill>
              </a:rPr>
              <a:t>
</a:t>
            </a:r>
            <a:r>
              <a:rPr lang="fr-FR" altLang="fr-FR" b="1" dirty="0" err="1">
                <a:solidFill>
                  <a:schemeClr val="accent2"/>
                </a:solidFill>
              </a:rPr>
              <a:t>They</a:t>
            </a:r>
            <a:r>
              <a:rPr lang="fr-FR" altLang="fr-FR" b="1" dirty="0">
                <a:solidFill>
                  <a:schemeClr val="accent2"/>
                </a:solidFill>
              </a:rPr>
              <a:t> are </a:t>
            </a:r>
            <a:r>
              <a:rPr lang="fr-FR" altLang="fr-FR" b="1" dirty="0" err="1">
                <a:solidFill>
                  <a:schemeClr val="accent2"/>
                </a:solidFill>
              </a:rPr>
              <a:t>called</a:t>
            </a:r>
            <a:r>
              <a:rPr lang="fr-FR" altLang="fr-FR" b="1" dirty="0">
                <a:solidFill>
                  <a:schemeClr val="accent2"/>
                </a:solidFill>
              </a:rPr>
              <a:t> "</a:t>
            </a:r>
            <a:r>
              <a:rPr lang="fr-FR" altLang="fr-FR" b="1" dirty="0" err="1">
                <a:solidFill>
                  <a:schemeClr val="accent2"/>
                </a:solidFill>
              </a:rPr>
              <a:t>equations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</a:rPr>
              <a:t>with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</a:rPr>
              <a:t>boundary</a:t>
            </a:r>
            <a:r>
              <a:rPr lang="fr-FR" altLang="fr-FR" b="1" dirty="0">
                <a:solidFill>
                  <a:schemeClr val="accent2"/>
                </a:solidFill>
              </a:rPr>
              <a:t> conditions" </a:t>
            </a:r>
          </a:p>
          <a:p>
            <a:pPr eaLnBrk="1" hangingPunct="1"/>
            <a:r>
              <a:rPr lang="fr-FR" altLang="fr-FR" b="1" dirty="0">
                <a:solidFill>
                  <a:schemeClr val="accent2"/>
                </a:solidFill>
              </a:rPr>
              <a:t>
</a:t>
            </a:r>
            <a:r>
              <a:rPr lang="fr-FR" altLang="fr-FR" dirty="0"/>
              <a:t>Spectral </a:t>
            </a:r>
            <a:r>
              <a:rPr lang="fr-FR" altLang="fr-FR" dirty="0" err="1"/>
              <a:t>approaches</a:t>
            </a:r>
            <a:r>
              <a:rPr lang="fr-FR" altLang="fr-FR" dirty="0"/>
              <a:t>, </a:t>
            </a:r>
            <a:r>
              <a:rPr lang="fr-FR" altLang="fr-FR" dirty="0" err="1"/>
              <a:t>which</a:t>
            </a:r>
            <a:r>
              <a:rPr lang="fr-FR" altLang="fr-FR" dirty="0"/>
              <a:t> </a:t>
            </a:r>
            <a:r>
              <a:rPr lang="fr-FR" altLang="fr-FR" dirty="0" err="1"/>
              <a:t>pass</a:t>
            </a:r>
            <a:r>
              <a:rPr lang="fr-FR" altLang="fr-FR" dirty="0"/>
              <a:t> </a:t>
            </a:r>
            <a:r>
              <a:rPr lang="fr-FR" altLang="fr-FR" dirty="0" err="1"/>
              <a:t>through</a:t>
            </a:r>
            <a:r>
              <a:rPr lang="fr-FR" altLang="fr-FR" dirty="0"/>
              <a:t> a TF, are </a:t>
            </a:r>
            <a:r>
              <a:rPr lang="fr-FR" altLang="fr-FR" dirty="0" err="1"/>
              <a:t>often</a:t>
            </a:r>
            <a:r>
              <a:rPr lang="fr-FR" altLang="fr-FR" dirty="0"/>
              <a:t> the </a:t>
            </a:r>
            <a:r>
              <a:rPr lang="fr-FR" altLang="fr-FR" dirty="0" err="1"/>
              <a:t>fastest</a:t>
            </a:r>
            <a:r>
              <a:rPr lang="fr-FR" altLang="fr-FR" dirty="0"/>
              <a:t> </a:t>
            </a:r>
          </a:p>
          <a:p>
            <a:pPr eaLnBrk="1" hangingPunct="1"/>
            <a:r>
              <a:rPr lang="fr-FR" altLang="fr-FR" dirty="0"/>
              <a:t> (</a:t>
            </a:r>
            <a:r>
              <a:rPr lang="fr-FR" altLang="fr-FR" dirty="0" err="1"/>
              <a:t>thanks</a:t>
            </a:r>
            <a:r>
              <a:rPr lang="fr-FR" altLang="fr-FR" dirty="0"/>
              <a:t> to FFT algorithme) .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
</a:t>
            </a:r>
            <a:r>
              <a:rPr lang="fr-FR" altLang="fr-FR" dirty="0" err="1"/>
              <a:t>Boundary</a:t>
            </a:r>
            <a:r>
              <a:rPr lang="fr-FR" altLang="fr-FR" dirty="0"/>
              <a:t> conditions </a:t>
            </a:r>
            <a:r>
              <a:rPr lang="fr-FR" altLang="fr-FR" dirty="0" err="1"/>
              <a:t>can</a:t>
            </a:r>
            <a:r>
              <a:rPr lang="fr-FR" altLang="fr-FR" dirty="0"/>
              <a:t> </a:t>
            </a:r>
            <a:r>
              <a:rPr lang="fr-FR" altLang="fr-FR" dirty="0" err="1"/>
              <a:t>sometimes</a:t>
            </a:r>
            <a:r>
              <a:rPr lang="fr-FR" altLang="fr-FR" dirty="0"/>
              <a:t>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difficult</a:t>
            </a:r>
            <a:r>
              <a:rPr lang="fr-FR" altLang="fr-FR" dirty="0"/>
              <a:t> to </a:t>
            </a:r>
            <a:r>
              <a:rPr lang="fr-FR" altLang="fr-FR" dirty="0" err="1"/>
              <a:t>handle</a:t>
            </a:r>
            <a:r>
              <a:rPr lang="fr-FR" altLang="fr-FR" dirty="0"/>
              <a:t>.
Of course the FFT assumes </a:t>
            </a:r>
            <a:r>
              <a:rPr lang="fr-FR" altLang="fr-FR" dirty="0" err="1"/>
              <a:t>periodic</a:t>
            </a:r>
            <a:r>
              <a:rPr lang="fr-FR" altLang="fr-FR" dirty="0"/>
              <a:t> </a:t>
            </a:r>
            <a:r>
              <a:rPr lang="fr-FR" altLang="fr-FR" dirty="0" err="1"/>
              <a:t>term</a:t>
            </a:r>
            <a:r>
              <a:rPr lang="fr-FR" altLang="fr-FR" dirty="0"/>
              <a:t> conditions</a:t>
            </a:r>
          </a:p>
          <a:p>
            <a:pPr eaLnBrk="1" hangingPunct="1"/>
            <a:r>
              <a:rPr lang="fr-FR" altLang="fr-FR" dirty="0"/>
              <a:t>
For </a:t>
            </a:r>
            <a:r>
              <a:rPr lang="fr-FR" altLang="fr-FR" dirty="0" err="1"/>
              <a:t>isolated</a:t>
            </a:r>
            <a:r>
              <a:rPr lang="fr-FR" altLang="fr-FR" dirty="0"/>
              <a:t> non-</a:t>
            </a:r>
            <a:r>
              <a:rPr lang="fr-FR" altLang="fr-FR" dirty="0" err="1"/>
              <a:t>periodic</a:t>
            </a:r>
            <a:r>
              <a:rPr lang="fr-FR" altLang="fr-FR" dirty="0"/>
              <a:t> </a:t>
            </a:r>
            <a:r>
              <a:rPr lang="fr-FR" altLang="fr-FR" dirty="0" err="1"/>
              <a:t>systems</a:t>
            </a:r>
            <a:r>
              <a:rPr lang="fr-FR" altLang="fr-FR" dirty="0"/>
              <a:t> ... </a:t>
            </a:r>
            <a:r>
              <a:rPr lang="fr-FR" altLang="fr-FR" dirty="0" err="1"/>
              <a:t>this</a:t>
            </a:r>
            <a:r>
              <a:rPr lang="fr-FR" altLang="fr-FR" dirty="0"/>
              <a:t> </a:t>
            </a:r>
            <a:r>
              <a:rPr lang="fr-FR" altLang="fr-FR" dirty="0" err="1"/>
              <a:t>still</a:t>
            </a:r>
            <a:r>
              <a:rPr lang="fr-FR" altLang="fr-FR" dirty="0"/>
              <a:t> </a:t>
            </a:r>
            <a:r>
              <a:rPr lang="fr-FR" altLang="fr-FR" dirty="0" err="1"/>
              <a:t>requires</a:t>
            </a:r>
            <a:r>
              <a:rPr lang="fr-FR" altLang="fr-FR" dirty="0"/>
              <a:t> a
</a:t>
            </a:r>
            <a:r>
              <a:rPr lang="fr-FR" altLang="fr-FR" dirty="0" err="1"/>
              <a:t>little</a:t>
            </a:r>
            <a:r>
              <a:rPr lang="fr-FR" altLang="fr-FR" dirty="0"/>
              <a:t> </a:t>
            </a:r>
            <a:r>
              <a:rPr lang="fr-FR" altLang="fr-FR" dirty="0" err="1"/>
              <a:t>work</a:t>
            </a:r>
            <a:r>
              <a:rPr lang="fr-FR" altLang="fr-FR" dirty="0"/>
              <a:t>.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9F1659C7-64C6-F248-B64B-2EE1B2B34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423863"/>
            <a:ext cx="307007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Example</a:t>
            </a:r>
            <a:r>
              <a:rPr lang="fr-FR" altLang="fr-FR" dirty="0"/>
              <a:t>: 
Suppose U (x.0)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like</a:t>
            </a:r>
            <a:r>
              <a:rPr lang="fr-FR" altLang="fr-FR" dirty="0"/>
              <a:t> </a:t>
            </a:r>
            <a:r>
              <a:rPr lang="fr-FR" altLang="fr-FR" dirty="0" err="1"/>
              <a:t>that</a:t>
            </a:r>
            <a:r>
              <a:rPr lang="fr-FR" altLang="fr-FR" dirty="0"/>
              <a:t> :
</a:t>
            </a:r>
          </a:p>
        </p:txBody>
      </p:sp>
      <p:sp>
        <p:nvSpPr>
          <p:cNvPr id="13315" name="Freeform 4">
            <a:extLst>
              <a:ext uri="{FF2B5EF4-FFF2-40B4-BE49-F238E27FC236}">
                <a16:creationId xmlns:a16="http://schemas.microsoft.com/office/drawing/2014/main" id="{97C473AB-63B4-2646-8E01-7DD6996F4C38}"/>
              </a:ext>
            </a:extLst>
          </p:cNvPr>
          <p:cNvSpPr>
            <a:spLocks/>
          </p:cNvSpPr>
          <p:nvPr/>
        </p:nvSpPr>
        <p:spPr bwMode="auto">
          <a:xfrm>
            <a:off x="4140200" y="620713"/>
            <a:ext cx="360363" cy="576262"/>
          </a:xfrm>
          <a:custGeom>
            <a:avLst/>
            <a:gdLst>
              <a:gd name="T0" fmla="*/ 0 w 227"/>
              <a:gd name="T1" fmla="*/ 2147483647 h 363"/>
              <a:gd name="T2" fmla="*/ 0 w 227"/>
              <a:gd name="T3" fmla="*/ 0 h 363"/>
              <a:gd name="T4" fmla="*/ 2147483647 w 227"/>
              <a:gd name="T5" fmla="*/ 0 h 363"/>
              <a:gd name="T6" fmla="*/ 2147483647 w 227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7" h="363">
                <a:moveTo>
                  <a:pt x="0" y="363"/>
                </a:moveTo>
                <a:lnTo>
                  <a:pt x="0" y="0"/>
                </a:lnTo>
                <a:lnTo>
                  <a:pt x="227" y="0"/>
                </a:lnTo>
                <a:lnTo>
                  <a:pt x="227" y="363"/>
                </a:lnTo>
              </a:path>
            </a:pathLst>
          </a:custGeom>
          <a:noFill/>
          <a:ln w="28575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" name="Line 5">
            <a:extLst>
              <a:ext uri="{FF2B5EF4-FFF2-40B4-BE49-F238E27FC236}">
                <a16:creationId xmlns:a16="http://schemas.microsoft.com/office/drawing/2014/main" id="{D890675F-6753-8948-99F4-8EECCE2C3D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5738" y="1196975"/>
            <a:ext cx="144462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Line 6">
            <a:extLst>
              <a:ext uri="{FF2B5EF4-FFF2-40B4-BE49-F238E27FC236}">
                <a16:creationId xmlns:a16="http://schemas.microsoft.com/office/drawing/2014/main" id="{AEF00489-5435-7A46-9561-986821883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1196975"/>
            <a:ext cx="324008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Text Box 7">
            <a:extLst>
              <a:ext uri="{FF2B5EF4-FFF2-40B4-BE49-F238E27FC236}">
                <a16:creationId xmlns:a16="http://schemas.microsoft.com/office/drawing/2014/main" id="{92A2012E-D027-2A42-ADC2-704267FF2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1431925"/>
            <a:ext cx="36343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So U (x.0) </a:t>
            </a:r>
            <a:r>
              <a:rPr lang="fr-FR" altLang="fr-FR" dirty="0" err="1"/>
              <a:t>propagates</a:t>
            </a:r>
            <a:r>
              <a:rPr lang="fr-FR" altLang="fr-FR" dirty="0"/>
              <a:t>  at speed c
</a:t>
            </a:r>
          </a:p>
        </p:txBody>
      </p:sp>
      <p:sp>
        <p:nvSpPr>
          <p:cNvPr id="13319" name="Line 8">
            <a:extLst>
              <a:ext uri="{FF2B5EF4-FFF2-40B4-BE49-F238E27FC236}">
                <a16:creationId xmlns:a16="http://schemas.microsoft.com/office/drawing/2014/main" id="{6BFC2807-3E29-1A44-95C8-06A222833E7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2205038"/>
            <a:ext cx="0" cy="309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Line 9">
            <a:extLst>
              <a:ext uri="{FF2B5EF4-FFF2-40B4-BE49-F238E27FC236}">
                <a16:creationId xmlns:a16="http://schemas.microsoft.com/office/drawing/2014/main" id="{D8155934-9CD3-F741-BB03-0135C04ACEB0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5300663"/>
            <a:ext cx="6480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Freeform 10">
            <a:extLst>
              <a:ext uri="{FF2B5EF4-FFF2-40B4-BE49-F238E27FC236}">
                <a16:creationId xmlns:a16="http://schemas.microsoft.com/office/drawing/2014/main" id="{A02440AE-BA78-344B-A4F1-BCC7A4669B9F}"/>
              </a:ext>
            </a:extLst>
          </p:cNvPr>
          <p:cNvSpPr>
            <a:spLocks/>
          </p:cNvSpPr>
          <p:nvPr/>
        </p:nvSpPr>
        <p:spPr bwMode="auto">
          <a:xfrm>
            <a:off x="1116013" y="4724400"/>
            <a:ext cx="360362" cy="576263"/>
          </a:xfrm>
          <a:custGeom>
            <a:avLst/>
            <a:gdLst>
              <a:gd name="T0" fmla="*/ 0 w 227"/>
              <a:gd name="T1" fmla="*/ 2147483647 h 363"/>
              <a:gd name="T2" fmla="*/ 0 w 227"/>
              <a:gd name="T3" fmla="*/ 0 h 363"/>
              <a:gd name="T4" fmla="*/ 2147483647 w 227"/>
              <a:gd name="T5" fmla="*/ 0 h 363"/>
              <a:gd name="T6" fmla="*/ 2147483647 w 227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7" h="363">
                <a:moveTo>
                  <a:pt x="0" y="363"/>
                </a:moveTo>
                <a:lnTo>
                  <a:pt x="0" y="0"/>
                </a:lnTo>
                <a:lnTo>
                  <a:pt x="227" y="0"/>
                </a:lnTo>
                <a:lnTo>
                  <a:pt x="227" y="363"/>
                </a:lnTo>
              </a:path>
            </a:pathLst>
          </a:custGeom>
          <a:noFill/>
          <a:ln w="28575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11">
            <a:extLst>
              <a:ext uri="{FF2B5EF4-FFF2-40B4-BE49-F238E27FC236}">
                <a16:creationId xmlns:a16="http://schemas.microsoft.com/office/drawing/2014/main" id="{116CA586-9AA7-164F-9BB7-A9A29C8CB3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5300663"/>
            <a:ext cx="144463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12">
            <a:extLst>
              <a:ext uri="{FF2B5EF4-FFF2-40B4-BE49-F238E27FC236}">
                <a16:creationId xmlns:a16="http://schemas.microsoft.com/office/drawing/2014/main" id="{45BA76D4-C85F-4A44-BAFA-C984B75E9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5300663"/>
            <a:ext cx="583247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Freeform 13">
            <a:extLst>
              <a:ext uri="{FF2B5EF4-FFF2-40B4-BE49-F238E27FC236}">
                <a16:creationId xmlns:a16="http://schemas.microsoft.com/office/drawing/2014/main" id="{F3D66507-685B-174A-915C-BAA3E85D6C65}"/>
              </a:ext>
            </a:extLst>
          </p:cNvPr>
          <p:cNvSpPr>
            <a:spLocks/>
          </p:cNvSpPr>
          <p:nvPr/>
        </p:nvSpPr>
        <p:spPr bwMode="auto">
          <a:xfrm>
            <a:off x="2484438" y="3573463"/>
            <a:ext cx="360362" cy="576262"/>
          </a:xfrm>
          <a:custGeom>
            <a:avLst/>
            <a:gdLst>
              <a:gd name="T0" fmla="*/ 0 w 227"/>
              <a:gd name="T1" fmla="*/ 2147483647 h 363"/>
              <a:gd name="T2" fmla="*/ 0 w 227"/>
              <a:gd name="T3" fmla="*/ 0 h 363"/>
              <a:gd name="T4" fmla="*/ 2147483647 w 227"/>
              <a:gd name="T5" fmla="*/ 0 h 363"/>
              <a:gd name="T6" fmla="*/ 2147483647 w 227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7" h="363">
                <a:moveTo>
                  <a:pt x="0" y="363"/>
                </a:moveTo>
                <a:lnTo>
                  <a:pt x="0" y="0"/>
                </a:lnTo>
                <a:lnTo>
                  <a:pt x="227" y="0"/>
                </a:lnTo>
                <a:lnTo>
                  <a:pt x="227" y="363"/>
                </a:lnTo>
              </a:path>
            </a:pathLst>
          </a:custGeom>
          <a:noFill/>
          <a:ln w="28575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14">
            <a:extLst>
              <a:ext uri="{FF2B5EF4-FFF2-40B4-BE49-F238E27FC236}">
                <a16:creationId xmlns:a16="http://schemas.microsoft.com/office/drawing/2014/main" id="{330620E4-1836-E541-9DF7-12EF80A96F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4149725"/>
            <a:ext cx="1512888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15">
            <a:extLst>
              <a:ext uri="{FF2B5EF4-FFF2-40B4-BE49-F238E27FC236}">
                <a16:creationId xmlns:a16="http://schemas.microsoft.com/office/drawing/2014/main" id="{024A8EBE-4D0A-F04A-9A0B-18638B358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4800" y="4149725"/>
            <a:ext cx="43910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Freeform 16">
            <a:extLst>
              <a:ext uri="{FF2B5EF4-FFF2-40B4-BE49-F238E27FC236}">
                <a16:creationId xmlns:a16="http://schemas.microsoft.com/office/drawing/2014/main" id="{37660A2E-592D-C84D-91E8-DAE90A8BC264}"/>
              </a:ext>
            </a:extLst>
          </p:cNvPr>
          <p:cNvSpPr>
            <a:spLocks/>
          </p:cNvSpPr>
          <p:nvPr/>
        </p:nvSpPr>
        <p:spPr bwMode="auto">
          <a:xfrm>
            <a:off x="4067175" y="2276475"/>
            <a:ext cx="360363" cy="576263"/>
          </a:xfrm>
          <a:custGeom>
            <a:avLst/>
            <a:gdLst>
              <a:gd name="T0" fmla="*/ 0 w 227"/>
              <a:gd name="T1" fmla="*/ 2147483647 h 363"/>
              <a:gd name="T2" fmla="*/ 0 w 227"/>
              <a:gd name="T3" fmla="*/ 0 h 363"/>
              <a:gd name="T4" fmla="*/ 2147483647 w 227"/>
              <a:gd name="T5" fmla="*/ 0 h 363"/>
              <a:gd name="T6" fmla="*/ 2147483647 w 227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7" h="363">
                <a:moveTo>
                  <a:pt x="0" y="363"/>
                </a:moveTo>
                <a:lnTo>
                  <a:pt x="0" y="0"/>
                </a:lnTo>
                <a:lnTo>
                  <a:pt x="227" y="0"/>
                </a:lnTo>
                <a:lnTo>
                  <a:pt x="227" y="363"/>
                </a:lnTo>
              </a:path>
            </a:pathLst>
          </a:custGeom>
          <a:noFill/>
          <a:ln w="28575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7">
            <a:extLst>
              <a:ext uri="{FF2B5EF4-FFF2-40B4-BE49-F238E27FC236}">
                <a16:creationId xmlns:a16="http://schemas.microsoft.com/office/drawing/2014/main" id="{90753E52-5BAA-CE4A-A10F-70D7877CB8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2852738"/>
            <a:ext cx="30956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18">
            <a:extLst>
              <a:ext uri="{FF2B5EF4-FFF2-40B4-BE49-F238E27FC236}">
                <a16:creationId xmlns:a16="http://schemas.microsoft.com/office/drawing/2014/main" id="{E30837E7-A8EB-AD45-B2EA-9A84388F7D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2852738"/>
            <a:ext cx="2881312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19">
            <a:extLst>
              <a:ext uri="{FF2B5EF4-FFF2-40B4-BE49-F238E27FC236}">
                <a16:creationId xmlns:a16="http://schemas.microsoft.com/office/drawing/2014/main" id="{0ADDE903-316C-F64C-A096-0C599D977F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550" y="1700213"/>
            <a:ext cx="4105275" cy="3457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20">
            <a:extLst>
              <a:ext uri="{FF2B5EF4-FFF2-40B4-BE49-F238E27FC236}">
                <a16:creationId xmlns:a16="http://schemas.microsoft.com/office/drawing/2014/main" id="{704EC3FC-D715-BB43-BA0E-B67A8D100E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4788" y="1844675"/>
            <a:ext cx="4105275" cy="3457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1">
            <a:extLst>
              <a:ext uri="{FF2B5EF4-FFF2-40B4-BE49-F238E27FC236}">
                <a16:creationId xmlns:a16="http://schemas.microsoft.com/office/drawing/2014/main" id="{317973F5-1B66-5648-B52A-6BFE75E728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" y="1412875"/>
            <a:ext cx="4105275" cy="3457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22">
            <a:extLst>
              <a:ext uri="{FF2B5EF4-FFF2-40B4-BE49-F238E27FC236}">
                <a16:creationId xmlns:a16="http://schemas.microsoft.com/office/drawing/2014/main" id="{404B6C69-D766-4149-B5F0-79CC37A50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2873375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t</a:t>
            </a:r>
          </a:p>
        </p:txBody>
      </p:sp>
      <p:sp>
        <p:nvSpPr>
          <p:cNvPr id="13334" name="Text Box 23">
            <a:extLst>
              <a:ext uri="{FF2B5EF4-FFF2-40B4-BE49-F238E27FC236}">
                <a16:creationId xmlns:a16="http://schemas.microsoft.com/office/drawing/2014/main" id="{6D18DD80-1AFF-214A-A6F9-BB388DB12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53213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x</a:t>
            </a:r>
          </a:p>
        </p:txBody>
      </p:sp>
      <p:sp>
        <p:nvSpPr>
          <p:cNvPr id="13335" name="Text Box 24">
            <a:extLst>
              <a:ext uri="{FF2B5EF4-FFF2-40B4-BE49-F238E27FC236}">
                <a16:creationId xmlns:a16="http://schemas.microsoft.com/office/drawing/2014/main" id="{72678599-FED0-0A41-A656-0F16828FC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5753100"/>
            <a:ext cx="869981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The </a:t>
            </a:r>
            <a:r>
              <a:rPr lang="fr-FR" altLang="fr-FR" dirty="0" err="1"/>
              <a:t>same</a:t>
            </a:r>
            <a:r>
              <a:rPr lang="fr-FR" altLang="fr-FR" dirty="0"/>
              <a:t> </a:t>
            </a:r>
            <a:r>
              <a:rPr lang="fr-FR" altLang="fr-FR" dirty="0" err="1"/>
              <a:t>behaviour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found</a:t>
            </a:r>
            <a:r>
              <a:rPr lang="fr-FR" altLang="fr-FR" dirty="0"/>
              <a:t> in the </a:t>
            </a:r>
            <a:r>
              <a:rPr lang="fr-FR" altLang="fr-FR" dirty="0" err="1"/>
              <a:t>sound</a:t>
            </a:r>
            <a:r>
              <a:rPr lang="fr-FR" altLang="fr-FR" dirty="0"/>
              <a:t> </a:t>
            </a:r>
            <a:r>
              <a:rPr lang="fr-FR" altLang="fr-FR" dirty="0" err="1"/>
              <a:t>equation</a:t>
            </a:r>
            <a:r>
              <a:rPr lang="fr-FR" altLang="fr-FR" dirty="0"/>
              <a:t>
Note </a:t>
            </a:r>
            <a:r>
              <a:rPr lang="fr-FR" altLang="fr-FR" dirty="0" err="1"/>
              <a:t>that</a:t>
            </a:r>
            <a:r>
              <a:rPr lang="fr-FR" altLang="fr-FR" dirty="0"/>
              <a:t> the initial data U (x.0) </a:t>
            </a:r>
            <a:r>
              <a:rPr lang="fr-FR" altLang="fr-FR" b="1" dirty="0" err="1"/>
              <a:t>is</a:t>
            </a:r>
            <a:r>
              <a:rPr lang="fr-FR" altLang="fr-FR" b="1" dirty="0"/>
              <a:t> </a:t>
            </a:r>
            <a:r>
              <a:rPr lang="fr-FR" altLang="fr-FR" b="1" dirty="0" err="1"/>
              <a:t>evacuated</a:t>
            </a:r>
            <a:r>
              <a:rPr lang="fr-FR" altLang="fr-FR" b="1" dirty="0"/>
              <a:t> </a:t>
            </a:r>
            <a:r>
              <a:rPr lang="fr-FR" altLang="fr-FR" b="1" dirty="0" err="1"/>
              <a:t>after</a:t>
            </a:r>
            <a:r>
              <a:rPr lang="fr-FR" altLang="fr-FR" b="1" dirty="0"/>
              <a:t> a time (</a:t>
            </a:r>
            <a:r>
              <a:rPr lang="fr-FR" altLang="fr-FR" b="1" dirty="0" err="1"/>
              <a:t>Xmax-Xmin</a:t>
            </a:r>
            <a:r>
              <a:rPr lang="fr-FR" altLang="fr-FR" b="1" dirty="0"/>
              <a:t>)/c</a:t>
            </a:r>
            <a:r>
              <a:rPr lang="fr-FR" altLang="fr-FR" dirty="0"/>
              <a:t>
</a:t>
            </a:r>
            <a:r>
              <a:rPr lang="fr-FR" altLang="fr-FR" dirty="0" err="1"/>
              <a:t>Which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the </a:t>
            </a:r>
            <a:r>
              <a:rPr lang="fr-FR" altLang="fr-FR" dirty="0" err="1"/>
              <a:t>crossing</a:t>
            </a:r>
            <a:r>
              <a:rPr lang="fr-FR" altLang="fr-FR" dirty="0"/>
              <a:t> time of the </a:t>
            </a:r>
            <a:r>
              <a:rPr lang="fr-FR" altLang="fr-FR" dirty="0" err="1"/>
              <a:t>resolution</a:t>
            </a:r>
            <a:r>
              <a:rPr lang="fr-FR" altLang="fr-FR" dirty="0"/>
              <a:t> </a:t>
            </a:r>
            <a:r>
              <a:rPr lang="fr-FR" altLang="fr-FR" dirty="0" err="1"/>
              <a:t>domai</a:t>
            </a:r>
            <a:r>
              <a:rPr lang="fr-FR" altLang="fr-FR" dirty="0"/>
              <a:t>. So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need</a:t>
            </a:r>
            <a:r>
              <a:rPr lang="fr-FR" altLang="fr-FR" dirty="0"/>
              <a:t> to </a:t>
            </a:r>
            <a:r>
              <a:rPr lang="fr-FR" altLang="fr-FR" dirty="0" err="1"/>
              <a:t>choose</a:t>
            </a:r>
            <a:r>
              <a:rPr lang="fr-FR" altLang="fr-FR" dirty="0"/>
              <a:t> </a:t>
            </a:r>
            <a:r>
              <a:rPr lang="fr-FR" altLang="fr-FR" dirty="0" err="1"/>
              <a:t>boundary</a:t>
            </a:r>
            <a:br>
              <a:rPr lang="fr-FR" altLang="fr-FR" dirty="0"/>
            </a:br>
            <a:r>
              <a:rPr lang="fr-FR" altLang="fr-FR" dirty="0"/>
              <a:t>conditions.
</a:t>
            </a:r>
          </a:p>
        </p:txBody>
      </p:sp>
      <p:sp>
        <p:nvSpPr>
          <p:cNvPr id="13336" name="Text Box 25">
            <a:extLst>
              <a:ext uri="{FF2B5EF4-FFF2-40B4-BE49-F238E27FC236}">
                <a16:creationId xmlns:a16="http://schemas.microsoft.com/office/drawing/2014/main" id="{106A200C-0150-3840-BEC7-4C7E3EB11AB6}"/>
              </a:ext>
            </a:extLst>
          </p:cNvPr>
          <p:cNvSpPr txBox="1">
            <a:spLocks noChangeArrowheads="1"/>
          </p:cNvSpPr>
          <p:nvPr/>
        </p:nvSpPr>
        <p:spPr bwMode="auto">
          <a:xfrm rot="19264529">
            <a:off x="2774978" y="3276878"/>
            <a:ext cx="20954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Caractéristic</a:t>
            </a:r>
            <a:r>
              <a:rPr lang="fr-FR" altLang="fr-FR" dirty="0"/>
              <a:t> </a:t>
            </a:r>
            <a:r>
              <a:rPr lang="fr-FR" altLang="fr-FR" dirty="0" err="1"/>
              <a:t>curve</a:t>
            </a:r>
            <a:endParaRPr lang="fr-FR" altLang="fr-FR" dirty="0"/>
          </a:p>
        </p:txBody>
      </p:sp>
      <p:sp>
        <p:nvSpPr>
          <p:cNvPr id="13337" name="Text Box 26">
            <a:extLst>
              <a:ext uri="{FF2B5EF4-FFF2-40B4-BE49-F238E27FC236}">
                <a16:creationId xmlns:a16="http://schemas.microsoft.com/office/drawing/2014/main" id="{2A1F3ECB-E200-BB43-8856-ABE435269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294313"/>
            <a:ext cx="581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X</a:t>
            </a:r>
            <a:r>
              <a:rPr lang="fr-FR" altLang="fr-FR" baseline="-25000" dirty="0" err="1"/>
              <a:t>min</a:t>
            </a:r>
            <a:endParaRPr lang="fr-FR" altLang="fr-FR" dirty="0"/>
          </a:p>
        </p:txBody>
      </p:sp>
      <p:sp>
        <p:nvSpPr>
          <p:cNvPr id="13338" name="Text Box 27">
            <a:extLst>
              <a:ext uri="{FF2B5EF4-FFF2-40B4-BE49-F238E27FC236}">
                <a16:creationId xmlns:a16="http://schemas.microsoft.com/office/drawing/2014/main" id="{011B93AE-2D79-B143-942E-51045FA6D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763" y="5294313"/>
            <a:ext cx="623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X</a:t>
            </a:r>
            <a:r>
              <a:rPr lang="fr-FR" altLang="fr-FR" baseline="-25000"/>
              <a:t>max</a:t>
            </a:r>
            <a:endParaRPr lang="fr-FR" altLang="fr-FR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52297EB2-E573-3E41-8F99-94CEA96C1F42}"/>
              </a:ext>
            </a:extLst>
          </p:cNvPr>
          <p:cNvCxnSpPr/>
          <p:nvPr/>
        </p:nvCxnSpPr>
        <p:spPr>
          <a:xfrm>
            <a:off x="3995738" y="1347193"/>
            <a:ext cx="38886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2D21AAD3-51D9-B848-BD22-23C4B7D078AB}"/>
              </a:ext>
            </a:extLst>
          </p:cNvPr>
          <p:cNvSpPr txBox="1"/>
          <p:nvPr/>
        </p:nvSpPr>
        <p:spPr>
          <a:xfrm>
            <a:off x="7805066" y="13308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F024295D-157C-1243-94DB-EC3CA89C2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712788"/>
            <a:ext cx="862488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/>
              <a:t>This </a:t>
            </a:r>
            <a:r>
              <a:rPr lang="fr-FR" altLang="fr-FR" b="1" dirty="0" err="1"/>
              <a:t>property</a:t>
            </a:r>
            <a:r>
              <a:rPr lang="fr-FR" altLang="fr-FR" b="1" dirty="0"/>
              <a:t> of propagation of the initial state </a:t>
            </a:r>
            <a:r>
              <a:rPr lang="fr-FR" altLang="fr-FR" b="1" dirty="0" err="1"/>
              <a:t>along</a:t>
            </a:r>
            <a:r>
              <a:rPr lang="fr-FR" altLang="fr-FR" b="1" dirty="0"/>
              <a:t> the « </a:t>
            </a:r>
            <a:r>
              <a:rPr lang="fr-FR" altLang="fr-FR" b="1" dirty="0" err="1"/>
              <a:t>characteristic</a:t>
            </a:r>
            <a:r>
              <a:rPr lang="fr-FR" altLang="fr-FR" b="1" dirty="0"/>
              <a:t> </a:t>
            </a:r>
            <a:r>
              <a:rPr lang="fr-FR" altLang="fr-FR" b="1" dirty="0" err="1"/>
              <a:t>curves</a:t>
            </a:r>
            <a:r>
              <a:rPr lang="fr-FR" altLang="fr-FR" b="1" dirty="0"/>
              <a:t> » </a:t>
            </a:r>
            <a:r>
              <a:rPr lang="fr-FR" altLang="fr-FR" b="1" dirty="0" err="1"/>
              <a:t>will</a:t>
            </a:r>
            <a:r>
              <a:rPr lang="fr-FR" altLang="fr-FR" b="1" dirty="0"/>
              <a:t> impose </a:t>
            </a:r>
            <a:r>
              <a:rPr lang="fr-FR" altLang="fr-FR" b="1" dirty="0" err="1"/>
              <a:t>serious</a:t>
            </a:r>
            <a:r>
              <a:rPr lang="fr-FR" altLang="fr-FR" b="1" dirty="0"/>
              <a:t> </a:t>
            </a:r>
            <a:r>
              <a:rPr lang="fr-FR" altLang="fr-FR" b="1" dirty="0" err="1"/>
              <a:t>constraints</a:t>
            </a:r>
            <a:r>
              <a:rPr lang="fr-FR" altLang="fr-FR" b="1" dirty="0"/>
              <a:t> on </a:t>
            </a:r>
            <a:r>
              <a:rPr lang="fr-FR" altLang="fr-FR" b="1" dirty="0" err="1"/>
              <a:t>numerical</a:t>
            </a:r>
            <a:r>
              <a:rPr lang="fr-FR" altLang="fr-FR" b="1" dirty="0"/>
              <a:t> </a:t>
            </a:r>
            <a:r>
              <a:rPr lang="fr-FR" altLang="fr-FR" b="1" dirty="0" err="1"/>
              <a:t>resolution</a:t>
            </a:r>
            <a:r>
              <a:rPr lang="fr-FR" altLang="fr-FR" b="1" dirty="0"/>
              <a:t>.</a:t>
            </a:r>
            <a:r>
              <a:rPr lang="fr-FR" altLang="fr-FR" dirty="0"/>
              <a:t>
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It </a:t>
            </a:r>
            <a:r>
              <a:rPr lang="fr-FR" altLang="fr-FR" dirty="0" err="1"/>
              <a:t>can</a:t>
            </a:r>
            <a:r>
              <a:rPr lang="fr-FR" altLang="fr-FR" dirty="0"/>
              <a:t> </a:t>
            </a:r>
            <a:r>
              <a:rPr lang="fr-FR" altLang="fr-FR" dirty="0" err="1"/>
              <a:t>also</a:t>
            </a:r>
            <a:r>
              <a:rPr lang="fr-FR" altLang="fr-FR" dirty="0"/>
              <a:t>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used</a:t>
            </a:r>
            <a:r>
              <a:rPr lang="fr-FR" altLang="fr-FR" dirty="0"/>
              <a:t> as a </a:t>
            </a:r>
            <a:r>
              <a:rPr lang="fr-FR" altLang="fr-FR" dirty="0" err="1"/>
              <a:t>criterion</a:t>
            </a:r>
            <a:r>
              <a:rPr lang="fr-FR" altLang="fr-FR" dirty="0"/>
              <a:t> to check the </a:t>
            </a:r>
            <a:r>
              <a:rPr lang="fr-FR" altLang="fr-FR" dirty="0" err="1"/>
              <a:t>validity</a:t>
            </a:r>
            <a:r>
              <a:rPr lang="fr-FR" altLang="fr-FR" dirty="0"/>
              <a:t> of the </a:t>
            </a:r>
            <a:r>
              <a:rPr lang="fr-FR" altLang="fr-FR" dirty="0" err="1"/>
              <a:t>solver</a:t>
            </a:r>
            <a:r>
              <a:rPr lang="fr-FR" altLang="fr-FR" dirty="0"/>
              <a:t>.
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5753192E-43CD-4442-B853-DAF027E03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403" y="3284984"/>
            <a:ext cx="586570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 b="1" dirty="0"/>
          </a:p>
          <a:p>
            <a:pPr algn="ctr" eaLnBrk="1" hangingPunct="1"/>
            <a:r>
              <a:rPr lang="fr-FR" altLang="fr-FR" b="1" dirty="0"/>
              <a:t>How to </a:t>
            </a:r>
            <a:r>
              <a:rPr lang="fr-FR" altLang="fr-FR" b="1" dirty="0" err="1"/>
              <a:t>builf</a:t>
            </a:r>
            <a:r>
              <a:rPr lang="fr-FR" altLang="fr-FR" b="1" dirty="0"/>
              <a:t> the  </a:t>
            </a:r>
            <a:r>
              <a:rPr lang="fr-FR" altLang="fr-FR" b="1" dirty="0" err="1"/>
              <a:t>numerical</a:t>
            </a:r>
            <a:r>
              <a:rPr lang="fr-FR" altLang="fr-FR" b="1" dirty="0"/>
              <a:t>  </a:t>
            </a:r>
            <a:r>
              <a:rPr lang="fr-FR" altLang="fr-FR" b="1" dirty="0" err="1"/>
              <a:t>resolution</a:t>
            </a:r>
            <a:r>
              <a:rPr lang="fr-FR" altLang="fr-FR" b="1" dirty="0"/>
              <a:t> </a:t>
            </a:r>
          </a:p>
          <a:p>
            <a:pPr algn="ctr" eaLnBrk="1" hangingPunct="1"/>
            <a:endParaRPr lang="fr-FR" altLang="fr-FR" b="1" dirty="0"/>
          </a:p>
          <a:p>
            <a:pPr algn="ctr" eaLnBrk="1" hangingPunct="1"/>
            <a:r>
              <a:rPr lang="fr-FR" altLang="fr-FR" b="1" dirty="0"/>
              <a:t>of the advection </a:t>
            </a:r>
            <a:r>
              <a:rPr lang="fr-FR" altLang="fr-FR" b="1" dirty="0" err="1"/>
              <a:t>equation</a:t>
            </a:r>
            <a:r>
              <a:rPr lang="fr-FR" altLang="fr-FR" b="1" dirty="0"/>
              <a:t> ?</a:t>
            </a:r>
          </a:p>
          <a:p>
            <a:pPr algn="ctr" eaLnBrk="1" hangingPunct="1"/>
            <a:endParaRPr lang="fr-FR" altLang="fr-FR" b="1" dirty="0"/>
          </a:p>
          <a:p>
            <a:pPr algn="ctr" eaLnBrk="1" hangingPunct="1"/>
            <a:r>
              <a:rPr lang="fr-FR" altLang="fr-FR" b="1" dirty="0"/>
              <a:t>i.e.</a:t>
            </a:r>
          </a:p>
          <a:p>
            <a:pPr algn="ctr" eaLnBrk="1" hangingPunct="1"/>
            <a:endParaRPr lang="fr-FR" altLang="fr-FR" b="1" dirty="0"/>
          </a:p>
          <a:p>
            <a:pPr algn="ctr" eaLnBrk="1" hangingPunct="1"/>
            <a:r>
              <a:rPr lang="fr-FR" altLang="fr-FR" b="1" dirty="0"/>
              <a:t>How to </a:t>
            </a:r>
            <a:r>
              <a:rPr lang="fr-FR" altLang="fr-FR" b="1" dirty="0" err="1"/>
              <a:t>advance</a:t>
            </a:r>
            <a:r>
              <a:rPr lang="fr-FR" altLang="fr-FR" b="1" dirty="0"/>
              <a:t> the solution in time, </a:t>
            </a:r>
            <a:r>
              <a:rPr lang="fr-FR" altLang="fr-FR" b="1" dirty="0" err="1"/>
              <a:t>with</a:t>
            </a:r>
            <a:r>
              <a:rPr lang="fr-FR" altLang="fr-FR" b="1" dirty="0"/>
              <a:t> </a:t>
            </a:r>
            <a:r>
              <a:rPr lang="fr-FR" altLang="fr-FR" b="1" dirty="0" err="1"/>
              <a:t>steps</a:t>
            </a:r>
            <a:r>
              <a:rPr lang="fr-FR" altLang="fr-FR" b="1" dirty="0"/>
              <a:t> </a:t>
            </a:r>
            <a:r>
              <a:rPr lang="fr-FR" altLang="fr-FR" b="1" dirty="0" err="1"/>
              <a:t>dt</a:t>
            </a:r>
            <a:r>
              <a:rPr lang="fr-FR" altLang="fr-FR" b="1" dirty="0"/>
              <a:t> ?
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>
            <a:extLst>
              <a:ext uri="{FF2B5EF4-FFF2-40B4-BE49-F238E27FC236}">
                <a16:creationId xmlns:a16="http://schemas.microsoft.com/office/drawing/2014/main" id="{0FC05CA9-A456-FD47-815C-79BC5D2C0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84" y="986136"/>
            <a:ext cx="700704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The 1D advection </a:t>
            </a:r>
            <a:r>
              <a:rPr lang="fr-FR" altLang="fr-FR" dirty="0" err="1"/>
              <a:t>equation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solved</a:t>
            </a:r>
            <a:r>
              <a:rPr lang="fr-FR" altLang="fr-FR" dirty="0"/>
              <a:t> on a </a:t>
            </a:r>
            <a:r>
              <a:rPr lang="fr-FR" altLang="fr-FR" dirty="0" err="1"/>
              <a:t>spaceXtime</a:t>
            </a:r>
            <a:r>
              <a:rPr lang="fr-FR" altLang="fr-FR" dirty="0"/>
              <a:t> </a:t>
            </a:r>
            <a:r>
              <a:rPr lang="fr-FR" altLang="fr-FR" dirty="0" err="1"/>
              <a:t>grid</a:t>
            </a:r>
            <a:r>
              <a:rPr lang="fr-FR" altLang="fr-FR" dirty="0"/>
              <a:t>, </a:t>
            </a:r>
            <a:r>
              <a:rPr lang="fr-FR" altLang="fr-FR" dirty="0" err="1"/>
              <a:t>so</a:t>
            </a:r>
            <a:r>
              <a:rPr lang="fr-FR" altLang="fr-FR" dirty="0"/>
              <a:t> </a:t>
            </a:r>
            <a:r>
              <a:rPr lang="fr-FR" altLang="fr-FR" dirty="0" err="1"/>
              <a:t>each</a:t>
            </a:r>
            <a:br>
              <a:rPr lang="fr-FR" altLang="fr-FR" dirty="0"/>
            </a:br>
            <a:r>
              <a:rPr lang="fr-FR" altLang="fr-FR" dirty="0"/>
              <a:t>box (or ‘</a:t>
            </a:r>
            <a:r>
              <a:rPr lang="fr-FR" altLang="fr-FR" dirty="0" err="1"/>
              <a:t>cell</a:t>
            </a:r>
            <a:r>
              <a:rPr lang="fr-FR" altLang="fr-FR" dirty="0"/>
              <a:t>’)  has dimensions : dx x </a:t>
            </a:r>
            <a:r>
              <a:rPr lang="fr-FR" altLang="fr-FR" dirty="0" err="1"/>
              <a:t>dt</a:t>
            </a:r>
            <a:r>
              <a:rPr lang="fr-FR" altLang="fr-FR" dirty="0"/>
              <a:t>
</a:t>
            </a:r>
          </a:p>
        </p:txBody>
      </p:sp>
      <p:graphicFrame>
        <p:nvGraphicFramePr>
          <p:cNvPr id="16415" name="Group 31">
            <a:extLst>
              <a:ext uri="{FF2B5EF4-FFF2-40B4-BE49-F238E27FC236}">
                <a16:creationId xmlns:a16="http://schemas.microsoft.com/office/drawing/2014/main" id="{56CF78FD-7E04-CE4B-8511-C350BE60CB1A}"/>
              </a:ext>
            </a:extLst>
          </p:cNvPr>
          <p:cNvGraphicFramePr>
            <a:graphicFrameLocks noGrp="1"/>
          </p:cNvGraphicFramePr>
          <p:nvPr/>
        </p:nvGraphicFramePr>
        <p:xfrm>
          <a:off x="4548188" y="2060575"/>
          <a:ext cx="4200525" cy="368776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0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90" name="Line 32">
            <a:extLst>
              <a:ext uri="{FF2B5EF4-FFF2-40B4-BE49-F238E27FC236}">
                <a16:creationId xmlns:a16="http://schemas.microsoft.com/office/drawing/2014/main" id="{07C724FB-86B7-5B44-B2D3-DAE33505D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25" y="594995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Line 33">
            <a:extLst>
              <a:ext uri="{FF2B5EF4-FFF2-40B4-BE49-F238E27FC236}">
                <a16:creationId xmlns:a16="http://schemas.microsoft.com/office/drawing/2014/main" id="{67DA4D14-4908-0D45-8A86-2598335A76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2288" y="47974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2" name="Text Box 34">
            <a:extLst>
              <a:ext uri="{FF2B5EF4-FFF2-40B4-BE49-F238E27FC236}">
                <a16:creationId xmlns:a16="http://schemas.microsoft.com/office/drawing/2014/main" id="{08BC4567-1016-FE4F-956F-DF71FADDC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5969000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dx</a:t>
            </a:r>
          </a:p>
        </p:txBody>
      </p:sp>
      <p:sp>
        <p:nvSpPr>
          <p:cNvPr id="15393" name="Text Box 35">
            <a:extLst>
              <a:ext uri="{FF2B5EF4-FFF2-40B4-BE49-F238E27FC236}">
                <a16:creationId xmlns:a16="http://schemas.microsoft.com/office/drawing/2014/main" id="{F69F1752-E030-F248-A331-0A31222E8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388" y="51054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dt</a:t>
            </a:r>
          </a:p>
        </p:txBody>
      </p:sp>
      <p:sp>
        <p:nvSpPr>
          <p:cNvPr id="15394" name="Oval 36">
            <a:extLst>
              <a:ext uri="{FF2B5EF4-FFF2-40B4-BE49-F238E27FC236}">
                <a16:creationId xmlns:a16="http://schemas.microsoft.com/office/drawing/2014/main" id="{F7DB4AF1-E3E3-804D-9F3B-5D500BB89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3803650"/>
            <a:ext cx="142875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5395" name="Text Box 37">
            <a:extLst>
              <a:ext uri="{FF2B5EF4-FFF2-40B4-BE49-F238E27FC236}">
                <a16:creationId xmlns:a16="http://schemas.microsoft.com/office/drawing/2014/main" id="{693A8000-924F-5E4D-85C9-DC06B145A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888" y="3360738"/>
            <a:ext cx="528637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/>
              <a:t>u</a:t>
            </a:r>
            <a:r>
              <a:rPr lang="fr-FR" altLang="fr-FR" sz="2500" baseline="30000"/>
              <a:t>n</a:t>
            </a:r>
            <a:r>
              <a:rPr lang="fr-FR" altLang="fr-FR" sz="2500" baseline="-25000"/>
              <a:t>j</a:t>
            </a:r>
          </a:p>
        </p:txBody>
      </p:sp>
      <p:sp>
        <p:nvSpPr>
          <p:cNvPr id="15396" name="Text Box 38">
            <a:extLst>
              <a:ext uri="{FF2B5EF4-FFF2-40B4-BE49-F238E27FC236}">
                <a16:creationId xmlns:a16="http://schemas.microsoft.com/office/drawing/2014/main" id="{19A14FC9-E4D3-A145-8C24-849BE42E6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2368550"/>
            <a:ext cx="311626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x</a:t>
            </a:r>
            <a:r>
              <a:rPr lang="fr-FR" altLang="fr-FR" baseline="-25000" dirty="0" err="1"/>
              <a:t>j</a:t>
            </a:r>
            <a:r>
              <a:rPr lang="fr-FR" altLang="fr-FR" dirty="0"/>
              <a:t>=</a:t>
            </a:r>
            <a:r>
              <a:rPr lang="fr-FR" altLang="fr-FR" dirty="0" err="1"/>
              <a:t>a+jdx</a:t>
            </a:r>
            <a:r>
              <a:rPr lang="fr-FR" altLang="fr-FR" dirty="0"/>
              <a:t>  et dx=(</a:t>
            </a:r>
            <a:r>
              <a:rPr lang="fr-FR" altLang="fr-FR" dirty="0" err="1"/>
              <a:t>b-a</a:t>
            </a:r>
            <a:r>
              <a:rPr lang="fr-FR" altLang="fr-FR" dirty="0"/>
              <a:t>)/J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t</a:t>
            </a:r>
            <a:r>
              <a:rPr lang="fr-FR" altLang="fr-FR" baseline="-25000" dirty="0" err="1"/>
              <a:t>n</a:t>
            </a:r>
            <a:r>
              <a:rPr lang="fr-FR" altLang="fr-FR" dirty="0"/>
              <a:t>=</a:t>
            </a:r>
            <a:r>
              <a:rPr lang="fr-FR" altLang="fr-FR" dirty="0" err="1"/>
              <a:t>ndt</a:t>
            </a:r>
            <a:r>
              <a:rPr lang="fr-FR" altLang="fr-FR" dirty="0"/>
              <a:t>   et </a:t>
            </a:r>
            <a:r>
              <a:rPr lang="fr-FR" altLang="fr-FR" dirty="0" err="1"/>
              <a:t>dt</a:t>
            </a:r>
            <a:r>
              <a:rPr lang="fr-FR" altLang="fr-FR" dirty="0"/>
              <a:t>=</a:t>
            </a:r>
            <a:r>
              <a:rPr lang="fr-FR" altLang="fr-FR" dirty="0" err="1"/>
              <a:t>T</a:t>
            </a:r>
            <a:r>
              <a:rPr lang="fr-FR" altLang="fr-FR" dirty="0"/>
              <a:t>/N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J=nb of </a:t>
            </a:r>
            <a:r>
              <a:rPr lang="fr-FR" altLang="fr-FR" dirty="0" err="1"/>
              <a:t>cells</a:t>
            </a:r>
            <a:r>
              <a:rPr lang="fr-FR" altLang="fr-FR" dirty="0"/>
              <a:t> in X</a:t>
            </a:r>
          </a:p>
          <a:p>
            <a:pPr eaLnBrk="1" hangingPunct="1"/>
            <a:r>
              <a:rPr lang="fr-FR" altLang="fr-FR" dirty="0"/>
              <a:t>N= nb of </a:t>
            </a:r>
            <a:r>
              <a:rPr lang="fr-FR" altLang="fr-FR" dirty="0" err="1"/>
              <a:t>cells</a:t>
            </a:r>
            <a:r>
              <a:rPr lang="fr-FR" altLang="fr-FR" dirty="0"/>
              <a:t> in </a:t>
            </a:r>
            <a:r>
              <a:rPr lang="fr-FR" altLang="fr-FR" dirty="0" err="1"/>
              <a:t>T</a:t>
            </a:r>
            <a:endParaRPr lang="fr-FR" altLang="fr-FR" dirty="0"/>
          </a:p>
        </p:txBody>
      </p:sp>
      <p:sp>
        <p:nvSpPr>
          <p:cNvPr id="15397" name="Text Box 41">
            <a:extLst>
              <a:ext uri="{FF2B5EF4-FFF2-40B4-BE49-F238E27FC236}">
                <a16:creationId xmlns:a16="http://schemas.microsoft.com/office/drawing/2014/main" id="{494DDAFA-DEBE-0B4C-8F37-46B42F1E6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025" y="54657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0</a:t>
            </a:r>
          </a:p>
        </p:txBody>
      </p:sp>
      <p:sp>
        <p:nvSpPr>
          <p:cNvPr id="15398" name="Text Box 42">
            <a:extLst>
              <a:ext uri="{FF2B5EF4-FFF2-40B4-BE49-F238E27FC236}">
                <a16:creationId xmlns:a16="http://schemas.microsoft.com/office/drawing/2014/main" id="{B5DE40EF-A067-014F-A169-B8BB65117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025" y="17922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T</a:t>
            </a:r>
          </a:p>
        </p:txBody>
      </p:sp>
      <p:sp>
        <p:nvSpPr>
          <p:cNvPr id="15399" name="Text Box 43">
            <a:extLst>
              <a:ext uri="{FF2B5EF4-FFF2-40B4-BE49-F238E27FC236}">
                <a16:creationId xmlns:a16="http://schemas.microsoft.com/office/drawing/2014/main" id="{2ABC0548-5581-C742-B5D2-C83290580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363" y="53927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a</a:t>
            </a:r>
          </a:p>
        </p:txBody>
      </p:sp>
      <p:sp>
        <p:nvSpPr>
          <p:cNvPr id="15400" name="Text Box 44">
            <a:extLst>
              <a:ext uri="{FF2B5EF4-FFF2-40B4-BE49-F238E27FC236}">
                <a16:creationId xmlns:a16="http://schemas.microsoft.com/office/drawing/2014/main" id="{920557E7-0F79-554B-AA25-43456A700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0738" y="53213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b</a:t>
            </a:r>
          </a:p>
        </p:txBody>
      </p:sp>
      <p:sp>
        <p:nvSpPr>
          <p:cNvPr id="15401" name="Text Box 45">
            <a:extLst>
              <a:ext uri="{FF2B5EF4-FFF2-40B4-BE49-F238E27FC236}">
                <a16:creationId xmlns:a16="http://schemas.microsoft.com/office/drawing/2014/main" id="{FE0BD4A9-3A93-2A49-A4FD-2B641FBE4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97425"/>
            <a:ext cx="377983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Let  U</a:t>
            </a:r>
            <a:r>
              <a:rPr lang="fr-FR" altLang="fr-FR" baseline="30000" dirty="0"/>
              <a:t>n</a:t>
            </a:r>
            <a:r>
              <a:rPr lang="fr-FR" altLang="fr-FR" dirty="0"/>
              <a:t> </a:t>
            </a:r>
            <a:r>
              <a:rPr lang="fr-FR" altLang="fr-FR" baseline="-25000" dirty="0"/>
              <a:t>j </a:t>
            </a:r>
            <a:r>
              <a:rPr lang="fr-FR" altLang="fr-FR" dirty="0"/>
              <a:t> the </a:t>
            </a:r>
            <a:r>
              <a:rPr lang="fr-FR" altLang="fr-FR" dirty="0" err="1"/>
              <a:t>numerical</a:t>
            </a:r>
            <a:r>
              <a:rPr lang="fr-FR" altLang="fr-FR" dirty="0"/>
              <a:t> approximation to u(</a:t>
            </a:r>
            <a:r>
              <a:rPr lang="fr-FR" altLang="fr-FR" dirty="0" err="1"/>
              <a:t>x</a:t>
            </a:r>
            <a:r>
              <a:rPr lang="fr-FR" altLang="fr-FR" baseline="-25000" dirty="0" err="1"/>
              <a:t>j</a:t>
            </a:r>
            <a:r>
              <a:rPr lang="fr-FR" altLang="fr-FR" dirty="0"/>
              <a:t>, </a:t>
            </a:r>
            <a:r>
              <a:rPr lang="fr-FR" altLang="fr-FR" dirty="0" err="1"/>
              <a:t>t</a:t>
            </a:r>
            <a:r>
              <a:rPr lang="fr-FR" altLang="fr-FR" baseline="-25000" dirty="0" err="1"/>
              <a:t>n</a:t>
            </a:r>
            <a:r>
              <a:rPr lang="fr-FR" altLang="fr-FR" dirty="0"/>
              <a:t>)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The initial state of the system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br>
              <a:rPr lang="fr-FR" altLang="fr-FR" dirty="0"/>
            </a:br>
            <a:r>
              <a:rPr lang="fr-FR" altLang="fr-FR" dirty="0"/>
              <a:t>U</a:t>
            </a:r>
            <a:r>
              <a:rPr lang="fr-FR" altLang="fr-FR" baseline="30000" dirty="0"/>
              <a:t>0</a:t>
            </a:r>
            <a:r>
              <a:rPr lang="fr-FR" altLang="fr-FR" baseline="-25000" dirty="0"/>
              <a:t>j  </a:t>
            </a:r>
            <a:r>
              <a:rPr lang="fr-FR" altLang="fr-FR" dirty="0"/>
              <a:t>for all  j = u(x</a:t>
            </a:r>
            <a:r>
              <a:rPr lang="fr-FR" altLang="fr-FR" baseline="-25000" dirty="0"/>
              <a:t>j</a:t>
            </a:r>
            <a:r>
              <a:rPr lang="fr-FR" altLang="fr-FR" dirty="0"/>
              <a:t>,0)</a:t>
            </a:r>
          </a:p>
        </p:txBody>
      </p:sp>
      <p:sp>
        <p:nvSpPr>
          <p:cNvPr id="15402" name="ZoneTexte 2">
            <a:extLst>
              <a:ext uri="{FF2B5EF4-FFF2-40B4-BE49-F238E27FC236}">
                <a16:creationId xmlns:a16="http://schemas.microsoft.com/office/drawing/2014/main" id="{0881E5DD-8AAC-5C4A-8347-918363C0A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525" y="219075"/>
            <a:ext cx="18998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800" dirty="0">
                <a:solidFill>
                  <a:srgbClr val="FF0000"/>
                </a:solidFill>
              </a:rPr>
              <a:t>THE GRID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1093EBF8-B745-AB4F-8B56-30E2560ED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1592263"/>
            <a:ext cx="550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4000"/>
              <a:t>U</a:t>
            </a:r>
            <a:endParaRPr lang="fr-FR" altLang="fr-FR" sz="2500"/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4256D3E6-5FE5-6040-803D-5A6817F00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936750"/>
            <a:ext cx="23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j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F900CA55-6F11-EF41-B7E2-393AE3386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504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n</a:t>
            </a:r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id="{E4C197D8-A946-B741-B278-DFE259BF73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87813" y="2276475"/>
            <a:ext cx="5048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FC85B0EE-FF2E-7841-B8A0-27ACDF415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41600"/>
            <a:ext cx="1039067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 err="1"/>
              <a:t>space</a:t>
            </a:r>
            <a:endParaRPr lang="fr-FR" altLang="fr-FR" sz="2500" dirty="0"/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053AD190-38F4-E941-9CFD-2C6E4C6B7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981075"/>
            <a:ext cx="79060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/>
              <a:t>time</a:t>
            </a:r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C932F297-401B-A94A-B586-9DAE6B9D20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7813" y="1339850"/>
            <a:ext cx="7207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084197BB-C27F-5A48-A221-4212EFDDE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3937000"/>
            <a:ext cx="282481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/>
              <a:t>n </a:t>
            </a:r>
            <a:r>
              <a:rPr lang="fr-FR" altLang="fr-FR" sz="2500" dirty="0" err="1"/>
              <a:t>goes</a:t>
            </a:r>
            <a:r>
              <a:rPr lang="fr-FR" altLang="fr-FR" sz="2500" dirty="0"/>
              <a:t> </a:t>
            </a:r>
            <a:r>
              <a:rPr lang="fr-FR" altLang="fr-FR" sz="2500" dirty="0" err="1"/>
              <a:t>from</a:t>
            </a:r>
            <a:r>
              <a:rPr lang="fr-FR" altLang="fr-FR" sz="2500" dirty="0"/>
              <a:t> 0 to N</a:t>
            </a:r>
          </a:p>
          <a:p>
            <a:pPr eaLnBrk="1" hangingPunct="1"/>
            <a:r>
              <a:rPr lang="fr-FR" altLang="fr-FR" sz="2500" dirty="0"/>
              <a:t>j  </a:t>
            </a:r>
            <a:r>
              <a:rPr lang="fr-FR" altLang="fr-FR" sz="2500" dirty="0" err="1"/>
              <a:t>goes</a:t>
            </a:r>
            <a:r>
              <a:rPr lang="fr-FR" altLang="fr-FR" sz="2500" dirty="0"/>
              <a:t> </a:t>
            </a:r>
            <a:r>
              <a:rPr lang="fr-FR" altLang="fr-FR" sz="2500" dirty="0" err="1"/>
              <a:t>from</a:t>
            </a:r>
            <a:r>
              <a:rPr lang="fr-FR" altLang="fr-FR" sz="2500" dirty="0"/>
              <a:t> 0 to J</a:t>
            </a:r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35515A55-748C-2A4F-8A1F-5B37C3E68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3644900"/>
            <a:ext cx="4657044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/>
              <a:t>n=0 :   initial condition</a:t>
            </a:r>
            <a:br>
              <a:rPr lang="fr-FR" altLang="fr-FR" sz="2500" dirty="0"/>
            </a:br>
            <a:endParaRPr lang="fr-FR" altLang="fr-FR" sz="2500" dirty="0"/>
          </a:p>
          <a:p>
            <a:pPr eaLnBrk="1" hangingPunct="1"/>
            <a:r>
              <a:rPr lang="fr-FR" altLang="fr-FR" sz="2500" dirty="0"/>
              <a:t>j=0 ou J+1 : </a:t>
            </a:r>
            <a:r>
              <a:rPr lang="fr-FR" altLang="fr-FR" sz="2500" dirty="0" err="1"/>
              <a:t>boundary</a:t>
            </a:r>
            <a:r>
              <a:rPr lang="fr-FR" altLang="fr-FR" sz="2500" dirty="0"/>
              <a:t> condition</a:t>
            </a:r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A5B671CB-82B0-F74D-B9D3-6ECF8EB42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2075" y="-22225"/>
            <a:ext cx="585929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 err="1"/>
              <a:t>Let's</a:t>
            </a:r>
            <a:r>
              <a:rPr lang="fr-FR" altLang="fr-FR" sz="2500" dirty="0"/>
              <a:t> </a:t>
            </a:r>
            <a:r>
              <a:rPr lang="fr-FR" altLang="fr-FR" sz="2500" dirty="0" err="1"/>
              <a:t>agree</a:t>
            </a:r>
            <a:r>
              <a:rPr lang="fr-FR" altLang="fr-FR" sz="2500" dirty="0"/>
              <a:t> on the </a:t>
            </a:r>
            <a:r>
              <a:rPr lang="fr-FR" altLang="fr-FR" sz="2500" dirty="0" err="1"/>
              <a:t>symbols</a:t>
            </a:r>
            <a:r>
              <a:rPr lang="fr-FR" altLang="fr-FR" sz="2500" dirty="0"/>
              <a:t> and notation
</a:t>
            </a:r>
          </a:p>
        </p:txBody>
      </p:sp>
      <p:sp>
        <p:nvSpPr>
          <p:cNvPr id="16396" name="Text Box 2">
            <a:extLst>
              <a:ext uri="{FF2B5EF4-FFF2-40B4-BE49-F238E27FC236}">
                <a16:creationId xmlns:a16="http://schemas.microsoft.com/office/drawing/2014/main" id="{5F6767D8-BB44-3A47-912B-E88FE81AF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589588"/>
            <a:ext cx="67505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The </a:t>
            </a:r>
            <a:r>
              <a:rPr lang="fr-FR" altLang="fr-FR" dirty="0" err="1"/>
              <a:t>evolution</a:t>
            </a:r>
            <a:r>
              <a:rPr lang="fr-FR" altLang="fr-FR" dirty="0"/>
              <a:t> of the system </a:t>
            </a:r>
            <a:r>
              <a:rPr lang="fr-FR" altLang="fr-FR" dirty="0" err="1"/>
              <a:t>will</a:t>
            </a:r>
            <a:r>
              <a:rPr lang="fr-FR" altLang="fr-FR" dirty="0"/>
              <a:t>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done</a:t>
            </a:r>
            <a:r>
              <a:rPr lang="fr-FR" altLang="fr-FR" dirty="0"/>
              <a:t> by </a:t>
            </a:r>
            <a:r>
              <a:rPr lang="fr-FR" altLang="fr-FR" dirty="0" err="1"/>
              <a:t>gradually</a:t>
            </a:r>
            <a:r>
              <a:rPr lang="fr-FR" altLang="fr-FR" dirty="0"/>
              <a:t> </a:t>
            </a:r>
            <a:r>
              <a:rPr lang="fr-FR" altLang="fr-FR" dirty="0" err="1"/>
              <a:t>calculating</a:t>
            </a:r>
            <a:r>
              <a:rPr lang="fr-FR" altLang="fr-FR" dirty="0"/>
              <a:t>
values U</a:t>
            </a:r>
            <a:r>
              <a:rPr lang="fr-FR" altLang="fr-FR" baseline="30000" dirty="0"/>
              <a:t>n+1</a:t>
            </a:r>
            <a:r>
              <a:rPr lang="fr-FR" altLang="fr-FR" baseline="-25000" dirty="0"/>
              <a:t>j</a:t>
            </a:r>
            <a:r>
              <a:rPr lang="fr-FR" altLang="fr-FR" dirty="0"/>
              <a:t> for all J frome the </a:t>
            </a:r>
            <a:r>
              <a:rPr lang="fr-FR" altLang="fr-FR" dirty="0" err="1"/>
              <a:t>knowledge</a:t>
            </a:r>
            <a:r>
              <a:rPr lang="fr-FR" altLang="fr-FR" dirty="0"/>
              <a:t> of </a:t>
            </a:r>
            <a:r>
              <a:rPr lang="fr-FR" altLang="fr-FR" dirty="0" err="1"/>
              <a:t>U</a:t>
            </a:r>
            <a:r>
              <a:rPr lang="fr-FR" altLang="fr-FR" baseline="30000" dirty="0" err="1"/>
              <a:t>n</a:t>
            </a:r>
            <a:r>
              <a:rPr lang="fr-FR" altLang="fr-FR" baseline="-25000" dirty="0" err="1"/>
              <a:t>j</a:t>
            </a:r>
            <a:endParaRPr lang="fr-FR" alt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>
            <a:extLst>
              <a:ext uri="{FF2B5EF4-FFF2-40B4-BE49-F238E27FC236}">
                <a16:creationId xmlns:a16="http://schemas.microsoft.com/office/drawing/2014/main" id="{D85A80F6-C587-444E-855B-CBDE874DC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8" y="1916113"/>
            <a:ext cx="31341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The equation to be solved is 
</a:t>
            </a:r>
            <a:endParaRPr lang="fr-FR" altLang="fr-FR" dirty="0"/>
          </a:p>
        </p:txBody>
      </p:sp>
      <p:graphicFrame>
        <p:nvGraphicFramePr>
          <p:cNvPr id="17411" name="Object 4">
            <a:extLst>
              <a:ext uri="{FF2B5EF4-FFF2-40B4-BE49-F238E27FC236}">
                <a16:creationId xmlns:a16="http://schemas.microsoft.com/office/drawing/2014/main" id="{D55BB190-46CA-5E43-9950-AECEDF6A8E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1275" y="2470150"/>
          <a:ext cx="568801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" name="Equation" r:id="rId3" imgW="33934400" imgH="5270500" progId="Equation.3">
                  <p:embed/>
                </p:oleObj>
              </mc:Choice>
              <mc:Fallback>
                <p:oleObj name="Equation" r:id="rId3" imgW="33934400" imgH="527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2470150"/>
                        <a:ext cx="568801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5">
            <a:extLst>
              <a:ext uri="{FF2B5EF4-FFF2-40B4-BE49-F238E27FC236}">
                <a16:creationId xmlns:a16="http://schemas.microsoft.com/office/drawing/2014/main" id="{03216DB2-F00D-BA43-91BA-9B75DD877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3376613"/>
            <a:ext cx="31518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Let's</a:t>
            </a:r>
            <a:r>
              <a:rPr lang="fr-FR" altLang="fr-FR" dirty="0"/>
              <a:t> </a:t>
            </a:r>
            <a:r>
              <a:rPr lang="fr-FR" altLang="fr-FR" dirty="0" err="1"/>
              <a:t>apply</a:t>
            </a:r>
            <a:r>
              <a:rPr lang="fr-FR" altLang="fr-FR" dirty="0"/>
              <a:t> </a:t>
            </a:r>
            <a:r>
              <a:rPr lang="fr-FR" altLang="fr-FR" dirty="0" err="1"/>
              <a:t>order</a:t>
            </a:r>
            <a:r>
              <a:rPr lang="fr-FR" altLang="fr-FR" dirty="0"/>
              <a:t> 1 </a:t>
            </a:r>
            <a:r>
              <a:rPr lang="fr-FR" altLang="fr-FR" dirty="0" err="1"/>
              <a:t>methods</a:t>
            </a:r>
            <a:r>
              <a:rPr lang="fr-FR" altLang="fr-FR" dirty="0"/>
              <a:t> :
</a:t>
            </a:r>
          </a:p>
        </p:txBody>
      </p:sp>
      <p:sp>
        <p:nvSpPr>
          <p:cNvPr id="17413" name="Text Box 6">
            <a:extLst>
              <a:ext uri="{FF2B5EF4-FFF2-40B4-BE49-F238E27FC236}">
                <a16:creationId xmlns:a16="http://schemas.microsoft.com/office/drawing/2014/main" id="{0F4210C6-33DE-D94B-90EF-1B58CA740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4456113"/>
            <a:ext cx="4754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How to </a:t>
            </a:r>
            <a:r>
              <a:rPr lang="fr-FR" altLang="fr-FR" dirty="0" err="1"/>
              <a:t>compute</a:t>
            </a:r>
            <a:r>
              <a:rPr lang="fr-FR" altLang="fr-FR" dirty="0"/>
              <a:t> d </a:t>
            </a:r>
            <a:r>
              <a:rPr lang="fr-FR" altLang="fr-FR" dirty="0" err="1"/>
              <a:t>U</a:t>
            </a:r>
            <a:r>
              <a:rPr lang="fr-FR" altLang="fr-FR" baseline="30000" dirty="0" err="1"/>
              <a:t>n</a:t>
            </a:r>
            <a:r>
              <a:rPr lang="fr-FR" altLang="fr-FR" baseline="-25000" dirty="0" err="1"/>
              <a:t>j</a:t>
            </a:r>
            <a:r>
              <a:rPr lang="fr-FR" altLang="fr-FR" dirty="0"/>
              <a:t>/</a:t>
            </a:r>
            <a:r>
              <a:rPr lang="fr-FR" altLang="fr-FR" dirty="0" err="1"/>
              <a:t>dt</a:t>
            </a:r>
            <a:r>
              <a:rPr lang="fr-FR" altLang="fr-FR" dirty="0"/>
              <a:t>    </a:t>
            </a:r>
            <a:r>
              <a:rPr lang="fr-FR" altLang="fr-FR" dirty="0">
                <a:sym typeface="Wingdings" pitchFamily="2" charset="2"/>
              </a:rPr>
              <a:t>  d u(</a:t>
            </a:r>
            <a:r>
              <a:rPr lang="fr-FR" altLang="fr-FR" dirty="0" err="1">
                <a:sym typeface="Wingdings" pitchFamily="2" charset="2"/>
              </a:rPr>
              <a:t>x</a:t>
            </a:r>
            <a:r>
              <a:rPr lang="fr-FR" altLang="fr-FR" baseline="-25000" dirty="0" err="1">
                <a:sym typeface="Wingdings" pitchFamily="2" charset="2"/>
              </a:rPr>
              <a:t>j</a:t>
            </a:r>
            <a:r>
              <a:rPr lang="fr-FR" altLang="fr-FR" dirty="0" err="1">
                <a:sym typeface="Wingdings" pitchFamily="2" charset="2"/>
              </a:rPr>
              <a:t>,t</a:t>
            </a:r>
            <a:r>
              <a:rPr lang="fr-FR" altLang="fr-FR" baseline="-25000" dirty="0" err="1">
                <a:sym typeface="Wingdings" pitchFamily="2" charset="2"/>
              </a:rPr>
              <a:t>n</a:t>
            </a:r>
            <a:r>
              <a:rPr lang="fr-FR" altLang="fr-FR" dirty="0">
                <a:sym typeface="Wingdings" pitchFamily="2" charset="2"/>
              </a:rPr>
              <a:t>)/</a:t>
            </a:r>
            <a:r>
              <a:rPr lang="fr-FR" altLang="fr-FR" dirty="0" err="1">
                <a:sym typeface="Wingdings" pitchFamily="2" charset="2"/>
              </a:rPr>
              <a:t>dt</a:t>
            </a:r>
            <a:r>
              <a:rPr lang="fr-FR" altLang="fr-FR" dirty="0">
                <a:sym typeface="Wingdings" pitchFamily="2" charset="2"/>
              </a:rPr>
              <a:t>   ?</a:t>
            </a:r>
            <a:endParaRPr lang="fr-FR" altLang="fr-FR" baseline="30000" dirty="0"/>
          </a:p>
        </p:txBody>
      </p:sp>
      <p:sp>
        <p:nvSpPr>
          <p:cNvPr id="17414" name="Text Box 7">
            <a:extLst>
              <a:ext uri="{FF2B5EF4-FFF2-40B4-BE49-F238E27FC236}">
                <a16:creationId xmlns:a16="http://schemas.microsoft.com/office/drawing/2014/main" id="{FFABE1E4-CE4F-E841-963B-4C83DB915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294313"/>
            <a:ext cx="48574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How to </a:t>
            </a:r>
            <a:r>
              <a:rPr lang="fr-FR" altLang="fr-FR" dirty="0" err="1"/>
              <a:t>compute</a:t>
            </a:r>
            <a:r>
              <a:rPr lang="fr-FR" altLang="fr-FR" dirty="0"/>
              <a:t> d </a:t>
            </a:r>
            <a:r>
              <a:rPr lang="fr-FR" altLang="fr-FR" dirty="0" err="1"/>
              <a:t>U</a:t>
            </a:r>
            <a:r>
              <a:rPr lang="fr-FR" altLang="fr-FR" baseline="30000" dirty="0" err="1"/>
              <a:t>n</a:t>
            </a:r>
            <a:r>
              <a:rPr lang="fr-FR" altLang="fr-FR" baseline="-25000" dirty="0" err="1"/>
              <a:t>j</a:t>
            </a:r>
            <a:r>
              <a:rPr lang="fr-FR" altLang="fr-FR" dirty="0"/>
              <a:t>/dx    </a:t>
            </a:r>
            <a:r>
              <a:rPr lang="fr-FR" altLang="fr-FR" dirty="0">
                <a:sym typeface="Wingdings" pitchFamily="2" charset="2"/>
              </a:rPr>
              <a:t>  d u(</a:t>
            </a:r>
            <a:r>
              <a:rPr lang="fr-FR" altLang="fr-FR" dirty="0" err="1">
                <a:sym typeface="Wingdings" pitchFamily="2" charset="2"/>
              </a:rPr>
              <a:t>x</a:t>
            </a:r>
            <a:r>
              <a:rPr lang="fr-FR" altLang="fr-FR" baseline="-25000" dirty="0" err="1">
                <a:sym typeface="Wingdings" pitchFamily="2" charset="2"/>
              </a:rPr>
              <a:t>j</a:t>
            </a:r>
            <a:r>
              <a:rPr lang="fr-FR" altLang="fr-FR" dirty="0" err="1">
                <a:sym typeface="Wingdings" pitchFamily="2" charset="2"/>
              </a:rPr>
              <a:t>,t</a:t>
            </a:r>
            <a:r>
              <a:rPr lang="fr-FR" altLang="fr-FR" baseline="-25000" dirty="0" err="1">
                <a:sym typeface="Wingdings" pitchFamily="2" charset="2"/>
              </a:rPr>
              <a:t>n</a:t>
            </a:r>
            <a:r>
              <a:rPr lang="fr-FR" altLang="fr-FR" dirty="0">
                <a:sym typeface="Wingdings" pitchFamily="2" charset="2"/>
              </a:rPr>
              <a:t>)/dx   ?</a:t>
            </a:r>
            <a:endParaRPr lang="fr-FR" altLang="fr-FR" baseline="30000" dirty="0"/>
          </a:p>
        </p:txBody>
      </p:sp>
      <p:sp>
        <p:nvSpPr>
          <p:cNvPr id="17415" name="Text Box 2">
            <a:extLst>
              <a:ext uri="{FF2B5EF4-FFF2-40B4-BE49-F238E27FC236}">
                <a16:creationId xmlns:a16="http://schemas.microsoft.com/office/drawing/2014/main" id="{02AE3102-AB62-6841-898B-361D0623E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1270000"/>
            <a:ext cx="516904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The </a:t>
            </a:r>
            <a:r>
              <a:rPr lang="fr-FR" altLang="fr-FR" dirty="0" err="1"/>
              <a:t>simplest</a:t>
            </a:r>
            <a:r>
              <a:rPr lang="fr-FR" altLang="fr-FR" dirty="0"/>
              <a:t> </a:t>
            </a:r>
            <a:r>
              <a:rPr lang="fr-FR" altLang="fr-FR" dirty="0" err="1"/>
              <a:t>method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that</a:t>
            </a:r>
            <a:r>
              <a:rPr lang="fr-FR" altLang="fr-FR" dirty="0"/>
              <a:t> of </a:t>
            </a:r>
            <a:r>
              <a:rPr lang="fr-FR" altLang="fr-FR" dirty="0" err="1"/>
              <a:t>finite</a:t>
            </a:r>
            <a:r>
              <a:rPr lang="fr-FR" altLang="fr-FR" dirty="0"/>
              <a:t> </a:t>
            </a:r>
            <a:r>
              <a:rPr lang="fr-FR" altLang="fr-FR" dirty="0" err="1"/>
              <a:t>differences</a:t>
            </a:r>
            <a:r>
              <a:rPr lang="fr-FR" altLang="fr-FR" dirty="0"/>
              <a:t>:
 approximation of </a:t>
            </a:r>
            <a:r>
              <a:rPr lang="fr-FR" altLang="fr-FR" dirty="0" err="1"/>
              <a:t>derivatives</a:t>
            </a:r>
            <a:r>
              <a:rPr lang="fr-FR" altLang="fr-FR" dirty="0"/>
              <a:t> by </a:t>
            </a:r>
            <a:r>
              <a:rPr lang="fr-FR" altLang="fr-FR" dirty="0" err="1"/>
              <a:t>finite</a:t>
            </a:r>
            <a:r>
              <a:rPr lang="fr-FR" altLang="fr-FR" dirty="0"/>
              <a:t> </a:t>
            </a:r>
            <a:r>
              <a:rPr lang="fr-FR" altLang="fr-FR" dirty="0" err="1"/>
              <a:t>differences</a:t>
            </a:r>
            <a:r>
              <a:rPr lang="fr-FR" altLang="fr-FR" dirty="0"/>
              <a:t>
</a:t>
            </a:r>
          </a:p>
        </p:txBody>
      </p:sp>
      <p:sp>
        <p:nvSpPr>
          <p:cNvPr id="17416" name="ZoneTexte 1">
            <a:extLst>
              <a:ext uri="{FF2B5EF4-FFF2-40B4-BE49-F238E27FC236}">
                <a16:creationId xmlns:a16="http://schemas.microsoft.com/office/drawing/2014/main" id="{30193E5A-BAE4-BC49-A14C-8D3762711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363" y="322263"/>
            <a:ext cx="607890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800" b="1" dirty="0" err="1">
                <a:solidFill>
                  <a:srgbClr val="FF0000"/>
                </a:solidFill>
              </a:rPr>
              <a:t>Resolution</a:t>
            </a:r>
            <a:r>
              <a:rPr lang="fr-FR" altLang="fr-FR" sz="2800" b="1" dirty="0">
                <a:solidFill>
                  <a:srgbClr val="FF0000"/>
                </a:solidFill>
              </a:rPr>
              <a:t> </a:t>
            </a:r>
            <a:r>
              <a:rPr lang="fr-FR" altLang="fr-FR" sz="2800" b="1" dirty="0" err="1">
                <a:solidFill>
                  <a:srgbClr val="FF0000"/>
                </a:solidFill>
              </a:rPr>
              <a:t>using</a:t>
            </a:r>
            <a:r>
              <a:rPr lang="fr-FR" altLang="fr-FR" sz="2800" b="1" dirty="0">
                <a:solidFill>
                  <a:srgbClr val="FF0000"/>
                </a:solidFill>
              </a:rPr>
              <a:t> </a:t>
            </a:r>
            <a:r>
              <a:rPr lang="fr-FR" altLang="fr-FR" sz="2800" b="1" dirty="0" err="1">
                <a:solidFill>
                  <a:srgbClr val="FF0000"/>
                </a:solidFill>
              </a:rPr>
              <a:t>finite</a:t>
            </a:r>
            <a:r>
              <a:rPr lang="fr-FR" altLang="fr-FR" sz="2800" b="1" dirty="0">
                <a:solidFill>
                  <a:srgbClr val="FF0000"/>
                </a:solidFill>
              </a:rPr>
              <a:t> </a:t>
            </a:r>
            <a:r>
              <a:rPr lang="fr-FR" altLang="fr-FR" sz="2800" b="1" dirty="0" err="1">
                <a:solidFill>
                  <a:srgbClr val="FF0000"/>
                </a:solidFill>
              </a:rPr>
              <a:t>differences</a:t>
            </a:r>
            <a:r>
              <a:rPr lang="fr-FR" altLang="fr-FR" sz="2800" b="1" dirty="0">
                <a:solidFill>
                  <a:srgbClr val="FF0000"/>
                </a:solidFill>
              </a:rPr>
              <a:t>
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9A2FBA18-FBC7-3B47-99BA-BD0AF4038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80988"/>
            <a:ext cx="49681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At first </a:t>
            </a:r>
            <a:r>
              <a:rPr lang="fr-FR" altLang="fr-FR" dirty="0" err="1"/>
              <a:t>order</a:t>
            </a:r>
            <a:r>
              <a:rPr lang="fr-FR" altLang="fr-FR" dirty="0"/>
              <a:t>,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can</a:t>
            </a:r>
            <a:r>
              <a:rPr lang="fr-FR" altLang="fr-FR" dirty="0"/>
              <a:t> </a:t>
            </a:r>
            <a:r>
              <a:rPr lang="fr-FR" altLang="fr-FR" dirty="0" err="1"/>
              <a:t>just</a:t>
            </a:r>
            <a:r>
              <a:rPr lang="fr-FR" altLang="fr-FR" dirty="0"/>
              <a:t> </a:t>
            </a:r>
            <a:r>
              <a:rPr lang="fr-FR" altLang="fr-FR" dirty="0" err="1"/>
              <a:t>useTaylor</a:t>
            </a:r>
            <a:r>
              <a:rPr lang="fr-FR" altLang="fr-FR" dirty="0"/>
              <a:t> Expansion:
</a:t>
            </a:r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15E2AA14-0886-AA49-8C09-128C100EA9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373188"/>
          <a:ext cx="2503487" cy="301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" name="Equation" r:id="rId3" imgW="25742900" imgH="31013400" progId="Equation.3">
                  <p:embed/>
                </p:oleObj>
              </mc:Choice>
              <mc:Fallback>
                <p:oleObj name="Equation" r:id="rId3" imgW="25742900" imgH="31013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373188"/>
                        <a:ext cx="2503487" cy="301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Line 10">
            <a:extLst>
              <a:ext uri="{FF2B5EF4-FFF2-40B4-BE49-F238E27FC236}">
                <a16:creationId xmlns:a16="http://schemas.microsoft.com/office/drawing/2014/main" id="{6A453656-8543-4B45-B243-B993B8A053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7175" y="191611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Text Box 11">
            <a:extLst>
              <a:ext uri="{FF2B5EF4-FFF2-40B4-BE49-F238E27FC236}">
                <a16:creationId xmlns:a16="http://schemas.microsoft.com/office/drawing/2014/main" id="{FA8F1E5E-1537-6D47-B074-B4EAEA7FF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1576388"/>
            <a:ext cx="31470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/>
              <a:t>Explicit </a:t>
            </a:r>
            <a:r>
              <a:rPr lang="fr-FR" altLang="fr-FR" b="1" dirty="0" err="1"/>
              <a:t>forward</a:t>
            </a:r>
            <a:r>
              <a:rPr lang="fr-FR" altLang="fr-FR" b="1" dirty="0"/>
              <a:t> </a:t>
            </a:r>
            <a:r>
              <a:rPr lang="fr-FR" altLang="fr-FR" b="1" dirty="0" err="1"/>
              <a:t>diference</a:t>
            </a:r>
            <a:r>
              <a:rPr lang="fr-FR" altLang="fr-FR" b="1" dirty="0"/>
              <a:t> :</a:t>
            </a:r>
          </a:p>
          <a:p>
            <a:pPr eaLnBrk="1" hangingPunct="1"/>
            <a:r>
              <a:rPr lang="fr-FR" altLang="fr-FR" dirty="0"/>
              <a:t>D</a:t>
            </a:r>
            <a:r>
              <a:rPr lang="fr-FR" altLang="fr-FR" baseline="30000" dirty="0"/>
              <a:t>+</a:t>
            </a:r>
            <a:r>
              <a:rPr lang="fr-FR" altLang="fr-FR" dirty="0"/>
              <a:t> (</a:t>
            </a:r>
            <a:r>
              <a:rPr lang="fr-FR" altLang="fr-FR" dirty="0" err="1"/>
              <a:t>f</a:t>
            </a:r>
            <a:r>
              <a:rPr lang="fr-FR" altLang="fr-FR" baseline="-25000" dirty="0" err="1"/>
              <a:t>k</a:t>
            </a:r>
            <a:r>
              <a:rPr lang="fr-FR" altLang="fr-FR" dirty="0"/>
              <a:t>)=f</a:t>
            </a:r>
            <a:r>
              <a:rPr lang="fr-FR" altLang="fr-FR" baseline="-25000" dirty="0"/>
              <a:t>k+1</a:t>
            </a:r>
            <a:r>
              <a:rPr lang="fr-FR" altLang="fr-FR" dirty="0"/>
              <a:t>-f</a:t>
            </a:r>
            <a:r>
              <a:rPr lang="fr-FR" altLang="fr-FR" baseline="-25000" dirty="0"/>
              <a:t>k</a:t>
            </a:r>
          </a:p>
          <a:p>
            <a:pPr eaLnBrk="1" hangingPunct="1"/>
            <a:endParaRPr lang="fr-FR" altLang="fr-FR" baseline="-25000" dirty="0"/>
          </a:p>
        </p:txBody>
      </p:sp>
      <p:sp>
        <p:nvSpPr>
          <p:cNvPr id="18439" name="Line 12">
            <a:extLst>
              <a:ext uri="{FF2B5EF4-FFF2-40B4-BE49-F238E27FC236}">
                <a16:creationId xmlns:a16="http://schemas.microsoft.com/office/drawing/2014/main" id="{6CFCB9A3-93D9-1E44-98F6-A2F9A2A461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7175" y="340836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Text Box 13">
            <a:extLst>
              <a:ext uri="{FF2B5EF4-FFF2-40B4-BE49-F238E27FC236}">
                <a16:creationId xmlns:a16="http://schemas.microsoft.com/office/drawing/2014/main" id="{4115135F-8FCD-9345-9700-FF2CFE762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3068638"/>
            <a:ext cx="34163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/>
              <a:t>Explicit </a:t>
            </a:r>
            <a:r>
              <a:rPr lang="fr-FR" altLang="fr-FR" b="1" dirty="0" err="1"/>
              <a:t>backward</a:t>
            </a:r>
            <a:r>
              <a:rPr lang="fr-FR" altLang="fr-FR" b="1" dirty="0"/>
              <a:t>  </a:t>
            </a:r>
            <a:r>
              <a:rPr lang="fr-FR" altLang="fr-FR" b="1" dirty="0" err="1"/>
              <a:t>diference</a:t>
            </a:r>
            <a:r>
              <a:rPr lang="fr-FR" altLang="fr-FR" b="1" dirty="0"/>
              <a:t> </a:t>
            </a:r>
            <a:r>
              <a:rPr lang="fr-FR" altLang="fr-FR" dirty="0"/>
              <a:t>:</a:t>
            </a:r>
          </a:p>
          <a:p>
            <a:pPr eaLnBrk="1" hangingPunct="1"/>
            <a:r>
              <a:rPr lang="fr-FR" altLang="fr-FR" dirty="0"/>
              <a:t>D</a:t>
            </a:r>
            <a:r>
              <a:rPr lang="fr-FR" altLang="fr-FR" baseline="30000" dirty="0"/>
              <a:t>-</a:t>
            </a:r>
            <a:r>
              <a:rPr lang="fr-FR" altLang="fr-FR" dirty="0"/>
              <a:t> (</a:t>
            </a:r>
            <a:r>
              <a:rPr lang="fr-FR" altLang="fr-FR" dirty="0" err="1"/>
              <a:t>f</a:t>
            </a:r>
            <a:r>
              <a:rPr lang="fr-FR" altLang="fr-FR" baseline="-25000" dirty="0" err="1"/>
              <a:t>k</a:t>
            </a:r>
            <a:r>
              <a:rPr lang="fr-FR" altLang="fr-FR" dirty="0"/>
              <a:t>)=f</a:t>
            </a:r>
            <a:r>
              <a:rPr lang="fr-FR" altLang="fr-FR" baseline="-25000" dirty="0"/>
              <a:t>k</a:t>
            </a:r>
            <a:r>
              <a:rPr lang="fr-FR" altLang="fr-FR" dirty="0"/>
              <a:t>-f</a:t>
            </a:r>
            <a:r>
              <a:rPr lang="fr-FR" altLang="fr-FR" baseline="-25000" dirty="0"/>
              <a:t>k-1</a:t>
            </a:r>
          </a:p>
        </p:txBody>
      </p:sp>
      <p:sp>
        <p:nvSpPr>
          <p:cNvPr id="18441" name="Text Box 14">
            <a:extLst>
              <a:ext uri="{FF2B5EF4-FFF2-40B4-BE49-F238E27FC236}">
                <a16:creationId xmlns:a16="http://schemas.microsoft.com/office/drawing/2014/main" id="{0F2CFEF1-7904-7B48-9EFB-749D83A91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4102689"/>
            <a:ext cx="848584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400" dirty="0"/>
              <a:t>If C &gt;0, </a:t>
            </a:r>
            <a:r>
              <a:rPr lang="fr-FR" altLang="fr-FR" sz="2400" dirty="0" err="1"/>
              <a:t>then</a:t>
            </a:r>
            <a:r>
              <a:rPr lang="fr-FR" altLang="fr-FR" sz="2400" dirty="0"/>
              <a:t> the </a:t>
            </a:r>
            <a:r>
              <a:rPr lang="fr-FR" altLang="fr-FR" sz="2400" dirty="0" err="1"/>
              <a:t>choice</a:t>
            </a:r>
            <a:r>
              <a:rPr lang="fr-FR" altLang="fr-FR" sz="2400" dirty="0"/>
              <a:t> of D- (</a:t>
            </a:r>
            <a:r>
              <a:rPr lang="fr-FR" altLang="fr-FR" sz="2400" dirty="0" err="1"/>
              <a:t>backward</a:t>
            </a:r>
            <a:r>
              <a:rPr lang="fr-FR" altLang="fr-FR" sz="2400" dirty="0"/>
              <a:t> </a:t>
            </a:r>
            <a:r>
              <a:rPr lang="fr-FR" altLang="fr-FR" sz="2400" dirty="0" err="1"/>
              <a:t>difference</a:t>
            </a:r>
            <a:r>
              <a:rPr lang="fr-FR" altLang="fr-FR" sz="2400" dirty="0"/>
              <a:t>)</a:t>
            </a:r>
            <a:br>
              <a:rPr lang="fr-FR" altLang="fr-FR" sz="2400" dirty="0"/>
            </a:br>
            <a:r>
              <a:rPr lang="fr-FR" altLang="fr-FR" sz="2400" dirty="0"/>
              <a:t> </a:t>
            </a:r>
            <a:r>
              <a:rPr lang="fr-FR" altLang="fr-FR" sz="2400" dirty="0" err="1"/>
              <a:t>is</a:t>
            </a:r>
            <a:r>
              <a:rPr lang="fr-FR" altLang="fr-FR" sz="2400" dirty="0"/>
              <a:t> </a:t>
            </a:r>
            <a:r>
              <a:rPr lang="fr-FR" altLang="fr-FR" sz="2400" dirty="0" err="1"/>
              <a:t>physically</a:t>
            </a:r>
            <a:r>
              <a:rPr lang="fr-FR" altLang="fr-FR" sz="2400" dirty="0"/>
              <a:t> </a:t>
            </a:r>
            <a:r>
              <a:rPr lang="fr-FR" altLang="fr-FR" sz="2400" dirty="0" err="1"/>
              <a:t>motivated</a:t>
            </a:r>
            <a:r>
              <a:rPr lang="fr-FR" altLang="fr-FR" sz="2400" dirty="0"/>
              <a:t> by the </a:t>
            </a:r>
            <a:br>
              <a:rPr lang="fr-FR" altLang="fr-FR" sz="2400" dirty="0"/>
            </a:br>
            <a:r>
              <a:rPr lang="fr-FR" altLang="fr-FR" sz="2400" dirty="0" err="1"/>
              <a:t>fact</a:t>
            </a:r>
            <a:r>
              <a:rPr lang="fr-FR" altLang="fr-FR" sz="2400" dirty="0"/>
              <a:t> </a:t>
            </a:r>
            <a:r>
              <a:rPr lang="fr-FR" altLang="fr-FR" sz="2400" dirty="0" err="1"/>
              <a:t>that</a:t>
            </a:r>
            <a:r>
              <a:rPr lang="fr-FR" altLang="fr-FR" sz="2400" dirty="0"/>
              <a:t>  the information moves </a:t>
            </a:r>
            <a:r>
              <a:rPr lang="fr-FR" altLang="fr-FR" sz="2400" dirty="0" err="1"/>
              <a:t>forward</a:t>
            </a:r>
            <a:r>
              <a:rPr lang="fr-FR" altLang="fr-FR" sz="2400" dirty="0"/>
              <a:t> </a:t>
            </a:r>
          </a:p>
          <a:p>
            <a:pPr eaLnBrk="1" hangingPunct="1"/>
            <a:r>
              <a:rPr lang="fr-FR" altLang="fr-FR" sz="2400" dirty="0" err="1"/>
              <a:t>from</a:t>
            </a:r>
            <a:r>
              <a:rPr lang="fr-FR" altLang="fr-FR" sz="2400" dirty="0"/>
              <a:t> j to j+1 (in </a:t>
            </a:r>
            <a:r>
              <a:rPr lang="fr-FR" altLang="fr-FR" sz="2400" dirty="0" err="1"/>
              <a:t>space</a:t>
            </a:r>
            <a:r>
              <a:rPr lang="fr-FR" altLang="fr-FR" sz="2400" dirty="0"/>
              <a:t>). </a:t>
            </a:r>
          </a:p>
          <a:p>
            <a:pPr eaLnBrk="1" hangingPunct="1"/>
            <a:r>
              <a:rPr lang="fr-FR" altLang="fr-FR" sz="2400" dirty="0"/>
              <a:t>In </a:t>
            </a:r>
            <a:r>
              <a:rPr lang="fr-FR" altLang="fr-FR" sz="2400" dirty="0" err="1"/>
              <a:t>other</a:t>
            </a:r>
            <a:r>
              <a:rPr lang="fr-FR" altLang="fr-FR" sz="2400" dirty="0"/>
              <a:t> </a:t>
            </a:r>
            <a:r>
              <a:rPr lang="fr-FR" altLang="fr-FR" sz="2400" dirty="0" err="1"/>
              <a:t>words</a:t>
            </a:r>
            <a:r>
              <a:rPr lang="fr-FR" altLang="fr-FR" sz="2400" dirty="0"/>
              <a:t> the « solution moves to the right »</a:t>
            </a:r>
          </a:p>
          <a:p>
            <a:pPr eaLnBrk="1" hangingPunct="1"/>
            <a:r>
              <a:rPr lang="fr-FR" altLang="fr-FR" sz="2400" dirty="0"/>
              <a:t> (</a:t>
            </a:r>
            <a:r>
              <a:rPr lang="fr-FR" altLang="fr-FR" sz="2400" dirty="0" err="1"/>
              <a:t>because</a:t>
            </a:r>
            <a:r>
              <a:rPr lang="fr-FR" altLang="fr-FR" sz="2400" dirty="0"/>
              <a:t> C&gt;0) </a:t>
            </a:r>
            <a:r>
              <a:rPr lang="fr-FR" altLang="fr-FR" sz="2400" dirty="0" err="1"/>
              <a:t>so</a:t>
            </a:r>
            <a:r>
              <a:rPr lang="fr-FR" altLang="fr-FR" sz="2400" dirty="0"/>
              <a:t> </a:t>
            </a:r>
            <a:r>
              <a:rPr lang="fr-FR" altLang="fr-FR" sz="2400" dirty="0" err="1"/>
              <a:t>it</a:t>
            </a:r>
            <a:r>
              <a:rPr lang="fr-FR" altLang="fr-FR" sz="2400" dirty="0"/>
              <a:t> </a:t>
            </a:r>
            <a:r>
              <a:rPr lang="fr-FR" altLang="fr-FR" sz="2400" dirty="0" err="1"/>
              <a:t>is</a:t>
            </a:r>
            <a:r>
              <a:rPr lang="fr-FR" altLang="fr-FR" sz="2400" dirty="0"/>
              <a:t> </a:t>
            </a:r>
            <a:r>
              <a:rPr lang="fr-FR" altLang="fr-FR" sz="2400" dirty="0" err="1"/>
              <a:t>better</a:t>
            </a:r>
            <a:r>
              <a:rPr lang="fr-FR" altLang="fr-FR" sz="2400" dirty="0"/>
              <a:t> to use </a:t>
            </a:r>
            <a:r>
              <a:rPr lang="fr-FR" altLang="fr-FR" sz="2400" dirty="0" err="1"/>
              <a:t>backward</a:t>
            </a:r>
            <a:r>
              <a:rPr lang="fr-FR" altLang="fr-FR" sz="2400" dirty="0"/>
              <a:t> </a:t>
            </a:r>
            <a:r>
              <a:rPr lang="fr-FR" altLang="fr-FR" sz="2400" dirty="0" err="1"/>
              <a:t>difference</a:t>
            </a:r>
            <a:r>
              <a:rPr lang="fr-FR" altLang="fr-FR" sz="2400" dirty="0"/>
              <a:t> </a:t>
            </a:r>
            <a:r>
              <a:rPr lang="fr-FR" altLang="fr-FR" sz="2400" dirty="0" err="1"/>
              <a:t>that</a:t>
            </a:r>
            <a:endParaRPr lang="fr-FR" altLang="fr-FR" sz="2400" dirty="0"/>
          </a:p>
          <a:p>
            <a:pPr eaLnBrk="1" hangingPunct="1"/>
            <a:r>
              <a:rPr lang="fr-FR" altLang="fr-FR" sz="2400" dirty="0"/>
              <a:t>Uses the </a:t>
            </a:r>
            <a:r>
              <a:rPr lang="fr-FR" altLang="fr-FR" sz="2400" dirty="0" err="1"/>
              <a:t>left</a:t>
            </a:r>
            <a:r>
              <a:rPr lang="fr-FR" altLang="fr-FR" sz="2400" dirty="0"/>
              <a:t> value to </a:t>
            </a:r>
            <a:r>
              <a:rPr lang="fr-FR" altLang="fr-FR" sz="2400" dirty="0" err="1"/>
              <a:t>compute</a:t>
            </a:r>
            <a:r>
              <a:rPr lang="fr-FR" altLang="fr-FR" sz="2400" dirty="0"/>
              <a:t> the right one</a:t>
            </a:r>
            <a:br>
              <a:rPr lang="fr-FR" altLang="fr-FR" sz="2400" dirty="0"/>
            </a:br>
            <a:r>
              <a:rPr lang="fr-FR" altLang="fr-FR" sz="2400" dirty="0"/>
              <a:t>
</a:t>
            </a:r>
            <a:endParaRPr lang="fr-FR" altLang="fr-FR" sz="2400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4">
            <a:extLst>
              <a:ext uri="{FF2B5EF4-FFF2-40B4-BE49-F238E27FC236}">
                <a16:creationId xmlns:a16="http://schemas.microsoft.com/office/drawing/2014/main" id="{AD0D4546-C055-6645-928E-26E9066FD5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04813"/>
          <a:ext cx="568801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5" name="Equation" r:id="rId3" imgW="33934400" imgH="5270500" progId="Equation.3">
                  <p:embed/>
                </p:oleObj>
              </mc:Choice>
              <mc:Fallback>
                <p:oleObj name="Equation" r:id="rId3" imgW="33934400" imgH="527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4813"/>
                        <a:ext cx="568801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5">
            <a:extLst>
              <a:ext uri="{FF2B5EF4-FFF2-40B4-BE49-F238E27FC236}">
                <a16:creationId xmlns:a16="http://schemas.microsoft.com/office/drawing/2014/main" id="{B0DD83A4-7395-D54F-A23A-B7D6CAC1AF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350" y="2181225"/>
          <a:ext cx="7339013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6" name="Equation" r:id="rId5" imgW="75488800" imgH="15214600" progId="Equation.3">
                  <p:embed/>
                </p:oleObj>
              </mc:Choice>
              <mc:Fallback>
                <p:oleObj name="Equation" r:id="rId5" imgW="75488800" imgH="15214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2181225"/>
                        <a:ext cx="7339013" cy="147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Line 6">
            <a:extLst>
              <a:ext uri="{FF2B5EF4-FFF2-40B4-BE49-F238E27FC236}">
                <a16:creationId xmlns:a16="http://schemas.microsoft.com/office/drawing/2014/main" id="{EFE664B5-37F9-4745-8706-08DF5E0DFD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47813" y="1341438"/>
            <a:ext cx="71437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Line 7">
            <a:extLst>
              <a:ext uri="{FF2B5EF4-FFF2-40B4-BE49-F238E27FC236}">
                <a16:creationId xmlns:a16="http://schemas.microsoft.com/office/drawing/2014/main" id="{2BBD5A29-846C-D349-9B8E-A7E589E8AA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00563" y="1341438"/>
            <a:ext cx="1366837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8">
            <a:extLst>
              <a:ext uri="{FF2B5EF4-FFF2-40B4-BE49-F238E27FC236}">
                <a16:creationId xmlns:a16="http://schemas.microsoft.com/office/drawing/2014/main" id="{2F5B95DF-5188-E241-A6F9-126545BED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8213" y="7842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graphicFrame>
        <p:nvGraphicFramePr>
          <p:cNvPr id="19463" name="Object 9">
            <a:extLst>
              <a:ext uri="{FF2B5EF4-FFF2-40B4-BE49-F238E27FC236}">
                <a16:creationId xmlns:a16="http://schemas.microsoft.com/office/drawing/2014/main" id="{C7F62EE8-54E3-1740-82D8-816F654DC5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1025" y="3573463"/>
          <a:ext cx="5022850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7" name="Equation" r:id="rId7" imgW="43599100" imgH="20485100" progId="Equation.3">
                  <p:embed/>
                </p:oleObj>
              </mc:Choice>
              <mc:Fallback>
                <p:oleObj name="Equation" r:id="rId7" imgW="43599100" imgH="20485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3573463"/>
                        <a:ext cx="5022850" cy="235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10">
            <a:extLst>
              <a:ext uri="{FF2B5EF4-FFF2-40B4-BE49-F238E27FC236}">
                <a16:creationId xmlns:a16="http://schemas.microsoft.com/office/drawing/2014/main" id="{2C05E5CB-686C-EC40-8357-F69B4D128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724400"/>
            <a:ext cx="5903912" cy="122555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 b="1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DB6F3B2-C665-A94B-82AB-54892D420070}"/>
              </a:ext>
            </a:extLst>
          </p:cNvPr>
          <p:cNvSpPr txBox="1"/>
          <p:nvPr/>
        </p:nvSpPr>
        <p:spPr>
          <a:xfrm>
            <a:off x="1011270" y="6083855"/>
            <a:ext cx="712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1</a:t>
            </a:r>
            <a:r>
              <a:rPr lang="en-US" baseline="30000" dirty="0"/>
              <a:t>st</a:t>
            </a:r>
            <a:r>
              <a:rPr lang="en-US" dirty="0"/>
              <a:t> order in space and time , explicit,  integration scheme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AD2CC3-DD39-8D49-BE15-32AF6D1B9AB2}"/>
              </a:ext>
            </a:extLst>
          </p:cNvPr>
          <p:cNvSpPr txBox="1"/>
          <p:nvPr/>
        </p:nvSpPr>
        <p:spPr>
          <a:xfrm>
            <a:off x="3131840" y="6453187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“UPWIND SCHEME”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10880D18-AEC6-5F45-AD23-29E0377D42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981075"/>
          <a:ext cx="4364037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0" name="Equation" r:id="rId4" imgW="41833800" imgH="9944100" progId="Equation.3">
                  <p:embed/>
                </p:oleObj>
              </mc:Choice>
              <mc:Fallback>
                <p:oleObj name="Equation" r:id="rId4" imgW="41833800" imgH="9944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981075"/>
                        <a:ext cx="4364037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>
            <a:extLst>
              <a:ext uri="{FF2B5EF4-FFF2-40B4-BE49-F238E27FC236}">
                <a16:creationId xmlns:a16="http://schemas.microsoft.com/office/drawing/2014/main" id="{895D9CFC-8871-E54B-AB21-BDCDE0DE5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324" y="2187933"/>
            <a:ext cx="7885124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/>
              <a:t>Note </a:t>
            </a:r>
            <a:r>
              <a:rPr lang="fr-FR" altLang="fr-FR" sz="2500" dirty="0" err="1"/>
              <a:t>that</a:t>
            </a:r>
            <a:r>
              <a:rPr lang="fr-FR" altLang="fr-FR" sz="2500" dirty="0"/>
              <a:t> at the </a:t>
            </a:r>
            <a:r>
              <a:rPr lang="fr-FR" altLang="fr-FR" sz="2500" dirty="0" err="1"/>
              <a:t>edges</a:t>
            </a:r>
            <a:r>
              <a:rPr lang="fr-FR" altLang="fr-FR" sz="2500" dirty="0"/>
              <a:t> of the system  </a:t>
            </a:r>
            <a:br>
              <a:rPr lang="fr-FR" altLang="fr-FR" sz="2500" dirty="0"/>
            </a:br>
            <a:r>
              <a:rPr lang="fr-FR" altLang="fr-FR" sz="2500" dirty="0"/>
              <a:t>U</a:t>
            </a:r>
            <a:r>
              <a:rPr lang="fr-FR" altLang="fr-FR" sz="2500" baseline="30000" dirty="0"/>
              <a:t>n</a:t>
            </a:r>
            <a:r>
              <a:rPr lang="fr-FR" altLang="fr-FR" sz="2500" baseline="-25000" dirty="0"/>
              <a:t>J+1 </a:t>
            </a:r>
            <a:r>
              <a:rPr lang="fr-FR" altLang="fr-FR" sz="2500" dirty="0"/>
              <a:t>et U</a:t>
            </a:r>
            <a:r>
              <a:rPr lang="fr-FR" altLang="fr-FR" sz="2500" baseline="30000" dirty="0"/>
              <a:t>n</a:t>
            </a:r>
            <a:r>
              <a:rPr lang="fr-FR" altLang="fr-FR" sz="2500" baseline="-25000" dirty="0"/>
              <a:t>0</a:t>
            </a:r>
            <a:r>
              <a:rPr lang="fr-FR" altLang="fr-FR" sz="2500" dirty="0"/>
              <a:t> are </a:t>
            </a:r>
            <a:r>
              <a:rPr lang="fr-FR" altLang="fr-FR" sz="2500" dirty="0" err="1"/>
              <a:t>given</a:t>
            </a:r>
            <a:r>
              <a:rPr lang="fr-FR" altLang="fr-FR" sz="2500" dirty="0"/>
              <a:t> by the </a:t>
            </a:r>
            <a:r>
              <a:rPr lang="fr-FR" altLang="fr-FR" sz="2500" dirty="0" err="1"/>
              <a:t>boundary</a:t>
            </a:r>
            <a:r>
              <a:rPr lang="fr-FR" altLang="fr-FR" sz="2500" dirty="0"/>
              <a:t> conditions</a:t>
            </a:r>
            <a:br>
              <a:rPr lang="fr-FR" altLang="fr-FR" sz="2500" dirty="0"/>
            </a:br>
            <a:r>
              <a:rPr lang="fr-FR" altLang="fr-FR" sz="2500" dirty="0"/>
              <a:t>of the </a:t>
            </a:r>
            <a:r>
              <a:rPr lang="fr-FR" altLang="fr-FR" sz="2500" dirty="0" err="1"/>
              <a:t>problem</a:t>
            </a:r>
            <a:r>
              <a:rPr lang="fr-FR" altLang="fr-FR" sz="2500" dirty="0"/>
              <a:t> </a:t>
            </a: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D1D8F5F3-07DB-7344-8E56-63EDE5B87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9744" y="3892089"/>
            <a:ext cx="155266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 err="1"/>
              <a:t>We</a:t>
            </a:r>
            <a:r>
              <a:rPr lang="fr-FR" altLang="fr-FR" sz="2500" dirty="0"/>
              <a:t> note: 
</a:t>
            </a:r>
          </a:p>
        </p:txBody>
      </p:sp>
      <p:graphicFrame>
        <p:nvGraphicFramePr>
          <p:cNvPr id="20486" name="Object 6">
            <a:extLst>
              <a:ext uri="{FF2B5EF4-FFF2-40B4-BE49-F238E27FC236}">
                <a16:creationId xmlns:a16="http://schemas.microsoft.com/office/drawing/2014/main" id="{C5F71508-6B6E-6847-99BF-F4E831B8C1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782375"/>
              </p:ext>
            </p:extLst>
          </p:nvPr>
        </p:nvGraphicFramePr>
        <p:xfrm>
          <a:off x="4067944" y="3599989"/>
          <a:ext cx="1555750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1" name="Equation" r:id="rId6" imgW="12001500" imgH="9067800" progId="Equation.3">
                  <p:embed/>
                </p:oleObj>
              </mc:Choice>
              <mc:Fallback>
                <p:oleObj name="Equation" r:id="rId6" imgW="12001500" imgH="9067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3599989"/>
                        <a:ext cx="1555750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7">
            <a:extLst>
              <a:ext uri="{FF2B5EF4-FFF2-40B4-BE49-F238E27FC236}">
                <a16:creationId xmlns:a16="http://schemas.microsoft.com/office/drawing/2014/main" id="{C620497A-1CA8-D64C-BDF2-7830DA0D2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4941888"/>
            <a:ext cx="835677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 err="1"/>
              <a:t>What</a:t>
            </a:r>
            <a:r>
              <a:rPr lang="fr-FR" altLang="fr-FR" sz="2500" dirty="0"/>
              <a:t> </a:t>
            </a:r>
            <a:r>
              <a:rPr lang="fr-FR" altLang="fr-FR" sz="2500" dirty="0" err="1"/>
              <a:t>is</a:t>
            </a:r>
            <a:r>
              <a:rPr lang="fr-FR" altLang="fr-FR" sz="2500" dirty="0"/>
              <a:t> the condition of </a:t>
            </a:r>
            <a:r>
              <a:rPr lang="fr-FR" altLang="fr-FR" sz="2500" dirty="0" err="1"/>
              <a:t>validity</a:t>
            </a:r>
            <a:r>
              <a:rPr lang="fr-FR" altLang="fr-FR" sz="2500" dirty="0"/>
              <a:t> of the </a:t>
            </a:r>
            <a:r>
              <a:rPr lang="fr-FR" altLang="fr-FR" sz="2500" dirty="0" err="1"/>
              <a:t>scheme</a:t>
            </a:r>
            <a:r>
              <a:rPr lang="fr-FR" altLang="fr-FR" sz="2500" dirty="0"/>
              <a:t> on </a:t>
            </a:r>
            <a:r>
              <a:rPr lang="fr-FR" altLang="fr-FR" sz="2500" dirty="0">
                <a:sym typeface="Symbol" pitchFamily="2" charset="2"/>
              </a:rPr>
              <a:t>  ??</a:t>
            </a:r>
          </a:p>
          <a:p>
            <a:pPr eaLnBrk="1" hangingPunct="1"/>
            <a:r>
              <a:rPr lang="fr-FR" altLang="fr-FR" sz="2500" dirty="0">
                <a:sym typeface="Symbol" pitchFamily="2" charset="2"/>
              </a:rPr>
              <a:t>In </a:t>
            </a:r>
            <a:r>
              <a:rPr lang="fr-FR" altLang="fr-FR" sz="2500" dirty="0" err="1">
                <a:sym typeface="Symbol" pitchFamily="2" charset="2"/>
              </a:rPr>
              <a:t>what</a:t>
            </a:r>
            <a:r>
              <a:rPr lang="fr-FR" altLang="fr-FR" sz="2500" dirty="0">
                <a:sym typeface="Symbol" pitchFamily="2" charset="2"/>
              </a:rPr>
              <a:t> conditions for  </a:t>
            </a:r>
            <a:r>
              <a:rPr lang="fr-FR" altLang="fr-FR" sz="2500" dirty="0" err="1">
                <a:sym typeface="Symbol" pitchFamily="2" charset="2"/>
              </a:rPr>
              <a:t>will</a:t>
            </a:r>
            <a:r>
              <a:rPr lang="fr-FR" altLang="fr-FR" sz="2500" dirty="0">
                <a:sym typeface="Symbol" pitchFamily="2" charset="2"/>
              </a:rPr>
              <a:t> </a:t>
            </a:r>
            <a:r>
              <a:rPr lang="fr-FR" altLang="fr-FR" sz="2500" dirty="0" err="1">
                <a:sym typeface="Symbol" pitchFamily="2" charset="2"/>
              </a:rPr>
              <a:t>we</a:t>
            </a:r>
            <a:r>
              <a:rPr lang="fr-FR" altLang="fr-FR" sz="2500" dirty="0">
                <a:sym typeface="Symbol" pitchFamily="2" charset="2"/>
              </a:rPr>
              <a:t> </a:t>
            </a:r>
            <a:r>
              <a:rPr lang="fr-FR" altLang="fr-FR" sz="2500" dirty="0" err="1">
                <a:sym typeface="Symbol" pitchFamily="2" charset="2"/>
              </a:rPr>
              <a:t>obtain</a:t>
            </a:r>
            <a:r>
              <a:rPr lang="fr-FR" altLang="fr-FR" sz="2500" dirty="0">
                <a:sym typeface="Symbol" pitchFamily="2" charset="2"/>
              </a:rPr>
              <a:t> </a:t>
            </a:r>
            <a:r>
              <a:rPr lang="fr-FR" altLang="fr-FR" sz="2500" dirty="0" err="1">
                <a:sym typeface="Symbol" pitchFamily="2" charset="2"/>
              </a:rPr>
              <a:t>physical</a:t>
            </a:r>
            <a:r>
              <a:rPr lang="fr-FR" altLang="fr-FR" sz="2500" dirty="0">
                <a:sym typeface="Symbol" pitchFamily="2" charset="2"/>
              </a:rPr>
              <a:t> solutions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>
            <a:extLst>
              <a:ext uri="{FF2B5EF4-FFF2-40B4-BE49-F238E27FC236}">
                <a16:creationId xmlns:a16="http://schemas.microsoft.com/office/drawing/2014/main" id="{24EF0B85-BEC8-E44E-903C-021BADA50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568325"/>
            <a:ext cx="698139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Many</a:t>
            </a:r>
            <a:r>
              <a:rPr lang="fr-FR" altLang="fr-FR" dirty="0"/>
              <a:t> </a:t>
            </a:r>
            <a:r>
              <a:rPr lang="fr-FR" altLang="fr-FR" dirty="0" err="1"/>
              <a:t>problems</a:t>
            </a:r>
            <a:r>
              <a:rPr lang="fr-FR" altLang="fr-FR" dirty="0"/>
              <a:t> in </a:t>
            </a:r>
            <a:r>
              <a:rPr lang="fr-FR" altLang="fr-FR" dirty="0" err="1"/>
              <a:t>physics</a:t>
            </a:r>
            <a:r>
              <a:rPr lang="fr-FR" altLang="fr-FR" dirty="0"/>
              <a:t> are </a:t>
            </a:r>
            <a:r>
              <a:rPr lang="fr-FR" altLang="fr-FR" dirty="0" err="1"/>
              <a:t>described</a:t>
            </a:r>
            <a:r>
              <a:rPr lang="fr-FR" altLang="fr-FR" dirty="0"/>
              <a:t> by </a:t>
            </a:r>
            <a:r>
              <a:rPr lang="fr-FR" altLang="fr-FR" dirty="0" err="1"/>
              <a:t>evolutionary</a:t>
            </a:r>
            <a:r>
              <a:rPr lang="fr-FR" altLang="fr-FR" dirty="0"/>
              <a:t> </a:t>
            </a:r>
            <a:r>
              <a:rPr lang="fr-FR" altLang="fr-FR" dirty="0" err="1"/>
              <a:t>equations</a:t>
            </a:r>
            <a:br>
              <a:rPr lang="fr-FR" altLang="fr-FR" dirty="0"/>
            </a:br>
            <a:r>
              <a:rPr lang="fr-FR" altLang="fr-FR" dirty="0" err="1"/>
              <a:t>which</a:t>
            </a:r>
            <a:r>
              <a:rPr lang="fr-FR" altLang="fr-FR" dirty="0"/>
              <a:t> </a:t>
            </a:r>
            <a:r>
              <a:rPr lang="fr-FR" altLang="fr-FR" dirty="0" err="1"/>
              <a:t>involve</a:t>
            </a:r>
            <a:r>
              <a:rPr lang="fr-FR" altLang="fr-FR" dirty="0"/>
              <a:t> </a:t>
            </a:r>
            <a:r>
              <a:rPr lang="fr-FR" altLang="fr-FR" dirty="0" err="1"/>
              <a:t>several</a:t>
            </a:r>
            <a:r>
              <a:rPr lang="fr-FR" altLang="fr-FR" dirty="0"/>
              <a:t> </a:t>
            </a:r>
            <a:r>
              <a:rPr lang="fr-FR" altLang="fr-FR" dirty="0" err="1"/>
              <a:t>parameters</a:t>
            </a:r>
            <a:r>
              <a:rPr lang="fr-FR" altLang="fr-FR" dirty="0"/>
              <a:t> (</a:t>
            </a:r>
            <a:r>
              <a:rPr lang="fr-FR" altLang="fr-FR" dirty="0" err="1"/>
              <a:t>t</a:t>
            </a:r>
            <a:r>
              <a:rPr lang="fr-FR" altLang="fr-FR" dirty="0"/>
              <a:t> and x </a:t>
            </a:r>
            <a:r>
              <a:rPr lang="fr-FR" altLang="fr-FR" dirty="0" err="1"/>
              <a:t>most</a:t>
            </a:r>
            <a:r>
              <a:rPr lang="fr-FR" altLang="fr-FR" dirty="0"/>
              <a:t> </a:t>
            </a:r>
            <a:r>
              <a:rPr lang="fr-FR" altLang="fr-FR" dirty="0" err="1"/>
              <a:t>often</a:t>
            </a:r>
            <a:r>
              <a:rPr lang="fr-FR" altLang="fr-FR" dirty="0"/>
              <a:t>)
</a:t>
            </a:r>
          </a:p>
        </p:txBody>
      </p:sp>
      <p:pic>
        <p:nvPicPr>
          <p:cNvPr id="3075" name="Picture 6" descr="$c^{2} \frac{\textstyle&#10;\partial^{2}u}{\textstyle \partial x^{2}}&#10;- \frac{\textstyle \partial^{2}u}{\textstyle \partial t^{2}}=f(x,t)$">
            <a:extLst>
              <a:ext uri="{FF2B5EF4-FFF2-40B4-BE49-F238E27FC236}">
                <a16:creationId xmlns:a16="http://schemas.microsoft.com/office/drawing/2014/main" id="{2AD4EAB9-020D-CE4A-A6BE-7A5EF7DAF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28775"/>
            <a:ext cx="2541588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7">
            <a:extLst>
              <a:ext uri="{FF2B5EF4-FFF2-40B4-BE49-F238E27FC236}">
                <a16:creationId xmlns:a16="http://schemas.microsoft.com/office/drawing/2014/main" id="{67A50E2A-22C8-004C-AB20-2C7EBFB99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1647825"/>
            <a:ext cx="17149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Wave</a:t>
            </a:r>
            <a:r>
              <a:rPr lang="fr-FR" altLang="fr-FR" dirty="0"/>
              <a:t> </a:t>
            </a:r>
            <a:r>
              <a:rPr lang="fr-FR" altLang="fr-FR" dirty="0" err="1"/>
              <a:t>equation</a:t>
            </a:r>
            <a:endParaRPr lang="fr-FR" altLang="fr-FR" dirty="0"/>
          </a:p>
        </p:txBody>
      </p:sp>
      <p:pic>
        <p:nvPicPr>
          <p:cNvPr id="3077" name="Picture 9" descr="$ D \, \frac{\textstyle \partial^{2}u}{\textstyle \partial x^{2}}-&#10;\frac{\textstyle \partial u}{\textstyle \partial t} =f(x,t)$">
            <a:extLst>
              <a:ext uri="{FF2B5EF4-FFF2-40B4-BE49-F238E27FC236}">
                <a16:creationId xmlns:a16="http://schemas.microsoft.com/office/drawing/2014/main" id="{6B1A3B22-6FF6-E14F-92D4-0989BAD8D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81300"/>
            <a:ext cx="28003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10">
            <a:extLst>
              <a:ext uri="{FF2B5EF4-FFF2-40B4-BE49-F238E27FC236}">
                <a16:creationId xmlns:a16="http://schemas.microsoft.com/office/drawing/2014/main" id="{8B6B9911-8030-C140-B709-C0F61D921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863" y="2800350"/>
            <a:ext cx="26940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Diffusion </a:t>
            </a:r>
            <a:r>
              <a:rPr lang="fr-FR" altLang="fr-FR" dirty="0" err="1"/>
              <a:t>equation</a:t>
            </a:r>
            <a:r>
              <a:rPr lang="fr-FR" altLang="fr-FR" dirty="0"/>
              <a:t> (</a:t>
            </a:r>
            <a:r>
              <a:rPr lang="fr-FR" altLang="fr-FR" dirty="0" err="1"/>
              <a:t>heat</a:t>
            </a:r>
            <a:r>
              <a:rPr lang="fr-FR" altLang="fr-FR" dirty="0"/>
              <a:t>)
</a:t>
            </a:r>
          </a:p>
        </p:txBody>
      </p:sp>
      <p:pic>
        <p:nvPicPr>
          <p:cNvPr id="3079" name="Picture 12" descr="$\frac{\textstyle \hbar^{2}}{\textstyle 2m} \,&#10;\frac{\textstyle \partial^{2}u}{...&#10;...^{2}}&#10;+i\hbar \, \frac{\textstyle \partial u}{\textstyle \partial t}-U(x)\,u =0$">
            <a:extLst>
              <a:ext uri="{FF2B5EF4-FFF2-40B4-BE49-F238E27FC236}">
                <a16:creationId xmlns:a16="http://schemas.microsoft.com/office/drawing/2014/main" id="{D0964E4B-80AD-2849-854F-959C24FED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716338"/>
            <a:ext cx="36718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Text Box 13">
            <a:extLst>
              <a:ext uri="{FF2B5EF4-FFF2-40B4-BE49-F238E27FC236}">
                <a16:creationId xmlns:a16="http://schemas.microsoft.com/office/drawing/2014/main" id="{75294702-8DB4-634A-B43B-ECD582D9D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488" y="3881438"/>
            <a:ext cx="2313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Shrodinger</a:t>
            </a:r>
            <a:r>
              <a:rPr lang="fr-FR" altLang="fr-FR" dirty="0"/>
              <a:t>’ </a:t>
            </a:r>
            <a:r>
              <a:rPr lang="fr-FR" altLang="fr-FR" dirty="0" err="1"/>
              <a:t>equation</a:t>
            </a:r>
            <a:endParaRPr lang="fr-FR" altLang="fr-FR" dirty="0"/>
          </a:p>
        </p:txBody>
      </p:sp>
      <p:sp>
        <p:nvSpPr>
          <p:cNvPr id="3081" name="Text Box 14">
            <a:extLst>
              <a:ext uri="{FF2B5EF4-FFF2-40B4-BE49-F238E27FC236}">
                <a16:creationId xmlns:a16="http://schemas.microsoft.com/office/drawing/2014/main" id="{33AFCEC9-B02F-9D46-A501-2A2FA3E7C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496093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Etc…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41" name="Group 41">
            <a:extLst>
              <a:ext uri="{FF2B5EF4-FFF2-40B4-BE49-F238E27FC236}">
                <a16:creationId xmlns:a16="http://schemas.microsoft.com/office/drawing/2014/main" id="{C973D968-30EF-8A4E-BD33-9DDA6D605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74438"/>
              </p:ext>
            </p:extLst>
          </p:nvPr>
        </p:nvGraphicFramePr>
        <p:xfrm>
          <a:off x="1331640" y="836712"/>
          <a:ext cx="6816725" cy="4032250"/>
        </p:xfrm>
        <a:graphic>
          <a:graphicData uri="http://schemas.openxmlformats.org/drawingml/2006/table">
            <a:tbl>
              <a:tblPr/>
              <a:tblGrid>
                <a:gridCol w="216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3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3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24" name="Text Box 21">
            <a:extLst>
              <a:ext uri="{FF2B5EF4-FFF2-40B4-BE49-F238E27FC236}">
                <a16:creationId xmlns:a16="http://schemas.microsoft.com/office/drawing/2014/main" id="{F1ED125B-E81D-5F44-963C-0D21A58FA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328" y="4941987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x</a:t>
            </a:r>
            <a:r>
              <a:rPr lang="fr-FR" altLang="fr-FR" baseline="-25000"/>
              <a:t>j-1</a:t>
            </a:r>
            <a:endParaRPr lang="fr-FR" altLang="fr-FR"/>
          </a:p>
        </p:txBody>
      </p:sp>
      <p:sp>
        <p:nvSpPr>
          <p:cNvPr id="21525" name="Text Box 22">
            <a:extLst>
              <a:ext uri="{FF2B5EF4-FFF2-40B4-BE49-F238E27FC236}">
                <a16:creationId xmlns:a16="http://schemas.microsoft.com/office/drawing/2014/main" id="{0C96F025-6093-C54A-9975-0C4E17A57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278" y="5013424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x</a:t>
            </a:r>
            <a:r>
              <a:rPr lang="fr-FR" altLang="fr-FR" baseline="-25000"/>
              <a:t>j</a:t>
            </a:r>
            <a:endParaRPr lang="fr-FR" altLang="fr-FR"/>
          </a:p>
        </p:txBody>
      </p:sp>
      <p:sp>
        <p:nvSpPr>
          <p:cNvPr id="21526" name="Text Box 23">
            <a:extLst>
              <a:ext uri="{FF2B5EF4-FFF2-40B4-BE49-F238E27FC236}">
                <a16:creationId xmlns:a16="http://schemas.microsoft.com/office/drawing/2014/main" id="{1B54B28D-254A-0A4E-A1AE-6FD57EDBF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603" y="4941987"/>
            <a:ext cx="842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X</a:t>
            </a:r>
            <a:r>
              <a:rPr lang="fr-FR" altLang="fr-FR" baseline="-25000"/>
              <a:t>j+1</a:t>
            </a:r>
            <a:endParaRPr lang="fr-FR" altLang="fr-FR"/>
          </a:p>
        </p:txBody>
      </p:sp>
      <p:sp>
        <p:nvSpPr>
          <p:cNvPr id="21527" name="Text Box 24">
            <a:extLst>
              <a:ext uri="{FF2B5EF4-FFF2-40B4-BE49-F238E27FC236}">
                <a16:creationId xmlns:a16="http://schemas.microsoft.com/office/drawing/2014/main" id="{76532273-881C-E04F-B44D-BB79F5F00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40" y="3305274"/>
            <a:ext cx="466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t</a:t>
            </a:r>
            <a:r>
              <a:rPr lang="fr-FR" altLang="fr-FR" baseline="-25000"/>
              <a:t>n-1</a:t>
            </a:r>
            <a:endParaRPr lang="fr-FR" altLang="fr-FR"/>
          </a:p>
        </p:txBody>
      </p:sp>
      <p:sp>
        <p:nvSpPr>
          <p:cNvPr id="21528" name="Text Box 29">
            <a:extLst>
              <a:ext uri="{FF2B5EF4-FFF2-40B4-BE49-F238E27FC236}">
                <a16:creationId xmlns:a16="http://schemas.microsoft.com/office/drawing/2014/main" id="{84C50461-BF48-3E46-A0BE-5DBA51F70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78" y="1917799"/>
            <a:ext cx="3317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t</a:t>
            </a:r>
            <a:r>
              <a:rPr lang="fr-FR" altLang="fr-FR" baseline="-25000"/>
              <a:t>n</a:t>
            </a:r>
            <a:endParaRPr lang="fr-FR" altLang="fr-FR"/>
          </a:p>
        </p:txBody>
      </p:sp>
      <p:sp>
        <p:nvSpPr>
          <p:cNvPr id="21529" name="Text Box 30">
            <a:extLst>
              <a:ext uri="{FF2B5EF4-FFF2-40B4-BE49-F238E27FC236}">
                <a16:creationId xmlns:a16="http://schemas.microsoft.com/office/drawing/2014/main" id="{F3193BF3-896D-974A-B048-D3E321CB0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78" y="620812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t</a:t>
            </a:r>
            <a:r>
              <a:rPr lang="fr-FR" altLang="fr-FR" baseline="-25000"/>
              <a:t>n+1</a:t>
            </a:r>
            <a:endParaRPr lang="fr-FR" altLang="fr-FR"/>
          </a:p>
        </p:txBody>
      </p:sp>
      <p:sp>
        <p:nvSpPr>
          <p:cNvPr id="21530" name="Oval 31">
            <a:extLst>
              <a:ext uri="{FF2B5EF4-FFF2-40B4-BE49-F238E27FC236}">
                <a16:creationId xmlns:a16="http://schemas.microsoft.com/office/drawing/2014/main" id="{A99D0394-BBD5-7B45-81D7-98A21A6C1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128" y="765274"/>
            <a:ext cx="144462" cy="14446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1531" name="Line 32">
            <a:extLst>
              <a:ext uri="{FF2B5EF4-FFF2-40B4-BE49-F238E27FC236}">
                <a16:creationId xmlns:a16="http://schemas.microsoft.com/office/drawing/2014/main" id="{8BA2DAD3-621B-C24D-8FC5-C57F2C6AD4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3440" y="836712"/>
            <a:ext cx="4175125" cy="43926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Oval 33">
            <a:extLst>
              <a:ext uri="{FF2B5EF4-FFF2-40B4-BE49-F238E27FC236}">
                <a16:creationId xmlns:a16="http://schemas.microsoft.com/office/drawing/2014/main" id="{ADD8BCE8-024C-E249-ACF3-0527C8232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165" y="2089249"/>
            <a:ext cx="144463" cy="1444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1533" name="Text Box 34">
            <a:extLst>
              <a:ext uri="{FF2B5EF4-FFF2-40B4-BE49-F238E27FC236}">
                <a16:creationId xmlns:a16="http://schemas.microsoft.com/office/drawing/2014/main" id="{7DF68850-2C49-E646-AF0C-230B9807B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090" y="1562199"/>
            <a:ext cx="3603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/>
              <a:t>p</a:t>
            </a:r>
          </a:p>
        </p:txBody>
      </p:sp>
      <p:sp>
        <p:nvSpPr>
          <p:cNvPr id="21534" name="Line 35">
            <a:extLst>
              <a:ext uri="{FF2B5EF4-FFF2-40B4-BE49-F238E27FC236}">
                <a16:creationId xmlns:a16="http://schemas.microsoft.com/office/drawing/2014/main" id="{D518183F-541B-0E4B-B003-63F61F383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628" y="2349599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5" name="Text Box 36">
            <a:extLst>
              <a:ext uri="{FF2B5EF4-FFF2-40B4-BE49-F238E27FC236}">
                <a16:creationId xmlns:a16="http://schemas.microsoft.com/office/drawing/2014/main" id="{96441238-A5F6-4D4E-BB22-2457C4E4C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2890" y="2343249"/>
            <a:ext cx="48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cdt</a:t>
            </a:r>
          </a:p>
        </p:txBody>
      </p:sp>
      <p:sp>
        <p:nvSpPr>
          <p:cNvPr id="21536" name="Text Box 37">
            <a:extLst>
              <a:ext uri="{FF2B5EF4-FFF2-40B4-BE49-F238E27FC236}">
                <a16:creationId xmlns:a16="http://schemas.microsoft.com/office/drawing/2014/main" id="{1947BF88-3E7F-4C47-A54C-02BF3C58A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565" y="1360587"/>
            <a:ext cx="806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dx-cdt</a:t>
            </a:r>
          </a:p>
        </p:txBody>
      </p:sp>
      <p:sp>
        <p:nvSpPr>
          <p:cNvPr id="21537" name="Line 42">
            <a:extLst>
              <a:ext uri="{FF2B5EF4-FFF2-40B4-BE49-F238E27FC236}">
                <a16:creationId xmlns:a16="http://schemas.microsoft.com/office/drawing/2014/main" id="{CA8E8D84-1184-F64D-A485-F7369FC4C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6540" y="198923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8" name="Text Box 43">
            <a:extLst>
              <a:ext uri="{FF2B5EF4-FFF2-40B4-BE49-F238E27FC236}">
                <a16:creationId xmlns:a16="http://schemas.microsoft.com/office/drawing/2014/main" id="{174B9861-1F84-6B4E-9B58-206D0324CEB9}"/>
              </a:ext>
            </a:extLst>
          </p:cNvPr>
          <p:cNvSpPr txBox="1">
            <a:spLocks noChangeArrowheads="1"/>
          </p:cNvSpPr>
          <p:nvPr/>
        </p:nvSpPr>
        <p:spPr bwMode="auto">
          <a:xfrm rot="18844002">
            <a:off x="1331843" y="4008021"/>
            <a:ext cx="2223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Characteristic</a:t>
            </a:r>
            <a:r>
              <a:rPr lang="fr-FR" altLang="fr-FR" dirty="0"/>
              <a:t> </a:t>
            </a:r>
            <a:r>
              <a:rPr lang="fr-FR" altLang="fr-FR" dirty="0" err="1"/>
              <a:t>curve</a:t>
            </a:r>
            <a:endParaRPr lang="fr-FR" altLang="fr-FR" dirty="0"/>
          </a:p>
        </p:txBody>
      </p:sp>
      <p:sp>
        <p:nvSpPr>
          <p:cNvPr id="21539" name="Text Box 44">
            <a:extLst>
              <a:ext uri="{FF2B5EF4-FFF2-40B4-BE49-F238E27FC236}">
                <a16:creationId xmlns:a16="http://schemas.microsoft.com/office/drawing/2014/main" id="{AC092DA5-D74D-C94D-96CF-F58CE7B6E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821" y="804168"/>
            <a:ext cx="827087" cy="473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/>
              <a:t>U</a:t>
            </a:r>
            <a:r>
              <a:rPr lang="fr-FR" altLang="fr-FR" sz="2500" baseline="-25000" dirty="0"/>
              <a:t>j</a:t>
            </a:r>
            <a:r>
              <a:rPr lang="fr-FR" altLang="fr-FR" sz="2500" baseline="30000" dirty="0"/>
              <a:t>n+1</a:t>
            </a:r>
          </a:p>
        </p:txBody>
      </p:sp>
      <p:sp>
        <p:nvSpPr>
          <p:cNvPr id="21540" name="Text Box 45">
            <a:extLst>
              <a:ext uri="{FF2B5EF4-FFF2-40B4-BE49-F238E27FC236}">
                <a16:creationId xmlns:a16="http://schemas.microsoft.com/office/drawing/2014/main" id="{85119D19-95A1-4349-A617-341B90D2F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632" y="4999037"/>
            <a:ext cx="9793212" cy="1856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br>
              <a:rPr lang="fr-FR" altLang="fr-FR" sz="1400" b="1" dirty="0"/>
            </a:br>
            <a:r>
              <a:rPr lang="fr-FR" altLang="fr-FR" sz="1400" b="1" dirty="0" err="1"/>
              <a:t>We</a:t>
            </a:r>
            <a:r>
              <a:rPr lang="fr-FR" altLang="fr-FR" sz="1400" b="1" dirty="0"/>
              <a:t> </a:t>
            </a:r>
            <a:r>
              <a:rPr lang="fr-FR" altLang="fr-FR" sz="1400" b="1" dirty="0" err="1"/>
              <a:t>shoud</a:t>
            </a:r>
            <a:r>
              <a:rPr lang="fr-FR" altLang="fr-FR" sz="1400" b="1" dirty="0"/>
              <a:t> have  U</a:t>
            </a:r>
            <a:r>
              <a:rPr lang="fr-FR" altLang="fr-FR" sz="1400" b="1" baseline="-25000" dirty="0"/>
              <a:t>j</a:t>
            </a:r>
            <a:r>
              <a:rPr lang="fr-FR" altLang="fr-FR" sz="1400" b="1" baseline="30000" dirty="0"/>
              <a:t>n+1</a:t>
            </a:r>
            <a:r>
              <a:rPr lang="fr-FR" altLang="fr-FR" sz="1400" b="1" dirty="0"/>
              <a:t>= </a:t>
            </a:r>
            <a:r>
              <a:rPr lang="fr-FR" altLang="fr-FR" sz="1400" b="1" dirty="0" err="1"/>
              <a:t>U</a:t>
            </a:r>
            <a:r>
              <a:rPr lang="fr-FR" altLang="fr-FR" sz="1400" b="1" baseline="-25000" dirty="0" err="1"/>
              <a:t>p</a:t>
            </a:r>
            <a:r>
              <a:rPr lang="fr-FR" altLang="fr-FR" sz="1400" b="1" baseline="30000" dirty="0" err="1"/>
              <a:t>n</a:t>
            </a:r>
            <a:r>
              <a:rPr lang="fr-FR" altLang="fr-FR" sz="1400" b="1" baseline="30000" dirty="0"/>
              <a:t>    </a:t>
            </a:r>
            <a:r>
              <a:rPr lang="fr-FR" altLang="fr-FR" sz="1400" b="1" dirty="0" err="1"/>
              <a:t>with</a:t>
            </a:r>
            <a:r>
              <a:rPr lang="fr-FR" altLang="fr-FR" sz="1400" b="1" dirty="0"/>
              <a:t> </a:t>
            </a:r>
            <a:r>
              <a:rPr lang="fr-FR" altLang="fr-FR" sz="1400" b="1" dirty="0" err="1"/>
              <a:t>X</a:t>
            </a:r>
            <a:r>
              <a:rPr lang="fr-FR" altLang="fr-FR" sz="1400" b="1" baseline="-25000" dirty="0" err="1"/>
              <a:t>p</a:t>
            </a:r>
            <a:r>
              <a:rPr lang="fr-FR" altLang="fr-FR" sz="1400" b="1" baseline="-25000" dirty="0"/>
              <a:t> </a:t>
            </a:r>
            <a:r>
              <a:rPr lang="fr-FR" altLang="fr-FR" sz="1400" b="1" dirty="0" err="1"/>
              <a:t>between</a:t>
            </a:r>
            <a:r>
              <a:rPr lang="fr-FR" altLang="fr-FR" sz="1400" b="1" baseline="-25000" dirty="0"/>
              <a:t> </a:t>
            </a:r>
            <a:r>
              <a:rPr lang="fr-FR" altLang="fr-FR" sz="1400" b="1" dirty="0"/>
              <a:t> x</a:t>
            </a:r>
            <a:r>
              <a:rPr lang="fr-FR" altLang="fr-FR" sz="1400" b="1" baseline="-25000" dirty="0"/>
              <a:t>j-1</a:t>
            </a:r>
            <a:r>
              <a:rPr lang="fr-FR" altLang="fr-FR" sz="1400" b="1" dirty="0"/>
              <a:t> et </a:t>
            </a:r>
            <a:r>
              <a:rPr lang="fr-FR" altLang="fr-FR" sz="1400" b="1" dirty="0" err="1"/>
              <a:t>x</a:t>
            </a:r>
            <a:r>
              <a:rPr lang="fr-FR" altLang="fr-FR" sz="1400" b="1" baseline="-25000" dirty="0" err="1"/>
              <a:t>j</a:t>
            </a:r>
            <a:endParaRPr lang="fr-FR" altLang="fr-FR" sz="1400" b="1" baseline="-25000" dirty="0"/>
          </a:p>
          <a:p>
            <a:pPr eaLnBrk="1" hangingPunct="1"/>
            <a:endParaRPr lang="fr-FR" altLang="fr-FR" sz="1400" b="1" baseline="-25000" dirty="0"/>
          </a:p>
          <a:p>
            <a:pPr eaLnBrk="1" hangingPunct="1"/>
            <a:r>
              <a:rPr lang="fr-FR" altLang="fr-FR" sz="1600" dirty="0"/>
              <a:t>The </a:t>
            </a:r>
            <a:r>
              <a:rPr lang="fr-FR" altLang="fr-FR" sz="1600" dirty="0" err="1"/>
              <a:t>integration</a:t>
            </a:r>
            <a:r>
              <a:rPr lang="fr-FR" altLang="fr-FR" sz="1600" dirty="0"/>
              <a:t> </a:t>
            </a:r>
            <a:r>
              <a:rPr lang="fr-FR" altLang="fr-FR" sz="1600" dirty="0" err="1"/>
              <a:t>scheme</a:t>
            </a:r>
            <a:r>
              <a:rPr lang="fr-FR" altLang="fr-FR" sz="1600" dirty="0"/>
              <a:t> proposes : </a:t>
            </a:r>
            <a:r>
              <a:rPr lang="fr-FR" altLang="fr-FR" dirty="0"/>
              <a:t>U</a:t>
            </a:r>
            <a:r>
              <a:rPr lang="fr-FR" altLang="fr-FR" baseline="30000" dirty="0"/>
              <a:t>n+1</a:t>
            </a:r>
            <a:r>
              <a:rPr lang="fr-FR" altLang="fr-FR" baseline="-25000" dirty="0"/>
              <a:t>j</a:t>
            </a:r>
            <a:r>
              <a:rPr lang="fr-FR" altLang="fr-FR" dirty="0"/>
              <a:t>=</a:t>
            </a:r>
            <a:r>
              <a:rPr lang="fr-FR" altLang="fr-FR" dirty="0" err="1"/>
              <a:t>U</a:t>
            </a:r>
            <a:r>
              <a:rPr lang="fr-FR" altLang="fr-FR" baseline="-25000" dirty="0" err="1"/>
              <a:t>j</a:t>
            </a:r>
            <a:r>
              <a:rPr lang="fr-FR" altLang="fr-FR" baseline="30000" dirty="0" err="1"/>
              <a:t>n</a:t>
            </a:r>
            <a:r>
              <a:rPr lang="fr-FR" altLang="fr-FR" dirty="0" err="1"/>
              <a:t>-</a:t>
            </a:r>
            <a:r>
              <a:rPr lang="fr-FR" altLang="fr-FR" dirty="0" err="1">
                <a:sym typeface="Symbol" pitchFamily="2" charset="2"/>
              </a:rPr>
              <a:t>cdt</a:t>
            </a:r>
            <a:r>
              <a:rPr lang="fr-FR" altLang="fr-FR" dirty="0">
                <a:sym typeface="Symbol" pitchFamily="2" charset="2"/>
              </a:rPr>
              <a:t>/dx (U</a:t>
            </a:r>
            <a:r>
              <a:rPr lang="fr-FR" altLang="fr-FR" baseline="30000" dirty="0">
                <a:sym typeface="Symbol" pitchFamily="2" charset="2"/>
              </a:rPr>
              <a:t>n</a:t>
            </a:r>
            <a:r>
              <a:rPr lang="fr-FR" altLang="fr-FR" baseline="-25000" dirty="0">
                <a:sym typeface="Symbol" pitchFamily="2" charset="2"/>
              </a:rPr>
              <a:t>j</a:t>
            </a:r>
            <a:r>
              <a:rPr lang="fr-FR" altLang="fr-FR" dirty="0">
                <a:sym typeface="Symbol" pitchFamily="2" charset="2"/>
              </a:rPr>
              <a:t>-U</a:t>
            </a:r>
            <a:r>
              <a:rPr lang="fr-FR" altLang="fr-FR" baseline="-25000" dirty="0">
                <a:sym typeface="Symbol" pitchFamily="2" charset="2"/>
              </a:rPr>
              <a:t>j-1</a:t>
            </a:r>
            <a:r>
              <a:rPr lang="fr-FR" altLang="fr-FR" baseline="30000" dirty="0">
                <a:sym typeface="Symbol" pitchFamily="2" charset="2"/>
              </a:rPr>
              <a:t>n</a:t>
            </a:r>
            <a:r>
              <a:rPr lang="fr-FR" altLang="fr-FR" dirty="0">
                <a:sym typeface="Symbol" pitchFamily="2" charset="2"/>
              </a:rPr>
              <a:t>)</a:t>
            </a:r>
            <a:endParaRPr lang="fr-FR" altLang="fr-FR" sz="1200" b="1" baseline="-25000" dirty="0"/>
          </a:p>
          <a:p>
            <a:pPr eaLnBrk="1" hangingPunct="1"/>
            <a:endParaRPr lang="fr-FR" altLang="fr-FR" sz="1400" b="1" baseline="-25000" dirty="0"/>
          </a:p>
          <a:p>
            <a:pPr marL="342900" indent="-342900" eaLnBrk="1" hangingPunct="1">
              <a:buFont typeface="Symbol" pitchFamily="2" charset="2"/>
              <a:buChar char="Þ"/>
            </a:pPr>
            <a:r>
              <a:rPr lang="fr-FR" altLang="fr-FR" sz="1600" dirty="0" err="1"/>
              <a:t>We</a:t>
            </a:r>
            <a:r>
              <a:rPr lang="fr-FR" altLang="fr-FR" sz="1600" dirty="0"/>
              <a:t> </a:t>
            </a:r>
            <a:r>
              <a:rPr lang="fr-FR" altLang="fr-FR" sz="1600" dirty="0" err="1"/>
              <a:t>did</a:t>
            </a:r>
            <a:r>
              <a:rPr lang="fr-FR" altLang="fr-FR" sz="1600" dirty="0"/>
              <a:t> </a:t>
            </a:r>
            <a:r>
              <a:rPr lang="fr-FR" altLang="fr-FR" sz="1600" dirty="0" err="1"/>
              <a:t>well</a:t>
            </a:r>
            <a:r>
              <a:rPr lang="fr-FR" altLang="fr-FR" sz="1600" dirty="0"/>
              <a:t> to </a:t>
            </a:r>
            <a:r>
              <a:rPr lang="fr-FR" altLang="fr-FR" sz="1600" dirty="0" err="1"/>
              <a:t>take</a:t>
            </a:r>
            <a:r>
              <a:rPr lang="fr-FR" altLang="fr-FR" sz="1600" dirty="0"/>
              <a:t> D- for the spatial </a:t>
            </a:r>
            <a:r>
              <a:rPr lang="fr-FR" altLang="fr-FR" sz="1600" dirty="0" err="1"/>
              <a:t>derivative</a:t>
            </a:r>
            <a:r>
              <a:rPr lang="fr-FR" altLang="fr-FR" sz="1600" dirty="0"/>
              <a:t> </a:t>
            </a:r>
            <a:r>
              <a:rPr lang="fr-FR" altLang="fr-FR" sz="1600" dirty="0" err="1"/>
              <a:t>because</a:t>
            </a:r>
            <a:r>
              <a:rPr lang="fr-FR" altLang="fr-FR" sz="1600" dirty="0"/>
              <a:t> </a:t>
            </a:r>
            <a:br>
              <a:rPr lang="fr-FR" altLang="fr-FR" sz="1600" dirty="0"/>
            </a:br>
            <a:r>
              <a:rPr lang="fr-FR" altLang="fr-FR" sz="1600" dirty="0"/>
              <a:t>the </a:t>
            </a:r>
            <a:r>
              <a:rPr lang="fr-FR" altLang="fr-FR" sz="1600" dirty="0" err="1"/>
              <a:t>informatio</a:t>
            </a:r>
            <a:r>
              <a:rPr lang="fr-FR" altLang="fr-FR" sz="1600" dirty="0"/>
              <a:t>, </a:t>
            </a:r>
            <a:r>
              <a:rPr lang="fr-FR" altLang="fr-FR" sz="1600" dirty="0" err="1"/>
              <a:t>comes</a:t>
            </a:r>
            <a:r>
              <a:rPr lang="fr-FR" altLang="fr-FR" sz="1600" dirty="0"/>
              <a:t> </a:t>
            </a:r>
            <a:r>
              <a:rPr lang="fr-FR" altLang="fr-FR" sz="1600" dirty="0" err="1"/>
              <a:t>well</a:t>
            </a:r>
            <a:r>
              <a:rPr lang="fr-FR" altLang="fr-FR" sz="1600" dirty="0"/>
              <a:t> </a:t>
            </a:r>
            <a:r>
              <a:rPr lang="fr-FR" altLang="fr-FR" sz="1600" dirty="0" err="1"/>
              <a:t>from</a:t>
            </a:r>
            <a:r>
              <a:rPr lang="fr-FR" altLang="fr-FR" sz="1600" dirty="0"/>
              <a:t> the </a:t>
            </a:r>
            <a:r>
              <a:rPr lang="fr-FR" altLang="fr-FR" sz="1600" dirty="0" err="1"/>
              <a:t>left</a:t>
            </a:r>
            <a:r>
              <a:rPr lang="fr-FR" altLang="fr-FR" sz="1600" dirty="0"/>
              <a:t>!!! </a:t>
            </a:r>
          </a:p>
          <a:p>
            <a:pPr eaLnBrk="1" hangingPunct="1"/>
            <a:r>
              <a:rPr lang="fr-FR" altLang="fr-FR" sz="1600" dirty="0"/>
              <a:t>But </a:t>
            </a:r>
            <a:r>
              <a:rPr lang="fr-FR" altLang="fr-FR" sz="1600" dirty="0" err="1"/>
              <a:t>what</a:t>
            </a:r>
            <a:r>
              <a:rPr lang="fr-FR" altLang="fr-FR" sz="1600" dirty="0"/>
              <a:t> </a:t>
            </a:r>
            <a:r>
              <a:rPr lang="fr-FR" altLang="fr-FR" sz="1600" dirty="0" err="1"/>
              <a:t>happen</a:t>
            </a:r>
            <a:r>
              <a:rPr lang="fr-FR" altLang="fr-FR" sz="1600" dirty="0"/>
              <a:t> </a:t>
            </a:r>
            <a:r>
              <a:rPr lang="fr-FR" altLang="fr-FR" sz="1600" dirty="0" err="1"/>
              <a:t>when</a:t>
            </a:r>
            <a:r>
              <a:rPr lang="fr-FR" altLang="fr-FR" sz="1600" dirty="0"/>
              <a:t> the information </a:t>
            </a:r>
            <a:r>
              <a:rPr lang="fr-FR" altLang="fr-FR" sz="1600" dirty="0" err="1"/>
              <a:t>comes</a:t>
            </a:r>
            <a:r>
              <a:rPr lang="fr-FR" altLang="fr-FR" sz="1600" dirty="0"/>
              <a:t> </a:t>
            </a:r>
            <a:r>
              <a:rPr lang="fr-FR" altLang="fr-FR" sz="1600" dirty="0" err="1"/>
              <a:t>from</a:t>
            </a:r>
            <a:r>
              <a:rPr lang="fr-FR" altLang="fr-FR" sz="1600" dirty="0"/>
              <a:t> </a:t>
            </a:r>
            <a:r>
              <a:rPr lang="fr-FR" altLang="fr-FR" sz="1600" dirty="0" err="1"/>
              <a:t>between</a:t>
            </a:r>
            <a:r>
              <a:rPr lang="fr-FR" altLang="fr-FR" sz="1600" dirty="0"/>
              <a:t> </a:t>
            </a:r>
            <a:r>
              <a:rPr lang="fr-FR" altLang="fr-FR" sz="1600" dirty="0" err="1"/>
              <a:t>two</a:t>
            </a:r>
            <a:r>
              <a:rPr lang="fr-FR" altLang="fr-FR" sz="1600" dirty="0"/>
              <a:t> </a:t>
            </a:r>
            <a:r>
              <a:rPr lang="fr-FR" altLang="fr-FR" sz="1600" dirty="0" err="1"/>
              <a:t>cells</a:t>
            </a:r>
            <a:r>
              <a:rPr lang="fr-FR" altLang="fr-FR" sz="1600" dirty="0"/>
              <a:t> ?</a:t>
            </a:r>
            <a:endParaRPr lang="fr-FR" altLang="fr-FR" sz="1400" dirty="0"/>
          </a:p>
        </p:txBody>
      </p:sp>
      <p:sp>
        <p:nvSpPr>
          <p:cNvPr id="21541" name="Text Box 46">
            <a:extLst>
              <a:ext uri="{FF2B5EF4-FFF2-40B4-BE49-F238E27FC236}">
                <a16:creationId xmlns:a16="http://schemas.microsoft.com/office/drawing/2014/main" id="{69DA666A-BD55-8142-B131-B405A4A80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540" y="2205137"/>
            <a:ext cx="82708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/>
              <a:t>U</a:t>
            </a:r>
            <a:r>
              <a:rPr lang="fr-FR" altLang="fr-FR" sz="2500" baseline="-25000"/>
              <a:t>j</a:t>
            </a:r>
            <a:r>
              <a:rPr lang="fr-FR" altLang="fr-FR" sz="2500" baseline="30000"/>
              <a:t>n</a:t>
            </a:r>
          </a:p>
        </p:txBody>
      </p:sp>
      <p:sp>
        <p:nvSpPr>
          <p:cNvPr id="21542" name="Oval 48">
            <a:extLst>
              <a:ext uri="{FF2B5EF4-FFF2-40B4-BE49-F238E27FC236}">
                <a16:creationId xmlns:a16="http://schemas.microsoft.com/office/drawing/2014/main" id="{FAA74F03-F0F5-7E48-8545-300A32002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715" y="2060674"/>
            <a:ext cx="144463" cy="1444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1543" name="Oval 49">
            <a:extLst>
              <a:ext uri="{FF2B5EF4-FFF2-40B4-BE49-F238E27FC236}">
                <a16:creationId xmlns:a16="http://schemas.microsoft.com/office/drawing/2014/main" id="{3C71E2CF-751F-0B47-BA53-7EC0BC193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790" y="2060674"/>
            <a:ext cx="144463" cy="1444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1544" name="Text Box 50">
            <a:extLst>
              <a:ext uri="{FF2B5EF4-FFF2-40B4-BE49-F238E27FC236}">
                <a16:creationId xmlns:a16="http://schemas.microsoft.com/office/drawing/2014/main" id="{21520B07-930D-DB4D-9606-BED2773B9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578" y="2236887"/>
            <a:ext cx="827087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/>
              <a:t>U</a:t>
            </a:r>
            <a:r>
              <a:rPr lang="fr-FR" altLang="fr-FR" sz="2500" baseline="-25000"/>
              <a:t>j-1</a:t>
            </a:r>
            <a:r>
              <a:rPr lang="fr-FR" altLang="fr-FR" sz="2500" baseline="30000"/>
              <a:t>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E4DAC03-C9B8-D54C-BC55-F5370966779C}"/>
              </a:ext>
            </a:extLst>
          </p:cNvPr>
          <p:cNvSpPr txBox="1"/>
          <p:nvPr/>
        </p:nvSpPr>
        <p:spPr>
          <a:xfrm>
            <a:off x="360978" y="-16024"/>
            <a:ext cx="85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note that the system at </a:t>
            </a:r>
            <a:r>
              <a:rPr lang="fr-FR" altLang="fr-FR" b="1" dirty="0"/>
              <a:t>U</a:t>
            </a:r>
            <a:r>
              <a:rPr lang="fr-FR" altLang="fr-FR" b="1" baseline="-25000" dirty="0"/>
              <a:t>j</a:t>
            </a:r>
            <a:r>
              <a:rPr lang="fr-FR" altLang="fr-FR" b="1" baseline="30000" dirty="0"/>
              <a:t>n+1</a:t>
            </a:r>
            <a:r>
              <a:rPr lang="fr-FR" altLang="fr-FR" baseline="30000" dirty="0"/>
              <a:t>  </a:t>
            </a:r>
            <a:r>
              <a:rPr lang="en-US" dirty="0"/>
              <a:t> comes from the propagation of </a:t>
            </a:r>
            <a:r>
              <a:rPr lang="en-US" dirty="0" err="1"/>
              <a:t>U</a:t>
            </a:r>
            <a:r>
              <a:rPr lang="en-US" baseline="-25000" dirty="0" err="1"/>
              <a:t>p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baseline="-25000" dirty="0"/>
              <a:t> </a:t>
            </a:r>
            <a:r>
              <a:rPr lang="en-US" dirty="0"/>
              <a:t>following the</a:t>
            </a:r>
            <a:br>
              <a:rPr lang="en-US" dirty="0"/>
            </a:br>
            <a:r>
              <a:rPr lang="en-US" dirty="0"/>
              <a:t>characteristic curve. Note that  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dirty="0"/>
              <a:t> is between x</a:t>
            </a:r>
            <a:r>
              <a:rPr lang="en-US" baseline="-25000" dirty="0"/>
              <a:t>j-1</a:t>
            </a:r>
            <a:r>
              <a:rPr lang="en-US" dirty="0"/>
              <a:t> and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2CE55C8-6D89-BB4C-8BAB-7BFEB9EA8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76250"/>
            <a:ext cx="717696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 err="1"/>
              <a:t>Since</a:t>
            </a:r>
            <a:r>
              <a:rPr lang="fr-FR" altLang="fr-FR" sz="2500" dirty="0"/>
              <a:t>  U</a:t>
            </a:r>
            <a:r>
              <a:rPr lang="fr-FR" altLang="fr-FR" sz="2500" baseline="-25000" dirty="0"/>
              <a:t>j</a:t>
            </a:r>
            <a:r>
              <a:rPr lang="fr-FR" altLang="fr-FR" sz="2500" baseline="30000" dirty="0"/>
              <a:t>n+1</a:t>
            </a:r>
            <a:r>
              <a:rPr lang="fr-FR" altLang="fr-FR" sz="2500" dirty="0"/>
              <a:t>=</a:t>
            </a:r>
            <a:r>
              <a:rPr lang="fr-FR" altLang="fr-FR" sz="2500" dirty="0" err="1"/>
              <a:t>U</a:t>
            </a:r>
            <a:r>
              <a:rPr lang="fr-FR" altLang="fr-FR" sz="2500" baseline="-25000" dirty="0" err="1"/>
              <a:t>j</a:t>
            </a:r>
            <a:r>
              <a:rPr lang="fr-FR" altLang="fr-FR" sz="2500" baseline="30000" dirty="0" err="1"/>
              <a:t>n</a:t>
            </a:r>
            <a:r>
              <a:rPr lang="fr-FR" altLang="fr-FR" sz="2500" dirty="0" err="1"/>
              <a:t>-</a:t>
            </a:r>
            <a:r>
              <a:rPr lang="fr-FR" altLang="fr-FR" sz="2500" dirty="0" err="1">
                <a:sym typeface="Symbol" pitchFamily="2" charset="2"/>
              </a:rPr>
              <a:t>cdt</a:t>
            </a:r>
            <a:r>
              <a:rPr lang="fr-FR" altLang="fr-FR" sz="2500" dirty="0">
                <a:sym typeface="Symbol" pitchFamily="2" charset="2"/>
              </a:rPr>
              <a:t>/dx (U</a:t>
            </a:r>
            <a:r>
              <a:rPr lang="fr-FR" altLang="fr-FR" sz="2500" baseline="-25000" dirty="0">
                <a:sym typeface="Symbol" pitchFamily="2" charset="2"/>
              </a:rPr>
              <a:t>j</a:t>
            </a:r>
            <a:r>
              <a:rPr lang="fr-FR" altLang="fr-FR" sz="2500" baseline="30000" dirty="0">
                <a:sym typeface="Symbol" pitchFamily="2" charset="2"/>
              </a:rPr>
              <a:t>n</a:t>
            </a:r>
            <a:r>
              <a:rPr lang="fr-FR" altLang="fr-FR" sz="2500" dirty="0">
                <a:sym typeface="Symbol" pitchFamily="2" charset="2"/>
              </a:rPr>
              <a:t>-U</a:t>
            </a:r>
            <a:r>
              <a:rPr lang="fr-FR" altLang="fr-FR" sz="2500" baseline="-25000" dirty="0">
                <a:sym typeface="Symbol" pitchFamily="2" charset="2"/>
              </a:rPr>
              <a:t>j-1</a:t>
            </a:r>
            <a:r>
              <a:rPr lang="fr-FR" altLang="fr-FR" sz="2500" baseline="30000" dirty="0">
                <a:sym typeface="Symbol" pitchFamily="2" charset="2"/>
              </a:rPr>
              <a:t>n</a:t>
            </a:r>
            <a:r>
              <a:rPr lang="fr-FR" altLang="fr-FR" sz="2500" dirty="0">
                <a:sym typeface="Symbol" pitchFamily="2" charset="2"/>
              </a:rPr>
              <a:t>)=(1-) </a:t>
            </a:r>
            <a:r>
              <a:rPr lang="fr-FR" altLang="fr-FR" sz="2500" dirty="0" err="1">
                <a:sym typeface="Symbol" pitchFamily="2" charset="2"/>
              </a:rPr>
              <a:t>U</a:t>
            </a:r>
            <a:r>
              <a:rPr lang="fr-FR" altLang="fr-FR" sz="2500" baseline="-25000" dirty="0" err="1">
                <a:sym typeface="Symbol" pitchFamily="2" charset="2"/>
              </a:rPr>
              <a:t>j</a:t>
            </a:r>
            <a:r>
              <a:rPr lang="fr-FR" altLang="fr-FR" sz="2500" baseline="30000" dirty="0" err="1">
                <a:sym typeface="Symbol" pitchFamily="2" charset="2"/>
              </a:rPr>
              <a:t>n</a:t>
            </a:r>
            <a:r>
              <a:rPr lang="fr-FR" altLang="fr-FR" sz="2500" dirty="0">
                <a:sym typeface="Symbol" pitchFamily="2" charset="2"/>
              </a:rPr>
              <a:t> +U</a:t>
            </a:r>
            <a:r>
              <a:rPr lang="fr-FR" altLang="fr-FR" sz="2500" baseline="-25000" dirty="0">
                <a:sym typeface="Symbol" pitchFamily="2" charset="2"/>
              </a:rPr>
              <a:t>j-1</a:t>
            </a:r>
            <a:r>
              <a:rPr lang="fr-FR" altLang="fr-FR" sz="2500" baseline="30000" dirty="0">
                <a:sym typeface="Symbol" pitchFamily="2" charset="2"/>
              </a:rPr>
              <a:t>n</a:t>
            </a:r>
          </a:p>
        </p:txBody>
      </p:sp>
      <p:sp>
        <p:nvSpPr>
          <p:cNvPr id="22531" name="AutoShape 3">
            <a:extLst>
              <a:ext uri="{FF2B5EF4-FFF2-40B4-BE49-F238E27FC236}">
                <a16:creationId xmlns:a16="http://schemas.microsoft.com/office/drawing/2014/main" id="{45D626D6-5F08-2946-A77A-5A34B17AC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99" y="1200954"/>
            <a:ext cx="503238" cy="476250"/>
          </a:xfrm>
          <a:prstGeom prst="rightArrow">
            <a:avLst>
              <a:gd name="adj1" fmla="val 50000"/>
              <a:gd name="adj2" fmla="val 26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4895C8B3-BB6E-5F4B-844D-8E7E8CCFE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74" y="1163965"/>
            <a:ext cx="847379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 err="1">
                <a:solidFill>
                  <a:schemeClr val="accent2"/>
                </a:solidFill>
              </a:rPr>
              <a:t>U</a:t>
            </a:r>
            <a:r>
              <a:rPr lang="fr-FR" altLang="fr-FR" sz="2500" baseline="-25000" dirty="0" err="1">
                <a:solidFill>
                  <a:schemeClr val="accent2"/>
                </a:solidFill>
              </a:rPr>
              <a:t>j</a:t>
            </a:r>
            <a:r>
              <a:rPr lang="fr-FR" altLang="fr-FR" sz="2500" baseline="30000" dirty="0" err="1">
                <a:solidFill>
                  <a:schemeClr val="accent2"/>
                </a:solidFill>
              </a:rPr>
              <a:t>n</a:t>
            </a:r>
            <a:r>
              <a:rPr lang="fr-FR" altLang="fr-FR" sz="2500" baseline="30000" dirty="0">
                <a:solidFill>
                  <a:schemeClr val="accent2"/>
                </a:solidFill>
              </a:rPr>
              <a:t>+  </a:t>
            </a:r>
            <a:r>
              <a:rPr lang="fr-FR" altLang="fr-FR" sz="2500" dirty="0" err="1">
                <a:solidFill>
                  <a:schemeClr val="accent2"/>
                </a:solidFill>
              </a:rPr>
              <a:t>is</a:t>
            </a:r>
            <a:r>
              <a:rPr lang="fr-FR" altLang="fr-FR" sz="2500" dirty="0">
                <a:solidFill>
                  <a:schemeClr val="accent2"/>
                </a:solidFill>
              </a:rPr>
              <a:t> </a:t>
            </a:r>
            <a:r>
              <a:rPr lang="fr-FR" altLang="fr-FR" sz="2500" dirty="0" err="1">
                <a:solidFill>
                  <a:schemeClr val="accent2"/>
                </a:solidFill>
              </a:rPr>
              <a:t>just</a:t>
            </a:r>
            <a:r>
              <a:rPr lang="fr-FR" altLang="fr-FR" sz="2500" dirty="0">
                <a:solidFill>
                  <a:schemeClr val="accent2"/>
                </a:solidFill>
              </a:rPr>
              <a:t> a  </a:t>
            </a:r>
            <a:r>
              <a:rPr lang="fr-FR" altLang="fr-FR" sz="2500" dirty="0" err="1">
                <a:solidFill>
                  <a:schemeClr val="accent2"/>
                </a:solidFill>
              </a:rPr>
              <a:t>linear</a:t>
            </a:r>
            <a:r>
              <a:rPr lang="fr-FR" altLang="fr-FR" sz="2500" dirty="0">
                <a:solidFill>
                  <a:schemeClr val="accent2"/>
                </a:solidFill>
              </a:rPr>
              <a:t> interpolation of </a:t>
            </a:r>
            <a:r>
              <a:rPr lang="fr-FR" altLang="fr-FR" sz="2500" dirty="0" err="1">
                <a:solidFill>
                  <a:schemeClr val="accent2"/>
                </a:solidFill>
              </a:rPr>
              <a:t>U</a:t>
            </a:r>
            <a:r>
              <a:rPr lang="fr-FR" altLang="fr-FR" sz="2500" baseline="-25000" dirty="0" err="1">
                <a:solidFill>
                  <a:schemeClr val="accent2"/>
                </a:solidFill>
              </a:rPr>
              <a:t>p</a:t>
            </a:r>
            <a:r>
              <a:rPr lang="fr-FR" altLang="fr-FR" sz="2500" baseline="30000" dirty="0" err="1">
                <a:solidFill>
                  <a:schemeClr val="accent2"/>
                </a:solidFill>
              </a:rPr>
              <a:t>n</a:t>
            </a:r>
            <a:r>
              <a:rPr lang="fr-FR" altLang="fr-FR" sz="2500" baseline="30000" dirty="0">
                <a:solidFill>
                  <a:schemeClr val="accent2"/>
                </a:solidFill>
              </a:rPr>
              <a:t> </a:t>
            </a:r>
            <a:r>
              <a:rPr lang="fr-FR" altLang="fr-FR" sz="2500" dirty="0">
                <a:solidFill>
                  <a:schemeClr val="accent2"/>
                </a:solidFill>
              </a:rPr>
              <a:t> </a:t>
            </a:r>
            <a:r>
              <a:rPr lang="fr-FR" altLang="fr-FR" sz="2500" dirty="0" err="1">
                <a:solidFill>
                  <a:schemeClr val="accent2"/>
                </a:solidFill>
              </a:rPr>
              <a:t>using</a:t>
            </a:r>
            <a:r>
              <a:rPr lang="fr-FR" altLang="fr-FR" sz="2500" dirty="0">
                <a:solidFill>
                  <a:schemeClr val="accent2"/>
                </a:solidFill>
              </a:rPr>
              <a:t> </a:t>
            </a:r>
            <a:r>
              <a:rPr lang="fr-FR" altLang="fr-FR" sz="2500" dirty="0" err="1">
                <a:sym typeface="Symbol" pitchFamily="2" charset="2"/>
              </a:rPr>
              <a:t>U</a:t>
            </a:r>
            <a:r>
              <a:rPr lang="fr-FR" altLang="fr-FR" sz="2500" baseline="-25000" dirty="0" err="1">
                <a:sym typeface="Symbol" pitchFamily="2" charset="2"/>
              </a:rPr>
              <a:t>j</a:t>
            </a:r>
            <a:r>
              <a:rPr lang="fr-FR" altLang="fr-FR" sz="2500" baseline="30000" dirty="0" err="1">
                <a:sym typeface="Symbol" pitchFamily="2" charset="2"/>
              </a:rPr>
              <a:t>n</a:t>
            </a:r>
            <a:r>
              <a:rPr lang="fr-FR" altLang="fr-FR" sz="2500" baseline="30000" dirty="0">
                <a:sym typeface="Symbol" pitchFamily="2" charset="2"/>
              </a:rPr>
              <a:t> </a:t>
            </a:r>
            <a:r>
              <a:rPr lang="fr-FR" altLang="fr-FR" sz="2500" dirty="0">
                <a:sym typeface="Symbol" pitchFamily="2" charset="2"/>
              </a:rPr>
              <a:t> and U</a:t>
            </a:r>
            <a:r>
              <a:rPr lang="fr-FR" altLang="fr-FR" sz="2500" baseline="-25000" dirty="0">
                <a:sym typeface="Symbol" pitchFamily="2" charset="2"/>
              </a:rPr>
              <a:t>j-1</a:t>
            </a:r>
            <a:r>
              <a:rPr lang="fr-FR" altLang="fr-FR" sz="2500" baseline="30000" dirty="0">
                <a:sym typeface="Symbol" pitchFamily="2" charset="2"/>
              </a:rPr>
              <a:t>n</a:t>
            </a:r>
            <a:r>
              <a:rPr lang="fr-FR" altLang="fr-FR" sz="25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2533" name="Line 5">
            <a:extLst>
              <a:ext uri="{FF2B5EF4-FFF2-40B4-BE49-F238E27FC236}">
                <a16:creationId xmlns:a16="http://schemas.microsoft.com/office/drawing/2014/main" id="{3DAF6E6E-07F2-0342-852C-1CBC08CB8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3429000"/>
            <a:ext cx="431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Oval 6">
            <a:extLst>
              <a:ext uri="{FF2B5EF4-FFF2-40B4-BE49-F238E27FC236}">
                <a16:creationId xmlns:a16="http://schemas.microsoft.com/office/drawing/2014/main" id="{1A2519FB-D120-4449-A921-C27739CDF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332898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2535" name="Oval 7">
            <a:extLst>
              <a:ext uri="{FF2B5EF4-FFF2-40B4-BE49-F238E27FC236}">
                <a16:creationId xmlns:a16="http://schemas.microsoft.com/office/drawing/2014/main" id="{12CD19DB-E2DB-8346-939D-15735C31A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313113"/>
            <a:ext cx="215900" cy="2159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2536" name="Oval 8">
            <a:extLst>
              <a:ext uri="{FF2B5EF4-FFF2-40B4-BE49-F238E27FC236}">
                <a16:creationId xmlns:a16="http://schemas.microsoft.com/office/drawing/2014/main" id="{9FC31AB8-760B-974E-BE61-AF2BBED52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314700"/>
            <a:ext cx="215900" cy="2159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2537" name="Text Box 9">
            <a:extLst>
              <a:ext uri="{FF2B5EF4-FFF2-40B4-BE49-F238E27FC236}">
                <a16:creationId xmlns:a16="http://schemas.microsoft.com/office/drawing/2014/main" id="{501C8B53-DC43-3F4F-958F-F14FD26B1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668588"/>
            <a:ext cx="82708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/>
              <a:t>U</a:t>
            </a:r>
            <a:r>
              <a:rPr lang="fr-FR" altLang="fr-FR" sz="2500" baseline="-25000"/>
              <a:t>j-1</a:t>
            </a:r>
            <a:r>
              <a:rPr lang="fr-FR" altLang="fr-FR" sz="2500" baseline="30000"/>
              <a:t>n</a:t>
            </a:r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38E5AF18-9B13-5D4C-96FB-61EC22D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9963" y="2595563"/>
            <a:ext cx="827087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/>
              <a:t>U</a:t>
            </a:r>
            <a:r>
              <a:rPr lang="fr-FR" altLang="fr-FR" sz="2500" baseline="-25000"/>
              <a:t>j</a:t>
            </a:r>
            <a:r>
              <a:rPr lang="fr-FR" altLang="fr-FR" sz="2500" baseline="30000"/>
              <a:t>n</a:t>
            </a: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4D8C9D67-893F-2A47-920B-8CB55F592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075" y="2595563"/>
            <a:ext cx="82708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/>
              <a:t>U’</a:t>
            </a:r>
            <a:r>
              <a:rPr lang="fr-FR" altLang="fr-FR" sz="2500" baseline="-25000"/>
              <a:t>j</a:t>
            </a:r>
            <a:r>
              <a:rPr lang="fr-FR" altLang="fr-FR" sz="2500" baseline="30000"/>
              <a:t>n</a:t>
            </a:r>
          </a:p>
        </p:txBody>
      </p:sp>
      <p:sp>
        <p:nvSpPr>
          <p:cNvPr id="22540" name="Line 12">
            <a:extLst>
              <a:ext uri="{FF2B5EF4-FFF2-40B4-BE49-F238E27FC236}">
                <a16:creationId xmlns:a16="http://schemas.microsoft.com/office/drawing/2014/main" id="{1B689684-FC92-A443-9471-30328868D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3789363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14">
            <a:extLst>
              <a:ext uri="{FF2B5EF4-FFF2-40B4-BE49-F238E27FC236}">
                <a16:creationId xmlns:a16="http://schemas.microsoft.com/office/drawing/2014/main" id="{6EDED020-EA7E-5647-A124-976ED4F33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3789363"/>
            <a:ext cx="165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Text Box 15">
            <a:extLst>
              <a:ext uri="{FF2B5EF4-FFF2-40B4-BE49-F238E27FC236}">
                <a16:creationId xmlns:a16="http://schemas.microsoft.com/office/drawing/2014/main" id="{8D51B9AF-11E9-A042-A21E-2C90222B9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700" y="3937000"/>
            <a:ext cx="104933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/>
              <a:t>dx-cdt</a:t>
            </a:r>
          </a:p>
        </p:txBody>
      </p:sp>
      <p:sp>
        <p:nvSpPr>
          <p:cNvPr id="22543" name="Text Box 16">
            <a:extLst>
              <a:ext uri="{FF2B5EF4-FFF2-40B4-BE49-F238E27FC236}">
                <a16:creationId xmlns:a16="http://schemas.microsoft.com/office/drawing/2014/main" id="{005E15FA-124F-FC46-B4D7-4DCE8952D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5" y="3937000"/>
            <a:ext cx="60801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/>
              <a:t>cdt</a:t>
            </a:r>
          </a:p>
        </p:txBody>
      </p:sp>
      <p:sp>
        <p:nvSpPr>
          <p:cNvPr id="22544" name="Text Box 17">
            <a:extLst>
              <a:ext uri="{FF2B5EF4-FFF2-40B4-BE49-F238E27FC236}">
                <a16:creationId xmlns:a16="http://schemas.microsoft.com/office/drawing/2014/main" id="{F02D789F-ACDA-3B49-AFC0-FEEEFBDD3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4657725"/>
            <a:ext cx="8584401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/>
              <a:t>For interpolation to </a:t>
            </a:r>
            <a:r>
              <a:rPr lang="fr-FR" altLang="fr-FR" sz="2500" dirty="0" err="1"/>
              <a:t>be</a:t>
            </a:r>
            <a:r>
              <a:rPr lang="fr-FR" altLang="fr-FR" sz="2500" dirty="0"/>
              <a:t> </a:t>
            </a:r>
            <a:r>
              <a:rPr lang="fr-FR" altLang="fr-FR" sz="2500" dirty="0" err="1"/>
              <a:t>accurate</a:t>
            </a:r>
            <a:r>
              <a:rPr lang="fr-FR" altLang="fr-FR" sz="2500" dirty="0"/>
              <a:t> </a:t>
            </a:r>
            <a:r>
              <a:rPr lang="fr-FR" altLang="fr-FR" sz="2500" dirty="0" err="1"/>
              <a:t>x</a:t>
            </a:r>
            <a:r>
              <a:rPr lang="fr-FR" altLang="fr-FR" sz="2500" baseline="-25000" dirty="0" err="1"/>
              <a:t>p</a:t>
            </a:r>
            <a:r>
              <a:rPr lang="fr-FR" altLang="fr-FR" sz="2500" dirty="0"/>
              <a:t> must </a:t>
            </a:r>
            <a:r>
              <a:rPr lang="fr-FR" altLang="fr-FR" sz="2500" dirty="0" err="1"/>
              <a:t>be</a:t>
            </a:r>
            <a:r>
              <a:rPr lang="fr-FR" altLang="fr-FR" sz="2500" dirty="0"/>
              <a:t> </a:t>
            </a:r>
            <a:r>
              <a:rPr lang="fr-FR" altLang="fr-FR" sz="2500" dirty="0" err="1"/>
              <a:t>very</a:t>
            </a:r>
            <a:r>
              <a:rPr lang="fr-FR" altLang="fr-FR" sz="2500" dirty="0"/>
              <a:t> close</a:t>
            </a:r>
          </a:p>
          <a:p>
            <a:pPr eaLnBrk="1" hangingPunct="1"/>
            <a:r>
              <a:rPr lang="fr-FR" altLang="fr-FR" sz="2500" dirty="0"/>
              <a:t>to </a:t>
            </a:r>
            <a:r>
              <a:rPr lang="fr-FR" altLang="fr-FR" sz="2500" dirty="0" err="1"/>
              <a:t>x</a:t>
            </a:r>
            <a:r>
              <a:rPr lang="fr-FR" altLang="fr-FR" sz="2500" baseline="-25000" dirty="0" err="1"/>
              <a:t>j</a:t>
            </a:r>
            <a:r>
              <a:rPr lang="fr-FR" altLang="fr-FR" sz="2500" dirty="0"/>
              <a:t> or x</a:t>
            </a:r>
            <a:r>
              <a:rPr lang="fr-FR" altLang="fr-FR" sz="2500" baseline="-25000" dirty="0"/>
              <a:t>j+1</a:t>
            </a:r>
            <a:r>
              <a:rPr lang="fr-FR" altLang="fr-FR" sz="2500" dirty="0"/>
              <a:t> . In the middle of the segment the interpolation</a:t>
            </a:r>
          </a:p>
          <a:p>
            <a:pPr eaLnBrk="1" hangingPunct="1"/>
            <a:r>
              <a:rPr lang="fr-FR" altLang="fr-FR" sz="2500" dirty="0"/>
              <a:t>Is the </a:t>
            </a:r>
            <a:r>
              <a:rPr lang="fr-FR" altLang="fr-FR" sz="2500" dirty="0" err="1"/>
              <a:t>worst</a:t>
            </a:r>
            <a:r>
              <a:rPr lang="fr-FR" altLang="fr-FR" sz="2500" dirty="0"/>
              <a:t>. So </a:t>
            </a:r>
            <a:r>
              <a:rPr lang="fr-FR" altLang="fr-FR" sz="2500" dirty="0" err="1"/>
              <a:t>cdt</a:t>
            </a:r>
            <a:r>
              <a:rPr lang="fr-FR" altLang="fr-FR" sz="2500" dirty="0"/>
              <a:t> &lt;&lt; dx =&gt; </a:t>
            </a:r>
            <a:r>
              <a:rPr lang="fr-FR" altLang="fr-FR" sz="2500" dirty="0">
                <a:sym typeface="Symbol" pitchFamily="2" charset="2"/>
              </a:rPr>
              <a:t> &lt;&lt; 1  :</a:t>
            </a:r>
          </a:p>
          <a:p>
            <a:pPr algn="ctr" eaLnBrk="1" hangingPunct="1"/>
            <a:r>
              <a:rPr lang="fr-FR" altLang="fr-FR" sz="2500" dirty="0">
                <a:sym typeface="Symbol" pitchFamily="2" charset="2"/>
              </a:rPr>
              <a:t> </a:t>
            </a:r>
            <a:r>
              <a:rPr lang="fr-FR" altLang="fr-FR" sz="2500" dirty="0">
                <a:solidFill>
                  <a:srgbClr val="FF0000"/>
                </a:solidFill>
                <a:sym typeface="Symbol" pitchFamily="2" charset="2"/>
              </a:rPr>
              <a:t>« COURANT » CONDITION ( or CFL)</a:t>
            </a:r>
          </a:p>
          <a:p>
            <a:pPr algn="ctr" eaLnBrk="1" hangingPunct="1"/>
            <a:r>
              <a:rPr lang="fr-FR" altLang="fr-FR" sz="2500" dirty="0">
                <a:solidFill>
                  <a:srgbClr val="FF0000"/>
                </a:solidFill>
                <a:sym typeface="Symbol" pitchFamily="2" charset="2"/>
              </a:rPr>
              <a:t>			  (CFL : Courant-</a:t>
            </a:r>
            <a:r>
              <a:rPr lang="fr-FR" altLang="fr-FR" sz="2500" dirty="0" err="1">
                <a:solidFill>
                  <a:srgbClr val="FF0000"/>
                </a:solidFill>
                <a:sym typeface="Symbol" pitchFamily="2" charset="2"/>
              </a:rPr>
              <a:t>Friedrichs</a:t>
            </a:r>
            <a:r>
              <a:rPr lang="fr-FR" altLang="fr-FR" sz="2500" dirty="0">
                <a:solidFill>
                  <a:srgbClr val="FF0000"/>
                </a:solidFill>
                <a:sym typeface="Symbol" pitchFamily="2" charset="2"/>
              </a:rPr>
              <a:t>-Levy</a:t>
            </a:r>
            <a:r>
              <a:rPr lang="fr-FR" altLang="fr-FR" sz="2500" dirty="0">
                <a:solidFill>
                  <a:srgbClr val="FF3300"/>
                </a:solidFill>
                <a:sym typeface="Symbol" pitchFamily="2" charset="2"/>
              </a:rPr>
              <a:t>)	</a:t>
            </a:r>
            <a:r>
              <a:rPr lang="fr-FR" altLang="fr-FR" sz="2500" dirty="0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8A30F1B4-407E-1A41-B80D-AAB908050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1057275"/>
            <a:ext cx="7221538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/>
              <a:t>The CFL condition </a:t>
            </a:r>
            <a:r>
              <a:rPr lang="fr-FR" altLang="fr-FR" sz="2500" dirty="0" err="1"/>
              <a:t>is</a:t>
            </a:r>
            <a:r>
              <a:rPr lang="fr-FR" altLang="fr-FR" sz="2500" dirty="0"/>
              <a:t>.. </a:t>
            </a:r>
            <a:r>
              <a:rPr lang="fr-FR" altLang="fr-FR" sz="2500" dirty="0" err="1"/>
              <a:t>very</a:t>
            </a:r>
            <a:r>
              <a:rPr lang="fr-FR" altLang="fr-FR" sz="2500" dirty="0"/>
              <a:t> </a:t>
            </a:r>
            <a:r>
              <a:rPr lang="fr-FR" altLang="fr-FR" sz="2500" dirty="0" err="1"/>
              <a:t>common</a:t>
            </a:r>
            <a:br>
              <a:rPr lang="fr-FR" altLang="fr-FR" sz="2500" dirty="0"/>
            </a:br>
            <a:r>
              <a:rPr lang="fr-FR" altLang="fr-FR" sz="2500" dirty="0" err="1"/>
              <a:t>when</a:t>
            </a:r>
            <a:r>
              <a:rPr lang="fr-FR" altLang="fr-FR" sz="2500" dirty="0"/>
              <a:t> </a:t>
            </a:r>
            <a:r>
              <a:rPr lang="fr-FR" altLang="fr-FR" sz="2500" dirty="0" err="1"/>
              <a:t>you</a:t>
            </a:r>
            <a:r>
              <a:rPr lang="fr-FR" altLang="fr-FR" sz="2500" dirty="0"/>
              <a:t> </a:t>
            </a:r>
            <a:r>
              <a:rPr lang="fr-FR" altLang="fr-FR" sz="2500" dirty="0" err="1"/>
              <a:t>integrate</a:t>
            </a:r>
            <a:r>
              <a:rPr lang="fr-FR" altLang="fr-FR" sz="2500" dirty="0"/>
              <a:t> </a:t>
            </a:r>
            <a:r>
              <a:rPr lang="fr-FR" altLang="fr-FR" sz="2500" dirty="0" err="1"/>
              <a:t>PDEs</a:t>
            </a:r>
            <a:r>
              <a:rPr lang="fr-FR" altLang="fr-FR" sz="2500" dirty="0"/>
              <a:t>. It </a:t>
            </a:r>
            <a:r>
              <a:rPr lang="fr-FR" altLang="fr-FR" sz="2500" dirty="0" err="1"/>
              <a:t>is</a:t>
            </a:r>
            <a:r>
              <a:rPr lang="fr-FR" altLang="fr-FR" sz="2500" dirty="0"/>
              <a:t> </a:t>
            </a:r>
            <a:r>
              <a:rPr lang="fr-FR" altLang="fr-FR" sz="2500" dirty="0" err="1"/>
              <a:t>always</a:t>
            </a:r>
            <a:r>
              <a:rPr lang="fr-FR" altLang="fr-FR" sz="2500" dirty="0"/>
              <a:t> </a:t>
            </a:r>
            <a:r>
              <a:rPr lang="fr-FR" altLang="fr-FR" sz="2500" dirty="0" err="1"/>
              <a:t>found</a:t>
            </a:r>
            <a:r>
              <a:rPr lang="fr-FR" altLang="fr-FR" sz="2500" dirty="0"/>
              <a:t> in one </a:t>
            </a:r>
            <a:r>
              <a:rPr lang="fr-FR" altLang="fr-FR" sz="2500" dirty="0" err="1"/>
              <a:t>form</a:t>
            </a:r>
            <a:r>
              <a:rPr lang="fr-FR" altLang="fr-FR" sz="2500" dirty="0"/>
              <a:t> or </a:t>
            </a:r>
            <a:r>
              <a:rPr lang="fr-FR" altLang="fr-FR" sz="2500" dirty="0" err="1"/>
              <a:t>another</a:t>
            </a:r>
            <a:r>
              <a:rPr lang="fr-FR" altLang="fr-FR" sz="2500" dirty="0"/>
              <a:t>
It </a:t>
            </a:r>
            <a:r>
              <a:rPr lang="fr-FR" altLang="fr-FR" sz="2500" dirty="0" err="1"/>
              <a:t>can</a:t>
            </a:r>
            <a:r>
              <a:rPr lang="fr-FR" altLang="fr-FR" sz="2500" dirty="0"/>
              <a:t> </a:t>
            </a:r>
            <a:r>
              <a:rPr lang="fr-FR" altLang="fr-FR" sz="2500" dirty="0" err="1"/>
              <a:t>be</a:t>
            </a:r>
            <a:r>
              <a:rPr lang="fr-FR" altLang="fr-FR" sz="2500" dirty="0"/>
              <a:t> </a:t>
            </a:r>
            <a:r>
              <a:rPr lang="fr-FR" altLang="fr-FR" sz="2500" dirty="0" err="1"/>
              <a:t>understood</a:t>
            </a:r>
            <a:r>
              <a:rPr lang="fr-FR" altLang="fr-FR" sz="2500" dirty="0"/>
              <a:t> as </a:t>
            </a:r>
            <a:r>
              <a:rPr lang="fr-FR" altLang="fr-FR" sz="2500" dirty="0" err="1"/>
              <a:t>follows</a:t>
            </a:r>
            <a:r>
              <a:rPr lang="fr-FR" altLang="fr-FR" sz="2500" dirty="0"/>
              <a:t>:
If  C </a:t>
            </a:r>
            <a:r>
              <a:rPr lang="fr-FR" altLang="fr-FR" sz="2500" dirty="0" err="1"/>
              <a:t>is</a:t>
            </a:r>
            <a:r>
              <a:rPr lang="fr-FR" altLang="fr-FR" sz="2500" dirty="0"/>
              <a:t> the speed of transmission of the info.
If dx </a:t>
            </a:r>
            <a:r>
              <a:rPr lang="fr-FR" altLang="fr-FR" sz="2500" dirty="0" err="1"/>
              <a:t>is</a:t>
            </a:r>
            <a:r>
              <a:rPr lang="fr-FR" altLang="fr-FR" sz="2500" dirty="0"/>
              <a:t> the </a:t>
            </a:r>
            <a:r>
              <a:rPr lang="fr-FR" altLang="fr-FR" sz="2500" dirty="0" err="1"/>
              <a:t>space</a:t>
            </a:r>
            <a:r>
              <a:rPr lang="fr-FR" altLang="fr-FR" sz="2500" dirty="0"/>
              <a:t> </a:t>
            </a:r>
            <a:r>
              <a:rPr lang="fr-FR" altLang="fr-FR" sz="2500" dirty="0" err="1"/>
              <a:t>step</a:t>
            </a:r>
            <a:r>
              <a:rPr lang="fr-FR" altLang="fr-FR" sz="2500" dirty="0"/>
              <a:t>
If </a:t>
            </a:r>
            <a:r>
              <a:rPr lang="fr-FR" altLang="fr-FR" sz="2500" dirty="0" err="1"/>
              <a:t>dt</a:t>
            </a:r>
            <a:r>
              <a:rPr lang="fr-FR" altLang="fr-FR" sz="2500" dirty="0"/>
              <a:t> </a:t>
            </a:r>
            <a:r>
              <a:rPr lang="fr-FR" altLang="fr-FR" sz="2500" dirty="0" err="1"/>
              <a:t>is</a:t>
            </a:r>
            <a:r>
              <a:rPr lang="fr-FR" altLang="fr-FR" sz="2500" dirty="0"/>
              <a:t> the time </a:t>
            </a:r>
          </a:p>
          <a:p>
            <a:pPr eaLnBrk="1" hangingPunct="1"/>
            <a:endParaRPr lang="fr-FR" altLang="fr-FR" sz="2500" dirty="0"/>
          </a:p>
          <a:p>
            <a:pPr eaLnBrk="1" hangingPunct="1"/>
            <a:r>
              <a:rPr lang="fr-FR" altLang="fr-FR" sz="2500" dirty="0"/>
              <a:t>
The </a:t>
            </a:r>
            <a:r>
              <a:rPr lang="fr-FR" altLang="fr-FR" sz="2500" dirty="0" err="1"/>
              <a:t>dt</a:t>
            </a:r>
            <a:r>
              <a:rPr lang="fr-FR" altLang="fr-FR" sz="2500" dirty="0"/>
              <a:t> time </a:t>
            </a:r>
            <a:r>
              <a:rPr lang="fr-FR" altLang="fr-FR" sz="2500" dirty="0" err="1"/>
              <a:t>step</a:t>
            </a:r>
            <a:r>
              <a:rPr lang="fr-FR" altLang="fr-FR" sz="2500" dirty="0"/>
              <a:t> must </a:t>
            </a:r>
            <a:r>
              <a:rPr lang="fr-FR" altLang="fr-FR" sz="2500" dirty="0" err="1"/>
              <a:t>be</a:t>
            </a:r>
            <a:r>
              <a:rPr lang="fr-FR" altLang="fr-FR" sz="2500" dirty="0"/>
              <a:t> </a:t>
            </a:r>
            <a:r>
              <a:rPr lang="fr-FR" altLang="fr-FR" sz="2500" dirty="0" err="1"/>
              <a:t>much</a:t>
            </a:r>
            <a:r>
              <a:rPr lang="fr-FR" altLang="fr-FR" sz="2500" dirty="0"/>
              <a:t> </a:t>
            </a:r>
            <a:r>
              <a:rPr lang="fr-FR" altLang="fr-FR" sz="2500" dirty="0" err="1"/>
              <a:t>shorter</a:t>
            </a:r>
            <a:r>
              <a:rPr lang="fr-FR" altLang="fr-FR" sz="2500" dirty="0"/>
              <a:t> </a:t>
            </a:r>
            <a:r>
              <a:rPr lang="fr-FR" altLang="fr-FR" sz="2500" dirty="0" err="1"/>
              <a:t>than</a:t>
            </a:r>
            <a:r>
              <a:rPr lang="fr-FR" altLang="fr-FR" sz="2500" dirty="0"/>
              <a:t> the time to transmit the information on a </a:t>
            </a:r>
            <a:r>
              <a:rPr lang="fr-FR" altLang="fr-FR" sz="2500" dirty="0" err="1"/>
              <a:t>length</a:t>
            </a:r>
            <a:r>
              <a:rPr lang="fr-FR" altLang="fr-FR" sz="2500" dirty="0"/>
              <a:t> dx:
</a:t>
            </a:r>
            <a:r>
              <a:rPr lang="fr-FR" altLang="fr-FR" sz="2500" i="1" dirty="0" err="1"/>
              <a:t>dt</a:t>
            </a:r>
            <a:r>
              <a:rPr lang="fr-FR" altLang="fr-FR" sz="2500" i="1" dirty="0"/>
              <a:t> &lt;&lt;dx/c </a:t>
            </a:r>
            <a:r>
              <a:rPr lang="fr-FR" altLang="fr-FR" sz="2500" i="1" dirty="0">
                <a:sym typeface="Wingdings" pitchFamily="2" charset="2"/>
              </a:rPr>
              <a:t> </a:t>
            </a:r>
            <a:r>
              <a:rPr lang="fr-FR" altLang="fr-FR" sz="2500" i="1" dirty="0" err="1">
                <a:sym typeface="Wingdings" pitchFamily="2" charset="2"/>
              </a:rPr>
              <a:t>cdt</a:t>
            </a:r>
            <a:r>
              <a:rPr lang="fr-FR" altLang="fr-FR" sz="2500" i="1" dirty="0">
                <a:sym typeface="Wingdings" pitchFamily="2" charset="2"/>
              </a:rPr>
              <a:t>/dx &lt;&lt; 1  </a:t>
            </a:r>
            <a:r>
              <a:rPr lang="fr-FR" altLang="fr-FR" sz="2500" i="1" dirty="0">
                <a:solidFill>
                  <a:srgbClr val="FF3300"/>
                </a:solidFill>
                <a:sym typeface="Wingdings" pitchFamily="2" charset="2"/>
              </a:rPr>
              <a:t>CONDITION CFL</a:t>
            </a:r>
            <a:endParaRPr lang="fr-FR" altLang="fr-FR" sz="2500" i="1" dirty="0">
              <a:solidFill>
                <a:srgbClr val="FF3300"/>
              </a:solidFill>
            </a:endParaRPr>
          </a:p>
          <a:p>
            <a:pPr eaLnBrk="1" hangingPunct="1"/>
            <a:endParaRPr lang="fr-FR" altLang="fr-FR" sz="2500" i="1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7EDABAD-B270-0D43-BF11-39F361487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508500"/>
            <a:ext cx="7991475" cy="180022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51B3574-D6D5-6746-AA9C-5D052BC652FF}"/>
              </a:ext>
            </a:extLst>
          </p:cNvPr>
          <p:cNvSpPr txBox="1"/>
          <p:nvPr/>
        </p:nvSpPr>
        <p:spPr>
          <a:xfrm>
            <a:off x="4572000" y="1196752"/>
            <a:ext cx="36343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Dr.  Richard COURANT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German-American mathematician</a:t>
            </a:r>
          </a:p>
          <a:p>
            <a:endParaRPr lang="en-US" dirty="0"/>
          </a:p>
          <a:p>
            <a:r>
              <a:rPr lang="en-US" dirty="0" err="1"/>
              <a:t>Göttigen</a:t>
            </a:r>
            <a:r>
              <a:rPr lang="en-US" dirty="0"/>
              <a:t> Univ.</a:t>
            </a:r>
          </a:p>
          <a:p>
            <a:r>
              <a:rPr lang="en-US" dirty="0"/>
              <a:t>NYU (New-York)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Worked with David HILBERT</a:t>
            </a:r>
          </a:p>
          <a:p>
            <a:endParaRPr lang="en-US" dirty="0"/>
          </a:p>
          <a:p>
            <a:r>
              <a:rPr lang="en-US" dirty="0"/>
              <a:t>Died 1972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3794F09-8A08-EF49-9AF6-987E7ACB6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2813029" cy="35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6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B50F0577-00EE-B44F-B850-691C1DC31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93675"/>
            <a:ext cx="18415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500"/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D1200DCD-4A49-8C4D-B611-B1B9BEDE9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265113"/>
            <a:ext cx="604524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 err="1"/>
              <a:t>Numerical</a:t>
            </a:r>
            <a:r>
              <a:rPr lang="fr-FR" altLang="fr-FR" sz="2500" dirty="0"/>
              <a:t>  </a:t>
            </a:r>
            <a:r>
              <a:rPr lang="fr-FR" altLang="fr-FR" sz="2500" dirty="0" err="1"/>
              <a:t>implementation</a:t>
            </a:r>
            <a:r>
              <a:rPr lang="fr-FR" altLang="fr-FR" sz="2500" dirty="0"/>
              <a:t>: Matrix </a:t>
            </a:r>
            <a:r>
              <a:rPr lang="fr-FR" altLang="fr-FR" sz="2500" dirty="0" err="1"/>
              <a:t>writing</a:t>
            </a:r>
            <a:r>
              <a:rPr lang="fr-FR" altLang="fr-FR" sz="2500" dirty="0"/>
              <a:t>
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C223E9E2-69C0-F24C-BFB4-A903D8542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981075"/>
            <a:ext cx="252095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/>
              <a:t>U</a:t>
            </a:r>
            <a:r>
              <a:rPr lang="fr-FR" altLang="fr-FR" sz="2500" baseline="30000" dirty="0"/>
              <a:t>n+1</a:t>
            </a:r>
            <a:r>
              <a:rPr lang="fr-FR" altLang="fr-FR" sz="2500" baseline="-25000" dirty="0"/>
              <a:t>0&lt;j&lt;J</a:t>
            </a:r>
            <a:r>
              <a:rPr lang="fr-FR" altLang="fr-FR" sz="2500" dirty="0"/>
              <a:t>  =U</a:t>
            </a:r>
            <a:r>
              <a:rPr lang="fr-FR" altLang="fr-FR" sz="2500" baseline="30000" dirty="0"/>
              <a:t>n+1</a:t>
            </a:r>
            <a:endParaRPr lang="fr-FR" altLang="fr-FR" sz="2500" dirty="0"/>
          </a:p>
        </p:txBody>
      </p:sp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55A793F0-D349-6B47-A1FB-4A8357FD26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700213"/>
          <a:ext cx="1263650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6" name="Equation" r:id="rId3" imgW="10528300" imgH="22821900" progId="Equation.3">
                  <p:embed/>
                </p:oleObj>
              </mc:Choice>
              <mc:Fallback>
                <p:oleObj name="Equation" r:id="rId3" imgW="10528300" imgH="22821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00213"/>
                        <a:ext cx="1263650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6">
            <a:extLst>
              <a:ext uri="{FF2B5EF4-FFF2-40B4-BE49-F238E27FC236}">
                <a16:creationId xmlns:a16="http://schemas.microsoft.com/office/drawing/2014/main" id="{B18DD5B9-CE30-E64F-92F1-F04EED91B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981075"/>
            <a:ext cx="252095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/>
              <a:t>U</a:t>
            </a:r>
            <a:r>
              <a:rPr lang="fr-FR" altLang="fr-FR" sz="2500" baseline="30000" dirty="0"/>
              <a:t>n</a:t>
            </a:r>
            <a:r>
              <a:rPr lang="fr-FR" altLang="fr-FR" sz="2500" baseline="-25000" dirty="0"/>
              <a:t>0&lt;j&lt;J</a:t>
            </a:r>
            <a:r>
              <a:rPr lang="fr-FR" altLang="fr-FR" sz="2500" dirty="0"/>
              <a:t>  =U</a:t>
            </a:r>
            <a:r>
              <a:rPr lang="fr-FR" altLang="fr-FR" sz="2500" baseline="30000" dirty="0"/>
              <a:t>n</a:t>
            </a:r>
            <a:endParaRPr lang="fr-FR" altLang="fr-FR" sz="2500" dirty="0"/>
          </a:p>
        </p:txBody>
      </p:sp>
      <p:graphicFrame>
        <p:nvGraphicFramePr>
          <p:cNvPr id="24583" name="Object 7">
            <a:extLst>
              <a:ext uri="{FF2B5EF4-FFF2-40B4-BE49-F238E27FC236}">
                <a16:creationId xmlns:a16="http://schemas.microsoft.com/office/drawing/2014/main" id="{D98213B5-1EED-AB47-BD12-225526BC25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0688" y="1557338"/>
          <a:ext cx="1052512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7" name="Equation" r:id="rId5" imgW="8775700" imgH="22821900" progId="Equation.3">
                  <p:embed/>
                </p:oleObj>
              </mc:Choice>
              <mc:Fallback>
                <p:oleObj name="Equation" r:id="rId5" imgW="8775700" imgH="22821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1557338"/>
                        <a:ext cx="1052512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8">
            <a:extLst>
              <a:ext uri="{FF2B5EF4-FFF2-40B4-BE49-F238E27FC236}">
                <a16:creationId xmlns:a16="http://schemas.microsoft.com/office/drawing/2014/main" id="{78F4F33B-15D6-D047-87E1-714670BCD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5302250"/>
            <a:ext cx="6643687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 err="1"/>
              <a:t>We</a:t>
            </a:r>
            <a:r>
              <a:rPr lang="fr-FR" altLang="fr-FR" sz="2500" dirty="0"/>
              <a:t> </a:t>
            </a:r>
            <a:r>
              <a:rPr lang="fr-FR" altLang="fr-FR" sz="2500" dirty="0" err="1"/>
              <a:t>also</a:t>
            </a:r>
            <a:r>
              <a:rPr lang="fr-FR" altLang="fr-FR" sz="2500" dirty="0"/>
              <a:t> know </a:t>
            </a:r>
            <a:r>
              <a:rPr lang="fr-FR" altLang="fr-FR" sz="2500" dirty="0" err="1"/>
              <a:t>that</a:t>
            </a:r>
            <a:r>
              <a:rPr lang="fr-FR" altLang="fr-FR" sz="2500" dirty="0"/>
              <a:t> : </a:t>
            </a:r>
            <a:r>
              <a:rPr lang="fr-FR" altLang="fr-FR" sz="2500" dirty="0">
                <a:sym typeface="Symbol" pitchFamily="2" charset="2"/>
              </a:rPr>
              <a:t>U</a:t>
            </a:r>
            <a:r>
              <a:rPr lang="fr-FR" altLang="fr-FR" sz="2500" baseline="-25000" dirty="0">
                <a:sym typeface="Symbol" pitchFamily="2" charset="2"/>
              </a:rPr>
              <a:t>j</a:t>
            </a:r>
            <a:r>
              <a:rPr lang="fr-FR" altLang="fr-FR" sz="2500" baseline="30000" dirty="0">
                <a:sym typeface="Symbol" pitchFamily="2" charset="2"/>
              </a:rPr>
              <a:t>n+1</a:t>
            </a:r>
            <a:r>
              <a:rPr lang="fr-FR" altLang="fr-FR" sz="2500" dirty="0">
                <a:sym typeface="Symbol" pitchFamily="2" charset="2"/>
              </a:rPr>
              <a:t>=(1-) </a:t>
            </a:r>
            <a:r>
              <a:rPr lang="fr-FR" altLang="fr-FR" sz="2500" dirty="0" err="1">
                <a:sym typeface="Symbol" pitchFamily="2" charset="2"/>
              </a:rPr>
              <a:t>U</a:t>
            </a:r>
            <a:r>
              <a:rPr lang="fr-FR" altLang="fr-FR" sz="2500" baseline="-25000" dirty="0" err="1">
                <a:sym typeface="Symbol" pitchFamily="2" charset="2"/>
              </a:rPr>
              <a:t>j</a:t>
            </a:r>
            <a:r>
              <a:rPr lang="fr-FR" altLang="fr-FR" sz="2500" baseline="30000" dirty="0" err="1">
                <a:sym typeface="Symbol" pitchFamily="2" charset="2"/>
              </a:rPr>
              <a:t>n</a:t>
            </a:r>
            <a:r>
              <a:rPr lang="fr-FR" altLang="fr-FR" sz="2500" dirty="0">
                <a:sym typeface="Symbol" pitchFamily="2" charset="2"/>
              </a:rPr>
              <a:t> +U</a:t>
            </a:r>
            <a:r>
              <a:rPr lang="fr-FR" altLang="fr-FR" sz="2500" baseline="-25000" dirty="0">
                <a:sym typeface="Symbol" pitchFamily="2" charset="2"/>
              </a:rPr>
              <a:t>j-1</a:t>
            </a:r>
            <a:r>
              <a:rPr lang="fr-FR" altLang="fr-FR" sz="2500" baseline="30000" dirty="0">
                <a:sym typeface="Symbol" pitchFamily="2" charset="2"/>
              </a:rPr>
              <a:t>n</a:t>
            </a:r>
          </a:p>
        </p:txBody>
      </p:sp>
      <p:sp>
        <p:nvSpPr>
          <p:cNvPr id="24585" name="Text Box 9">
            <a:extLst>
              <a:ext uri="{FF2B5EF4-FFF2-40B4-BE49-F238E27FC236}">
                <a16:creationId xmlns:a16="http://schemas.microsoft.com/office/drawing/2014/main" id="{43FEFFB9-16B1-2C45-BF5C-2D6B94989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962" y="5920473"/>
            <a:ext cx="9161354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/>
              <a:t>How to </a:t>
            </a:r>
            <a:r>
              <a:rPr lang="fr-FR" altLang="fr-FR" sz="2500" dirty="0" err="1"/>
              <a:t>write</a:t>
            </a:r>
            <a:r>
              <a:rPr lang="fr-FR" altLang="fr-FR" sz="2500" dirty="0"/>
              <a:t> the </a:t>
            </a:r>
            <a:r>
              <a:rPr lang="fr-FR" altLang="fr-FR" sz="2500" dirty="0" err="1"/>
              <a:t>solver</a:t>
            </a:r>
            <a:r>
              <a:rPr lang="fr-FR" altLang="fr-FR" sz="2500" dirty="0"/>
              <a:t> in the </a:t>
            </a:r>
            <a:r>
              <a:rPr lang="fr-FR" altLang="fr-FR" sz="2500" dirty="0" err="1"/>
              <a:t>form</a:t>
            </a:r>
            <a:r>
              <a:rPr lang="fr-FR" altLang="fr-FR" sz="2500" dirty="0"/>
              <a:t> U</a:t>
            </a:r>
            <a:r>
              <a:rPr lang="fr-FR" altLang="fr-FR" sz="2500" baseline="30000" dirty="0"/>
              <a:t>n+1</a:t>
            </a:r>
            <a:r>
              <a:rPr lang="fr-FR" altLang="fr-FR" sz="2500" dirty="0"/>
              <a:t>=</a:t>
            </a:r>
            <a:r>
              <a:rPr lang="fr-FR" altLang="fr-FR" sz="2500" dirty="0" err="1"/>
              <a:t>AU</a:t>
            </a:r>
            <a:r>
              <a:rPr lang="fr-FR" altLang="fr-FR" sz="2500" baseline="30000" dirty="0" err="1"/>
              <a:t>n</a:t>
            </a:r>
            <a:r>
              <a:rPr lang="fr-FR" altLang="fr-FR" sz="2500" dirty="0"/>
              <a:t>    </a:t>
            </a:r>
            <a:r>
              <a:rPr lang="fr-FR" altLang="fr-FR" sz="2500" dirty="0" err="1"/>
              <a:t>with</a:t>
            </a:r>
            <a:r>
              <a:rPr lang="fr-FR" altLang="fr-FR" sz="2500" dirty="0"/>
              <a:t> A a matrix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99E0D6-E78F-B445-8861-946E66E66A6A}"/>
              </a:ext>
            </a:extLst>
          </p:cNvPr>
          <p:cNvSpPr txBox="1"/>
          <p:nvPr/>
        </p:nvSpPr>
        <p:spPr>
          <a:xfrm>
            <a:off x="179512" y="4359960"/>
            <a:ext cx="2839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state of the system</a:t>
            </a:r>
            <a:br>
              <a:rPr lang="en-US" dirty="0"/>
            </a:br>
            <a:r>
              <a:rPr lang="en-US" dirty="0"/>
              <a:t> at time T=(n+1)dt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5F55D20-9AAD-9143-A9AD-DB862BC28CE6}"/>
              </a:ext>
            </a:extLst>
          </p:cNvPr>
          <p:cNvSpPr txBox="1"/>
          <p:nvPr/>
        </p:nvSpPr>
        <p:spPr>
          <a:xfrm>
            <a:off x="4641022" y="4266981"/>
            <a:ext cx="2839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state of the system</a:t>
            </a:r>
            <a:br>
              <a:rPr lang="en-US" dirty="0"/>
            </a:br>
            <a:r>
              <a:rPr lang="en-US" dirty="0"/>
              <a:t> at time T=n dt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>
            <a:extLst>
              <a:ext uri="{FF2B5EF4-FFF2-40B4-BE49-F238E27FC236}">
                <a16:creationId xmlns:a16="http://schemas.microsoft.com/office/drawing/2014/main" id="{79E885E1-F1C3-2943-8B34-BB323E9B7B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213" y="981075"/>
          <a:ext cx="7754937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6" name="Equation" r:id="rId3" imgW="64655700" imgH="28676600" progId="Equation.3">
                  <p:embed/>
                </p:oleObj>
              </mc:Choice>
              <mc:Fallback>
                <p:oleObj name="Equation" r:id="rId3" imgW="64655700" imgH="28676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981075"/>
                        <a:ext cx="7754937" cy="343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 Box 3">
            <a:extLst>
              <a:ext uri="{FF2B5EF4-FFF2-40B4-BE49-F238E27FC236}">
                <a16:creationId xmlns:a16="http://schemas.microsoft.com/office/drawing/2014/main" id="{7EB4C0E9-8DB2-ED4F-AA6F-A9B751912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193675"/>
            <a:ext cx="689804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/>
              <a:t>Simple matrix </a:t>
            </a:r>
            <a:r>
              <a:rPr lang="fr-FR" altLang="fr-FR" sz="2500" dirty="0" err="1"/>
              <a:t>relationship</a:t>
            </a:r>
            <a:r>
              <a:rPr lang="fr-FR" altLang="fr-FR" sz="2500" dirty="0"/>
              <a:t> </a:t>
            </a:r>
            <a:r>
              <a:rPr lang="fr-FR" altLang="fr-FR" sz="2500" dirty="0" err="1"/>
              <a:t>between</a:t>
            </a:r>
            <a:r>
              <a:rPr lang="fr-FR" altLang="fr-FR" sz="2500" dirty="0"/>
              <a:t> U</a:t>
            </a:r>
            <a:r>
              <a:rPr lang="fr-FR" altLang="fr-FR" sz="2500" baseline="30000" dirty="0"/>
              <a:t>n+1</a:t>
            </a:r>
            <a:r>
              <a:rPr lang="fr-FR" altLang="fr-FR" sz="2500" dirty="0"/>
              <a:t> and U</a:t>
            </a:r>
            <a:r>
              <a:rPr lang="fr-FR" altLang="fr-FR" sz="2500" baseline="30000" dirty="0"/>
              <a:t>n</a:t>
            </a:r>
            <a:endParaRPr lang="fr-FR" altLang="fr-FR" sz="2500" dirty="0"/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8178C8D1-0A4F-C641-AA9C-6F66FC749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81128"/>
            <a:ext cx="9009198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/>
              <a:t>A </a:t>
            </a:r>
            <a:r>
              <a:rPr lang="fr-FR" altLang="fr-FR" sz="2500" dirty="0" err="1"/>
              <a:t>is</a:t>
            </a:r>
            <a:r>
              <a:rPr lang="fr-FR" altLang="fr-FR" sz="2500" dirty="0"/>
              <a:t> a bi-diagonal matrix
</a:t>
            </a:r>
          </a:p>
          <a:p>
            <a:pPr eaLnBrk="1" hangingPunct="1"/>
            <a:r>
              <a:rPr lang="fr-FR" altLang="fr-FR" sz="2500" dirty="0" err="1"/>
              <a:t>Boundary</a:t>
            </a:r>
            <a:r>
              <a:rPr lang="fr-FR" altLang="fr-FR" sz="2500" dirty="0"/>
              <a:t> conditions  (CL)?</a:t>
            </a:r>
            <a:endParaRPr lang="fr-FR" altLang="fr-FR" sz="2500" dirty="0">
              <a:sym typeface="Wingdings" pitchFamily="2" charset="2"/>
            </a:endParaRPr>
          </a:p>
          <a:p>
            <a:pPr eaLnBrk="1" hangingPunct="1"/>
            <a:endParaRPr lang="fr-FR" altLang="fr-FR" sz="2500" dirty="0">
              <a:sym typeface="Wingdings" pitchFamily="2" charset="2"/>
            </a:endParaRPr>
          </a:p>
          <a:p>
            <a:pPr eaLnBrk="1" hangingPunct="1"/>
            <a:r>
              <a:rPr lang="fr-FR" altLang="fr-FR" sz="2200" dirty="0"/>
              <a:t>If the </a:t>
            </a:r>
            <a:r>
              <a:rPr lang="fr-FR" altLang="fr-FR" sz="2200" dirty="0" err="1"/>
              <a:t>limit</a:t>
            </a:r>
            <a:r>
              <a:rPr lang="fr-FR" altLang="fr-FR" sz="2200" dirty="0"/>
              <a:t> condition </a:t>
            </a:r>
            <a:r>
              <a:rPr lang="fr-FR" altLang="fr-FR" sz="2200" dirty="0" err="1"/>
              <a:t>is</a:t>
            </a:r>
            <a:r>
              <a:rPr lang="fr-FR" altLang="fr-FR" sz="2200" dirty="0"/>
              <a:t> </a:t>
            </a:r>
            <a:r>
              <a:rPr lang="fr-FR" altLang="fr-FR" sz="2200" dirty="0" err="1"/>
              <a:t>then</a:t>
            </a:r>
            <a:r>
              <a:rPr lang="fr-FR" altLang="fr-FR" sz="2200" dirty="0"/>
              <a:t> </a:t>
            </a:r>
            <a:r>
              <a:rPr lang="fr-FR" altLang="fr-FR" sz="2200" dirty="0" err="1"/>
              <a:t>fixed</a:t>
            </a:r>
            <a:r>
              <a:rPr lang="fr-FR" altLang="fr-FR" sz="2200" dirty="0"/>
              <a:t> </a:t>
            </a:r>
            <a:r>
              <a:rPr lang="fr-FR" altLang="fr-FR" sz="2200" dirty="0" err="1"/>
              <a:t>we</a:t>
            </a:r>
            <a:r>
              <a:rPr lang="fr-FR" altLang="fr-FR" sz="2200" dirty="0"/>
              <a:t> </a:t>
            </a:r>
            <a:r>
              <a:rPr lang="fr-FR" altLang="fr-FR" sz="2200" dirty="0" err="1"/>
              <a:t>can</a:t>
            </a:r>
            <a:r>
              <a:rPr lang="fr-FR" altLang="fr-FR" sz="2200" dirty="0"/>
              <a:t> imposes U</a:t>
            </a:r>
            <a:r>
              <a:rPr lang="fr-FR" altLang="fr-FR" sz="2200" baseline="30000" dirty="0"/>
              <a:t>n+1</a:t>
            </a:r>
            <a:r>
              <a:rPr lang="fr-FR" altLang="fr-FR" sz="2200" baseline="-25000" dirty="0"/>
              <a:t>0</a:t>
            </a:r>
            <a:r>
              <a:rPr lang="fr-FR" altLang="fr-FR" sz="2200" dirty="0"/>
              <a:t>=</a:t>
            </a:r>
            <a:r>
              <a:rPr lang="fr-FR" altLang="fr-FR" sz="2200" dirty="0" err="1"/>
              <a:t>cst</a:t>
            </a:r>
            <a:r>
              <a:rPr lang="fr-FR" altLang="fr-FR" sz="2200" dirty="0"/>
              <a:t>  &amp; U</a:t>
            </a:r>
            <a:r>
              <a:rPr lang="fr-FR" altLang="fr-FR" sz="2200" baseline="30000" dirty="0"/>
              <a:t>n+1</a:t>
            </a:r>
            <a:r>
              <a:rPr lang="fr-FR" altLang="fr-FR" sz="2200" baseline="-25000" dirty="0"/>
              <a:t>J</a:t>
            </a:r>
            <a:r>
              <a:rPr lang="fr-FR" altLang="fr-FR" sz="2200" dirty="0"/>
              <a:t>=</a:t>
            </a:r>
            <a:r>
              <a:rPr lang="fr-FR" altLang="fr-FR" sz="2200" dirty="0" err="1"/>
              <a:t>cst</a:t>
            </a:r>
            <a:endParaRPr lang="fr-FR" altLang="fr-FR" sz="2200" dirty="0"/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796A9E9D-B78A-174A-8FC0-BFAF457BF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0113" y="4873625"/>
            <a:ext cx="2502608" cy="861774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>
                <a:solidFill>
                  <a:srgbClr val="FF3300"/>
                </a:solidFill>
              </a:rPr>
              <a:t>Important</a:t>
            </a:r>
          </a:p>
          <a:p>
            <a:pPr eaLnBrk="1" hangingPunct="1"/>
            <a:r>
              <a:rPr lang="fr-FR" altLang="fr-FR" sz="2500" dirty="0">
                <a:solidFill>
                  <a:srgbClr val="FF3300"/>
                </a:solidFill>
              </a:rPr>
              <a:t>Memory </a:t>
            </a:r>
            <a:r>
              <a:rPr lang="fr-FR" altLang="fr-FR" sz="2500" dirty="0" err="1">
                <a:solidFill>
                  <a:srgbClr val="FF3300"/>
                </a:solidFill>
              </a:rPr>
              <a:t>storage</a:t>
            </a:r>
            <a:endParaRPr lang="fr-FR" altLang="fr-FR" sz="2500" dirty="0">
              <a:solidFill>
                <a:srgbClr val="FF330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4D49A6-D60A-6941-AA45-E568423C3F34}"/>
              </a:ext>
            </a:extLst>
          </p:cNvPr>
          <p:cNvSpPr txBox="1"/>
          <p:nvPr/>
        </p:nvSpPr>
        <p:spPr>
          <a:xfrm>
            <a:off x="447675" y="670729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CL=“boundary condition”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D8B50D9-E3C7-8D43-B82E-38A704292941}"/>
              </a:ext>
            </a:extLst>
          </p:cNvPr>
          <p:cNvSpPr txBox="1"/>
          <p:nvPr/>
        </p:nvSpPr>
        <p:spPr>
          <a:xfrm>
            <a:off x="2627784" y="116632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Boundary Conditions</a:t>
            </a:r>
          </a:p>
          <a:p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0E0080-DCA1-4145-84BD-B771E5502731}"/>
              </a:ext>
            </a:extLst>
          </p:cNvPr>
          <p:cNvSpPr txBox="1"/>
          <p:nvPr/>
        </p:nvSpPr>
        <p:spPr>
          <a:xfrm>
            <a:off x="295829" y="409967"/>
            <a:ext cx="8359981" cy="757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Boundary condition in time :</a:t>
            </a:r>
          </a:p>
          <a:p>
            <a:endParaRPr lang="en-US" dirty="0"/>
          </a:p>
          <a:p>
            <a:r>
              <a:rPr lang="en-US" dirty="0"/>
              <a:t>N:0 =&gt; Initial state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Boundary condition in space for j=0 (left edge) or J=J (right edge):</a:t>
            </a:r>
          </a:p>
          <a:p>
            <a:endParaRPr lang="en-US" dirty="0"/>
          </a:p>
          <a:p>
            <a:r>
              <a:rPr lang="en-US" dirty="0"/>
              <a:t>To be defined.</a:t>
            </a:r>
          </a:p>
          <a:p>
            <a:endParaRPr lang="en-US" dirty="0"/>
          </a:p>
          <a:p>
            <a:r>
              <a:rPr lang="en-US" dirty="0"/>
              <a:t>Periodic : the most simple U(j=J)=U(j=0)</a:t>
            </a:r>
          </a:p>
          <a:p>
            <a:endParaRPr lang="en-US" dirty="0"/>
          </a:p>
          <a:p>
            <a:r>
              <a:rPr lang="en-US" dirty="0"/>
              <a:t>Non periodic : if the domain is bounded, then many things are possible:</a:t>
            </a:r>
          </a:p>
          <a:p>
            <a:r>
              <a:rPr lang="en-US" dirty="0"/>
              <a:t>		* Reflective    : U(J=J-1, N+1)=U(J=J,N)</a:t>
            </a:r>
          </a:p>
          <a:p>
            <a:r>
              <a:rPr lang="en-US" dirty="0"/>
              <a:t>		* Absorbing U(J)=0</a:t>
            </a:r>
          </a:p>
          <a:p>
            <a:r>
              <a:rPr lang="en-US" dirty="0"/>
              <a:t>		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For an infinite domain with “open” boundaries, interpolations are possible</a:t>
            </a:r>
          </a:p>
          <a:p>
            <a:r>
              <a:rPr lang="en-US" dirty="0"/>
              <a:t>for outgoing fluxes, but you have to define what happens for an ingoing flux</a:t>
            </a:r>
          </a:p>
          <a:p>
            <a:r>
              <a:rPr lang="en-US" dirty="0"/>
              <a:t>	(for example at j=0).</a:t>
            </a:r>
          </a:p>
          <a:p>
            <a:endParaRPr lang="en-US" dirty="0"/>
          </a:p>
          <a:p>
            <a:r>
              <a:rPr lang="en-US" dirty="0"/>
              <a:t>Note : Since information is propagating from left to right (C&gt;0) we may not need </a:t>
            </a:r>
            <a:br>
              <a:rPr lang="en-US" dirty="0"/>
            </a:br>
            <a:r>
              <a:rPr lang="en-US" dirty="0"/>
              <a:t>to impose a boundary conditions for U(j=J) because we have all information</a:t>
            </a:r>
            <a:br>
              <a:rPr lang="en-US" dirty="0"/>
            </a:br>
            <a:r>
              <a:rPr lang="en-US" dirty="0"/>
              <a:t> to compute U(j=J) from U(j=J-1).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>
            <a:extLst>
              <a:ext uri="{FF2B5EF4-FFF2-40B4-BE49-F238E27FC236}">
                <a16:creationId xmlns:a16="http://schemas.microsoft.com/office/drawing/2014/main" id="{6D5BADC0-95EC-944B-9088-B0411FBA6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204864"/>
            <a:ext cx="674736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fr-FR" altLang="fr-FR" sz="2500" dirty="0" err="1"/>
              <a:t>Initialize</a:t>
            </a:r>
            <a:r>
              <a:rPr lang="fr-FR" altLang="fr-FR" sz="2500" dirty="0"/>
              <a:t> U</a:t>
            </a:r>
            <a:r>
              <a:rPr lang="fr-FR" altLang="fr-FR" sz="2500" baseline="30000" dirty="0"/>
              <a:t>0</a:t>
            </a:r>
            <a:r>
              <a:rPr lang="fr-FR" altLang="fr-FR" sz="2500" dirty="0"/>
              <a:t>, dx, </a:t>
            </a:r>
            <a:r>
              <a:rPr lang="fr-FR" altLang="fr-FR" sz="2500" dirty="0" err="1"/>
              <a:t>dt</a:t>
            </a:r>
            <a:r>
              <a:rPr lang="fr-FR" altLang="fr-FR" sz="2500" dirty="0"/>
              <a:t>, c</a:t>
            </a:r>
          </a:p>
          <a:p>
            <a:pPr eaLnBrk="1" hangingPunct="1">
              <a:buFontTx/>
              <a:buAutoNum type="arabicPeriod"/>
            </a:pPr>
            <a:r>
              <a:rPr lang="fr-FR" altLang="fr-FR" sz="2500" dirty="0"/>
              <a:t> </a:t>
            </a:r>
            <a:r>
              <a:rPr lang="fr-FR" altLang="fr-FR" sz="2500" dirty="0" err="1"/>
              <a:t>Calculate</a:t>
            </a:r>
            <a:r>
              <a:rPr lang="fr-FR" altLang="fr-FR" sz="2500" dirty="0"/>
              <a:t> U</a:t>
            </a:r>
            <a:r>
              <a:rPr lang="fr-FR" altLang="fr-FR" sz="2500" baseline="30000" dirty="0"/>
              <a:t>n+1</a:t>
            </a:r>
            <a:r>
              <a:rPr lang="fr-FR" altLang="fr-FR" sz="2500" dirty="0"/>
              <a:t>=A U</a:t>
            </a:r>
            <a:r>
              <a:rPr lang="fr-FR" altLang="fr-FR" sz="2500" baseline="30000" dirty="0"/>
              <a:t>n</a:t>
            </a:r>
          </a:p>
          <a:p>
            <a:pPr eaLnBrk="1" hangingPunct="1">
              <a:buFontTx/>
              <a:buAutoNum type="arabicPeriod"/>
            </a:pPr>
            <a:r>
              <a:rPr lang="fr-FR" altLang="fr-FR" sz="2500" baseline="30000" dirty="0"/>
              <a:t> </a:t>
            </a:r>
            <a:r>
              <a:rPr lang="fr-FR" altLang="fr-FR" sz="2500" dirty="0"/>
              <a:t>CL: Put U</a:t>
            </a:r>
            <a:r>
              <a:rPr lang="fr-FR" altLang="fr-FR" sz="2500" baseline="-25000" dirty="0"/>
              <a:t>0</a:t>
            </a:r>
            <a:r>
              <a:rPr lang="fr-FR" altLang="fr-FR" sz="2500" baseline="30000" dirty="0"/>
              <a:t>n+1</a:t>
            </a:r>
            <a:r>
              <a:rPr lang="fr-FR" altLang="fr-FR" sz="2500" dirty="0"/>
              <a:t>= </a:t>
            </a:r>
            <a:r>
              <a:rPr lang="fr-FR" altLang="fr-FR" sz="2500" dirty="0" err="1"/>
              <a:t>cste</a:t>
            </a:r>
            <a:r>
              <a:rPr lang="fr-FR" altLang="fr-FR" sz="2500" dirty="0"/>
              <a:t> for </a:t>
            </a:r>
            <a:r>
              <a:rPr lang="fr-FR" altLang="fr-FR" sz="2500" dirty="0" err="1"/>
              <a:t>boundary</a:t>
            </a:r>
            <a:r>
              <a:rPr lang="fr-FR" altLang="fr-FR" sz="2500" dirty="0"/>
              <a:t> conditions</a:t>
            </a:r>
          </a:p>
          <a:p>
            <a:pPr eaLnBrk="1" hangingPunct="1">
              <a:buFontTx/>
              <a:buAutoNum type="arabicPeriod"/>
            </a:pPr>
            <a:r>
              <a:rPr lang="fr-FR" altLang="fr-FR" sz="2500" dirty="0"/>
              <a:t> back to 2</a:t>
            </a:r>
          </a:p>
        </p:txBody>
      </p:sp>
      <p:sp>
        <p:nvSpPr>
          <p:cNvPr id="3" name="Freeform 12">
            <a:extLst>
              <a:ext uri="{FF2B5EF4-FFF2-40B4-BE49-F238E27FC236}">
                <a16:creationId xmlns:a16="http://schemas.microsoft.com/office/drawing/2014/main" id="{DEB43D6A-2555-3043-A119-DBEC657BAF5E}"/>
              </a:ext>
            </a:extLst>
          </p:cNvPr>
          <p:cNvSpPr>
            <a:spLocks/>
          </p:cNvSpPr>
          <p:nvPr/>
        </p:nvSpPr>
        <p:spPr bwMode="auto">
          <a:xfrm>
            <a:off x="1568550" y="2776364"/>
            <a:ext cx="360362" cy="935038"/>
          </a:xfrm>
          <a:custGeom>
            <a:avLst/>
            <a:gdLst>
              <a:gd name="T0" fmla="*/ 2147483647 w 181"/>
              <a:gd name="T1" fmla="*/ 2147483647 h 272"/>
              <a:gd name="T2" fmla="*/ 0 w 181"/>
              <a:gd name="T3" fmla="*/ 2147483647 h 272"/>
              <a:gd name="T4" fmla="*/ 0 w 181"/>
              <a:gd name="T5" fmla="*/ 0 h 272"/>
              <a:gd name="T6" fmla="*/ 2147483647 w 181"/>
              <a:gd name="T7" fmla="*/ 0 h 2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1" h="272">
                <a:moveTo>
                  <a:pt x="181" y="272"/>
                </a:moveTo>
                <a:lnTo>
                  <a:pt x="0" y="272"/>
                </a:lnTo>
                <a:lnTo>
                  <a:pt x="0" y="0"/>
                </a:lnTo>
                <a:lnTo>
                  <a:pt x="181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E99B004-B941-AB4F-A7EA-3A9D371B09C9}"/>
              </a:ext>
            </a:extLst>
          </p:cNvPr>
          <p:cNvSpPr txBox="1"/>
          <p:nvPr/>
        </p:nvSpPr>
        <p:spPr>
          <a:xfrm>
            <a:off x="2411760" y="620688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proceed step by step</a:t>
            </a:r>
          </a:p>
        </p:txBody>
      </p:sp>
    </p:spTree>
    <p:extLst>
      <p:ext uri="{BB962C8B-B14F-4D97-AF65-F5344CB8AC3E}">
        <p14:creationId xmlns:p14="http://schemas.microsoft.com/office/powerpoint/2010/main" val="1253534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528FF971-ADD7-2D4B-A8DB-AE701D44E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53988"/>
            <a:ext cx="12827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200" dirty="0"/>
              <a:t>Exemple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C9716B3D-24B1-FB48-B679-DA6F4E054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595650"/>
            <a:ext cx="330090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Boundary</a:t>
            </a:r>
            <a:r>
              <a:rPr lang="fr-FR" altLang="fr-FR" dirty="0"/>
              <a:t> </a:t>
            </a:r>
            <a:r>
              <a:rPr lang="fr-FR" altLang="fr-FR" dirty="0" err="1"/>
              <a:t>conditons</a:t>
            </a:r>
            <a:r>
              <a:rPr lang="fr-FR" altLang="fr-FR" dirty="0"/>
              <a:t>: </a:t>
            </a:r>
          </a:p>
          <a:p>
            <a:pPr eaLnBrk="1" hangingPunct="1"/>
            <a:r>
              <a:rPr lang="fr-FR" altLang="fr-FR" dirty="0"/>
              <a:t>U(j=0, </a:t>
            </a:r>
            <a:r>
              <a:rPr lang="fr-FR" altLang="fr-FR" dirty="0" err="1"/>
              <a:t>t</a:t>
            </a:r>
            <a:r>
              <a:rPr lang="fr-FR" altLang="fr-FR" dirty="0"/>
              <a:t>)= sin(</a:t>
            </a:r>
            <a:r>
              <a:rPr lang="fr-FR" altLang="fr-FR" dirty="0" err="1"/>
              <a:t>t</a:t>
            </a:r>
            <a:r>
              <a:rPr lang="fr-FR" altLang="fr-FR" dirty="0"/>
              <a:t>)</a:t>
            </a:r>
          </a:p>
          <a:p>
            <a:pPr eaLnBrk="1" hangingPunct="1"/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shoudl</a:t>
            </a:r>
            <a:r>
              <a:rPr lang="fr-FR" altLang="fr-FR" dirty="0"/>
              <a:t> </a:t>
            </a:r>
            <a:r>
              <a:rPr lang="fr-FR" altLang="fr-FR" dirty="0" err="1"/>
              <a:t>see</a:t>
            </a:r>
            <a:r>
              <a:rPr lang="fr-FR" altLang="fr-FR" dirty="0"/>
              <a:t> a sinus </a:t>
            </a:r>
            <a:r>
              <a:rPr lang="fr-FR" altLang="fr-FR" dirty="0" err="1"/>
              <a:t>wave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Propagating</a:t>
            </a:r>
            <a:r>
              <a:rPr lang="fr-FR" altLang="fr-FR" dirty="0"/>
              <a:t> to the right.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Sigma=1 </a:t>
            </a:r>
            <a:r>
              <a:rPr lang="fr-FR" altLang="fr-FR" dirty="0" err="1"/>
              <a:t>here</a:t>
            </a:r>
            <a:r>
              <a:rPr lang="fr-FR" altLang="fr-FR" dirty="0"/>
              <a:t> </a:t>
            </a:r>
          </a:p>
          <a:p>
            <a:pPr eaLnBrk="1" hangingPunct="1"/>
            <a:r>
              <a:rPr lang="fr-FR" altLang="fr-FR" dirty="0"/>
              <a:t>(</a:t>
            </a:r>
            <a:r>
              <a:rPr lang="fr-FR" altLang="fr-FR" dirty="0" err="1"/>
              <a:t>specific</a:t>
            </a:r>
            <a:r>
              <a:rPr lang="fr-FR" altLang="fr-FR" dirty="0"/>
              <a:t> case </a:t>
            </a:r>
            <a:r>
              <a:rPr lang="fr-FR" altLang="fr-FR" dirty="0" err="1"/>
              <a:t>that</a:t>
            </a:r>
            <a:r>
              <a:rPr lang="fr-FR" altLang="fr-FR" dirty="0"/>
              <a:t> </a:t>
            </a:r>
            <a:r>
              <a:rPr lang="fr-FR" altLang="fr-FR" dirty="0" err="1"/>
              <a:t>works</a:t>
            </a:r>
            <a:r>
              <a:rPr lang="fr-FR" altLang="fr-FR" dirty="0"/>
              <a:t> </a:t>
            </a:r>
            <a:r>
              <a:rPr lang="fr-FR" altLang="fr-FR" dirty="0" err="1"/>
              <a:t>here</a:t>
            </a:r>
            <a:r>
              <a:rPr lang="fr-FR" altLang="fr-FR" dirty="0"/>
              <a:t>)</a:t>
            </a:r>
          </a:p>
          <a:p>
            <a:pPr eaLnBrk="1" hangingPunct="1"/>
            <a:endParaRPr lang="fr-FR" altLang="fr-FR" dirty="0"/>
          </a:p>
        </p:txBody>
      </p:sp>
      <p:pic>
        <p:nvPicPr>
          <p:cNvPr id="27652" name="Picture 4" descr="conv_t0_1">
            <a:extLst>
              <a:ext uri="{FF2B5EF4-FFF2-40B4-BE49-F238E27FC236}">
                <a16:creationId xmlns:a16="http://schemas.microsoft.com/office/drawing/2014/main" id="{56811E12-C6D7-0D40-B850-FFD642AB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88913"/>
            <a:ext cx="4752975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 descr="conv_t3_1">
            <a:extLst>
              <a:ext uri="{FF2B5EF4-FFF2-40B4-BE49-F238E27FC236}">
                <a16:creationId xmlns:a16="http://schemas.microsoft.com/office/drawing/2014/main" id="{AE448A56-E838-0945-8B33-0AAB3FFDE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068638"/>
            <a:ext cx="4392613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 descr="conv_t10_1">
            <a:extLst>
              <a:ext uri="{FF2B5EF4-FFF2-40B4-BE49-F238E27FC236}">
                <a16:creationId xmlns:a16="http://schemas.microsoft.com/office/drawing/2014/main" id="{4BF77FF3-8953-C442-A93C-1CE610BA4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068638"/>
            <a:ext cx="46799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Text Box 7">
            <a:extLst>
              <a:ext uri="{FF2B5EF4-FFF2-40B4-BE49-F238E27FC236}">
                <a16:creationId xmlns:a16="http://schemas.microsoft.com/office/drawing/2014/main" id="{9C07C42C-6B8D-C944-A966-EC93C8EA2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6040438"/>
            <a:ext cx="85289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Pathological</a:t>
            </a:r>
            <a:r>
              <a:rPr lang="fr-FR" altLang="fr-FR" dirty="0"/>
              <a:t> case sigma=1, exact solution Ujn-1-Uj-1n..., </a:t>
            </a:r>
            <a:r>
              <a:rPr lang="fr-FR" altLang="fr-FR" dirty="0" err="1"/>
              <a:t>specific</a:t>
            </a:r>
            <a:r>
              <a:rPr lang="fr-FR" altLang="fr-FR" dirty="0"/>
              <a:t> to THE UPWIND
sigma=1, in practice IMPOSSIBLE .. 
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C8BE2984-FB13-0E4E-BC2E-CEE2AEC7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484784"/>
            <a:ext cx="20720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Let’s</a:t>
            </a:r>
            <a:r>
              <a:rPr lang="fr-FR" altLang="fr-FR" dirty="0"/>
              <a:t> </a:t>
            </a:r>
            <a:r>
              <a:rPr lang="fr-FR" altLang="fr-FR" dirty="0" err="1"/>
              <a:t>take</a:t>
            </a:r>
            <a:r>
              <a:rPr lang="fr-FR" altLang="fr-FR" dirty="0"/>
              <a:t> </a:t>
            </a:r>
            <a:r>
              <a:rPr lang="fr-FR" altLang="fr-FR" dirty="0" err="1"/>
              <a:t>dt</a:t>
            </a:r>
            <a:r>
              <a:rPr lang="fr-FR" altLang="fr-FR" dirty="0"/>
              <a:t>=0.01 </a:t>
            </a:r>
          </a:p>
          <a:p>
            <a:pPr eaLnBrk="1" hangingPunct="1"/>
            <a:r>
              <a:rPr lang="fr-FR" altLang="fr-FR" dirty="0"/>
              <a:t>=&gt; sigma=0.2</a:t>
            </a:r>
          </a:p>
        </p:txBody>
      </p:sp>
      <p:pic>
        <p:nvPicPr>
          <p:cNvPr id="28675" name="Picture 3" descr="conv_t3_2">
            <a:extLst>
              <a:ext uri="{FF2B5EF4-FFF2-40B4-BE49-F238E27FC236}">
                <a16:creationId xmlns:a16="http://schemas.microsoft.com/office/drawing/2014/main" id="{937B1781-E99D-0D41-892E-85A676A76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-26988"/>
            <a:ext cx="5810250" cy="3381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 descr="conv_t10_2">
            <a:extLst>
              <a:ext uri="{FF2B5EF4-FFF2-40B4-BE49-F238E27FC236}">
                <a16:creationId xmlns:a16="http://schemas.microsoft.com/office/drawing/2014/main" id="{2DEFD90C-7CD3-A344-A6B9-7D12DD9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360738"/>
            <a:ext cx="58102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5">
            <a:extLst>
              <a:ext uri="{FF2B5EF4-FFF2-40B4-BE49-F238E27FC236}">
                <a16:creationId xmlns:a16="http://schemas.microsoft.com/office/drawing/2014/main" id="{34E72FA8-C45F-4644-A8DB-9F54E8B05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00" y="3500909"/>
            <a:ext cx="1864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What</a:t>
            </a:r>
            <a:r>
              <a:rPr lang="fr-FR" altLang="fr-FR" dirty="0"/>
              <a:t> </a:t>
            </a:r>
            <a:r>
              <a:rPr lang="fr-FR" altLang="fr-FR" dirty="0" err="1"/>
              <a:t>happens</a:t>
            </a:r>
            <a:r>
              <a:rPr lang="fr-FR" altLang="fr-FR" dirty="0"/>
              <a:t>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513BE5-3EF8-EA40-98B7-743EB4457A97}"/>
              </a:ext>
            </a:extLst>
          </p:cNvPr>
          <p:cNvSpPr txBox="1"/>
          <p:nvPr/>
        </p:nvSpPr>
        <p:spPr>
          <a:xfrm>
            <a:off x="397000" y="260648"/>
            <a:ext cx="244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more realistic case 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185C1348-55CF-394A-A132-8EDD1A613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423863"/>
            <a:ext cx="782361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Because</a:t>
            </a:r>
            <a:r>
              <a:rPr lang="fr-FR" altLang="fr-FR" dirty="0"/>
              <a:t> </a:t>
            </a:r>
            <a:r>
              <a:rPr lang="fr-FR" altLang="fr-FR" dirty="0" err="1"/>
              <a:t>they</a:t>
            </a:r>
            <a:r>
              <a:rPr lang="fr-FR" altLang="fr-FR" dirty="0"/>
              <a:t> </a:t>
            </a:r>
            <a:r>
              <a:rPr lang="fr-FR" altLang="fr-FR" dirty="0" err="1"/>
              <a:t>involve</a:t>
            </a:r>
            <a:r>
              <a:rPr lang="fr-FR" altLang="fr-FR" dirty="0"/>
              <a:t> </a:t>
            </a:r>
            <a:r>
              <a:rPr lang="fr-FR" altLang="fr-FR" dirty="0" err="1"/>
              <a:t>several</a:t>
            </a:r>
            <a:r>
              <a:rPr lang="fr-FR" altLang="fr-FR" dirty="0"/>
              <a:t> </a:t>
            </a:r>
            <a:r>
              <a:rPr lang="fr-FR" altLang="fr-FR" dirty="0" err="1"/>
              <a:t>parameters</a:t>
            </a:r>
            <a:r>
              <a:rPr lang="fr-FR" altLang="fr-FR" dirty="0"/>
              <a:t>, the </a:t>
            </a:r>
            <a:r>
              <a:rPr lang="fr-FR" altLang="fr-FR" dirty="0" err="1"/>
              <a:t>differential</a:t>
            </a:r>
            <a:r>
              <a:rPr lang="fr-FR" altLang="fr-FR" dirty="0"/>
              <a:t> </a:t>
            </a:r>
            <a:r>
              <a:rPr lang="fr-FR" altLang="fr-FR" dirty="0" err="1"/>
              <a:t>equation</a:t>
            </a:r>
            <a:r>
              <a:rPr lang="fr-FR" altLang="fr-FR" dirty="0"/>
              <a:t> </a:t>
            </a:r>
            <a:r>
              <a:rPr lang="fr-FR" altLang="fr-FR" dirty="0" err="1"/>
              <a:t>involves</a:t>
            </a:r>
            <a:br>
              <a:rPr lang="fr-FR" altLang="fr-FR" dirty="0"/>
            </a:br>
            <a:r>
              <a:rPr lang="fr-FR" altLang="fr-FR" dirty="0"/>
              <a:t>partial </a:t>
            </a:r>
            <a:r>
              <a:rPr lang="fr-FR" altLang="fr-FR" dirty="0" err="1"/>
              <a:t>derivatives</a:t>
            </a:r>
            <a:r>
              <a:rPr lang="fr-FR" altLang="fr-FR" dirty="0"/>
              <a:t>  </a:t>
            </a:r>
            <a:r>
              <a:rPr lang="fr-FR" altLang="fr-FR" dirty="0" err="1"/>
              <a:t>w.r.t</a:t>
            </a:r>
            <a:r>
              <a:rPr lang="fr-FR" altLang="fr-FR" dirty="0"/>
              <a:t>. the </a:t>
            </a:r>
            <a:r>
              <a:rPr lang="fr-FR" altLang="fr-FR" dirty="0" err="1"/>
              <a:t>parameters</a:t>
            </a:r>
            <a:r>
              <a:rPr lang="fr-FR" altLang="fr-FR" dirty="0"/>
              <a:t>
</a:t>
            </a:r>
            <a:endParaRPr lang="fr-FR" altLang="fr-FR" i="1" dirty="0"/>
          </a:p>
        </p:txBody>
      </p:sp>
      <p:pic>
        <p:nvPicPr>
          <p:cNvPr id="4099" name="Picture 3" descr="$c^{2} \frac{\textstyle&#10;\partial^{2}u}{\textstyle \partial x^{2}}&#10;- \frac{\textstyle \partial^{2}u}{\textstyle \partial t^{2}}=f(x,t)$">
            <a:extLst>
              <a:ext uri="{FF2B5EF4-FFF2-40B4-BE49-F238E27FC236}">
                <a16:creationId xmlns:a16="http://schemas.microsoft.com/office/drawing/2014/main" id="{2E12BE43-9763-D547-A904-7572EF850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28775"/>
            <a:ext cx="2541588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4">
            <a:extLst>
              <a:ext uri="{FF2B5EF4-FFF2-40B4-BE49-F238E27FC236}">
                <a16:creationId xmlns:a16="http://schemas.microsoft.com/office/drawing/2014/main" id="{9B4D2124-9F92-1243-8487-8A9A319E7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1647825"/>
            <a:ext cx="17149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Wave</a:t>
            </a:r>
            <a:r>
              <a:rPr lang="fr-FR" altLang="fr-FR" dirty="0"/>
              <a:t> </a:t>
            </a:r>
            <a:r>
              <a:rPr lang="fr-FR" altLang="fr-FR" dirty="0" err="1"/>
              <a:t>equation</a:t>
            </a:r>
            <a:endParaRPr lang="fr-FR" altLang="fr-FR" dirty="0"/>
          </a:p>
        </p:txBody>
      </p:sp>
      <p:pic>
        <p:nvPicPr>
          <p:cNvPr id="4101" name="Picture 5" descr="$ D \, \frac{\textstyle \partial^{2}u}{\textstyle \partial x^{2}}-&#10;\frac{\textstyle \partial u}{\textstyle \partial t} =f(x,t)$">
            <a:extLst>
              <a:ext uri="{FF2B5EF4-FFF2-40B4-BE49-F238E27FC236}">
                <a16:creationId xmlns:a16="http://schemas.microsoft.com/office/drawing/2014/main" id="{43F0986B-3011-BE40-AB50-96351EC83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81300"/>
            <a:ext cx="28003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6">
            <a:extLst>
              <a:ext uri="{FF2B5EF4-FFF2-40B4-BE49-F238E27FC236}">
                <a16:creationId xmlns:a16="http://schemas.microsoft.com/office/drawing/2014/main" id="{0C44E93D-67FD-A346-8CB2-3EFEC459E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863" y="2800350"/>
            <a:ext cx="16209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Heat</a:t>
            </a:r>
            <a:r>
              <a:rPr lang="fr-FR" altLang="fr-FR" dirty="0"/>
              <a:t> </a:t>
            </a:r>
            <a:r>
              <a:rPr lang="fr-FR" altLang="fr-FR" dirty="0" err="1"/>
              <a:t>equation</a:t>
            </a:r>
            <a:endParaRPr lang="fr-FR" altLang="fr-FR" dirty="0"/>
          </a:p>
        </p:txBody>
      </p:sp>
      <p:pic>
        <p:nvPicPr>
          <p:cNvPr id="4103" name="Picture 7" descr="$\frac{\textstyle \hbar^{2}}{\textstyle 2m} \,&#10;\frac{\textstyle \partial^{2}u}{...&#10;...^{2}}&#10;+i\hbar \, \frac{\textstyle \partial u}{\textstyle \partial t}-U(x)\,u =0$">
            <a:extLst>
              <a:ext uri="{FF2B5EF4-FFF2-40B4-BE49-F238E27FC236}">
                <a16:creationId xmlns:a16="http://schemas.microsoft.com/office/drawing/2014/main" id="{B9CDA459-90B2-4E49-B864-1DDDECE6D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716338"/>
            <a:ext cx="36718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ext Box 8">
            <a:extLst>
              <a:ext uri="{FF2B5EF4-FFF2-40B4-BE49-F238E27FC236}">
                <a16:creationId xmlns:a16="http://schemas.microsoft.com/office/drawing/2014/main" id="{CE8213E3-CEB9-EA4F-AFD4-690AACE7C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488" y="3881438"/>
            <a:ext cx="23775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Shrodinger</a:t>
            </a:r>
            <a:r>
              <a:rPr lang="fr-FR" altLang="fr-FR" dirty="0"/>
              <a:t> </a:t>
            </a:r>
            <a:r>
              <a:rPr lang="fr-FR" altLang="fr-FR" dirty="0" err="1"/>
              <a:t>esquation</a:t>
            </a:r>
            <a:endParaRPr lang="fr-FR" altLang="fr-FR" dirty="0"/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4B29F132-7A0A-2D40-AAD9-C8B6665D8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5" y="5049142"/>
            <a:ext cx="883447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800" b="1" dirty="0">
                <a:solidFill>
                  <a:srgbClr val="FF0000"/>
                </a:solidFill>
              </a:rPr>
              <a:t>« PDE » = « Partial </a:t>
            </a:r>
            <a:r>
              <a:rPr lang="fr-FR" altLang="fr-FR" sz="2800" b="1" dirty="0" err="1">
                <a:solidFill>
                  <a:srgbClr val="FF0000"/>
                </a:solidFill>
              </a:rPr>
              <a:t>Differential</a:t>
            </a:r>
            <a:r>
              <a:rPr lang="fr-FR" altLang="fr-FR" sz="2800" b="1" dirty="0">
                <a:solidFill>
                  <a:srgbClr val="FF0000"/>
                </a:solidFill>
              </a:rPr>
              <a:t> Equation »</a:t>
            </a:r>
          </a:p>
          <a:p>
            <a:pPr eaLnBrk="1" hangingPunct="1"/>
            <a:r>
              <a:rPr lang="fr-FR" altLang="fr-FR" sz="2800" b="1" dirty="0" err="1"/>
              <a:t>Means</a:t>
            </a:r>
            <a:r>
              <a:rPr lang="fr-FR" altLang="fr-FR" sz="2800" b="1" dirty="0"/>
              <a:t> : 2, or more, </a:t>
            </a:r>
            <a:r>
              <a:rPr lang="fr-FR" altLang="fr-FR" sz="2800" b="1" dirty="0" err="1"/>
              <a:t>parameters</a:t>
            </a:r>
            <a:r>
              <a:rPr lang="fr-FR" altLang="fr-FR" sz="2800" b="1" dirty="0"/>
              <a:t> at the </a:t>
            </a:r>
            <a:r>
              <a:rPr lang="fr-FR" altLang="fr-FR" sz="2800" b="1" dirty="0" err="1"/>
              <a:t>denominator</a:t>
            </a:r>
            <a:br>
              <a:rPr lang="fr-FR" altLang="fr-FR" sz="2800" b="1" dirty="0"/>
            </a:br>
            <a:r>
              <a:rPr lang="fr-FR" altLang="fr-FR" sz="2800" b="1" dirty="0"/>
              <a:t>of the </a:t>
            </a:r>
            <a:r>
              <a:rPr lang="fr-FR" altLang="fr-FR" sz="2800" b="1" dirty="0" err="1"/>
              <a:t>derivative</a:t>
            </a:r>
            <a:endParaRPr lang="fr-FR" altLang="fr-FR" sz="28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B4E1C41F-D59A-8347-8016-81F0EEB36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-7938"/>
            <a:ext cx="1447800" cy="64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dt=0.001</a:t>
            </a:r>
          </a:p>
          <a:p>
            <a:pPr eaLnBrk="1" hangingPunct="1"/>
            <a:r>
              <a:rPr lang="fr-FR" altLang="fr-FR"/>
              <a:t>sigma)=0.02</a:t>
            </a:r>
          </a:p>
        </p:txBody>
      </p:sp>
      <p:pic>
        <p:nvPicPr>
          <p:cNvPr id="29699" name="Picture 3" descr="conv_t3_3">
            <a:extLst>
              <a:ext uri="{FF2B5EF4-FFF2-40B4-BE49-F238E27FC236}">
                <a16:creationId xmlns:a16="http://schemas.microsoft.com/office/drawing/2014/main" id="{016C87F2-F79E-194C-BF32-D4E6C211F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15888"/>
            <a:ext cx="58102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 descr="conv_t10_3">
            <a:extLst>
              <a:ext uri="{FF2B5EF4-FFF2-40B4-BE49-F238E27FC236}">
                <a16:creationId xmlns:a16="http://schemas.microsoft.com/office/drawing/2014/main" id="{BDBB3E69-77AD-7E4E-B274-23F9D0B08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3500438"/>
            <a:ext cx="58102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 Box 5">
            <a:extLst>
              <a:ext uri="{FF2B5EF4-FFF2-40B4-BE49-F238E27FC236}">
                <a16:creationId xmlns:a16="http://schemas.microsoft.com/office/drawing/2014/main" id="{1B4F57B1-D046-C14D-A53F-89560375B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2224088"/>
            <a:ext cx="283923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We</a:t>
            </a:r>
            <a:r>
              <a:rPr lang="fr-FR" altLang="fr-FR" dirty="0"/>
              <a:t> observe </a:t>
            </a:r>
            <a:br>
              <a:rPr lang="fr-FR" altLang="fr-FR" dirty="0"/>
            </a:br>
            <a:r>
              <a:rPr lang="fr-FR" altLang="fr-FR" dirty="0"/>
              <a:t>« </a:t>
            </a:r>
            <a:r>
              <a:rPr lang="fr-FR" altLang="fr-FR" dirty="0" err="1"/>
              <a:t>numerical</a:t>
            </a:r>
            <a:r>
              <a:rPr lang="fr-FR" altLang="fr-FR" dirty="0"/>
              <a:t> dispersion»</a:t>
            </a:r>
          </a:p>
          <a:p>
            <a:pPr eaLnBrk="1" hangingPunct="1"/>
            <a:r>
              <a:rPr lang="fr-FR" altLang="fr-FR" dirty="0"/>
              <a:t>Or « </a:t>
            </a:r>
            <a:r>
              <a:rPr lang="fr-FR" altLang="fr-FR" dirty="0" err="1"/>
              <a:t>numerical</a:t>
            </a:r>
            <a:r>
              <a:rPr lang="fr-FR" altLang="fr-FR" dirty="0"/>
              <a:t> </a:t>
            </a:r>
            <a:r>
              <a:rPr lang="fr-FR" altLang="fr-FR" dirty="0" err="1"/>
              <a:t>damping</a:t>
            </a:r>
            <a:r>
              <a:rPr lang="fr-FR" altLang="fr-FR" dirty="0"/>
              <a:t> »</a:t>
            </a:r>
          </a:p>
          <a:p>
            <a:pPr eaLnBrk="1" hangingPunct="1"/>
            <a:r>
              <a:rPr lang="fr-FR" altLang="fr-FR" dirty="0"/>
              <a:t>=&gt; </a:t>
            </a:r>
          </a:p>
          <a:p>
            <a:pPr eaLnBrk="1" hangingPunct="1"/>
            <a:r>
              <a:rPr lang="fr-FR" altLang="fr-FR" dirty="0" err="1"/>
              <a:t>Artificial</a:t>
            </a:r>
            <a:r>
              <a:rPr lang="fr-FR" altLang="fr-FR" dirty="0"/>
              <a:t> diffusion </a:t>
            </a:r>
            <a:r>
              <a:rPr lang="fr-FR" altLang="fr-FR" dirty="0" err="1"/>
              <a:t>intrinsic</a:t>
            </a:r>
            <a:br>
              <a:rPr lang="fr-FR" altLang="fr-FR" dirty="0"/>
            </a:br>
            <a:r>
              <a:rPr lang="fr-FR" altLang="fr-FR" dirty="0"/>
              <a:t>to the </a:t>
            </a:r>
            <a:r>
              <a:rPr lang="fr-FR" altLang="fr-FR" dirty="0" err="1"/>
              <a:t>numerical</a:t>
            </a:r>
            <a:r>
              <a:rPr lang="fr-FR" altLang="fr-FR" dirty="0"/>
              <a:t> </a:t>
            </a:r>
            <a:r>
              <a:rPr lang="fr-FR" altLang="fr-FR" dirty="0" err="1"/>
              <a:t>scheme</a:t>
            </a:r>
            <a:endParaRPr lang="fr-FR" altLang="fr-F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E08DBF31-74D2-6242-8A13-F9DE09615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65088"/>
            <a:ext cx="250171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Another</a:t>
            </a:r>
            <a:r>
              <a:rPr lang="fr-FR" altLang="fr-FR" dirty="0"/>
              <a:t> </a:t>
            </a:r>
            <a:r>
              <a:rPr lang="fr-FR" altLang="fr-FR" dirty="0" err="1"/>
              <a:t>examples</a:t>
            </a:r>
            <a:r>
              <a:rPr lang="fr-FR" altLang="fr-FR" dirty="0"/>
              <a:t> :</a:t>
            </a:r>
          </a:p>
          <a:p>
            <a:pPr eaLnBrk="1" hangingPunct="1"/>
            <a:r>
              <a:rPr lang="fr-FR" altLang="fr-FR" dirty="0"/>
              <a:t>2 Top-</a:t>
            </a:r>
            <a:r>
              <a:rPr lang="fr-FR" altLang="fr-FR" dirty="0" err="1"/>
              <a:t>hat</a:t>
            </a:r>
            <a:r>
              <a:rPr lang="fr-FR" altLang="fr-FR" dirty="0"/>
              <a:t> </a:t>
            </a:r>
            <a:r>
              <a:rPr lang="fr-FR" altLang="fr-FR" dirty="0" err="1"/>
              <a:t>functions</a:t>
            </a:r>
            <a:r>
              <a:rPr lang="fr-FR" altLang="fr-FR" dirty="0"/>
              <a:t> as </a:t>
            </a:r>
            <a:br>
              <a:rPr lang="fr-FR" altLang="fr-FR" dirty="0"/>
            </a:br>
            <a:r>
              <a:rPr lang="fr-FR" altLang="fr-FR" dirty="0"/>
              <a:t>initial state</a:t>
            </a:r>
          </a:p>
          <a:p>
            <a:pPr eaLnBrk="1" hangingPunct="1"/>
            <a:r>
              <a:rPr lang="fr-FR" altLang="fr-FR" dirty="0"/>
              <a:t>U(j=0,t)=0 at all times</a:t>
            </a:r>
          </a:p>
        </p:txBody>
      </p:sp>
      <p:pic>
        <p:nvPicPr>
          <p:cNvPr id="30723" name="Picture 3" descr="conv_t5_4">
            <a:extLst>
              <a:ext uri="{FF2B5EF4-FFF2-40B4-BE49-F238E27FC236}">
                <a16:creationId xmlns:a16="http://schemas.microsoft.com/office/drawing/2014/main" id="{BDE15B29-CB8F-2C4D-B0A3-5AB6FE6AA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44450"/>
            <a:ext cx="58102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4">
            <a:extLst>
              <a:ext uri="{FF2B5EF4-FFF2-40B4-BE49-F238E27FC236}">
                <a16:creationId xmlns:a16="http://schemas.microsoft.com/office/drawing/2014/main" id="{EADD1EDA-BF66-FF4C-94A7-72B016DC1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1647825"/>
            <a:ext cx="12827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Dt</a:t>
            </a:r>
            <a:r>
              <a:rPr lang="fr-FR" altLang="fr-FR" dirty="0"/>
              <a:t>=0.05</a:t>
            </a:r>
            <a:br>
              <a:rPr lang="fr-FR" altLang="fr-FR" dirty="0"/>
            </a:br>
            <a:r>
              <a:rPr lang="fr-FR" altLang="fr-FR" dirty="0"/>
              <a:t>sigma=1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Dt</a:t>
            </a:r>
            <a:r>
              <a:rPr lang="fr-FR" altLang="fr-FR" dirty="0"/>
              <a:t>=0.01</a:t>
            </a:r>
          </a:p>
          <a:p>
            <a:pPr eaLnBrk="1" hangingPunct="1"/>
            <a:r>
              <a:rPr lang="fr-FR" altLang="fr-FR" dirty="0"/>
              <a:t>Sigma=0.2</a:t>
            </a:r>
          </a:p>
        </p:txBody>
      </p:sp>
      <p:pic>
        <p:nvPicPr>
          <p:cNvPr id="30725" name="Picture 5" descr="conv_t10_4">
            <a:extLst>
              <a:ext uri="{FF2B5EF4-FFF2-40B4-BE49-F238E27FC236}">
                <a16:creationId xmlns:a16="http://schemas.microsoft.com/office/drawing/2014/main" id="{0C2DB6E8-ACF1-2B4E-B73A-D327E6D71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357563"/>
            <a:ext cx="58102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1667ED95-9C87-5542-9E1C-69996037B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303213"/>
            <a:ext cx="60404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200" dirty="0" err="1">
                <a:solidFill>
                  <a:schemeClr val="accent2"/>
                </a:solidFill>
              </a:rPr>
              <a:t>Numerical</a:t>
            </a:r>
            <a:r>
              <a:rPr lang="fr-FR" altLang="fr-FR" sz="2200" dirty="0">
                <a:solidFill>
                  <a:schemeClr val="accent2"/>
                </a:solidFill>
              </a:rPr>
              <a:t> dissipation…. </a:t>
            </a:r>
            <a:r>
              <a:rPr lang="fr-FR" altLang="fr-FR" sz="2200" dirty="0" err="1">
                <a:solidFill>
                  <a:schemeClr val="accent2"/>
                </a:solidFill>
              </a:rPr>
              <a:t>Where</a:t>
            </a:r>
            <a:r>
              <a:rPr lang="fr-FR" altLang="fr-FR" sz="2200" dirty="0">
                <a:solidFill>
                  <a:schemeClr val="accent2"/>
                </a:solidFill>
              </a:rPr>
              <a:t> are </a:t>
            </a:r>
            <a:r>
              <a:rPr lang="fr-FR" altLang="fr-FR" sz="2200" dirty="0" err="1">
                <a:solidFill>
                  <a:schemeClr val="accent2"/>
                </a:solidFill>
              </a:rPr>
              <a:t>you</a:t>
            </a:r>
            <a:r>
              <a:rPr lang="fr-FR" altLang="fr-FR" sz="2200" dirty="0">
                <a:solidFill>
                  <a:schemeClr val="accent2"/>
                </a:solidFill>
              </a:rPr>
              <a:t> </a:t>
            </a:r>
            <a:r>
              <a:rPr lang="fr-FR" altLang="fr-FR" sz="2200" dirty="0" err="1">
                <a:solidFill>
                  <a:schemeClr val="accent2"/>
                </a:solidFill>
              </a:rPr>
              <a:t>from</a:t>
            </a:r>
            <a:r>
              <a:rPr lang="fr-FR" altLang="fr-FR" sz="2200" dirty="0">
                <a:solidFill>
                  <a:schemeClr val="accent2"/>
                </a:solidFill>
              </a:rPr>
              <a:t> ?</a:t>
            </a:r>
          </a:p>
        </p:txBody>
      </p:sp>
      <p:graphicFrame>
        <p:nvGraphicFramePr>
          <p:cNvPr id="31747" name="Object 3">
            <a:extLst>
              <a:ext uri="{FF2B5EF4-FFF2-40B4-BE49-F238E27FC236}">
                <a16:creationId xmlns:a16="http://schemas.microsoft.com/office/drawing/2014/main" id="{987E0359-9CB3-DA4B-8A80-424714BA4D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489794"/>
              </p:ext>
            </p:extLst>
          </p:nvPr>
        </p:nvGraphicFramePr>
        <p:xfrm>
          <a:off x="150130" y="2012968"/>
          <a:ext cx="4008213" cy="1672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5" name="Equation" r:id="rId3" imgW="61734700" imgH="25742900" progId="Equation.3">
                  <p:embed/>
                </p:oleObj>
              </mc:Choice>
              <mc:Fallback>
                <p:oleObj name="Equation" r:id="rId3" imgW="61734700" imgH="25742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30" y="2012968"/>
                        <a:ext cx="4008213" cy="1672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4">
            <a:extLst>
              <a:ext uri="{FF2B5EF4-FFF2-40B4-BE49-F238E27FC236}">
                <a16:creationId xmlns:a16="http://schemas.microsoft.com/office/drawing/2014/main" id="{3ACB0EC8-A894-F845-B94C-37D9BDABF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175" y="817861"/>
            <a:ext cx="469776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Our </a:t>
            </a:r>
            <a:r>
              <a:rPr lang="fr-FR" altLang="fr-FR" dirty="0" err="1"/>
              <a:t>derivatives</a:t>
            </a:r>
            <a:r>
              <a:rPr lang="fr-FR" altLang="fr-FR" dirty="0"/>
              <a:t> are </a:t>
            </a:r>
            <a:r>
              <a:rPr lang="fr-FR" altLang="fr-FR" dirty="0" err="1"/>
              <a:t>too</a:t>
            </a:r>
            <a:r>
              <a:rPr lang="fr-FR" altLang="fr-FR" dirty="0"/>
              <a:t> </a:t>
            </a:r>
            <a:r>
              <a:rPr lang="fr-FR" altLang="fr-FR" dirty="0" err="1"/>
              <a:t>aproximatives</a:t>
            </a:r>
            <a:r>
              <a:rPr lang="fr-FR" altLang="fr-FR" dirty="0"/>
              <a:t>.... </a:t>
            </a:r>
          </a:p>
          <a:p>
            <a:pPr eaLnBrk="1" hangingPunct="1"/>
            <a:r>
              <a:rPr lang="fr-FR" altLang="fr-FR" dirty="0" err="1"/>
              <a:t>Let’s</a:t>
            </a:r>
            <a:r>
              <a:rPr lang="fr-FR" altLang="fr-FR" dirty="0"/>
              <a:t> check the 2</a:t>
            </a:r>
            <a:r>
              <a:rPr lang="fr-FR" altLang="fr-FR" baseline="30000" dirty="0"/>
              <a:t>nd</a:t>
            </a:r>
            <a:r>
              <a:rPr lang="fr-FR" altLang="fr-FR" dirty="0"/>
              <a:t> </a:t>
            </a:r>
            <a:r>
              <a:rPr lang="fr-FR" altLang="fr-FR" dirty="0" err="1"/>
              <a:t>order</a:t>
            </a:r>
            <a:r>
              <a:rPr lang="fr-FR" altLang="fr-FR" dirty="0"/>
              <a:t> </a:t>
            </a:r>
            <a:r>
              <a:rPr lang="fr-FR" altLang="fr-FR" dirty="0" err="1"/>
              <a:t>taylor</a:t>
            </a:r>
            <a:r>
              <a:rPr lang="fr-FR" altLang="fr-FR" dirty="0"/>
              <a:t> </a:t>
            </a:r>
            <a:r>
              <a:rPr lang="fr-FR" altLang="fr-FR" dirty="0" err="1"/>
              <a:t>development</a:t>
            </a:r>
            <a:r>
              <a:rPr lang="fr-FR" altLang="fr-FR" dirty="0"/>
              <a:t>
</a:t>
            </a:r>
          </a:p>
        </p:txBody>
      </p:sp>
      <p:graphicFrame>
        <p:nvGraphicFramePr>
          <p:cNvPr id="31749" name="Object 6">
            <a:extLst>
              <a:ext uri="{FF2B5EF4-FFF2-40B4-BE49-F238E27FC236}">
                <a16:creationId xmlns:a16="http://schemas.microsoft.com/office/drawing/2014/main" id="{6F20E721-D37C-D348-A843-E5A3A34755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2150" y="3213100"/>
          <a:ext cx="13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6" name="Equation" r:id="rId5" imgW="3213100" imgH="9944100" progId="Equation.3">
                  <p:embed/>
                </p:oleObj>
              </mc:Choice>
              <mc:Fallback>
                <p:oleObj name="Equation" r:id="rId5" imgW="3213100" imgH="9944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13100"/>
                        <a:ext cx="139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4">
            <a:extLst>
              <a:ext uri="{FF2B5EF4-FFF2-40B4-BE49-F238E27FC236}">
                <a16:creationId xmlns:a16="http://schemas.microsoft.com/office/drawing/2014/main" id="{8D10071B-6147-D249-99C2-4C06599074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262473"/>
              </p:ext>
            </p:extLst>
          </p:nvPr>
        </p:nvGraphicFramePr>
        <p:xfrm>
          <a:off x="885347" y="4600961"/>
          <a:ext cx="568801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7" name="Equation" r:id="rId7" imgW="33934400" imgH="5270500" progId="Equation.3">
                  <p:embed/>
                </p:oleObj>
              </mc:Choice>
              <mc:Fallback>
                <p:oleObj name="Equation" r:id="rId7" imgW="33934400" imgH="527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347" y="4600961"/>
                        <a:ext cx="568801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Line 6">
            <a:extLst>
              <a:ext uri="{FF2B5EF4-FFF2-40B4-BE49-F238E27FC236}">
                <a16:creationId xmlns:a16="http://schemas.microsoft.com/office/drawing/2014/main" id="{7B79460E-ABE1-C242-A282-351D893B1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7013" y="3740219"/>
            <a:ext cx="2481799" cy="110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635F9A56-DE57-6648-96B2-4F930473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8213" y="48021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1754" name="ZoneTexte 2">
            <a:extLst>
              <a:ext uri="{FF2B5EF4-FFF2-40B4-BE49-F238E27FC236}">
                <a16:creationId xmlns:a16="http://schemas.microsoft.com/office/drawing/2014/main" id="{C772C7B5-32CE-264D-83A1-A25B82562E01}"/>
              </a:ext>
            </a:extLst>
          </p:cNvPr>
          <p:cNvSpPr txBox="1">
            <a:spLocks noChangeArrowheads="1"/>
          </p:cNvSpPr>
          <p:nvPr/>
        </p:nvSpPr>
        <p:spPr bwMode="auto">
          <a:xfrm rot="18947129">
            <a:off x="4538901" y="3673933"/>
            <a:ext cx="1633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approximation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883DBA3-9E9B-E146-90FE-C8AB9EBB902B}"/>
              </a:ext>
            </a:extLst>
          </p:cNvPr>
          <p:cNvSpPr txBox="1"/>
          <p:nvPr/>
        </p:nvSpPr>
        <p:spPr>
          <a:xfrm>
            <a:off x="380223" y="164028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TRUTH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0522F54-8A9C-504A-9E73-7EF9F54957CD}"/>
              </a:ext>
            </a:extLst>
          </p:cNvPr>
          <p:cNvSpPr txBox="1"/>
          <p:nvPr/>
        </p:nvSpPr>
        <p:spPr>
          <a:xfrm>
            <a:off x="5744297" y="1528841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UPWIND SCHEME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8CDBC9E-4AC7-7C48-96D9-C01E71ABEA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6387" y="1994078"/>
            <a:ext cx="2400300" cy="1104900"/>
          </a:xfrm>
          <a:prstGeom prst="rect">
            <a:avLst/>
          </a:prstGeom>
        </p:spPr>
      </p:pic>
      <p:sp>
        <p:nvSpPr>
          <p:cNvPr id="15" name="Line 6">
            <a:extLst>
              <a:ext uri="{FF2B5EF4-FFF2-40B4-BE49-F238E27FC236}">
                <a16:creationId xmlns:a16="http://schemas.microsoft.com/office/drawing/2014/main" id="{70F98F85-ABF3-9042-B63C-ED96077F19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1849" y="2980241"/>
            <a:ext cx="1967340" cy="17556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ZoneTexte 2">
            <a:extLst>
              <a:ext uri="{FF2B5EF4-FFF2-40B4-BE49-F238E27FC236}">
                <a16:creationId xmlns:a16="http://schemas.microsoft.com/office/drawing/2014/main" id="{624E4E6D-E24B-3443-8B53-FFB30B938AED}"/>
              </a:ext>
            </a:extLst>
          </p:cNvPr>
          <p:cNvSpPr txBox="1">
            <a:spLocks noChangeArrowheads="1"/>
          </p:cNvSpPr>
          <p:nvPr/>
        </p:nvSpPr>
        <p:spPr bwMode="auto">
          <a:xfrm rot="1232400">
            <a:off x="2412889" y="4005786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truth</a:t>
            </a:r>
            <a:endParaRPr lang="fr-FR" alt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56D289-CD65-044D-AE63-25DDE6EF95B8}"/>
              </a:ext>
            </a:extLst>
          </p:cNvPr>
          <p:cNvSpPr txBox="1"/>
          <p:nvPr/>
        </p:nvSpPr>
        <p:spPr>
          <a:xfrm>
            <a:off x="240406" y="5439231"/>
            <a:ext cx="8523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neglecting the 2</a:t>
            </a:r>
            <a:r>
              <a:rPr lang="en-US" baseline="30000" dirty="0"/>
              <a:t>nd</a:t>
            </a:r>
            <a:r>
              <a:rPr lang="en-US" dirty="0"/>
              <a:t> order term in our approximate derivative, we introduce</a:t>
            </a:r>
          </a:p>
          <a:p>
            <a:r>
              <a:rPr lang="en-US" dirty="0"/>
              <a:t>Artificially a 2</a:t>
            </a:r>
            <a:r>
              <a:rPr lang="en-US" baseline="30000" dirty="0"/>
              <a:t>nd</a:t>
            </a:r>
            <a:r>
              <a:rPr lang="en-US" dirty="0"/>
              <a:t> order “parasitic” term in our numerical approximation that behaves</a:t>
            </a:r>
            <a:br>
              <a:rPr lang="en-US" dirty="0"/>
            </a:br>
            <a:r>
              <a:rPr lang="en-US" dirty="0"/>
              <a:t>like a diffusion process (like viscosity) that “</a:t>
            </a:r>
            <a:r>
              <a:rPr lang="en-US" dirty="0" err="1"/>
              <a:t>smoothes</a:t>
            </a:r>
            <a:r>
              <a:rPr lang="en-US" dirty="0"/>
              <a:t>” the solution artificially.</a:t>
            </a:r>
          </a:p>
          <a:p>
            <a:r>
              <a:rPr lang="en-US" dirty="0"/>
              <a:t>We will do better later…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A5772B00-D53E-634A-88A4-A3823EED9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20650"/>
            <a:ext cx="782797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b="1" dirty="0" err="1"/>
              <a:t>Stability</a:t>
            </a:r>
            <a:r>
              <a:rPr lang="fr-FR" altLang="fr-FR" sz="2500" b="1" dirty="0"/>
              <a:t> </a:t>
            </a:r>
            <a:r>
              <a:rPr lang="fr-FR" altLang="fr-FR" sz="2500" b="1" dirty="0" err="1"/>
              <a:t>Analysis</a:t>
            </a:r>
            <a:r>
              <a:rPr lang="fr-FR" altLang="fr-FR" sz="2500" b="1" dirty="0"/>
              <a:t>: Von </a:t>
            </a:r>
            <a:r>
              <a:rPr lang="fr-FR" altLang="fr-FR" sz="2500" b="1" dirty="0" err="1"/>
              <a:t>Neuman</a:t>
            </a:r>
            <a:r>
              <a:rPr lang="fr-FR" altLang="fr-FR" sz="2500" b="1" dirty="0"/>
              <a:t> Method
</a:t>
            </a:r>
            <a:r>
              <a:rPr lang="fr-FR" altLang="fr-FR" sz="2500" b="1" dirty="0" err="1"/>
              <a:t>Let’s</a:t>
            </a:r>
            <a:r>
              <a:rPr lang="fr-FR" altLang="fr-FR" sz="2500" b="1" dirty="0"/>
              <a:t> check </a:t>
            </a:r>
            <a:r>
              <a:rPr lang="fr-FR" altLang="fr-FR" sz="2500" b="1" dirty="0" err="1"/>
              <a:t>upwind’s</a:t>
            </a:r>
            <a:r>
              <a:rPr lang="fr-FR" altLang="fr-FR" sz="2500" b="1" dirty="0"/>
              <a:t> </a:t>
            </a:r>
            <a:r>
              <a:rPr lang="fr-FR" altLang="fr-FR" sz="2500" b="1" dirty="0" err="1"/>
              <a:t>method</a:t>
            </a:r>
            <a:r>
              <a:rPr lang="fr-FR" altLang="fr-FR" sz="2500" b="1" dirty="0"/>
              <a:t> </a:t>
            </a:r>
            <a:r>
              <a:rPr lang="fr-FR" altLang="fr-FR" sz="2500" b="1" dirty="0" err="1"/>
              <a:t>stabitily</a:t>
            </a:r>
            <a:r>
              <a:rPr lang="fr-FR" altLang="fr-FR" sz="2500" b="1" dirty="0"/>
              <a:t> (not </a:t>
            </a:r>
            <a:r>
              <a:rPr lang="fr-FR" altLang="fr-FR" sz="2500" b="1" dirty="0" err="1"/>
              <a:t>easy</a:t>
            </a:r>
            <a:r>
              <a:rPr lang="fr-FR" altLang="fr-FR" sz="2500" b="1" dirty="0"/>
              <a:t> !) 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B19F51AA-BFF3-C44B-B345-25938BE27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18" y="1061799"/>
            <a:ext cx="89122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One must </a:t>
            </a:r>
            <a:r>
              <a:rPr lang="fr-FR" altLang="fr-FR" dirty="0" err="1"/>
              <a:t>consider</a:t>
            </a:r>
            <a:r>
              <a:rPr lang="fr-FR" altLang="fr-FR" dirty="0"/>
              <a:t> the transformation of Fourrier ' Spectral </a:t>
            </a:r>
            <a:r>
              <a:rPr lang="fr-FR" altLang="fr-FR" dirty="0" err="1"/>
              <a:t>approach</a:t>
            </a:r>
            <a:r>
              <a:rPr lang="fr-FR" altLang="fr-FR" dirty="0"/>
              <a:t>'
Approche spectrale</a:t>
            </a:r>
          </a:p>
        </p:txBody>
      </p:sp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FFA547C9-0D8D-234C-A2F6-67B297FBBD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708275"/>
          <a:ext cx="4981575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5" name="Equation" r:id="rId3" imgW="40081200" imgH="10236200" progId="Equation.3">
                  <p:embed/>
                </p:oleObj>
              </mc:Choice>
              <mc:Fallback>
                <p:oleObj name="Equation" r:id="rId3" imgW="40081200" imgH="10236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708275"/>
                        <a:ext cx="4981575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>
            <a:extLst>
              <a:ext uri="{FF2B5EF4-FFF2-40B4-BE49-F238E27FC236}">
                <a16:creationId xmlns:a16="http://schemas.microsoft.com/office/drawing/2014/main" id="{38B22BD4-C58C-A34E-9A68-90298EC56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81" y="1987550"/>
            <a:ext cx="78692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decompose</a:t>
            </a:r>
            <a:r>
              <a:rPr lang="fr-FR" altLang="fr-FR" dirty="0"/>
              <a:t> U</a:t>
            </a:r>
            <a:r>
              <a:rPr lang="fr-FR" altLang="fr-FR" baseline="30000" dirty="0"/>
              <a:t>n</a:t>
            </a:r>
            <a:r>
              <a:rPr lang="fr-FR" altLang="fr-FR" dirty="0"/>
              <a:t>(x) on a (sinus, cosinus) base</a:t>
            </a:r>
          </a:p>
          <a:p>
            <a:pPr eaLnBrk="1" hangingPunct="1"/>
            <a:r>
              <a:rPr lang="fr-FR" altLang="fr-FR" dirty="0" err="1"/>
              <a:t>Considering</a:t>
            </a:r>
            <a:r>
              <a:rPr lang="fr-FR" altLang="fr-FR" dirty="0"/>
              <a:t>  </a:t>
            </a:r>
            <a:r>
              <a:rPr lang="fr-FR" altLang="fr-FR" dirty="0" err="1"/>
              <a:t>that</a:t>
            </a:r>
            <a:r>
              <a:rPr lang="fr-FR" altLang="fr-FR" dirty="0"/>
              <a:t> </a:t>
            </a:r>
            <a:r>
              <a:rPr lang="fr-FR" altLang="fr-FR" dirty="0" err="1"/>
              <a:t>U</a:t>
            </a:r>
            <a:r>
              <a:rPr lang="fr-FR" altLang="fr-FR" baseline="30000" dirty="0" err="1"/>
              <a:t>n</a:t>
            </a:r>
            <a:r>
              <a:rPr lang="fr-FR" altLang="fr-FR" baseline="-25000" dirty="0" err="1"/>
              <a:t>j</a:t>
            </a:r>
            <a:r>
              <a:rPr lang="fr-FR" altLang="fr-FR" dirty="0"/>
              <a:t>= U</a:t>
            </a:r>
            <a:r>
              <a:rPr lang="fr-FR" altLang="fr-FR" baseline="30000" dirty="0"/>
              <a:t>n</a:t>
            </a:r>
            <a:r>
              <a:rPr lang="fr-FR" altLang="fr-FR" dirty="0"/>
              <a:t>(</a:t>
            </a:r>
            <a:r>
              <a:rPr lang="fr-FR" altLang="fr-FR" dirty="0" err="1"/>
              <a:t>x</a:t>
            </a:r>
            <a:r>
              <a:rPr lang="fr-FR" altLang="fr-FR" baseline="-25000" dirty="0" err="1"/>
              <a:t>j</a:t>
            </a:r>
            <a:r>
              <a:rPr lang="fr-FR" altLang="fr-FR" dirty="0"/>
              <a:t>) avec </a:t>
            </a:r>
            <a:r>
              <a:rPr lang="fr-FR" altLang="fr-FR" dirty="0" err="1"/>
              <a:t>x</a:t>
            </a:r>
            <a:r>
              <a:rPr lang="fr-FR" altLang="fr-FR" baseline="-25000" dirty="0" err="1"/>
              <a:t>j</a:t>
            </a:r>
            <a:r>
              <a:rPr lang="fr-FR" altLang="fr-FR" dirty="0"/>
              <a:t>=j dx</a:t>
            </a:r>
          </a:p>
        </p:txBody>
      </p:sp>
      <p:sp>
        <p:nvSpPr>
          <p:cNvPr id="32774" name="Text Box 8">
            <a:extLst>
              <a:ext uri="{FF2B5EF4-FFF2-40B4-BE49-F238E27FC236}">
                <a16:creationId xmlns:a16="http://schemas.microsoft.com/office/drawing/2014/main" id="{84318563-E832-0645-BC0E-0FE4F07BD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4381500"/>
            <a:ext cx="66415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The </a:t>
            </a:r>
            <a:r>
              <a:rPr lang="fr-FR" altLang="fr-FR" dirty="0" err="1"/>
              <a:t>wavelength</a:t>
            </a:r>
            <a:r>
              <a:rPr lang="fr-FR" altLang="fr-FR" dirty="0"/>
              <a:t> of the k mode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>
                <a:sym typeface="Symbol" pitchFamily="2" charset="2"/>
              </a:rPr>
              <a:t>=L/</a:t>
            </a:r>
            <a:r>
              <a:rPr lang="fr-FR" altLang="fr-FR" dirty="0">
                <a:sym typeface="SymbolMono BT" pitchFamily="18" charset="2"/>
              </a:rPr>
              <a:t>k</a:t>
            </a:r>
          </a:p>
          <a:p>
            <a:pPr eaLnBrk="1" hangingPunct="1"/>
            <a:r>
              <a:rPr lang="fr-FR" altLang="fr-FR" dirty="0">
                <a:sym typeface="SymbolMono BT" pitchFamily="18" charset="2"/>
              </a:rPr>
              <a:t>k = </a:t>
            </a:r>
            <a:r>
              <a:rPr lang="fr-FR" altLang="fr-FR" dirty="0" err="1">
                <a:sym typeface="SymbolMono BT" pitchFamily="18" charset="2"/>
              </a:rPr>
              <a:t>number</a:t>
            </a:r>
            <a:r>
              <a:rPr lang="fr-FR" altLang="fr-FR" dirty="0">
                <a:sym typeface="SymbolMono BT" pitchFamily="18" charset="2"/>
              </a:rPr>
              <a:t> of times </a:t>
            </a:r>
            <a:r>
              <a:rPr lang="fr-FR" altLang="fr-FR" dirty="0" err="1">
                <a:sym typeface="SymbolMono BT" pitchFamily="18" charset="2"/>
              </a:rPr>
              <a:t>that</a:t>
            </a:r>
            <a:r>
              <a:rPr lang="fr-FR" altLang="fr-FR" dirty="0">
                <a:sym typeface="SymbolMono BT" pitchFamily="18" charset="2"/>
              </a:rPr>
              <a:t> the mode </a:t>
            </a:r>
            <a:r>
              <a:rPr lang="fr-FR" altLang="fr-FR" dirty="0" err="1">
                <a:sym typeface="SymbolMono BT" pitchFamily="18" charset="2"/>
              </a:rPr>
              <a:t>enters</a:t>
            </a:r>
            <a:r>
              <a:rPr lang="fr-FR" altLang="fr-FR" dirty="0">
                <a:sym typeface="SymbolMono BT" pitchFamily="18" charset="2"/>
              </a:rPr>
              <a:t> in the box of </a:t>
            </a:r>
            <a:r>
              <a:rPr lang="fr-FR" altLang="fr-FR" dirty="0" err="1">
                <a:sym typeface="SymbolMono BT" pitchFamily="18" charset="2"/>
              </a:rPr>
              <a:t>length</a:t>
            </a:r>
            <a:r>
              <a:rPr lang="fr-FR" altLang="fr-FR" dirty="0">
                <a:sym typeface="SymbolMono BT" pitchFamily="18" charset="2"/>
              </a:rPr>
              <a:t> L</a:t>
            </a:r>
            <a:endParaRPr lang="fr-FR" altLang="fr-FR" dirty="0"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modes">
            <a:extLst>
              <a:ext uri="{FF2B5EF4-FFF2-40B4-BE49-F238E27FC236}">
                <a16:creationId xmlns:a16="http://schemas.microsoft.com/office/drawing/2014/main" id="{9142778C-D84B-0941-984C-F8C00D395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5888"/>
            <a:ext cx="4548187" cy="65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 Box 3">
            <a:extLst>
              <a:ext uri="{FF2B5EF4-FFF2-40B4-BE49-F238E27FC236}">
                <a16:creationId xmlns:a16="http://schemas.microsoft.com/office/drawing/2014/main" id="{32CD38AB-1529-0B41-B9D5-8F5DC7C93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188" y="568325"/>
            <a:ext cx="1193800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K=0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K=1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K=2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K=3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K=4 etc…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C8D10229-89EB-C442-8E49-CE7CF934D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0" y="423863"/>
            <a:ext cx="268535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Decomposition</a:t>
            </a:r>
            <a:br>
              <a:rPr lang="fr-FR" altLang="fr-FR" dirty="0"/>
            </a:br>
            <a:r>
              <a:rPr lang="fr-FR" altLang="fr-FR" dirty="0"/>
              <a:t>a solution
on </a:t>
            </a:r>
            <a:r>
              <a:rPr lang="fr-FR" altLang="fr-FR" dirty="0" err="1"/>
              <a:t>eigen</a:t>
            </a:r>
            <a:r>
              <a:rPr lang="fr-FR" altLang="fr-FR" dirty="0"/>
              <a:t> basis of modes
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domain</a:t>
            </a:r>
            <a:r>
              <a:rPr lang="fr-FR" altLang="fr-FR" dirty="0"/>
              <a:t> : 0 &lt; x &lt; 1000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  <p:graphicFrame>
        <p:nvGraphicFramePr>
          <p:cNvPr id="33797" name="Object 5">
            <a:extLst>
              <a:ext uri="{FF2B5EF4-FFF2-40B4-BE49-F238E27FC236}">
                <a16:creationId xmlns:a16="http://schemas.microsoft.com/office/drawing/2014/main" id="{29F050D3-8CB7-8D4C-8634-C36ACBAB0B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9813" y="3429000"/>
          <a:ext cx="2982912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9" name="Equation" r:id="rId4" imgW="23990300" imgH="10236200" progId="Equation.3">
                  <p:embed/>
                </p:oleObj>
              </mc:Choice>
              <mc:Fallback>
                <p:oleObj name="Equation" r:id="rId4" imgW="23990300" imgH="10236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3429000"/>
                        <a:ext cx="2982912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6">
            <a:extLst>
              <a:ext uri="{FF2B5EF4-FFF2-40B4-BE49-F238E27FC236}">
                <a16:creationId xmlns:a16="http://schemas.microsoft.com/office/drawing/2014/main" id="{E71C2D8F-BA36-1944-90AA-66E49FE1F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713" y="5105400"/>
            <a:ext cx="22108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 spectral approach: 
 work on f rather</a:t>
            </a:r>
            <a:br>
              <a:rPr lang="fr-FR" altLang="fr-FR"/>
            </a:br>
            <a:r>
              <a:rPr lang="fr-FR" altLang="fr-FR"/>
              <a:t>than on the U
</a:t>
            </a:r>
            <a:endParaRPr lang="fr-FR" altLang="fr-FR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457030F5-49E4-324F-ACB3-A2EAFCC68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628775"/>
            <a:ext cx="8352283" cy="3426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 err="1"/>
              <a:t>We</a:t>
            </a:r>
            <a:r>
              <a:rPr lang="fr-FR" altLang="fr-FR" sz="2500" dirty="0"/>
              <a:t> </a:t>
            </a:r>
            <a:r>
              <a:rPr lang="fr-FR" altLang="fr-FR" sz="2500" dirty="0" err="1"/>
              <a:t>then</a:t>
            </a:r>
            <a:r>
              <a:rPr lang="fr-FR" altLang="fr-FR" sz="2500" dirty="0"/>
              <a:t> </a:t>
            </a:r>
            <a:r>
              <a:rPr lang="fr-FR" altLang="fr-FR" sz="2500" dirty="0" err="1"/>
              <a:t>consider</a:t>
            </a:r>
            <a:r>
              <a:rPr lang="fr-FR" altLang="fr-FR" sz="2500" dirty="0"/>
              <a:t> the </a:t>
            </a:r>
            <a:r>
              <a:rPr lang="fr-FR" altLang="fr-FR" sz="2500" dirty="0" err="1"/>
              <a:t>evolution</a:t>
            </a:r>
            <a:r>
              <a:rPr lang="fr-FR" altLang="fr-FR" sz="2500" dirty="0"/>
              <a:t> of </a:t>
            </a:r>
            <a:r>
              <a:rPr lang="fr-FR" altLang="fr-FR" sz="2500" dirty="0" err="1"/>
              <a:t>f</a:t>
            </a:r>
            <a:r>
              <a:rPr lang="fr-FR" altLang="fr-FR" sz="2500" baseline="30000" dirty="0" err="1"/>
              <a:t>n</a:t>
            </a:r>
            <a:r>
              <a:rPr lang="fr-FR" altLang="fr-FR" sz="2500" baseline="-25000" dirty="0" err="1"/>
              <a:t>k</a:t>
            </a:r>
            <a:r>
              <a:rPr lang="fr-FR" altLang="fr-FR" sz="2500" baseline="-25000" dirty="0"/>
              <a:t> </a:t>
            </a:r>
            <a:r>
              <a:rPr lang="fr-FR" altLang="fr-FR" sz="2500" dirty="0"/>
              <a:t> </a:t>
            </a:r>
            <a:r>
              <a:rPr lang="fr-FR" altLang="fr-FR" sz="2500" dirty="0" err="1"/>
              <a:t>which</a:t>
            </a:r>
            <a:r>
              <a:rPr lang="fr-FR" altLang="fr-FR" sz="2500" dirty="0"/>
              <a:t> are the coefficients of </a:t>
            </a:r>
            <a:r>
              <a:rPr lang="fr-FR" altLang="fr-FR" sz="2500" dirty="0" err="1"/>
              <a:t>each</a:t>
            </a:r>
            <a:r>
              <a:rPr lang="fr-FR" altLang="fr-FR" sz="2500" dirty="0"/>
              <a:t> mode.</a:t>
            </a:r>
          </a:p>
          <a:p>
            <a:pPr eaLnBrk="1" hangingPunct="1"/>
            <a:endParaRPr lang="fr-FR" altLang="fr-FR" sz="2500" dirty="0"/>
          </a:p>
          <a:p>
            <a:pPr eaLnBrk="1" hangingPunct="1"/>
            <a:r>
              <a:rPr lang="fr-FR" altLang="fr-FR" sz="2500" dirty="0"/>
              <a:t>Over time: f </a:t>
            </a:r>
            <a:r>
              <a:rPr lang="fr-FR" altLang="fr-FR" sz="2500" baseline="30000" dirty="0"/>
              <a:t>n+1</a:t>
            </a:r>
            <a:r>
              <a:rPr lang="fr-FR" altLang="fr-FR" sz="2500" baseline="-25000" dirty="0"/>
              <a:t>k</a:t>
            </a:r>
            <a:r>
              <a:rPr lang="fr-FR" altLang="fr-FR" sz="2500" dirty="0"/>
              <a:t>= g(k) f </a:t>
            </a:r>
            <a:r>
              <a:rPr lang="fr-FR" altLang="fr-FR" sz="2500" baseline="30000" dirty="0" err="1"/>
              <a:t>n</a:t>
            </a:r>
            <a:r>
              <a:rPr lang="fr-FR" altLang="fr-FR" sz="2500" baseline="-25000" dirty="0" err="1"/>
              <a:t>k</a:t>
            </a:r>
            <a:r>
              <a:rPr lang="fr-FR" altLang="fr-FR" sz="2500" baseline="-25000" dirty="0"/>
              <a:t>    , </a:t>
            </a:r>
            <a:r>
              <a:rPr lang="fr-FR" altLang="fr-FR" sz="2500" dirty="0"/>
              <a:t>g(k) </a:t>
            </a:r>
            <a:r>
              <a:rPr lang="fr-FR" altLang="fr-FR" sz="2500" dirty="0" err="1"/>
              <a:t>is</a:t>
            </a:r>
            <a:r>
              <a:rPr lang="fr-FR" altLang="fr-FR" sz="2500" dirty="0"/>
              <a:t> the amplification factor</a:t>
            </a:r>
            <a:r>
              <a:rPr lang="fr-FR" altLang="fr-FR" sz="2500" baseline="-25000" dirty="0"/>
              <a:t>    </a:t>
            </a:r>
            <a:br>
              <a:rPr lang="fr-FR" altLang="fr-FR" sz="2500" baseline="-25000" dirty="0"/>
            </a:br>
            <a:endParaRPr lang="fr-FR" altLang="fr-FR" sz="2500" baseline="-25000" dirty="0"/>
          </a:p>
          <a:p>
            <a:pPr eaLnBrk="1" hangingPunct="1"/>
            <a:r>
              <a:rPr lang="fr-FR" altLang="fr-FR" sz="2500" dirty="0" err="1"/>
              <a:t>Stability</a:t>
            </a:r>
            <a:r>
              <a:rPr lang="fr-FR" altLang="fr-FR" sz="2500" dirty="0"/>
              <a:t> </a:t>
            </a:r>
            <a:r>
              <a:rPr lang="fr-FR" altLang="fr-FR" sz="2500" dirty="0">
                <a:sym typeface="Wingdings" pitchFamily="2" charset="2"/>
              </a:rPr>
              <a:t> || g(k) || &lt; 1 for </a:t>
            </a:r>
            <a:r>
              <a:rPr lang="fr-FR" altLang="fr-FR" sz="2500" dirty="0" err="1">
                <a:sym typeface="Wingdings" pitchFamily="2" charset="2"/>
              </a:rPr>
              <a:t>any</a:t>
            </a:r>
            <a:r>
              <a:rPr lang="fr-FR" altLang="fr-FR" sz="2500" dirty="0">
                <a:sym typeface="Wingdings" pitchFamily="2" charset="2"/>
              </a:rPr>
              <a:t> k
</a:t>
            </a:r>
          </a:p>
          <a:p>
            <a:pPr eaLnBrk="1" hangingPunct="1"/>
            <a:r>
              <a:rPr lang="fr-FR" altLang="fr-FR" sz="2500" dirty="0" err="1">
                <a:sym typeface="Wingdings" pitchFamily="2" charset="2"/>
              </a:rPr>
              <a:t>We're</a:t>
            </a:r>
            <a:r>
              <a:rPr lang="fr-FR" altLang="fr-FR" sz="2500" dirty="0">
                <a:sym typeface="Wingdings" pitchFamily="2" charset="2"/>
              </a:rPr>
              <a:t> </a:t>
            </a:r>
            <a:r>
              <a:rPr lang="fr-FR" altLang="fr-FR" sz="2500" dirty="0" err="1">
                <a:sym typeface="Wingdings" pitchFamily="2" charset="2"/>
              </a:rPr>
              <a:t>looking</a:t>
            </a:r>
            <a:r>
              <a:rPr lang="fr-FR" altLang="fr-FR" sz="2500" dirty="0">
                <a:sym typeface="Wingdings" pitchFamily="2" charset="2"/>
              </a:rPr>
              <a:t> at </a:t>
            </a:r>
            <a:r>
              <a:rPr lang="fr-FR" altLang="fr-FR" sz="2500" dirty="0" err="1">
                <a:sym typeface="Wingdings" pitchFamily="2" charset="2"/>
              </a:rPr>
              <a:t>whether</a:t>
            </a:r>
            <a:r>
              <a:rPr lang="fr-FR" altLang="fr-FR" sz="2500" dirty="0">
                <a:sym typeface="Wingdings" pitchFamily="2" charset="2"/>
              </a:rPr>
              <a:t> the modes are </a:t>
            </a:r>
            <a:r>
              <a:rPr lang="fr-FR" altLang="fr-FR" sz="2500" dirty="0" err="1">
                <a:sym typeface="Wingdings" pitchFamily="2" charset="2"/>
              </a:rPr>
              <a:t>amplified</a:t>
            </a:r>
            <a:r>
              <a:rPr lang="fr-FR" altLang="fr-FR" sz="2500" dirty="0">
                <a:sym typeface="Wingdings" pitchFamily="2" charset="2"/>
              </a:rPr>
              <a:t> or not
</a:t>
            </a:r>
            <a:endParaRPr lang="fr-FR" altLang="fr-FR" sz="2500" dirty="0"/>
          </a:p>
        </p:txBody>
      </p:sp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A38B88F3-688E-4E42-9FE5-21EEFDF654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9363" y="0"/>
          <a:ext cx="2982912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0" name="Equation" r:id="rId3" imgW="23990300" imgH="10236200" progId="Equation.3">
                  <p:embed/>
                </p:oleObj>
              </mc:Choice>
              <mc:Fallback>
                <p:oleObj name="Equation" r:id="rId3" imgW="23990300" imgH="10236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0"/>
                        <a:ext cx="2982912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07AD429A-1845-E042-BADD-3D0A68B8B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3375"/>
            <a:ext cx="9540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How </a:t>
            </a:r>
            <a:r>
              <a:rPr lang="fr-FR" altLang="fr-FR" dirty="0" err="1"/>
              <a:t>does</a:t>
            </a:r>
            <a:r>
              <a:rPr lang="fr-FR" altLang="fr-FR" dirty="0"/>
              <a:t> the </a:t>
            </a:r>
            <a:r>
              <a:rPr lang="fr-FR" altLang="fr-FR" dirty="0" err="1"/>
              <a:t>upwind</a:t>
            </a:r>
            <a:r>
              <a:rPr lang="fr-FR" altLang="fr-FR" dirty="0"/>
              <a:t> </a:t>
            </a:r>
            <a:r>
              <a:rPr lang="fr-FR" altLang="fr-FR" dirty="0" err="1"/>
              <a:t>scheme</a:t>
            </a:r>
            <a:r>
              <a:rPr lang="fr-FR" altLang="fr-FR" dirty="0"/>
              <a:t> translate </a:t>
            </a:r>
            <a:r>
              <a:rPr lang="fr-FR" altLang="fr-FR" dirty="0" err="1"/>
              <a:t>into</a:t>
            </a:r>
            <a:r>
              <a:rPr lang="fr-FR" altLang="fr-FR" dirty="0"/>
              <a:t> a </a:t>
            </a:r>
            <a:r>
              <a:rPr lang="fr-FR" altLang="fr-FR" dirty="0" err="1"/>
              <a:t>fourier</a:t>
            </a:r>
            <a:r>
              <a:rPr lang="fr-FR" altLang="fr-FR" dirty="0"/>
              <a:t> base?
</a:t>
            </a:r>
          </a:p>
        </p:txBody>
      </p:sp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F96BB087-33BA-D24B-823C-38DA7873F0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1046163"/>
          <a:ext cx="7531100" cy="446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7" name="Equation" r:id="rId3" imgW="73431400" imgH="50025300" progId="Equation.3">
                  <p:embed/>
                </p:oleObj>
              </mc:Choice>
              <mc:Fallback>
                <p:oleObj name="Equation" r:id="rId3" imgW="73431400" imgH="50025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046163"/>
                        <a:ext cx="7531100" cy="446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AutoShape 4">
            <a:extLst>
              <a:ext uri="{FF2B5EF4-FFF2-40B4-BE49-F238E27FC236}">
                <a16:creationId xmlns:a16="http://schemas.microsoft.com/office/drawing/2014/main" id="{791A70E4-E299-4E4C-8A82-A893CDD7B360}"/>
              </a:ext>
            </a:extLst>
          </p:cNvPr>
          <p:cNvSpPr>
            <a:spLocks/>
          </p:cNvSpPr>
          <p:nvPr/>
        </p:nvSpPr>
        <p:spPr bwMode="auto">
          <a:xfrm>
            <a:off x="6161088" y="1011238"/>
            <a:ext cx="2587625" cy="546100"/>
          </a:xfrm>
          <a:prstGeom prst="accentCallout1">
            <a:avLst>
              <a:gd name="adj1" fmla="val 20931"/>
              <a:gd name="adj2" fmla="val -2944"/>
              <a:gd name="adj3" fmla="val 47093"/>
              <a:gd name="adj4" fmla="val -780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dirty="0" err="1"/>
              <a:t>Integration</a:t>
            </a:r>
            <a:r>
              <a:rPr lang="fr-FR" altLang="fr-FR" dirty="0"/>
              <a:t> </a:t>
            </a:r>
            <a:r>
              <a:rPr lang="fr-FR" altLang="fr-FR" dirty="0" err="1"/>
              <a:t>scheme</a:t>
            </a:r>
            <a:r>
              <a:rPr lang="fr-FR" altLang="fr-FR" dirty="0"/>
              <a:t>
</a:t>
            </a:r>
          </a:p>
        </p:txBody>
      </p:sp>
      <p:sp>
        <p:nvSpPr>
          <p:cNvPr id="35845" name="AutoShape 5">
            <a:extLst>
              <a:ext uri="{FF2B5EF4-FFF2-40B4-BE49-F238E27FC236}">
                <a16:creationId xmlns:a16="http://schemas.microsoft.com/office/drawing/2014/main" id="{D2FF0E7B-369D-474F-B7D3-DD8E59DA0511}"/>
              </a:ext>
            </a:extLst>
          </p:cNvPr>
          <p:cNvSpPr>
            <a:spLocks/>
          </p:cNvSpPr>
          <p:nvPr/>
        </p:nvSpPr>
        <p:spPr bwMode="auto">
          <a:xfrm>
            <a:off x="2487613" y="1946275"/>
            <a:ext cx="3021012" cy="330200"/>
          </a:xfrm>
          <a:prstGeom prst="accentCallout2">
            <a:avLst>
              <a:gd name="adj1" fmla="val 34616"/>
              <a:gd name="adj2" fmla="val -2523"/>
              <a:gd name="adj3" fmla="val 34616"/>
              <a:gd name="adj4" fmla="val -23750"/>
              <a:gd name="adj5" fmla="val 175000"/>
              <a:gd name="adj6" fmla="val -45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dirty="0" err="1"/>
              <a:t>We</a:t>
            </a:r>
            <a:r>
              <a:rPr lang="fr-FR" altLang="fr-FR" dirty="0"/>
              <a:t> replace U </a:t>
            </a:r>
            <a:r>
              <a:rPr lang="fr-FR" altLang="fr-FR" dirty="0" err="1"/>
              <a:t>with</a:t>
            </a:r>
            <a:r>
              <a:rPr lang="fr-FR" altLang="fr-FR" dirty="0"/>
              <a:t> </a:t>
            </a:r>
            <a:r>
              <a:rPr lang="fr-FR" altLang="fr-FR" dirty="0" err="1"/>
              <a:t>his</a:t>
            </a:r>
            <a:r>
              <a:rPr lang="fr-FR" altLang="fr-FR" dirty="0"/>
              <a:t> FT
</a:t>
            </a:r>
          </a:p>
        </p:txBody>
      </p:sp>
      <p:sp>
        <p:nvSpPr>
          <p:cNvPr id="35846" name="Text Box 8">
            <a:extLst>
              <a:ext uri="{FF2B5EF4-FFF2-40B4-BE49-F238E27FC236}">
                <a16:creationId xmlns:a16="http://schemas.microsoft.com/office/drawing/2014/main" id="{FA45A091-A2B1-6641-B4F8-77A97C5B7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5032375"/>
            <a:ext cx="721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Find</a:t>
            </a:r>
            <a:r>
              <a:rPr lang="fr-FR" altLang="fr-FR" dirty="0"/>
              <a:t> the amplification factor of the k mode : </a:t>
            </a:r>
            <a:r>
              <a:rPr lang="fr-FR" altLang="fr-FR" dirty="0" err="1"/>
              <a:t>u</a:t>
            </a:r>
            <a:r>
              <a:rPr lang="fr-FR" altLang="fr-FR" baseline="-25000" dirty="0" err="1"/>
              <a:t>k</a:t>
            </a:r>
            <a:r>
              <a:rPr lang="fr-FR" altLang="fr-FR" dirty="0"/>
              <a:t> </a:t>
            </a:r>
            <a:r>
              <a:rPr lang="fr-FR" altLang="fr-FR" baseline="30000" dirty="0"/>
              <a:t>n+1</a:t>
            </a:r>
            <a:r>
              <a:rPr lang="fr-FR" altLang="fr-FR" dirty="0"/>
              <a:t> = g(k) </a:t>
            </a:r>
            <a:r>
              <a:rPr lang="fr-FR" altLang="fr-FR" dirty="0" err="1"/>
              <a:t>u</a:t>
            </a:r>
            <a:r>
              <a:rPr lang="fr-FR" altLang="fr-FR" baseline="-25000" dirty="0" err="1"/>
              <a:t>k</a:t>
            </a:r>
            <a:r>
              <a:rPr lang="fr-FR" altLang="fr-FR" baseline="30000" dirty="0" err="1"/>
              <a:t>n</a:t>
            </a:r>
            <a:endParaRPr lang="fr-FR" altLang="fr-F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4C6A1E30-EAA9-C84C-890F-757C5DE20E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1" name="Equation" r:id="rId3" imgW="67005200" imgH="28968700" progId="Equation.3">
                  <p:embed/>
                </p:oleObj>
              </mc:Choice>
              <mc:Fallback>
                <p:oleObj name="Equation" r:id="rId3" imgW="67005200" imgH="28968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4022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D0D0D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Text Box 4">
            <a:extLst>
              <a:ext uri="{FF2B5EF4-FFF2-40B4-BE49-F238E27FC236}">
                <a16:creationId xmlns:a16="http://schemas.microsoft.com/office/drawing/2014/main" id="{D860A0FA-FFA5-DE46-BC99-6A190AD6D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050" y="4386263"/>
            <a:ext cx="364298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Stability</a:t>
            </a:r>
            <a:r>
              <a:rPr lang="fr-FR" altLang="fr-FR" dirty="0"/>
              <a:t>: if ||g(k)|| &lt; 1 for </a:t>
            </a:r>
            <a:r>
              <a:rPr lang="fr-FR" altLang="fr-FR" dirty="0" err="1"/>
              <a:t>any</a:t>
            </a:r>
            <a:r>
              <a:rPr lang="fr-FR" altLang="fr-FR" dirty="0"/>
              <a:t> k
</a:t>
            </a:r>
            <a:r>
              <a:rPr lang="fr-FR" altLang="fr-FR" dirty="0">
                <a:sym typeface="Wingdings" pitchFamily="2" charset="2"/>
              </a:rPr>
              <a:t> </a:t>
            </a:r>
            <a:r>
              <a:rPr lang="fr-FR" altLang="fr-FR" dirty="0"/>
              <a:t>SIGMA </a:t>
            </a:r>
            <a:r>
              <a:rPr lang="fr-FR" altLang="fr-FR" dirty="0" err="1"/>
              <a:t>less</a:t>
            </a:r>
            <a:r>
              <a:rPr lang="fr-FR" altLang="fr-FR" dirty="0"/>
              <a:t> </a:t>
            </a:r>
            <a:r>
              <a:rPr lang="fr-FR" altLang="fr-FR" dirty="0" err="1"/>
              <a:t>than</a:t>
            </a:r>
            <a:r>
              <a:rPr lang="fr-FR" altLang="fr-FR" dirty="0"/>
              <a:t> or </a:t>
            </a:r>
            <a:r>
              <a:rPr lang="fr-FR" altLang="fr-FR" dirty="0" err="1"/>
              <a:t>equal</a:t>
            </a:r>
            <a:r>
              <a:rPr lang="fr-FR" altLang="fr-FR" dirty="0"/>
              <a:t> to 1
</a:t>
            </a:r>
          </a:p>
          <a:p>
            <a:pPr eaLnBrk="1" hangingPunct="1"/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still</a:t>
            </a:r>
            <a:r>
              <a:rPr lang="fr-FR" altLang="fr-FR" dirty="0"/>
              <a:t> </a:t>
            </a:r>
            <a:r>
              <a:rPr lang="fr-FR" altLang="fr-FR" dirty="0" err="1"/>
              <a:t>find</a:t>
            </a:r>
            <a:r>
              <a:rPr lang="fr-FR" altLang="fr-FR" dirty="0"/>
              <a:t> the CFL condition  
</a:t>
            </a:r>
          </a:p>
        </p:txBody>
      </p:sp>
      <p:sp>
        <p:nvSpPr>
          <p:cNvPr id="36868" name="Text Box 5">
            <a:extLst>
              <a:ext uri="{FF2B5EF4-FFF2-40B4-BE49-F238E27FC236}">
                <a16:creationId xmlns:a16="http://schemas.microsoft.com/office/drawing/2014/main" id="{54A7BA1C-B44C-DB41-8151-614543C03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5667375"/>
            <a:ext cx="52972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Our pattern </a:t>
            </a:r>
            <a:r>
              <a:rPr lang="fr-FR" altLang="fr-FR" dirty="0" err="1"/>
              <a:t>is</a:t>
            </a:r>
            <a:r>
              <a:rPr lang="fr-FR" altLang="fr-FR" dirty="0"/>
              <a:t> stable but dispersive
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also</a:t>
            </a:r>
            <a:r>
              <a:rPr lang="fr-FR" altLang="fr-FR" dirty="0"/>
              <a:t> </a:t>
            </a:r>
            <a:r>
              <a:rPr lang="fr-FR" altLang="fr-FR" dirty="0" err="1"/>
              <a:t>see</a:t>
            </a:r>
            <a:r>
              <a:rPr lang="fr-FR" altLang="fr-FR" dirty="0"/>
              <a:t> </a:t>
            </a:r>
            <a:r>
              <a:rPr lang="fr-FR" altLang="fr-FR" dirty="0" err="1"/>
              <a:t>that</a:t>
            </a:r>
            <a:r>
              <a:rPr lang="fr-FR" altLang="fr-FR" dirty="0"/>
              <a:t> </a:t>
            </a:r>
            <a:r>
              <a:rPr lang="fr-FR" altLang="fr-FR" dirty="0" err="1"/>
              <a:t>there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a </a:t>
            </a:r>
            <a:r>
              <a:rPr lang="fr-FR" altLang="fr-FR" dirty="0" err="1"/>
              <a:t>coupling</a:t>
            </a:r>
            <a:r>
              <a:rPr lang="fr-FR" altLang="fr-FR" dirty="0"/>
              <a:t> of the modes </a:t>
            </a:r>
          </a:p>
          <a:p>
            <a:pPr eaLnBrk="1" hangingPunct="1"/>
            <a:r>
              <a:rPr lang="fr-FR" altLang="fr-FR" dirty="0"/>
              <a:t>=&gt; </a:t>
            </a:r>
            <a:r>
              <a:rPr lang="fr-FR" altLang="fr-FR" dirty="0" err="1"/>
              <a:t>origin</a:t>
            </a:r>
            <a:r>
              <a:rPr lang="fr-FR" altLang="fr-FR" dirty="0"/>
              <a:t> of the dispersion
</a:t>
            </a:r>
          </a:p>
        </p:txBody>
      </p:sp>
      <p:sp>
        <p:nvSpPr>
          <p:cNvPr id="2" name="Accolade fermante 1">
            <a:extLst>
              <a:ext uri="{FF2B5EF4-FFF2-40B4-BE49-F238E27FC236}">
                <a16:creationId xmlns:a16="http://schemas.microsoft.com/office/drawing/2014/main" id="{D67760C0-18E8-804F-95CD-905BB26C6253}"/>
              </a:ext>
            </a:extLst>
          </p:cNvPr>
          <p:cNvSpPr/>
          <p:nvPr/>
        </p:nvSpPr>
        <p:spPr>
          <a:xfrm rot="5400000">
            <a:off x="3252788" y="355600"/>
            <a:ext cx="406400" cy="3241675"/>
          </a:xfrm>
          <a:prstGeom prst="rightBrace">
            <a:avLst/>
          </a:prstGeom>
          <a:ln w="19050">
            <a:solidFill>
              <a:schemeClr val="tx2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F952B632-FB73-CA40-B60A-9C9D2B15E86C}"/>
              </a:ext>
            </a:extLst>
          </p:cNvPr>
          <p:cNvCxnSpPr/>
          <p:nvPr/>
        </p:nvCxnSpPr>
        <p:spPr>
          <a:xfrm flipH="1">
            <a:off x="1116013" y="2060575"/>
            <a:ext cx="2160587" cy="288925"/>
          </a:xfrm>
          <a:prstGeom prst="straightConnector1">
            <a:avLst/>
          </a:prstGeom>
          <a:ln w="28575">
            <a:solidFill>
              <a:schemeClr val="tx2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upwind_test2">
            <a:extLst>
              <a:ext uri="{FF2B5EF4-FFF2-40B4-BE49-F238E27FC236}">
                <a16:creationId xmlns:a16="http://schemas.microsoft.com/office/drawing/2014/main" id="{F55AC9D1-4DF4-E648-9C08-CF85396D8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5888"/>
            <a:ext cx="381635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 Box 3">
            <a:extLst>
              <a:ext uri="{FF2B5EF4-FFF2-40B4-BE49-F238E27FC236}">
                <a16:creationId xmlns:a16="http://schemas.microsoft.com/office/drawing/2014/main" id="{066D8DAE-5DE7-834F-8EE0-4515DAF4E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550" y="712788"/>
            <a:ext cx="339067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Sigma=0.2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Evolution of a </a:t>
            </a:r>
            <a:r>
              <a:rPr lang="fr-FR" altLang="fr-FR" dirty="0" err="1"/>
              <a:t>Gaussian</a:t>
            </a:r>
            <a:r>
              <a:rPr lang="fr-FR" altLang="fr-FR" dirty="0"/>
              <a:t>  pulse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(note : the </a:t>
            </a:r>
            <a:r>
              <a:rPr lang="fr-FR" altLang="fr-FR" dirty="0" err="1"/>
              <a:t>gausian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moving</a:t>
            </a:r>
            <a:r>
              <a:rPr lang="fr-FR" altLang="fr-FR" dirty="0"/>
              <a:t> to</a:t>
            </a:r>
          </a:p>
          <a:p>
            <a:pPr eaLnBrk="1" hangingPunct="1"/>
            <a:r>
              <a:rPr lang="fr-FR" altLang="fr-FR" dirty="0"/>
              <a:t>The right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here</a:t>
            </a:r>
            <a:r>
              <a:rPr lang="fr-FR" altLang="fr-FR" dirty="0"/>
              <a:t> I have </a:t>
            </a:r>
            <a:r>
              <a:rPr lang="fr-FR" altLang="fr-FR" dirty="0" err="1"/>
              <a:t>just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Recentered</a:t>
            </a:r>
            <a:r>
              <a:rPr lang="fr-FR" altLang="fr-FR" dirty="0"/>
              <a:t> all of </a:t>
            </a:r>
            <a:r>
              <a:rPr lang="fr-FR" altLang="fr-FR" dirty="0" err="1"/>
              <a:t>them</a:t>
            </a:r>
            <a:r>
              <a:rPr lang="fr-FR" altLang="fr-FR" dirty="0"/>
              <a:t> for </a:t>
            </a:r>
            <a:r>
              <a:rPr lang="fr-FR" altLang="fr-FR" dirty="0" err="1"/>
              <a:t>easy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Comparison</a:t>
            </a:r>
            <a:r>
              <a:rPr lang="fr-FR" altLang="fr-FR" dirty="0"/>
              <a:t>)</a:t>
            </a:r>
            <a:br>
              <a:rPr lang="fr-FR" altLang="fr-FR" dirty="0"/>
            </a:br>
            <a:r>
              <a:rPr lang="fr-FR" altLang="fr-FR" dirty="0"/>
              <a:t>
</a:t>
            </a:r>
          </a:p>
        </p:txBody>
      </p:sp>
      <p:pic>
        <p:nvPicPr>
          <p:cNvPr id="37892" name="Picture 4" descr="upwind_test3">
            <a:extLst>
              <a:ext uri="{FF2B5EF4-FFF2-40B4-BE49-F238E27FC236}">
                <a16:creationId xmlns:a16="http://schemas.microsoft.com/office/drawing/2014/main" id="{302CF1F1-FA83-9740-B0C3-0333F6F2F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284538"/>
            <a:ext cx="3883025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 Box 5">
            <a:extLst>
              <a:ext uri="{FF2B5EF4-FFF2-40B4-BE49-F238E27FC236}">
                <a16:creationId xmlns:a16="http://schemas.microsoft.com/office/drawing/2014/main" id="{C3DEBDE3-CF09-B049-8491-273DD2BD8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263" y="3881438"/>
            <a:ext cx="19287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Top </a:t>
            </a:r>
            <a:r>
              <a:rPr lang="fr-FR" altLang="fr-FR" dirty="0" err="1"/>
              <a:t>hat</a:t>
            </a:r>
            <a:r>
              <a:rPr lang="fr-FR" altLang="fr-FR" dirty="0"/>
              <a:t> </a:t>
            </a:r>
            <a:r>
              <a:rPr lang="fr-FR" altLang="fr-FR" dirty="0" err="1"/>
              <a:t>evolution</a:t>
            </a:r>
            <a:endParaRPr lang="fr-FR" altLang="fr-F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AB49A88F-678E-964F-B0D7-F8B621A31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280988"/>
            <a:ext cx="807144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Conclusion on the UPWIND </a:t>
            </a:r>
            <a:r>
              <a:rPr lang="fr-FR" altLang="fr-FR" dirty="0" err="1"/>
              <a:t>scheme</a:t>
            </a:r>
            <a:r>
              <a:rPr lang="fr-FR" altLang="fr-FR" dirty="0"/>
              <a:t>: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A UPWIND  </a:t>
            </a:r>
            <a:r>
              <a:rPr lang="fr-FR" altLang="fr-FR" dirty="0" err="1"/>
              <a:t>scheme</a:t>
            </a:r>
            <a:r>
              <a:rPr lang="fr-FR" altLang="fr-FR" dirty="0"/>
              <a:t> to </a:t>
            </a:r>
            <a:r>
              <a:rPr lang="fr-FR" altLang="fr-FR" dirty="0" err="1"/>
              <a:t>solve</a:t>
            </a:r>
            <a:r>
              <a:rPr lang="fr-FR" altLang="fr-FR" dirty="0"/>
              <a:t> the advection </a:t>
            </a:r>
            <a:r>
              <a:rPr lang="fr-FR" altLang="fr-FR" dirty="0" err="1"/>
              <a:t>eqaution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br>
              <a:rPr lang="fr-FR" altLang="fr-FR" dirty="0"/>
            </a:br>
            <a:r>
              <a:rPr lang="fr-FR" altLang="fr-FR" dirty="0" err="1"/>
              <a:t>easily</a:t>
            </a:r>
            <a:r>
              <a:rPr lang="fr-FR" altLang="fr-FR" dirty="0"/>
              <a:t> </a:t>
            </a:r>
            <a:r>
              <a:rPr lang="fr-FR" altLang="fr-FR" dirty="0" err="1"/>
              <a:t>obtained</a:t>
            </a:r>
            <a:r>
              <a:rPr lang="fr-FR" altLang="fr-FR" dirty="0"/>
              <a:t>  by </a:t>
            </a:r>
            <a:r>
              <a:rPr lang="fr-FR" altLang="fr-FR" dirty="0" err="1"/>
              <a:t>writing</a:t>
            </a:r>
            <a:r>
              <a:rPr lang="fr-FR" altLang="fr-FR" dirty="0"/>
              <a:t>. </a:t>
            </a:r>
          </a:p>
          <a:p>
            <a:pPr eaLnBrk="1" hangingPunct="1"/>
            <a:r>
              <a:rPr lang="fr-FR" altLang="fr-FR" dirty="0"/>
              <a:t>The </a:t>
            </a:r>
            <a:r>
              <a:rPr lang="fr-FR" altLang="fr-FR" dirty="0" err="1"/>
              <a:t>scheme</a:t>
            </a:r>
            <a:r>
              <a:rPr lang="fr-FR" altLang="fr-FR" dirty="0"/>
              <a:t> must respect the </a:t>
            </a:r>
            <a:r>
              <a:rPr lang="fr-FR" altLang="fr-FR" dirty="0" err="1"/>
              <a:t>natural</a:t>
            </a:r>
            <a:r>
              <a:rPr lang="fr-FR" altLang="fr-FR" dirty="0"/>
              <a:t> direction of transport of the information </a:t>
            </a:r>
          </a:p>
          <a:p>
            <a:pPr eaLnBrk="1" hangingPunct="1"/>
            <a:r>
              <a:rPr lang="fr-FR" altLang="fr-FR" dirty="0"/>
              <a:t>(</a:t>
            </a:r>
            <a:r>
              <a:rPr lang="fr-FR" altLang="fr-FR" dirty="0" err="1"/>
              <a:t>forward</a:t>
            </a:r>
            <a:r>
              <a:rPr lang="fr-FR" altLang="fr-FR" dirty="0"/>
              <a:t> or </a:t>
            </a:r>
            <a:r>
              <a:rPr lang="fr-FR" altLang="fr-FR" dirty="0" err="1"/>
              <a:t>backward</a:t>
            </a:r>
            <a:r>
              <a:rPr lang="fr-FR" altLang="fr-FR" dirty="0"/>
              <a:t> </a:t>
            </a:r>
            <a:r>
              <a:rPr lang="fr-FR" altLang="fr-FR" dirty="0" err="1"/>
              <a:t>difference</a:t>
            </a:r>
            <a:r>
              <a:rPr lang="fr-FR" altLang="fr-FR" dirty="0"/>
              <a:t> in </a:t>
            </a:r>
            <a:r>
              <a:rPr lang="fr-FR" altLang="fr-FR" dirty="0" err="1"/>
              <a:t>space</a:t>
            </a:r>
            <a:r>
              <a:rPr lang="fr-FR" altLang="fr-FR" dirty="0"/>
              <a:t>)
</a:t>
            </a:r>
          </a:p>
        </p:txBody>
      </p:sp>
      <p:graphicFrame>
        <p:nvGraphicFramePr>
          <p:cNvPr id="38915" name="Object 3">
            <a:extLst>
              <a:ext uri="{FF2B5EF4-FFF2-40B4-BE49-F238E27FC236}">
                <a16:creationId xmlns:a16="http://schemas.microsoft.com/office/drawing/2014/main" id="{D769F5F9-86A3-A041-A551-F5682B95DA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060575"/>
          <a:ext cx="3201988" cy="258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1" name="Equation" r:id="rId3" imgW="38036500" imgH="30721300" progId="Equation.3">
                  <p:embed/>
                </p:oleObj>
              </mc:Choice>
              <mc:Fallback>
                <p:oleObj name="Equation" r:id="rId3" imgW="38036500" imgH="3072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060575"/>
                        <a:ext cx="3201988" cy="258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4">
            <a:extLst>
              <a:ext uri="{FF2B5EF4-FFF2-40B4-BE49-F238E27FC236}">
                <a16:creationId xmlns:a16="http://schemas.microsoft.com/office/drawing/2014/main" id="{AC25EE87-CBAF-5746-88A1-D46FD5F10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745038"/>
            <a:ext cx="599394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It </a:t>
            </a:r>
            <a:r>
              <a:rPr lang="fr-FR" altLang="fr-FR" dirty="0" err="1"/>
              <a:t>is</a:t>
            </a:r>
            <a:r>
              <a:rPr lang="fr-FR" altLang="fr-FR" dirty="0"/>
              <a:t> stable if the CFL condition </a:t>
            </a:r>
            <a:r>
              <a:rPr lang="fr-FR" altLang="fr-FR" dirty="0" err="1"/>
              <a:t>is</a:t>
            </a:r>
            <a:r>
              <a:rPr lang="fr-FR" altLang="fr-FR" dirty="0"/>
              <a:t> met
But </a:t>
            </a:r>
            <a:r>
              <a:rPr lang="fr-FR" altLang="fr-FR" dirty="0" err="1"/>
              <a:t>it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dispersive(« </a:t>
            </a:r>
            <a:r>
              <a:rPr lang="fr-FR" altLang="fr-FR" dirty="0" err="1"/>
              <a:t>smoothing</a:t>
            </a:r>
            <a:r>
              <a:rPr lang="fr-FR" altLang="fr-FR" dirty="0"/>
              <a:t> » of </a:t>
            </a:r>
            <a:r>
              <a:rPr lang="fr-FR" altLang="fr-FR" dirty="0" err="1"/>
              <a:t>solutiions</a:t>
            </a:r>
            <a:r>
              <a:rPr lang="fr-FR" altLang="fr-FR" dirty="0"/>
              <a:t>)
It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mainly</a:t>
            </a:r>
            <a:r>
              <a:rPr lang="fr-FR" altLang="fr-FR" dirty="0"/>
              <a:t> </a:t>
            </a:r>
            <a:r>
              <a:rPr lang="fr-FR" altLang="fr-FR" dirty="0" err="1"/>
              <a:t>used</a:t>
            </a:r>
            <a:r>
              <a:rPr lang="fr-FR" altLang="fr-FR" dirty="0"/>
              <a:t> to </a:t>
            </a:r>
            <a:r>
              <a:rPr lang="fr-FR" altLang="fr-FR" dirty="0" err="1"/>
              <a:t>propagate</a:t>
            </a:r>
            <a:r>
              <a:rPr lang="fr-FR" altLang="fr-FR" dirty="0"/>
              <a:t> </a:t>
            </a:r>
            <a:r>
              <a:rPr lang="fr-FR" altLang="fr-FR" dirty="0" err="1"/>
              <a:t>functions</a:t>
            </a:r>
            <a:r>
              <a:rPr lang="fr-FR" altLang="fr-FR" dirty="0"/>
              <a:t> </a:t>
            </a:r>
            <a:r>
              <a:rPr lang="fr-FR" altLang="fr-FR" dirty="0" err="1"/>
              <a:t>with</a:t>
            </a:r>
            <a:r>
              <a:rPr lang="fr-FR" altLang="fr-FR" dirty="0"/>
              <a:t> </a:t>
            </a:r>
            <a:r>
              <a:rPr lang="fr-FR" altLang="fr-FR" dirty="0" err="1"/>
              <a:t>sharp</a:t>
            </a:r>
            <a:r>
              <a:rPr lang="fr-FR" altLang="fr-FR" dirty="0"/>
              <a:t> </a:t>
            </a:r>
            <a:r>
              <a:rPr lang="fr-FR" altLang="fr-FR" dirty="0" err="1"/>
              <a:t>edges</a:t>
            </a:r>
            <a:r>
              <a:rPr lang="fr-FR" altLang="fr-FR" dirty="0"/>
              <a:t>
(</a:t>
            </a:r>
            <a:r>
              <a:rPr lang="fr-FR" altLang="fr-FR" dirty="0" err="1"/>
              <a:t>shock</a:t>
            </a:r>
            <a:r>
              <a:rPr lang="fr-FR" altLang="fr-FR" dirty="0"/>
              <a:t> </a:t>
            </a:r>
            <a:r>
              <a:rPr lang="fr-FR" altLang="fr-FR" dirty="0" err="1"/>
              <a:t>waves</a:t>
            </a:r>
            <a:r>
              <a:rPr lang="fr-FR" altLang="fr-FR" dirty="0"/>
              <a:t>)
</a:t>
            </a:r>
          </a:p>
        </p:txBody>
      </p:sp>
      <p:sp>
        <p:nvSpPr>
          <p:cNvPr id="38917" name="AutoShape 5">
            <a:extLst>
              <a:ext uri="{FF2B5EF4-FFF2-40B4-BE49-F238E27FC236}">
                <a16:creationId xmlns:a16="http://schemas.microsoft.com/office/drawing/2014/main" id="{E5558C25-9147-E144-9132-DEBB57368B27}"/>
              </a:ext>
            </a:extLst>
          </p:cNvPr>
          <p:cNvSpPr>
            <a:spLocks/>
          </p:cNvSpPr>
          <p:nvPr/>
        </p:nvSpPr>
        <p:spPr bwMode="auto">
          <a:xfrm>
            <a:off x="1476375" y="2133600"/>
            <a:ext cx="358775" cy="719138"/>
          </a:xfrm>
          <a:prstGeom prst="leftBrace">
            <a:avLst>
              <a:gd name="adj1" fmla="val 167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8918" name="AutoShape 6">
            <a:extLst>
              <a:ext uri="{FF2B5EF4-FFF2-40B4-BE49-F238E27FC236}">
                <a16:creationId xmlns:a16="http://schemas.microsoft.com/office/drawing/2014/main" id="{76DE4A3F-8D00-8441-AC7E-649E6161D429}"/>
              </a:ext>
            </a:extLst>
          </p:cNvPr>
          <p:cNvSpPr>
            <a:spLocks/>
          </p:cNvSpPr>
          <p:nvPr/>
        </p:nvSpPr>
        <p:spPr bwMode="auto">
          <a:xfrm>
            <a:off x="1476375" y="3357563"/>
            <a:ext cx="358775" cy="1150937"/>
          </a:xfrm>
          <a:prstGeom prst="leftBrace">
            <a:avLst>
              <a:gd name="adj1" fmla="val 267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EE8DCB81-C575-3F44-8C4F-75C9D9163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2270125"/>
            <a:ext cx="6591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/>
              <a:t>time</a:t>
            </a:r>
          </a:p>
        </p:txBody>
      </p:sp>
      <p:sp>
        <p:nvSpPr>
          <p:cNvPr id="38920" name="Text Box 9">
            <a:extLst>
              <a:ext uri="{FF2B5EF4-FFF2-40B4-BE49-F238E27FC236}">
                <a16:creationId xmlns:a16="http://schemas.microsoft.com/office/drawing/2014/main" id="{F714AD59-180B-0142-8000-F507BEF4A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716338"/>
            <a:ext cx="8386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 err="1"/>
              <a:t>space</a:t>
            </a:r>
            <a:endParaRPr lang="fr-FR" altLang="fr-FR"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BEFFE66-203C-7947-BC1E-9A915AE957B5}"/>
              </a:ext>
            </a:extLst>
          </p:cNvPr>
          <p:cNvSpPr txBox="1"/>
          <p:nvPr/>
        </p:nvSpPr>
        <p:spPr>
          <a:xfrm>
            <a:off x="5508104" y="321297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C&gt;0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639782-484D-0347-871B-9743350BBE9E}"/>
              </a:ext>
            </a:extLst>
          </p:cNvPr>
          <p:cNvSpPr txBox="1"/>
          <p:nvPr/>
        </p:nvSpPr>
        <p:spPr>
          <a:xfrm>
            <a:off x="5508104" y="408567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C&lt; 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46203DC2-34A4-634D-AE5D-F3EE9ECBA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568325"/>
            <a:ext cx="7869187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Their</a:t>
            </a:r>
            <a:r>
              <a:rPr lang="fr-FR" altLang="fr-FR" dirty="0"/>
              <a:t> </a:t>
            </a:r>
            <a:r>
              <a:rPr lang="fr-FR" altLang="fr-FR" dirty="0" err="1"/>
              <a:t>resolution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b="1" dirty="0"/>
              <a:t>more </a:t>
            </a:r>
            <a:r>
              <a:rPr lang="fr-FR" altLang="fr-FR" b="1" dirty="0" err="1"/>
              <a:t>complex</a:t>
            </a:r>
            <a:r>
              <a:rPr lang="fr-FR" altLang="fr-FR" dirty="0"/>
              <a:t> </a:t>
            </a:r>
            <a:r>
              <a:rPr lang="fr-FR" altLang="fr-FR" dirty="0" err="1"/>
              <a:t>than</a:t>
            </a:r>
            <a:r>
              <a:rPr lang="fr-FR" altLang="fr-FR" dirty="0"/>
              <a:t> single-</a:t>
            </a:r>
            <a:r>
              <a:rPr lang="fr-FR" altLang="fr-FR" dirty="0" err="1"/>
              <a:t>parameter</a:t>
            </a:r>
            <a:r>
              <a:rPr lang="fr-FR" altLang="fr-FR" dirty="0"/>
              <a:t> </a:t>
            </a:r>
            <a:r>
              <a:rPr lang="fr-FR" altLang="fr-FR" dirty="0" err="1"/>
              <a:t>equations</a:t>
            </a:r>
            <a:r>
              <a:rPr lang="fr-FR" altLang="fr-FR" dirty="0"/>
              <a:t> (ODE), and </a:t>
            </a:r>
            <a:r>
              <a:rPr lang="fr-FR" altLang="fr-FR" dirty="0" err="1"/>
              <a:t>involve</a:t>
            </a:r>
            <a:r>
              <a:rPr lang="fr-FR" altLang="fr-FR" dirty="0"/>
              <a:t> </a:t>
            </a:r>
            <a:r>
              <a:rPr lang="fr-FR" altLang="fr-FR" dirty="0" err="1"/>
              <a:t>several</a:t>
            </a:r>
            <a:r>
              <a:rPr lang="fr-FR" altLang="fr-FR" dirty="0"/>
              <a:t> </a:t>
            </a:r>
            <a:r>
              <a:rPr lang="fr-FR" altLang="fr-FR" dirty="0" err="1"/>
              <a:t>grids</a:t>
            </a:r>
            <a:r>
              <a:rPr lang="fr-FR" altLang="fr-FR" dirty="0"/>
              <a:t> </a:t>
            </a:r>
            <a:r>
              <a:rPr lang="fr-FR" altLang="fr-FR" dirty="0" err="1"/>
              <a:t>because</a:t>
            </a:r>
            <a:r>
              <a:rPr lang="fr-FR" altLang="fr-FR" dirty="0"/>
              <a:t> </a:t>
            </a:r>
            <a:r>
              <a:rPr lang="fr-FR" altLang="fr-FR" dirty="0" err="1"/>
              <a:t>it</a:t>
            </a:r>
            <a:r>
              <a:rPr lang="fr-FR" altLang="fr-FR" dirty="0"/>
              <a:t> </a:t>
            </a:r>
            <a:r>
              <a:rPr lang="fr-FR" altLang="fr-FR" dirty="0" err="1"/>
              <a:t>will</a:t>
            </a:r>
            <a:r>
              <a:rPr lang="fr-FR" altLang="fr-FR" dirty="0"/>
              <a:t>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necessary</a:t>
            </a:r>
            <a:r>
              <a:rPr lang="fr-FR" altLang="fr-FR" dirty="0"/>
              <a:t> to </a:t>
            </a:r>
            <a:r>
              <a:rPr lang="fr-FR" altLang="fr-FR" dirty="0" err="1"/>
              <a:t>discratize</a:t>
            </a:r>
            <a:r>
              <a:rPr lang="fr-FR" altLang="fr-FR" dirty="0"/>
              <a:t> all </a:t>
            </a:r>
            <a:r>
              <a:rPr lang="fr-FR" altLang="fr-FR" dirty="0" err="1"/>
              <a:t>parameters</a:t>
            </a:r>
            <a:endParaRPr lang="fr-FR" altLang="fr-FR" dirty="0"/>
          </a:p>
          <a:p>
            <a:pPr eaLnBrk="1" hangingPunct="1"/>
            <a:r>
              <a:rPr lang="fr-FR" altLang="fr-FR" dirty="0"/>
              <a:t>
For </a:t>
            </a:r>
            <a:r>
              <a:rPr lang="fr-FR" altLang="fr-FR" dirty="0" err="1"/>
              <a:t>example</a:t>
            </a:r>
            <a:r>
              <a:rPr lang="fr-FR" altLang="fr-FR" dirty="0"/>
              <a:t>: A 3D </a:t>
            </a:r>
            <a:r>
              <a:rPr lang="fr-FR" altLang="fr-FR" dirty="0" err="1"/>
              <a:t>grid</a:t>
            </a:r>
            <a:r>
              <a:rPr lang="fr-FR" altLang="fr-FR" dirty="0"/>
              <a:t> for </a:t>
            </a:r>
            <a:r>
              <a:rPr lang="fr-FR" altLang="fr-FR" dirty="0" err="1"/>
              <a:t>space</a:t>
            </a:r>
            <a:r>
              <a:rPr lang="fr-FR" altLang="fr-FR" dirty="0"/>
              <a:t> and a 1D </a:t>
            </a:r>
            <a:r>
              <a:rPr lang="fr-FR" altLang="fr-FR" dirty="0" err="1"/>
              <a:t>grid</a:t>
            </a:r>
            <a:r>
              <a:rPr lang="fr-FR" altLang="fr-FR" dirty="0"/>
              <a:t> for time
</a:t>
            </a:r>
          </a:p>
          <a:p>
            <a:pPr eaLnBrk="1" hangingPunct="1"/>
            <a:r>
              <a:rPr lang="fr-FR" altLang="fr-FR" dirty="0" err="1"/>
              <a:t>Resolution</a:t>
            </a:r>
            <a:r>
              <a:rPr lang="fr-FR" altLang="fr-FR" dirty="0"/>
              <a:t> techniques change a </a:t>
            </a:r>
            <a:r>
              <a:rPr lang="fr-FR" altLang="fr-FR" dirty="0" err="1"/>
              <a:t>little</a:t>
            </a:r>
            <a:r>
              <a:rPr lang="fr-FR" altLang="fr-FR" dirty="0"/>
              <a:t> </a:t>
            </a:r>
            <a:r>
              <a:rPr lang="fr-FR" altLang="fr-FR" dirty="0" err="1"/>
              <a:t>depending</a:t>
            </a:r>
            <a:r>
              <a:rPr lang="fr-FR" altLang="fr-FR" dirty="0"/>
              <a:t> on the size of the </a:t>
            </a:r>
            <a:r>
              <a:rPr lang="fr-FR" altLang="fr-FR" dirty="0" err="1"/>
              <a:t>problem</a:t>
            </a:r>
            <a:r>
              <a:rPr lang="fr-FR" altLang="fr-FR" dirty="0"/>
              <a:t>
</a:t>
            </a:r>
          </a:p>
          <a:p>
            <a:pPr eaLnBrk="1" hangingPunct="1"/>
            <a:r>
              <a:rPr lang="fr-FR" altLang="fr-FR" b="1" dirty="0" err="1"/>
              <a:t>We</a:t>
            </a:r>
            <a:r>
              <a:rPr lang="fr-FR" altLang="fr-FR" b="1" dirty="0"/>
              <a:t> </a:t>
            </a:r>
            <a:r>
              <a:rPr lang="fr-FR" altLang="fr-FR" b="1" dirty="0" err="1"/>
              <a:t>will</a:t>
            </a:r>
            <a:r>
              <a:rPr lang="fr-FR" altLang="fr-FR" b="1" dirty="0"/>
              <a:t> deal </a:t>
            </a:r>
            <a:r>
              <a:rPr lang="fr-FR" altLang="fr-FR" b="1" dirty="0" err="1"/>
              <a:t>here</a:t>
            </a:r>
            <a:r>
              <a:rPr lang="fr-FR" altLang="fr-FR" b="1" dirty="0"/>
              <a:t> </a:t>
            </a:r>
            <a:r>
              <a:rPr lang="fr-FR" altLang="fr-FR" b="1" dirty="0" err="1"/>
              <a:t>most</a:t>
            </a:r>
            <a:r>
              <a:rPr lang="fr-FR" altLang="fr-FR" b="1" dirty="0"/>
              <a:t> </a:t>
            </a:r>
            <a:r>
              <a:rPr lang="fr-FR" altLang="fr-FR" b="1" dirty="0" err="1"/>
              <a:t>often</a:t>
            </a:r>
            <a:r>
              <a:rPr lang="fr-FR" altLang="fr-FR" b="1" dirty="0"/>
              <a:t> </a:t>
            </a:r>
            <a:r>
              <a:rPr lang="fr-FR" altLang="fr-FR" b="1" dirty="0" err="1"/>
              <a:t>with</a:t>
            </a:r>
            <a:r>
              <a:rPr lang="fr-FR" altLang="fr-FR" b="1" dirty="0"/>
              <a:t> 1Dx1D </a:t>
            </a:r>
            <a:r>
              <a:rPr lang="fr-FR" altLang="fr-FR" b="1" dirty="0" err="1"/>
              <a:t>systems</a:t>
            </a:r>
            <a:r>
              <a:rPr lang="fr-FR" altLang="fr-FR" b="1" dirty="0"/>
              <a:t>:
1 dimension of </a:t>
            </a:r>
            <a:r>
              <a:rPr lang="fr-FR" altLang="fr-FR" b="1" dirty="0" err="1"/>
              <a:t>space</a:t>
            </a:r>
            <a:r>
              <a:rPr lang="fr-FR" altLang="fr-FR" b="1" dirty="0"/>
              <a:t> and 1 dimension of time.</a:t>
            </a:r>
            <a:r>
              <a:rPr lang="fr-FR" altLang="fr-FR" dirty="0"/>
              <a:t>
</a:t>
            </a:r>
          </a:p>
          <a:p>
            <a:pPr eaLnBrk="1" hangingPunct="1"/>
            <a:r>
              <a:rPr lang="fr-FR" altLang="fr-FR" dirty="0"/>
              <a:t>But the </a:t>
            </a:r>
            <a:r>
              <a:rPr lang="fr-FR" altLang="fr-FR" dirty="0" err="1"/>
              <a:t>methods</a:t>
            </a:r>
            <a:r>
              <a:rPr lang="fr-FR" altLang="fr-FR" dirty="0"/>
              <a:t> are </a:t>
            </a:r>
            <a:r>
              <a:rPr lang="fr-FR" altLang="fr-FR" dirty="0" err="1"/>
              <a:t>mostly</a:t>
            </a:r>
            <a:r>
              <a:rPr lang="fr-FR" altLang="fr-FR" dirty="0"/>
              <a:t> the </a:t>
            </a:r>
            <a:r>
              <a:rPr lang="fr-FR" altLang="fr-FR" dirty="0" err="1"/>
              <a:t>same</a:t>
            </a:r>
            <a:r>
              <a:rPr lang="fr-FR" altLang="fr-FR" dirty="0"/>
              <a:t> in  N dimensions.
</a:t>
            </a:r>
          </a:p>
          <a:p>
            <a:pPr eaLnBrk="1" hangingPunct="1"/>
            <a:r>
              <a:rPr lang="fr-FR" altLang="fr-FR" dirty="0" err="1"/>
              <a:t>Like</a:t>
            </a:r>
            <a:r>
              <a:rPr lang="fr-FR" altLang="fr-FR" dirty="0"/>
              <a:t> </a:t>
            </a:r>
            <a:r>
              <a:rPr lang="fr-FR" altLang="fr-FR" dirty="0" err="1"/>
              <a:t>with</a:t>
            </a:r>
            <a:r>
              <a:rPr lang="fr-FR" altLang="fr-FR" dirty="0"/>
              <a:t> </a:t>
            </a:r>
            <a:r>
              <a:rPr lang="fr-FR" altLang="fr-FR" dirty="0" err="1"/>
              <a:t>ODEs</a:t>
            </a:r>
            <a:r>
              <a:rPr lang="fr-FR" altLang="fr-FR" dirty="0"/>
              <a:t>,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will</a:t>
            </a:r>
            <a:r>
              <a:rPr lang="fr-FR" altLang="fr-FR" dirty="0"/>
              <a:t> </a:t>
            </a:r>
            <a:r>
              <a:rPr lang="fr-FR" altLang="fr-FR" dirty="0" err="1"/>
              <a:t>encounter</a:t>
            </a:r>
            <a:r>
              <a:rPr lang="fr-FR" altLang="fr-FR" dirty="0"/>
              <a:t> </a:t>
            </a:r>
            <a:r>
              <a:rPr lang="fr-FR" altLang="fr-FR" dirty="0" err="1"/>
              <a:t>problems</a:t>
            </a:r>
            <a:r>
              <a:rPr lang="fr-FR" altLang="fr-FR" dirty="0"/>
              <a:t> </a:t>
            </a:r>
            <a:r>
              <a:rPr lang="fr-FR" altLang="fr-FR" dirty="0" err="1"/>
              <a:t>with</a:t>
            </a:r>
            <a:r>
              <a:rPr lang="fr-FR" altLang="fr-FR" dirty="0"/>
              <a:t>:
 * </a:t>
            </a:r>
            <a:r>
              <a:rPr lang="fr-FR" altLang="fr-FR" dirty="0" err="1"/>
              <a:t>accuracy</a:t>
            </a:r>
            <a:r>
              <a:rPr lang="fr-FR" altLang="fr-FR" dirty="0"/>
              <a:t>
 * speed
 * </a:t>
            </a:r>
            <a:r>
              <a:rPr lang="fr-FR" altLang="fr-FR" dirty="0" err="1"/>
              <a:t>stability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will</a:t>
            </a:r>
            <a:r>
              <a:rPr lang="fr-FR" altLang="fr-FR" dirty="0"/>
              <a:t> look for in </a:t>
            </a:r>
            <a:r>
              <a:rPr lang="fr-FR" altLang="fr-FR" dirty="0" err="1"/>
              <a:t>priority</a:t>
            </a:r>
            <a:r>
              <a:rPr lang="fr-FR" altLang="fr-FR" dirty="0"/>
              <a:t> :</a:t>
            </a:r>
          </a:p>
          <a:p>
            <a:pPr eaLnBrk="1" hangingPunct="1"/>
            <a:r>
              <a:rPr lang="fr-FR" altLang="fr-FR" dirty="0" err="1"/>
              <a:t>Stability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Then</a:t>
            </a:r>
            <a:r>
              <a:rPr lang="fr-FR" altLang="fr-FR" dirty="0"/>
              <a:t> : </a:t>
            </a:r>
            <a:r>
              <a:rPr lang="fr-FR" altLang="fr-FR" dirty="0" err="1"/>
              <a:t>accuracy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Then</a:t>
            </a:r>
            <a:r>
              <a:rPr lang="fr-FR" altLang="fr-FR" dirty="0"/>
              <a:t> : speed 
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>
            <a:extLst>
              <a:ext uri="{FF2B5EF4-FFF2-40B4-BE49-F238E27FC236}">
                <a16:creationId xmlns:a16="http://schemas.microsoft.com/office/drawing/2014/main" id="{026814E0-A8C3-B74D-B82C-CA6DD5A43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276872"/>
            <a:ext cx="828092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2400" dirty="0" err="1"/>
              <a:t>Exploring</a:t>
            </a:r>
            <a:r>
              <a:rPr lang="fr-FR" altLang="fr-FR" sz="2400" dirty="0"/>
              <a:t> </a:t>
            </a:r>
            <a:r>
              <a:rPr lang="fr-FR" altLang="fr-FR" sz="2400" dirty="0" err="1"/>
              <a:t>other</a:t>
            </a:r>
            <a:r>
              <a:rPr lang="fr-FR" altLang="fr-FR" sz="2400" dirty="0"/>
              <a:t> </a:t>
            </a:r>
            <a:r>
              <a:rPr lang="fr-FR" altLang="fr-FR" sz="2400" dirty="0" err="1"/>
              <a:t>integration</a:t>
            </a:r>
            <a:r>
              <a:rPr lang="fr-FR" altLang="fr-FR" sz="2400" dirty="0"/>
              <a:t> </a:t>
            </a:r>
            <a:r>
              <a:rPr lang="fr-FR" altLang="fr-FR" sz="2400" dirty="0" err="1"/>
              <a:t>schemes</a:t>
            </a:r>
            <a:r>
              <a:rPr lang="fr-FR" altLang="fr-FR" sz="2400" dirty="0"/>
              <a:t>: 
1) </a:t>
            </a:r>
            <a:r>
              <a:rPr lang="fr-FR" altLang="fr-FR" sz="2400" dirty="0" err="1"/>
              <a:t>Higher</a:t>
            </a:r>
            <a:r>
              <a:rPr lang="fr-FR" altLang="fr-FR" sz="2400" dirty="0"/>
              <a:t> </a:t>
            </a:r>
            <a:r>
              <a:rPr lang="fr-FR" altLang="fr-FR" sz="2400" dirty="0" err="1"/>
              <a:t>order</a:t>
            </a:r>
            <a:r>
              <a:rPr lang="fr-FR" altLang="fr-FR" sz="2400" dirty="0"/>
              <a:t> explicit
 2) </a:t>
            </a:r>
            <a:r>
              <a:rPr lang="fr-FR" altLang="fr-FR" sz="2400" dirty="0" err="1"/>
              <a:t>Implicit</a:t>
            </a:r>
            <a:r>
              <a:rPr lang="fr-FR" altLang="fr-FR" sz="2400" dirty="0"/>
              <a:t> </a:t>
            </a:r>
            <a:r>
              <a:rPr lang="fr-FR" altLang="fr-FR" sz="2400" dirty="0" err="1"/>
              <a:t>schemes</a:t>
            </a:r>
            <a:r>
              <a:rPr lang="fr-FR" altLang="fr-FR" sz="2400" dirty="0"/>
              <a:t>
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76F567AB-25F9-F347-B116-C94F01E91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" y="280988"/>
            <a:ext cx="74120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 err="1"/>
              <a:t>Using</a:t>
            </a:r>
            <a:r>
              <a:rPr lang="fr-FR" altLang="fr-FR" b="1" dirty="0"/>
              <a:t> </a:t>
            </a:r>
            <a:r>
              <a:rPr lang="fr-FR" altLang="fr-FR" b="1" dirty="0" err="1"/>
              <a:t>Taylor's</a:t>
            </a:r>
            <a:r>
              <a:rPr lang="fr-FR" altLang="fr-FR" b="1" dirty="0"/>
              <a:t> </a:t>
            </a:r>
            <a:r>
              <a:rPr lang="fr-FR" altLang="fr-FR" b="1" dirty="0" err="1"/>
              <a:t>development</a:t>
            </a:r>
            <a:r>
              <a:rPr lang="fr-FR" altLang="fr-FR" b="1" dirty="0"/>
              <a:t> to design  </a:t>
            </a:r>
            <a:r>
              <a:rPr lang="fr-FR" altLang="fr-FR" b="1" dirty="0" err="1"/>
              <a:t>other</a:t>
            </a:r>
            <a:r>
              <a:rPr lang="fr-FR" altLang="fr-FR" b="1" dirty="0"/>
              <a:t> </a:t>
            </a:r>
            <a:r>
              <a:rPr lang="fr-FR" altLang="fr-FR" b="1" dirty="0" err="1"/>
              <a:t>integration</a:t>
            </a:r>
            <a:r>
              <a:rPr lang="fr-FR" altLang="fr-FR" b="1" dirty="0"/>
              <a:t> </a:t>
            </a:r>
            <a:r>
              <a:rPr lang="fr-FR" altLang="fr-FR" b="1" dirty="0" err="1"/>
              <a:t>schemes</a:t>
            </a:r>
            <a:r>
              <a:rPr lang="fr-FR" altLang="fr-FR" b="1" dirty="0"/>
              <a:t>
</a:t>
            </a:r>
          </a:p>
        </p:txBody>
      </p:sp>
      <p:graphicFrame>
        <p:nvGraphicFramePr>
          <p:cNvPr id="40963" name="Object 3">
            <a:extLst>
              <a:ext uri="{FF2B5EF4-FFF2-40B4-BE49-F238E27FC236}">
                <a16:creationId xmlns:a16="http://schemas.microsoft.com/office/drawing/2014/main" id="{D827E72C-2FC1-6748-8823-9F108F03F5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133600"/>
          <a:ext cx="5667375" cy="313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5" name="Equation" r:id="rId3" imgW="64655700" imgH="35699700" progId="Equation.3">
                  <p:embed/>
                </p:oleObj>
              </mc:Choice>
              <mc:Fallback>
                <p:oleObj name="Equation" r:id="rId3" imgW="64655700" imgH="35699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33600"/>
                        <a:ext cx="5667375" cy="313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Oval 4">
            <a:extLst>
              <a:ext uri="{FF2B5EF4-FFF2-40B4-BE49-F238E27FC236}">
                <a16:creationId xmlns:a16="http://schemas.microsoft.com/office/drawing/2014/main" id="{88436275-E06A-3C4A-AC82-CC4A2064A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125538"/>
            <a:ext cx="287337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0965" name="Oval 5">
            <a:extLst>
              <a:ext uri="{FF2B5EF4-FFF2-40B4-BE49-F238E27FC236}">
                <a16:creationId xmlns:a16="http://schemas.microsoft.com/office/drawing/2014/main" id="{69FCDFA7-0794-9046-83AE-137BE1CA2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1125538"/>
            <a:ext cx="287338" cy="2873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0966" name="Oval 6">
            <a:extLst>
              <a:ext uri="{FF2B5EF4-FFF2-40B4-BE49-F238E27FC236}">
                <a16:creationId xmlns:a16="http://schemas.microsoft.com/office/drawing/2014/main" id="{E023A1CB-D5A9-A54E-A444-86B596BA9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1125538"/>
            <a:ext cx="287338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0FF7B263-3AB5-D44F-BD1F-563C70E0A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588" y="147796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J-1</a:t>
            </a:r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id="{E4BE07E0-AE13-7C43-BA11-9D21EF01B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863" y="1431925"/>
            <a:ext cx="23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j</a:t>
            </a:r>
          </a:p>
        </p:txBody>
      </p:sp>
      <p:sp>
        <p:nvSpPr>
          <p:cNvPr id="40969" name="Text Box 9">
            <a:extLst>
              <a:ext uri="{FF2B5EF4-FFF2-40B4-BE49-F238E27FC236}">
                <a16:creationId xmlns:a16="http://schemas.microsoft.com/office/drawing/2014/main" id="{EDC907A2-94BD-4B43-BCF0-2A93B7D06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463" y="1431925"/>
            <a:ext cx="55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J+1</a:t>
            </a:r>
          </a:p>
        </p:txBody>
      </p:sp>
      <p:sp>
        <p:nvSpPr>
          <p:cNvPr id="40970" name="Line 10">
            <a:extLst>
              <a:ext uri="{FF2B5EF4-FFF2-40B4-BE49-F238E27FC236}">
                <a16:creationId xmlns:a16="http://schemas.microsoft.com/office/drawing/2014/main" id="{B712B792-EDDF-3E40-99FB-4C54F68F4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1268413"/>
            <a:ext cx="3960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Text Box 11">
            <a:extLst>
              <a:ext uri="{FF2B5EF4-FFF2-40B4-BE49-F238E27FC236}">
                <a16:creationId xmlns:a16="http://schemas.microsoft.com/office/drawing/2014/main" id="{3249A9E4-98E3-9A46-8778-C4D1CEE07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5681663"/>
            <a:ext cx="39677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The </a:t>
            </a:r>
            <a:r>
              <a:rPr lang="fr-FR" altLang="fr-FR" dirty="0" err="1"/>
              <a:t>same</a:t>
            </a:r>
            <a:r>
              <a:rPr lang="fr-FR" altLang="fr-FR" dirty="0"/>
              <a:t> </a:t>
            </a:r>
            <a:r>
              <a:rPr lang="fr-FR" altLang="fr-FR" dirty="0" err="1"/>
              <a:t>Reasoning</a:t>
            </a:r>
            <a:r>
              <a:rPr lang="fr-FR" altLang="fr-FR" dirty="0"/>
              <a:t> on </a:t>
            </a:r>
            <a:r>
              <a:rPr lang="fr-FR" altLang="fr-FR" b="1" dirty="0"/>
              <a:t>time</a:t>
            </a:r>
            <a:r>
              <a:rPr lang="fr-FR" altLang="fr-FR" dirty="0"/>
              <a:t> </a:t>
            </a:r>
            <a:r>
              <a:rPr lang="fr-FR" altLang="fr-FR" dirty="0" err="1"/>
              <a:t>gives</a:t>
            </a:r>
            <a:r>
              <a:rPr lang="fr-FR" altLang="fr-FR" dirty="0"/>
              <a:t> :</a:t>
            </a:r>
          </a:p>
        </p:txBody>
      </p:sp>
      <p:graphicFrame>
        <p:nvGraphicFramePr>
          <p:cNvPr id="40972" name="Object 12">
            <a:extLst>
              <a:ext uri="{FF2B5EF4-FFF2-40B4-BE49-F238E27FC236}">
                <a16:creationId xmlns:a16="http://schemas.microsoft.com/office/drawing/2014/main" id="{EB626B28-2E3B-8842-9D3A-48CE62E847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5445125"/>
          <a:ext cx="3538537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6" name="Equation" r:id="rId5" imgW="40373300" imgH="9944100" progId="Equation.3">
                  <p:embed/>
                </p:oleObj>
              </mc:Choice>
              <mc:Fallback>
                <p:oleObj name="Equation" r:id="rId5" imgW="40373300" imgH="9944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445125"/>
                        <a:ext cx="3538537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" name="Text Box 13">
            <a:extLst>
              <a:ext uri="{FF2B5EF4-FFF2-40B4-BE49-F238E27FC236}">
                <a16:creationId xmlns:a16="http://schemas.microsoft.com/office/drawing/2014/main" id="{85636925-2BAA-8A43-98A2-E5BD4E776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4292600"/>
            <a:ext cx="2270814" cy="646331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2</a:t>
            </a:r>
            <a:r>
              <a:rPr lang="fr-FR" altLang="fr-FR" baseline="30000" dirty="0"/>
              <a:t>nd</a:t>
            </a:r>
            <a:r>
              <a:rPr lang="fr-FR" altLang="fr-FR" dirty="0"/>
              <a:t> </a:t>
            </a:r>
            <a:r>
              <a:rPr lang="fr-FR" altLang="fr-FR" dirty="0" err="1"/>
              <a:t>order</a:t>
            </a:r>
            <a:r>
              <a:rPr lang="fr-FR" altLang="fr-FR" dirty="0"/>
              <a:t> </a:t>
            </a:r>
            <a:r>
              <a:rPr lang="fr-FR" altLang="fr-FR" dirty="0" err="1"/>
              <a:t>method</a:t>
            </a:r>
            <a:endParaRPr lang="fr-FR" altLang="fr-FR" dirty="0"/>
          </a:p>
          <a:p>
            <a:pPr eaLnBrk="1" hangingPunct="1"/>
            <a:r>
              <a:rPr lang="fr-FR" altLang="fr-FR" dirty="0"/>
              <a:t>« central </a:t>
            </a:r>
            <a:r>
              <a:rPr lang="fr-FR" altLang="fr-FR" dirty="0" err="1"/>
              <a:t>difference</a:t>
            </a:r>
            <a:r>
              <a:rPr lang="fr-FR" altLang="fr-FR" dirty="0"/>
              <a:t>»</a:t>
            </a:r>
          </a:p>
        </p:txBody>
      </p:sp>
      <p:sp>
        <p:nvSpPr>
          <p:cNvPr id="40974" name="Text Box 14">
            <a:extLst>
              <a:ext uri="{FF2B5EF4-FFF2-40B4-BE49-F238E27FC236}">
                <a16:creationId xmlns:a16="http://schemas.microsoft.com/office/drawing/2014/main" id="{B76957C9-FF5F-584E-87F0-D55C5C54C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948" y="2416432"/>
            <a:ext cx="340429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Taylor expansion at </a:t>
            </a:r>
            <a:r>
              <a:rPr lang="fr-FR" altLang="fr-FR" dirty="0" err="1"/>
              <a:t>X</a:t>
            </a:r>
            <a:r>
              <a:rPr lang="fr-FR" altLang="fr-FR" baseline="-25000" dirty="0" err="1"/>
              <a:t>J</a:t>
            </a:r>
            <a:r>
              <a:rPr lang="fr-FR" altLang="fr-FR" dirty="0" err="1"/>
              <a:t>+dx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Taylor expansion at </a:t>
            </a:r>
            <a:r>
              <a:rPr lang="fr-FR" altLang="fr-FR" dirty="0" err="1"/>
              <a:t>X</a:t>
            </a:r>
            <a:r>
              <a:rPr lang="fr-FR" altLang="fr-FR" baseline="-25000" dirty="0" err="1"/>
              <a:t>j</a:t>
            </a:r>
            <a:r>
              <a:rPr lang="fr-FR" altLang="fr-FR" dirty="0"/>
              <a:t> - dx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5A3479C-6AA5-144D-8DDB-F6F3345846F9}"/>
              </a:ext>
            </a:extLst>
          </p:cNvPr>
          <p:cNvSpPr txBox="1"/>
          <p:nvPr/>
        </p:nvSpPr>
        <p:spPr>
          <a:xfrm>
            <a:off x="3635896" y="4615765"/>
            <a:ext cx="239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2nd order accurate 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4">
            <a:extLst>
              <a:ext uri="{FF2B5EF4-FFF2-40B4-BE49-F238E27FC236}">
                <a16:creationId xmlns:a16="http://schemas.microsoft.com/office/drawing/2014/main" id="{34816255-8AD0-0749-8346-11F514672A45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4129229120"/>
              </p:ext>
            </p:extLst>
          </p:nvPr>
        </p:nvGraphicFramePr>
        <p:xfrm>
          <a:off x="645880" y="2132856"/>
          <a:ext cx="62642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8" name="Equation" r:id="rId3" imgW="67297300" imgH="16383000" progId="Equation.3">
                  <p:embed/>
                </p:oleObj>
              </mc:Choice>
              <mc:Fallback>
                <p:oleObj name="Equation" r:id="rId3" imgW="67297300" imgH="1638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880" y="2132856"/>
                        <a:ext cx="626427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Text Box 6">
            <a:extLst>
              <a:ext uri="{FF2B5EF4-FFF2-40B4-BE49-F238E27FC236}">
                <a16:creationId xmlns:a16="http://schemas.microsoft.com/office/drawing/2014/main" id="{E9EEF6AB-86EF-DA44-A755-F4A08063C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4" y="280988"/>
            <a:ext cx="758083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NOTE : </a:t>
            </a:r>
          </a:p>
          <a:p>
            <a:pPr eaLnBrk="1" hangingPunct="1"/>
            <a:r>
              <a:rPr lang="fr-FR" altLang="fr-FR" dirty="0"/>
              <a:t>This new expression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actually</a:t>
            </a:r>
            <a:r>
              <a:rPr lang="fr-FR" altLang="fr-FR" dirty="0"/>
              <a:t> the </a:t>
            </a:r>
            <a:r>
              <a:rPr lang="fr-FR" altLang="fr-FR" dirty="0" err="1"/>
              <a:t>average</a:t>
            </a:r>
            <a:r>
              <a:rPr lang="fr-FR" altLang="fr-FR" dirty="0"/>
              <a:t> of  Right and </a:t>
            </a:r>
            <a:r>
              <a:rPr lang="fr-FR" altLang="fr-FR" dirty="0" err="1"/>
              <a:t>Left</a:t>
            </a:r>
            <a:r>
              <a:rPr lang="fr-FR" altLang="fr-FR" dirty="0"/>
              <a:t> </a:t>
            </a:r>
            <a:r>
              <a:rPr lang="fr-FR" altLang="fr-FR" dirty="0" err="1"/>
              <a:t>derivatives</a:t>
            </a:r>
            <a:r>
              <a:rPr lang="fr-FR" altLang="fr-FR" dirty="0"/>
              <a:t>.</a:t>
            </a:r>
          </a:p>
          <a:p>
            <a:pPr eaLnBrk="1" hangingPunct="1"/>
            <a:r>
              <a:rPr lang="fr-FR" altLang="fr-FR" dirty="0" err="1"/>
              <a:t>Indeed</a:t>
            </a:r>
            <a:r>
              <a:rPr lang="fr-FR" altLang="fr-FR" dirty="0"/>
              <a:t> the </a:t>
            </a:r>
            <a:r>
              <a:rPr lang="fr-FR" altLang="fr-FR" dirty="0" err="1"/>
              <a:t>centered</a:t>
            </a:r>
            <a:r>
              <a:rPr lang="fr-FR" altLang="fr-FR" dirty="0"/>
              <a:t> </a:t>
            </a:r>
            <a:r>
              <a:rPr lang="fr-FR" altLang="fr-FR" dirty="0" err="1"/>
              <a:t>drivative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also</a:t>
            </a:r>
            <a:r>
              <a:rPr lang="fr-FR" altLang="fr-FR" dirty="0"/>
              <a:t> </a:t>
            </a:r>
            <a:r>
              <a:rPr lang="fr-FR" altLang="fr-FR" dirty="0" err="1"/>
              <a:t>rewritten</a:t>
            </a:r>
            <a:r>
              <a:rPr lang="fr-FR" altLang="fr-FR" dirty="0"/>
              <a:t> ;  
</a:t>
            </a:r>
            <a:endParaRPr lang="fr-FR" altLang="fr-FR" i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8D67487B-562E-EB45-B37A-2F9B3A3AA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207963"/>
            <a:ext cx="50151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 err="1"/>
              <a:t>We</a:t>
            </a:r>
            <a:r>
              <a:rPr lang="fr-FR" altLang="fr-FR" b="1" dirty="0"/>
              <a:t> </a:t>
            </a:r>
            <a:r>
              <a:rPr lang="fr-FR" altLang="fr-FR" b="1" dirty="0" err="1"/>
              <a:t>can</a:t>
            </a:r>
            <a:r>
              <a:rPr lang="fr-FR" altLang="fr-FR" b="1" dirty="0"/>
              <a:t> continue the </a:t>
            </a:r>
            <a:r>
              <a:rPr lang="fr-FR" altLang="fr-FR" b="1" dirty="0" err="1"/>
              <a:t>game</a:t>
            </a:r>
            <a:r>
              <a:rPr lang="fr-FR" altLang="fr-FR" b="1" dirty="0"/>
              <a:t> for </a:t>
            </a:r>
            <a:r>
              <a:rPr lang="fr-FR" altLang="fr-FR" b="1" dirty="0" err="1"/>
              <a:t>higher</a:t>
            </a:r>
            <a:r>
              <a:rPr lang="fr-FR" altLang="fr-FR" b="1" dirty="0"/>
              <a:t> </a:t>
            </a:r>
            <a:r>
              <a:rPr lang="fr-FR" altLang="fr-FR" b="1" dirty="0" err="1"/>
              <a:t>orders</a:t>
            </a:r>
            <a:r>
              <a:rPr lang="fr-FR" altLang="fr-FR" b="1" dirty="0"/>
              <a:t>
</a:t>
            </a:r>
          </a:p>
        </p:txBody>
      </p:sp>
      <p:graphicFrame>
        <p:nvGraphicFramePr>
          <p:cNvPr id="43011" name="Object 3">
            <a:extLst>
              <a:ext uri="{FF2B5EF4-FFF2-40B4-BE49-F238E27FC236}">
                <a16:creationId xmlns:a16="http://schemas.microsoft.com/office/drawing/2014/main" id="{A558DA29-3E68-BB43-875E-D9C3B5F199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525" y="836613"/>
          <a:ext cx="7515225" cy="405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3" name="Equation" r:id="rId3" imgW="85725000" imgH="46228000" progId="Equation.3">
                  <p:embed/>
                </p:oleObj>
              </mc:Choice>
              <mc:Fallback>
                <p:oleObj name="Equation" r:id="rId3" imgW="85725000" imgH="4622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836613"/>
                        <a:ext cx="7515225" cy="405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4">
            <a:extLst>
              <a:ext uri="{FF2B5EF4-FFF2-40B4-BE49-F238E27FC236}">
                <a16:creationId xmlns:a16="http://schemas.microsoft.com/office/drawing/2014/main" id="{78FEDF9A-5D63-B347-9164-0845753BA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5392738"/>
            <a:ext cx="718017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This </a:t>
            </a:r>
            <a:r>
              <a:rPr lang="fr-FR" altLang="fr-FR" dirty="0" err="1"/>
              <a:t>is</a:t>
            </a:r>
            <a:r>
              <a:rPr lang="fr-FR" altLang="fr-FR" dirty="0"/>
              <a:t> a 4 points </a:t>
            </a:r>
            <a:r>
              <a:rPr lang="fr-FR" altLang="fr-FR" dirty="0" err="1"/>
              <a:t>forward</a:t>
            </a:r>
            <a:r>
              <a:rPr lang="fr-FR" altLang="fr-FR" dirty="0"/>
              <a:t> </a:t>
            </a:r>
            <a:r>
              <a:rPr lang="fr-FR" altLang="fr-FR" dirty="0" err="1"/>
              <a:t>method</a:t>
            </a:r>
            <a:r>
              <a:rPr lang="fr-FR" altLang="fr-FR" dirty="0"/>
              <a:t> : the « stencil » </a:t>
            </a:r>
            <a:r>
              <a:rPr lang="fr-FR" altLang="fr-FR" dirty="0" err="1"/>
              <a:t>goes</a:t>
            </a:r>
            <a:r>
              <a:rPr lang="fr-FR" altLang="fr-FR" dirty="0"/>
              <a:t> </a:t>
            </a:r>
            <a:r>
              <a:rPr lang="fr-FR" altLang="fr-FR" dirty="0" err="1"/>
              <a:t>from</a:t>
            </a:r>
            <a:r>
              <a:rPr lang="fr-FR" altLang="fr-FR" dirty="0"/>
              <a:t> j-1 to j+2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Etc…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919828-8B8D-3D44-B9B9-B1110AE9EF79}"/>
              </a:ext>
            </a:extLst>
          </p:cNvPr>
          <p:cNvSpPr txBox="1"/>
          <p:nvPr/>
        </p:nvSpPr>
        <p:spPr>
          <a:xfrm>
            <a:off x="6228184" y="4293096"/>
            <a:ext cx="239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3nd order accurate !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46E5770A-BDF7-714B-B3F9-E5509249B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07963"/>
            <a:ext cx="82092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But </a:t>
            </a:r>
            <a:r>
              <a:rPr lang="fr-FR" altLang="fr-FR" dirty="0" err="1"/>
              <a:t>these</a:t>
            </a:r>
            <a:r>
              <a:rPr lang="fr-FR" altLang="fr-FR" dirty="0"/>
              <a:t> </a:t>
            </a:r>
            <a:r>
              <a:rPr lang="fr-FR" altLang="fr-FR" dirty="0" err="1"/>
              <a:t>methods</a:t>
            </a:r>
            <a:r>
              <a:rPr lang="fr-FR" altLang="fr-FR" dirty="0"/>
              <a:t> </a:t>
            </a:r>
            <a:r>
              <a:rPr lang="fr-FR" altLang="fr-FR" dirty="0" err="1"/>
              <a:t>involve</a:t>
            </a:r>
            <a:r>
              <a:rPr lang="fr-FR" altLang="fr-FR" dirty="0"/>
              <a:t> </a:t>
            </a:r>
            <a:r>
              <a:rPr lang="fr-FR" altLang="fr-FR" dirty="0" err="1"/>
              <a:t>seeking</a:t>
            </a:r>
            <a:r>
              <a:rPr lang="fr-FR" altLang="fr-FR" dirty="0"/>
              <a:t> information </a:t>
            </a:r>
            <a:r>
              <a:rPr lang="fr-FR" altLang="fr-FR" dirty="0" err="1"/>
              <a:t>further</a:t>
            </a:r>
            <a:r>
              <a:rPr lang="fr-FR" altLang="fr-FR" dirty="0"/>
              <a:t> "</a:t>
            </a:r>
            <a:r>
              <a:rPr lang="fr-FR" altLang="fr-FR" dirty="0" err="1"/>
              <a:t>away</a:t>
            </a:r>
            <a:r>
              <a:rPr lang="fr-FR" altLang="fr-FR" dirty="0"/>
              <a:t>" in time or </a:t>
            </a:r>
            <a:r>
              <a:rPr lang="fr-FR" altLang="fr-FR" dirty="0" err="1"/>
              <a:t>space</a:t>
            </a:r>
            <a:r>
              <a:rPr lang="fr-FR" altLang="fr-FR" dirty="0"/>
              <a:t>.
</a:t>
            </a:r>
            <a:endParaRPr lang="fr-FR" altLang="fr-FR" dirty="0">
              <a:sym typeface="Wingdings" pitchFamily="2" charset="2"/>
            </a:endParaRPr>
          </a:p>
          <a:p>
            <a:pPr eaLnBrk="1" hangingPunct="1"/>
            <a:endParaRPr lang="fr-FR" altLang="fr-FR" dirty="0">
              <a:sym typeface="Wingdings" pitchFamily="2" charset="2"/>
            </a:endParaRPr>
          </a:p>
          <a:p>
            <a:pPr eaLnBrk="1" hangingPunct="1"/>
            <a:endParaRPr lang="fr-FR" altLang="fr-FR" dirty="0"/>
          </a:p>
        </p:txBody>
      </p:sp>
      <p:sp>
        <p:nvSpPr>
          <p:cNvPr id="44035" name="Text Box 4">
            <a:extLst>
              <a:ext uri="{FF2B5EF4-FFF2-40B4-BE49-F238E27FC236}">
                <a16:creationId xmlns:a16="http://schemas.microsoft.com/office/drawing/2014/main" id="{E45ECC60-0E1F-104B-93D2-17189BB72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360488"/>
            <a:ext cx="38266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Step</a:t>
            </a:r>
            <a:r>
              <a:rPr lang="fr-FR" altLang="fr-FR" dirty="0"/>
              <a:t> N-1 must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stored</a:t>
            </a:r>
            <a:r>
              <a:rPr lang="fr-FR" altLang="fr-FR" dirty="0"/>
              <a:t> in memory
</a:t>
            </a:r>
          </a:p>
        </p:txBody>
      </p:sp>
      <p:graphicFrame>
        <p:nvGraphicFramePr>
          <p:cNvPr id="44036" name="Object 5">
            <a:extLst>
              <a:ext uri="{FF2B5EF4-FFF2-40B4-BE49-F238E27FC236}">
                <a16:creationId xmlns:a16="http://schemas.microsoft.com/office/drawing/2014/main" id="{95C4F72C-A5A8-0247-9870-0EC9D67F98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3025" y="2557463"/>
          <a:ext cx="568801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3" name="Equation" r:id="rId3" imgW="33934400" imgH="5270500" progId="Equation.3">
                  <p:embed/>
                </p:oleObj>
              </mc:Choice>
              <mc:Fallback>
                <p:oleObj name="Equation" r:id="rId3" imgW="33934400" imgH="527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2557463"/>
                        <a:ext cx="568801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 Box 6">
            <a:extLst>
              <a:ext uri="{FF2B5EF4-FFF2-40B4-BE49-F238E27FC236}">
                <a16:creationId xmlns:a16="http://schemas.microsoft.com/office/drawing/2014/main" id="{9547C5D9-A40D-1744-80D7-1939BB75B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44675"/>
            <a:ext cx="705032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Let's</a:t>
            </a:r>
            <a:r>
              <a:rPr lang="fr-FR" altLang="fr-FR" dirty="0"/>
              <a:t> </a:t>
            </a:r>
            <a:r>
              <a:rPr lang="fr-FR" altLang="fr-FR" dirty="0" err="1"/>
              <a:t>build</a:t>
            </a:r>
            <a:r>
              <a:rPr lang="fr-FR" altLang="fr-FR" dirty="0"/>
              <a:t> new </a:t>
            </a:r>
            <a:r>
              <a:rPr lang="fr-FR" altLang="fr-FR" dirty="0" err="1"/>
              <a:t>diagrams</a:t>
            </a:r>
            <a:r>
              <a:rPr lang="fr-FR" altLang="fr-FR" dirty="0"/>
              <a:t> for the advection </a:t>
            </a:r>
            <a:r>
              <a:rPr lang="fr-FR" altLang="fr-FR" dirty="0" err="1"/>
              <a:t>equation</a:t>
            </a:r>
            <a:r>
              <a:rPr lang="fr-FR" altLang="fr-FR" dirty="0"/>
              <a:t>, </a:t>
            </a:r>
            <a:r>
              <a:rPr lang="fr-FR" altLang="fr-FR" dirty="0" err="1"/>
              <a:t>order</a:t>
            </a:r>
            <a:r>
              <a:rPr lang="fr-FR" altLang="fr-FR" dirty="0"/>
              <a:t> 2 to time</a:t>
            </a:r>
            <a:br>
              <a:rPr lang="fr-FR" altLang="fr-FR" dirty="0"/>
            </a:br>
            <a:r>
              <a:rPr lang="fr-FR" altLang="fr-FR" dirty="0"/>
              <a:t>and in </a:t>
            </a:r>
            <a:r>
              <a:rPr lang="fr-FR" altLang="fr-FR" dirty="0" err="1"/>
              <a:t>space</a:t>
            </a:r>
            <a:r>
              <a:rPr lang="fr-FR" altLang="fr-FR" dirty="0"/>
              <a:t>
</a:t>
            </a:r>
          </a:p>
        </p:txBody>
      </p:sp>
      <p:sp>
        <p:nvSpPr>
          <p:cNvPr id="44038" name="Line 7">
            <a:extLst>
              <a:ext uri="{FF2B5EF4-FFF2-40B4-BE49-F238E27FC236}">
                <a16:creationId xmlns:a16="http://schemas.microsoft.com/office/drawing/2014/main" id="{08B6E41C-1219-6842-A4D5-BCE6991F14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63750" y="3422650"/>
            <a:ext cx="720725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Line 8">
            <a:extLst>
              <a:ext uri="{FF2B5EF4-FFF2-40B4-BE49-F238E27FC236}">
                <a16:creationId xmlns:a16="http://schemas.microsoft.com/office/drawing/2014/main" id="{7E0FC574-ED2B-4241-BD8B-DA143C21D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6500" y="3349625"/>
            <a:ext cx="790575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4040" name="Object 9">
            <a:extLst>
              <a:ext uri="{FF2B5EF4-FFF2-40B4-BE49-F238E27FC236}">
                <a16:creationId xmlns:a16="http://schemas.microsoft.com/office/drawing/2014/main" id="{77350DDB-4563-2248-B0B2-B8A6AB84F0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286250"/>
          <a:ext cx="2830513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4" name="Equation" r:id="rId5" imgW="27495500" imgH="9944100" progId="Equation.3">
                  <p:embed/>
                </p:oleObj>
              </mc:Choice>
              <mc:Fallback>
                <p:oleObj name="Equation" r:id="rId5" imgW="27495500" imgH="9944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86250"/>
                        <a:ext cx="2830513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10">
            <a:extLst>
              <a:ext uri="{FF2B5EF4-FFF2-40B4-BE49-F238E27FC236}">
                <a16:creationId xmlns:a16="http://schemas.microsoft.com/office/drawing/2014/main" id="{5899C3E1-0E93-3242-94DC-6A9CEA56C2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2575" y="4573588"/>
          <a:ext cx="235902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5" name="Equation" r:id="rId7" imgW="26911300" imgH="9944100" progId="Equation.3">
                  <p:embed/>
                </p:oleObj>
              </mc:Choice>
              <mc:Fallback>
                <p:oleObj name="Equation" r:id="rId7" imgW="26911300" imgH="9944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4573588"/>
                        <a:ext cx="2359025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Text Box 13">
            <a:extLst>
              <a:ext uri="{FF2B5EF4-FFF2-40B4-BE49-F238E27FC236}">
                <a16:creationId xmlns:a16="http://schemas.microsoft.com/office/drawing/2014/main" id="{5D333527-6A63-BA4A-8C49-338F90019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092825"/>
            <a:ext cx="35530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>
                <a:solidFill>
                  <a:srgbClr val="FF3300"/>
                </a:solidFill>
              </a:rPr>
              <a:t>NEW INTEGRATION SCHEME?
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>
            <a:extLst>
              <a:ext uri="{FF2B5EF4-FFF2-40B4-BE49-F238E27FC236}">
                <a16:creationId xmlns:a16="http://schemas.microsoft.com/office/drawing/2014/main" id="{8FAFE9C8-DC92-B244-AF1F-537FAE2367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454952"/>
              </p:ext>
            </p:extLst>
          </p:nvPr>
        </p:nvGraphicFramePr>
        <p:xfrm>
          <a:off x="1187624" y="709613"/>
          <a:ext cx="568801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5" name="Equation" r:id="rId3" imgW="33934400" imgH="5270500" progId="Equation.3">
                  <p:embed/>
                </p:oleObj>
              </mc:Choice>
              <mc:Fallback>
                <p:oleObj name="Equation" r:id="rId3" imgW="33934400" imgH="5270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709613"/>
                        <a:ext cx="568801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Text Box 3">
            <a:extLst>
              <a:ext uri="{FF2B5EF4-FFF2-40B4-BE49-F238E27FC236}">
                <a16:creationId xmlns:a16="http://schemas.microsoft.com/office/drawing/2014/main" id="{61C29728-DA07-3A49-8BAF-F847D8469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8213" y="7842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graphicFrame>
        <p:nvGraphicFramePr>
          <p:cNvPr id="45060" name="Object 4">
            <a:extLst>
              <a:ext uri="{FF2B5EF4-FFF2-40B4-BE49-F238E27FC236}">
                <a16:creationId xmlns:a16="http://schemas.microsoft.com/office/drawing/2014/main" id="{5EE4C909-2C5B-C749-A3AC-1EC14C7FA7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844675"/>
          <a:ext cx="6269037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" name="Equation" r:id="rId5" imgW="54419500" imgH="16383000" progId="Equation.3">
                  <p:embed/>
                </p:oleObj>
              </mc:Choice>
              <mc:Fallback>
                <p:oleObj name="Equation" r:id="rId5" imgW="54419500" imgH="1638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844675"/>
                        <a:ext cx="6269037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>
            <a:extLst>
              <a:ext uri="{FF2B5EF4-FFF2-40B4-BE49-F238E27FC236}">
                <a16:creationId xmlns:a16="http://schemas.microsoft.com/office/drawing/2014/main" id="{48CDC021-F06C-5947-8B3F-2D7CE6F4E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7" name="Equation" r:id="rId7" imgW="2628900" imgH="4978400" progId="Equation.3">
                  <p:embed/>
                </p:oleObj>
              </mc:Choice>
              <mc:Fallback>
                <p:oleObj name="Equation" r:id="rId7" imgW="2628900" imgH="4978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Line 6">
            <a:extLst>
              <a:ext uri="{FF2B5EF4-FFF2-40B4-BE49-F238E27FC236}">
                <a16:creationId xmlns:a16="http://schemas.microsoft.com/office/drawing/2014/main" id="{124AF660-C869-B14C-BD7F-47020C56A5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92275" y="3933825"/>
            <a:ext cx="12954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" name="Text Box 7">
            <a:extLst>
              <a:ext uri="{FF2B5EF4-FFF2-40B4-BE49-F238E27FC236}">
                <a16:creationId xmlns:a16="http://schemas.microsoft.com/office/drawing/2014/main" id="{F805AAAC-A9C5-9343-97F2-2F100F099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435" y="3864699"/>
            <a:ext cx="366863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New </a:t>
            </a:r>
            <a:r>
              <a:rPr lang="fr-FR" altLang="fr-FR" dirty="0" err="1"/>
              <a:t>Integration</a:t>
            </a:r>
            <a:r>
              <a:rPr lang="fr-FR" altLang="fr-FR" dirty="0"/>
              <a:t> </a:t>
            </a:r>
            <a:r>
              <a:rPr lang="fr-FR" altLang="fr-FR" dirty="0" err="1"/>
              <a:t>Algorithm</a:t>
            </a:r>
            <a:r>
              <a:rPr lang="fr-FR" altLang="fr-FR" dirty="0"/>
              <a:t>
</a:t>
            </a:r>
          </a:p>
          <a:p>
            <a:pPr eaLnBrk="1" hangingPunct="1"/>
            <a:r>
              <a:rPr lang="fr-FR" altLang="fr-FR" dirty="0"/>
              <a:t>Notice the </a:t>
            </a:r>
            <a:r>
              <a:rPr lang="fr-FR" altLang="fr-FR" dirty="0" err="1"/>
              <a:t>simplicity</a:t>
            </a:r>
            <a:r>
              <a:rPr lang="fr-FR" altLang="fr-FR" dirty="0"/>
              <a:t>.. </a:t>
            </a:r>
            <a:br>
              <a:rPr lang="fr-FR" altLang="fr-FR" dirty="0"/>
            </a:br>
            <a:r>
              <a:rPr lang="fr-FR" altLang="fr-FR" dirty="0"/>
              <a:t>But </a:t>
            </a:r>
            <a:r>
              <a:rPr lang="fr-FR" altLang="fr-FR" dirty="0" err="1"/>
              <a:t>requires</a:t>
            </a:r>
            <a:r>
              <a:rPr lang="fr-FR" altLang="fr-FR" dirty="0"/>
              <a:t> more memory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We</a:t>
            </a:r>
            <a:r>
              <a:rPr lang="fr-FR" altLang="fr-FR" dirty="0"/>
              <a:t> « jump » over position </a:t>
            </a:r>
            <a:r>
              <a:rPr lang="fr-FR" altLang="fr-FR" dirty="0" err="1"/>
              <a:t>j,and</a:t>
            </a:r>
            <a:r>
              <a:rPr lang="fr-FR" altLang="fr-FR" dirty="0"/>
              <a:t> n 
</a:t>
            </a:r>
          </a:p>
        </p:txBody>
      </p:sp>
      <p:sp>
        <p:nvSpPr>
          <p:cNvPr id="45064" name="Text Box 8">
            <a:extLst>
              <a:ext uri="{FF2B5EF4-FFF2-40B4-BE49-F238E27FC236}">
                <a16:creationId xmlns:a16="http://schemas.microsoft.com/office/drawing/2014/main" id="{62734AB0-E292-394C-BAD1-12DC6E6E6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5753100"/>
            <a:ext cx="773641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400" b="1" dirty="0"/>
              <a:t>This </a:t>
            </a:r>
            <a:r>
              <a:rPr lang="fr-FR" altLang="fr-FR" sz="2400" b="1" dirty="0" err="1"/>
              <a:t>method</a:t>
            </a:r>
            <a:r>
              <a:rPr lang="fr-FR" altLang="fr-FR" sz="2400" b="1" dirty="0"/>
              <a:t> </a:t>
            </a:r>
            <a:r>
              <a:rPr lang="fr-FR" altLang="fr-FR" sz="2400" b="1" dirty="0" err="1"/>
              <a:t>is</a:t>
            </a:r>
            <a:r>
              <a:rPr lang="fr-FR" altLang="fr-FR" sz="2400" b="1" dirty="0"/>
              <a:t> </a:t>
            </a:r>
            <a:r>
              <a:rPr lang="fr-FR" altLang="fr-FR" sz="2400" b="1" dirty="0" err="1"/>
              <a:t>called</a:t>
            </a:r>
            <a:r>
              <a:rPr lang="fr-FR" altLang="fr-FR" sz="2400" b="1" dirty="0"/>
              <a:t> "</a:t>
            </a:r>
            <a:r>
              <a:rPr lang="fr-FR" altLang="fr-FR" sz="2400" b="1" dirty="0" err="1"/>
              <a:t>leap-frog</a:t>
            </a:r>
            <a:r>
              <a:rPr lang="fr-FR" altLang="fr-FR" sz="2400" b="1" dirty="0"/>
              <a:t>" or " </a:t>
            </a:r>
            <a:r>
              <a:rPr lang="fr-FR" altLang="fr-FR" sz="2400" b="1" dirty="0" err="1"/>
              <a:t>sheep</a:t>
            </a:r>
            <a:r>
              <a:rPr lang="fr-FR" altLang="fr-FR" sz="2400" b="1" dirty="0"/>
              <a:t> jump " </a:t>
            </a:r>
            <a:br>
              <a:rPr lang="fr-FR" altLang="fr-FR" sz="2400" b="1" dirty="0"/>
            </a:br>
            <a:r>
              <a:rPr lang="fr-FR" altLang="fr-FR" sz="2400" b="1" dirty="0"/>
              <a:t>in French (.... and not </a:t>
            </a:r>
            <a:r>
              <a:rPr lang="fr-FR" altLang="fr-FR" sz="2400" b="1" dirty="0" err="1"/>
              <a:t>frog</a:t>
            </a:r>
            <a:r>
              <a:rPr lang="fr-FR" altLang="fr-FR" sz="2400" b="1" dirty="0"/>
              <a:t> jump...)</a:t>
            </a:r>
            <a:r>
              <a:rPr lang="fr-FR" altLang="fr-FR" dirty="0"/>
              <a:t>
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AB93E93-A919-7E49-BAFD-1E72B22045E7}"/>
              </a:ext>
            </a:extLst>
          </p:cNvPr>
          <p:cNvSpPr txBox="1"/>
          <p:nvPr/>
        </p:nvSpPr>
        <p:spPr>
          <a:xfrm>
            <a:off x="2843808" y="260648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method 2</a:t>
            </a:r>
            <a:r>
              <a:rPr lang="en-US" baseline="30000" dirty="0"/>
              <a:t>nd</a:t>
            </a:r>
            <a:r>
              <a:rPr lang="en-US" dirty="0"/>
              <a:t> order space and time method :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A092CD10-D8BE-0B4A-B66B-47B1625EE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352425"/>
            <a:ext cx="35317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Implementation</a:t>
            </a:r>
            <a:r>
              <a:rPr lang="fr-FR" altLang="fr-FR" dirty="0"/>
              <a:t> of the </a:t>
            </a:r>
            <a:r>
              <a:rPr lang="fr-FR" altLang="fr-FR" dirty="0" err="1"/>
              <a:t>Leap-Frog</a:t>
            </a:r>
            <a:r>
              <a:rPr lang="fr-FR" altLang="fr-FR" dirty="0"/>
              <a:t>
</a:t>
            </a:r>
          </a:p>
        </p:txBody>
      </p:sp>
      <p:graphicFrame>
        <p:nvGraphicFramePr>
          <p:cNvPr id="46083" name="Object 3">
            <a:extLst>
              <a:ext uri="{FF2B5EF4-FFF2-40B4-BE49-F238E27FC236}">
                <a16:creationId xmlns:a16="http://schemas.microsoft.com/office/drawing/2014/main" id="{B2CB1CFC-CA62-524A-9797-6C27F737FD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563" y="836613"/>
          <a:ext cx="38481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3" name="Equation" r:id="rId3" imgW="26911300" imgH="4686300" progId="Equation.3">
                  <p:embed/>
                </p:oleObj>
              </mc:Choice>
              <mc:Fallback>
                <p:oleObj name="Equation" r:id="rId3" imgW="26911300" imgH="4686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836613"/>
                        <a:ext cx="384810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Text Box 4">
            <a:extLst>
              <a:ext uri="{FF2B5EF4-FFF2-40B4-BE49-F238E27FC236}">
                <a16:creationId xmlns:a16="http://schemas.microsoft.com/office/drawing/2014/main" id="{51D36930-51F5-664C-A792-42C151F54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720850"/>
            <a:ext cx="868269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b="1" dirty="0"/>
              <a:t>Problème</a:t>
            </a:r>
            <a:r>
              <a:rPr lang="fr-FR" altLang="fr-FR" dirty="0"/>
              <a:t> : How to </a:t>
            </a:r>
            <a:r>
              <a:rPr lang="fr-FR" altLang="fr-FR" dirty="0" err="1"/>
              <a:t>Calculate</a:t>
            </a:r>
            <a:r>
              <a:rPr lang="fr-FR" altLang="fr-FR" dirty="0"/>
              <a:t> the 1</a:t>
            </a:r>
            <a:r>
              <a:rPr lang="fr-FR" altLang="fr-FR" baseline="30000" dirty="0"/>
              <a:t>st</a:t>
            </a:r>
            <a:r>
              <a:rPr lang="fr-FR" altLang="fr-FR" dirty="0"/>
              <a:t> time </a:t>
            </a:r>
            <a:r>
              <a:rPr lang="fr-FR" altLang="fr-FR" dirty="0" err="1"/>
              <a:t>step</a:t>
            </a:r>
            <a:r>
              <a:rPr lang="fr-FR" altLang="fr-FR" dirty="0"/>
              <a:t> (N=1) </a:t>
            </a:r>
            <a:r>
              <a:rPr lang="fr-FR" altLang="fr-FR" dirty="0" err="1"/>
              <a:t>because</a:t>
            </a:r>
            <a:r>
              <a:rPr lang="fr-FR" altLang="fr-FR" dirty="0"/>
              <a:t>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don't</a:t>
            </a:r>
            <a:r>
              <a:rPr lang="fr-FR" altLang="fr-FR" dirty="0"/>
              <a:t> know</a:t>
            </a:r>
            <a:br>
              <a:rPr lang="fr-FR" altLang="fr-FR" dirty="0"/>
            </a:br>
            <a:r>
              <a:rPr lang="fr-FR" altLang="fr-FR" dirty="0"/>
              <a:t>The system at n=-1.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b="1" dirty="0"/>
              <a:t>Solution: </a:t>
            </a:r>
            <a:r>
              <a:rPr lang="fr-FR" altLang="fr-FR" b="1" dirty="0" err="1"/>
              <a:t>Take</a:t>
            </a:r>
            <a:r>
              <a:rPr lang="fr-FR" altLang="fr-FR" b="1" dirty="0"/>
              <a:t> the first </a:t>
            </a:r>
            <a:r>
              <a:rPr lang="fr-FR" altLang="fr-FR" b="1" dirty="0" err="1"/>
              <a:t>step</a:t>
            </a:r>
            <a:r>
              <a:rPr lang="fr-FR" altLang="fr-FR" b="1" dirty="0"/>
              <a:t> </a:t>
            </a:r>
            <a:r>
              <a:rPr lang="fr-FR" altLang="fr-FR" b="1" dirty="0" err="1"/>
              <a:t>with</a:t>
            </a:r>
            <a:r>
              <a:rPr lang="fr-FR" altLang="fr-FR" b="1" dirty="0"/>
              <a:t> a </a:t>
            </a:r>
            <a:r>
              <a:rPr lang="fr-FR" altLang="fr-FR" dirty="0"/>
              <a:t>UPWIND, and </a:t>
            </a:r>
            <a:r>
              <a:rPr lang="fr-FR" altLang="fr-FR" dirty="0" err="1"/>
              <a:t>then</a:t>
            </a:r>
            <a:r>
              <a:rPr lang="fr-FR" altLang="fr-FR" dirty="0"/>
              <a:t> continue </a:t>
            </a:r>
            <a:r>
              <a:rPr lang="fr-FR" altLang="fr-FR" dirty="0" err="1"/>
              <a:t>with</a:t>
            </a:r>
            <a:r>
              <a:rPr lang="fr-FR" altLang="fr-FR" dirty="0"/>
              <a:t>  LEAPFROG</a:t>
            </a: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309E4C50-470E-7544-A002-76A34C066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3860800"/>
            <a:ext cx="3403496" cy="2585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fr-FR" altLang="fr-FR" dirty="0" err="1"/>
              <a:t>Initialize</a:t>
            </a:r>
            <a:r>
              <a:rPr lang="fr-FR" altLang="fr-FR" dirty="0"/>
              <a:t> the systemdt,dx,U0</a:t>
            </a:r>
          </a:p>
          <a:p>
            <a:pPr eaLnBrk="1" hangingPunct="1">
              <a:buFontTx/>
              <a:buAutoNum type="arabicPeriod"/>
            </a:pPr>
            <a:endParaRPr lang="fr-FR" altLang="fr-FR" dirty="0"/>
          </a:p>
          <a:p>
            <a:pPr eaLnBrk="1" hangingPunct="1">
              <a:buFontTx/>
              <a:buAutoNum type="arabicPeriod"/>
            </a:pPr>
            <a:r>
              <a:rPr lang="fr-FR" altLang="fr-FR" dirty="0"/>
              <a:t> </a:t>
            </a:r>
            <a:r>
              <a:rPr lang="fr-FR" altLang="fr-FR" dirty="0" err="1"/>
              <a:t>compute</a:t>
            </a:r>
            <a:r>
              <a:rPr lang="fr-FR" altLang="fr-FR" dirty="0"/>
              <a:t> U1= A</a:t>
            </a:r>
            <a:r>
              <a:rPr lang="fr-FR" altLang="fr-FR" baseline="-25000" dirty="0"/>
              <a:t>upwind</a:t>
            </a:r>
            <a:r>
              <a:rPr lang="fr-FR" altLang="fr-FR" dirty="0"/>
              <a:t>U0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3. </a:t>
            </a:r>
            <a:r>
              <a:rPr lang="fr-FR" altLang="fr-FR" dirty="0" err="1"/>
              <a:t>compute</a:t>
            </a:r>
            <a:r>
              <a:rPr lang="fr-FR" altLang="fr-FR" dirty="0"/>
              <a:t> U2=A</a:t>
            </a:r>
            <a:r>
              <a:rPr lang="fr-FR" altLang="fr-FR" baseline="-25000" dirty="0"/>
              <a:t>leapfrog</a:t>
            </a:r>
            <a:r>
              <a:rPr lang="fr-FR" altLang="fr-FR" dirty="0"/>
              <a:t>U1+U0</a:t>
            </a:r>
          </a:p>
          <a:p>
            <a:pPr eaLnBrk="1" hangingPunct="1"/>
            <a:endParaRPr lang="fr-FR" altLang="fr-FR" dirty="0"/>
          </a:p>
          <a:p>
            <a:pPr eaLnBrk="1" hangingPunct="1">
              <a:buFontTx/>
              <a:buAutoNum type="arabicPeriod" startAt="4"/>
            </a:pPr>
            <a:r>
              <a:rPr lang="fr-FR" altLang="fr-FR" dirty="0"/>
              <a:t>U0=U1 et U1=U2</a:t>
            </a:r>
          </a:p>
          <a:p>
            <a:pPr eaLnBrk="1" hangingPunct="1">
              <a:buFontTx/>
              <a:buAutoNum type="arabicPeriod" startAt="4"/>
            </a:pPr>
            <a:endParaRPr lang="fr-FR" altLang="fr-FR" dirty="0"/>
          </a:p>
          <a:p>
            <a:pPr eaLnBrk="1" hangingPunct="1">
              <a:buFontTx/>
              <a:buAutoNum type="arabicPeriod" startAt="4"/>
            </a:pPr>
            <a:r>
              <a:rPr lang="fr-FR" altLang="fr-FR" dirty="0"/>
              <a:t>Go back to  3   </a:t>
            </a:r>
          </a:p>
        </p:txBody>
      </p:sp>
      <p:sp>
        <p:nvSpPr>
          <p:cNvPr id="46086" name="Line 6">
            <a:extLst>
              <a:ext uri="{FF2B5EF4-FFF2-40B4-BE49-F238E27FC236}">
                <a16:creationId xmlns:a16="http://schemas.microsoft.com/office/drawing/2014/main" id="{4822A63B-C554-344B-A9C5-D851B917B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4149725"/>
            <a:ext cx="12239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Text Box 7">
            <a:extLst>
              <a:ext uri="{FF2B5EF4-FFF2-40B4-BE49-F238E27FC236}">
                <a16:creationId xmlns:a16="http://schemas.microsoft.com/office/drawing/2014/main" id="{6D4603D2-FF98-7444-A4D9-200B19F28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716338"/>
            <a:ext cx="2262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1st </a:t>
            </a:r>
            <a:r>
              <a:rPr lang="fr-FR" altLang="fr-FR" dirty="0" err="1"/>
              <a:t>step</a:t>
            </a:r>
            <a:r>
              <a:rPr lang="fr-FR" altLang="fr-FR" dirty="0"/>
              <a:t> </a:t>
            </a:r>
            <a:r>
              <a:rPr lang="fr-FR" altLang="fr-FR" dirty="0" err="1"/>
              <a:t>with</a:t>
            </a:r>
            <a:r>
              <a:rPr lang="fr-FR" altLang="fr-FR" dirty="0"/>
              <a:t> </a:t>
            </a:r>
            <a:r>
              <a:rPr lang="fr-FR" altLang="fr-FR" dirty="0" err="1"/>
              <a:t>upwind</a:t>
            </a:r>
            <a:endParaRPr lang="fr-FR" altLang="fr-FR" dirty="0"/>
          </a:p>
        </p:txBody>
      </p:sp>
      <p:sp>
        <p:nvSpPr>
          <p:cNvPr id="46088" name="Freeform 8">
            <a:extLst>
              <a:ext uri="{FF2B5EF4-FFF2-40B4-BE49-F238E27FC236}">
                <a16:creationId xmlns:a16="http://schemas.microsoft.com/office/drawing/2014/main" id="{C9AB169E-D196-BF4D-8E88-0C4955C49874}"/>
              </a:ext>
            </a:extLst>
          </p:cNvPr>
          <p:cNvSpPr>
            <a:spLocks/>
          </p:cNvSpPr>
          <p:nvPr/>
        </p:nvSpPr>
        <p:spPr bwMode="auto">
          <a:xfrm>
            <a:off x="2051050" y="5084763"/>
            <a:ext cx="433388" cy="1152525"/>
          </a:xfrm>
          <a:custGeom>
            <a:avLst/>
            <a:gdLst>
              <a:gd name="T0" fmla="*/ 2147483647 w 273"/>
              <a:gd name="T1" fmla="*/ 2147483647 h 726"/>
              <a:gd name="T2" fmla="*/ 0 w 273"/>
              <a:gd name="T3" fmla="*/ 2147483647 h 726"/>
              <a:gd name="T4" fmla="*/ 0 w 273"/>
              <a:gd name="T5" fmla="*/ 0 h 726"/>
              <a:gd name="T6" fmla="*/ 2147483647 w 273"/>
              <a:gd name="T7" fmla="*/ 0 h 7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3" h="726">
                <a:moveTo>
                  <a:pt x="273" y="726"/>
                </a:moveTo>
                <a:lnTo>
                  <a:pt x="0" y="726"/>
                </a:lnTo>
                <a:lnTo>
                  <a:pt x="0" y="0"/>
                </a:lnTo>
                <a:lnTo>
                  <a:pt x="273" y="0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Text Box 9">
            <a:extLst>
              <a:ext uri="{FF2B5EF4-FFF2-40B4-BE49-F238E27FC236}">
                <a16:creationId xmlns:a16="http://schemas.microsoft.com/office/drawing/2014/main" id="{FA098AF4-55A6-1349-B166-2C851D75A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5176838"/>
            <a:ext cx="16337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Next</a:t>
            </a:r>
            <a:r>
              <a:rPr lang="fr-FR" altLang="fr-FR" dirty="0"/>
              <a:t> </a:t>
            </a:r>
            <a:r>
              <a:rPr lang="fr-FR" altLang="fr-FR" dirty="0" err="1"/>
              <a:t>step</a:t>
            </a:r>
            <a:r>
              <a:rPr lang="fr-FR" altLang="fr-FR" dirty="0"/>
              <a:t> </a:t>
            </a:r>
            <a:r>
              <a:rPr lang="fr-FR" altLang="fr-FR" dirty="0" err="1"/>
              <a:t>with</a:t>
            </a:r>
            <a:br>
              <a:rPr lang="fr-FR" altLang="fr-FR" dirty="0"/>
            </a:br>
            <a:r>
              <a:rPr lang="fr-FR" altLang="fr-FR" dirty="0" err="1"/>
              <a:t>leap-frog</a:t>
            </a:r>
            <a:endParaRPr lang="fr-FR" altLang="fr-FR" dirty="0"/>
          </a:p>
        </p:txBody>
      </p:sp>
      <p:sp>
        <p:nvSpPr>
          <p:cNvPr id="46090" name="Line 10">
            <a:extLst>
              <a:ext uri="{FF2B5EF4-FFF2-40B4-BE49-F238E27FC236}">
                <a16:creationId xmlns:a16="http://schemas.microsoft.com/office/drawing/2014/main" id="{B6A7B044-7509-854E-99A8-BB61C6D22A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2363" y="5445125"/>
            <a:ext cx="1655762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Text Box 11">
            <a:extLst>
              <a:ext uri="{FF2B5EF4-FFF2-40B4-BE49-F238E27FC236}">
                <a16:creationId xmlns:a16="http://schemas.microsoft.com/office/drawing/2014/main" id="{A18F5480-F22B-A741-AA6A-169AD2759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950" y="5248275"/>
            <a:ext cx="18646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Keep</a:t>
            </a:r>
            <a:r>
              <a:rPr lang="fr-FR" altLang="fr-FR" dirty="0"/>
              <a:t> in memory</a:t>
            </a:r>
            <a:br>
              <a:rPr lang="fr-FR" altLang="fr-FR" dirty="0"/>
            </a:br>
            <a:r>
              <a:rPr lang="fr-FR" altLang="fr-FR" dirty="0"/>
              <a:t>U</a:t>
            </a:r>
            <a:r>
              <a:rPr lang="fr-FR" altLang="fr-FR" baseline="30000" dirty="0"/>
              <a:t>n-1</a:t>
            </a:r>
            <a:endParaRPr lang="fr-FR" altLang="fr-FR" dirty="0"/>
          </a:p>
        </p:txBody>
      </p:sp>
      <p:graphicFrame>
        <p:nvGraphicFramePr>
          <p:cNvPr id="46092" name="Object 12">
            <a:extLst>
              <a:ext uri="{FF2B5EF4-FFF2-40B4-BE49-F238E27FC236}">
                <a16:creationId xmlns:a16="http://schemas.microsoft.com/office/drawing/2014/main" id="{3A6E7AA5-5D36-854D-BFBF-C693601083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333375"/>
          <a:ext cx="2449512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4" name="Equation" r:id="rId5" imgW="45643800" imgH="26327100" progId="Equation.3">
                  <p:embed/>
                </p:oleObj>
              </mc:Choice>
              <mc:Fallback>
                <p:oleObj name="Equation" r:id="rId5" imgW="45643800" imgH="26327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33375"/>
                        <a:ext cx="2449512" cy="141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A3636B70-52E7-BA49-AB2F-6BBFA575E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350838"/>
            <a:ext cx="6348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400" dirty="0" err="1">
                <a:solidFill>
                  <a:srgbClr val="FF3300"/>
                </a:solidFill>
              </a:rPr>
              <a:t>Comparison</a:t>
            </a:r>
            <a:r>
              <a:rPr lang="fr-FR" altLang="fr-FR" sz="2400" dirty="0">
                <a:solidFill>
                  <a:srgbClr val="FF3300"/>
                </a:solidFill>
              </a:rPr>
              <a:t> </a:t>
            </a:r>
            <a:r>
              <a:rPr lang="fr-FR" altLang="fr-FR" sz="2400" dirty="0" err="1">
                <a:solidFill>
                  <a:srgbClr val="FF3300"/>
                </a:solidFill>
              </a:rPr>
              <a:t>upwind</a:t>
            </a:r>
            <a:r>
              <a:rPr lang="fr-FR" altLang="fr-FR" sz="2400" dirty="0">
                <a:solidFill>
                  <a:srgbClr val="FF3300"/>
                </a:solidFill>
              </a:rPr>
              <a:t> Vs </a:t>
            </a:r>
            <a:r>
              <a:rPr lang="fr-FR" altLang="fr-FR" sz="2400" dirty="0" err="1">
                <a:solidFill>
                  <a:srgbClr val="FF3300"/>
                </a:solidFill>
              </a:rPr>
              <a:t>leap</a:t>
            </a:r>
            <a:r>
              <a:rPr lang="fr-FR" altLang="fr-FR" sz="2400" dirty="0">
                <a:solidFill>
                  <a:srgbClr val="FF3300"/>
                </a:solidFill>
              </a:rPr>
              <a:t> </a:t>
            </a:r>
            <a:r>
              <a:rPr lang="fr-FR" altLang="fr-FR" sz="2400" dirty="0" err="1">
                <a:solidFill>
                  <a:srgbClr val="FF3300"/>
                </a:solidFill>
              </a:rPr>
              <a:t>frog</a:t>
            </a:r>
            <a:r>
              <a:rPr lang="fr-FR" altLang="fr-FR" sz="2400" dirty="0">
                <a:solidFill>
                  <a:srgbClr val="FF3300"/>
                </a:solidFill>
              </a:rPr>
              <a:t>, sigma=0.2</a:t>
            </a:r>
          </a:p>
        </p:txBody>
      </p:sp>
      <p:pic>
        <p:nvPicPr>
          <p:cNvPr id="47107" name="Picture 3" descr="upwind_test2">
            <a:extLst>
              <a:ext uri="{FF2B5EF4-FFF2-40B4-BE49-F238E27FC236}">
                <a16:creationId xmlns:a16="http://schemas.microsoft.com/office/drawing/2014/main" id="{90D9E9FA-A5F7-974E-B46B-42FD6D68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665288"/>
            <a:ext cx="3887787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 descr="leapfrog_test2">
            <a:extLst>
              <a:ext uri="{FF2B5EF4-FFF2-40B4-BE49-F238E27FC236}">
                <a16:creationId xmlns:a16="http://schemas.microsoft.com/office/drawing/2014/main" id="{6F6B8484-D2C2-F04F-87A8-3CCCFF173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665288"/>
            <a:ext cx="3887787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Text Box 5">
            <a:extLst>
              <a:ext uri="{FF2B5EF4-FFF2-40B4-BE49-F238E27FC236}">
                <a16:creationId xmlns:a16="http://schemas.microsoft.com/office/drawing/2014/main" id="{DA99811C-7C5B-4048-823B-91A6724DF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4600575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Upwind</a:t>
            </a:r>
          </a:p>
        </p:txBody>
      </p:sp>
      <p:sp>
        <p:nvSpPr>
          <p:cNvPr id="47110" name="Text Box 6">
            <a:extLst>
              <a:ext uri="{FF2B5EF4-FFF2-40B4-BE49-F238E27FC236}">
                <a16:creationId xmlns:a16="http://schemas.microsoft.com/office/drawing/2014/main" id="{7B53A2B8-F4F5-954C-BB98-FDFBA6754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5" y="4652963"/>
            <a:ext cx="1225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Leap Frog</a:t>
            </a:r>
          </a:p>
        </p:txBody>
      </p:sp>
      <p:sp>
        <p:nvSpPr>
          <p:cNvPr id="47111" name="Text Box 7">
            <a:extLst>
              <a:ext uri="{FF2B5EF4-FFF2-40B4-BE49-F238E27FC236}">
                <a16:creationId xmlns:a16="http://schemas.microsoft.com/office/drawing/2014/main" id="{A341F455-8315-2148-BE8D-64C6E3860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5753100"/>
            <a:ext cx="31341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the </a:t>
            </a:r>
            <a:r>
              <a:rPr lang="fr-FR" altLang="fr-FR" dirty="0" err="1"/>
              <a:t>leap-frog</a:t>
            </a:r>
            <a:r>
              <a:rPr lang="fr-FR" altLang="fr-FR" dirty="0"/>
              <a:t> </a:t>
            </a:r>
            <a:r>
              <a:rPr lang="fr-FR" altLang="fr-FR" dirty="0" err="1"/>
              <a:t>seembs</a:t>
            </a:r>
            <a:r>
              <a:rPr lang="fr-FR" altLang="fr-FR" dirty="0"/>
              <a:t> </a:t>
            </a:r>
            <a:r>
              <a:rPr lang="fr-FR" altLang="fr-FR" dirty="0" err="1"/>
              <a:t>better</a:t>
            </a:r>
            <a:r>
              <a:rPr lang="fr-FR" altLang="fr-FR" dirty="0"/>
              <a:t>!!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Is </a:t>
            </a:r>
            <a:r>
              <a:rPr lang="fr-FR" altLang="fr-FR" dirty="0" err="1"/>
              <a:t>it</a:t>
            </a:r>
            <a:r>
              <a:rPr lang="fr-FR" altLang="fr-FR" dirty="0"/>
              <a:t> </a:t>
            </a:r>
            <a:r>
              <a:rPr lang="fr-FR" altLang="fr-FR" dirty="0" err="1"/>
              <a:t>always</a:t>
            </a:r>
            <a:r>
              <a:rPr lang="fr-FR" altLang="fr-FR" dirty="0"/>
              <a:t> the case?</a:t>
            </a:r>
          </a:p>
        </p:txBody>
      </p:sp>
      <p:sp>
        <p:nvSpPr>
          <p:cNvPr id="47112" name="Text Box 8">
            <a:extLst>
              <a:ext uri="{FF2B5EF4-FFF2-40B4-BE49-F238E27FC236}">
                <a16:creationId xmlns:a16="http://schemas.microsoft.com/office/drawing/2014/main" id="{1AD504F0-101E-9C4D-80ED-150931357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1073150"/>
            <a:ext cx="17748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Gaussian</a:t>
            </a:r>
            <a:r>
              <a:rPr lang="fr-FR" altLang="fr-FR" dirty="0"/>
              <a:t> pulse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607513BF-9711-884C-BE39-4B58C08F3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07963"/>
            <a:ext cx="889217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Not </a:t>
            </a:r>
            <a:r>
              <a:rPr lang="fr-FR" altLang="fr-FR" dirty="0" err="1"/>
              <a:t>always</a:t>
            </a:r>
            <a:r>
              <a:rPr lang="fr-FR" altLang="fr-FR" dirty="0"/>
              <a:t>... </a:t>
            </a:r>
            <a:r>
              <a:rPr lang="fr-FR" altLang="fr-FR" dirty="0" err="1"/>
              <a:t>When</a:t>
            </a:r>
            <a:r>
              <a:rPr lang="fr-FR" altLang="fr-FR" dirty="0"/>
              <a:t> the </a:t>
            </a:r>
            <a:r>
              <a:rPr lang="fr-FR" altLang="fr-FR" dirty="0" err="1"/>
              <a:t>function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very</a:t>
            </a:r>
            <a:r>
              <a:rPr lang="fr-FR" altLang="fr-FR" dirty="0"/>
              <a:t> </a:t>
            </a:r>
            <a:r>
              <a:rPr lang="fr-FR" altLang="fr-FR" dirty="0" err="1"/>
              <a:t>steep</a:t>
            </a:r>
            <a:r>
              <a:rPr lang="fr-FR" altLang="fr-FR" dirty="0"/>
              <a:t> and </a:t>
            </a:r>
            <a:r>
              <a:rPr lang="fr-FR" altLang="fr-FR" dirty="0" err="1"/>
              <a:t>sharp</a:t>
            </a:r>
            <a:r>
              <a:rPr lang="fr-FR" altLang="fr-FR" dirty="0"/>
              <a:t>  the </a:t>
            </a:r>
            <a:r>
              <a:rPr lang="fr-FR" altLang="fr-FR" dirty="0" err="1"/>
              <a:t>Leap-Frog</a:t>
            </a:r>
            <a:r>
              <a:rPr lang="fr-FR" altLang="fr-FR" dirty="0"/>
              <a:t> </a:t>
            </a:r>
            <a:r>
              <a:rPr lang="fr-FR" altLang="fr-FR" dirty="0" err="1"/>
              <a:t>can</a:t>
            </a:r>
            <a:r>
              <a:rPr lang="fr-FR" altLang="fr-FR" dirty="0"/>
              <a:t> </a:t>
            </a:r>
            <a:r>
              <a:rPr lang="fr-FR" altLang="fr-FR" dirty="0" err="1"/>
              <a:t>becomes</a:t>
            </a:r>
            <a:br>
              <a:rPr lang="fr-FR" altLang="fr-FR" dirty="0"/>
            </a:br>
            <a:r>
              <a:rPr lang="fr-FR" altLang="fr-FR" dirty="0" err="1"/>
              <a:t>somewhat</a:t>
            </a:r>
            <a:r>
              <a:rPr lang="fr-FR" altLang="fr-FR" dirty="0"/>
              <a:t> </a:t>
            </a:r>
            <a:r>
              <a:rPr lang="fr-FR" altLang="fr-FR" dirty="0" err="1"/>
              <a:t>unstable</a:t>
            </a:r>
            <a:r>
              <a:rPr lang="fr-FR" altLang="fr-FR" dirty="0"/>
              <a:t>. So </a:t>
            </a:r>
            <a:r>
              <a:rPr lang="fr-FR" altLang="fr-FR" dirty="0" err="1"/>
              <a:t>choose</a:t>
            </a:r>
            <a:r>
              <a:rPr lang="fr-FR" altLang="fr-FR" dirty="0"/>
              <a:t> sigma &lt;&lt; 1
</a:t>
            </a:r>
          </a:p>
        </p:txBody>
      </p:sp>
      <p:pic>
        <p:nvPicPr>
          <p:cNvPr id="48131" name="Picture 3" descr="upwind_test3">
            <a:extLst>
              <a:ext uri="{FF2B5EF4-FFF2-40B4-BE49-F238E27FC236}">
                <a16:creationId xmlns:a16="http://schemas.microsoft.com/office/drawing/2014/main" id="{BACD12B5-B0C0-3540-98AD-FBA0A8867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71650"/>
            <a:ext cx="4033838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 descr="leapfrog_test3">
            <a:extLst>
              <a:ext uri="{FF2B5EF4-FFF2-40B4-BE49-F238E27FC236}">
                <a16:creationId xmlns:a16="http://schemas.microsoft.com/office/drawing/2014/main" id="{E6B26C83-F201-EF47-A998-D5398382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700213"/>
            <a:ext cx="4137025" cy="310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 Box 5">
            <a:extLst>
              <a:ext uri="{FF2B5EF4-FFF2-40B4-BE49-F238E27FC236}">
                <a16:creationId xmlns:a16="http://schemas.microsoft.com/office/drawing/2014/main" id="{8BC707CD-7642-0C46-A604-9C744AA3F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144588"/>
            <a:ext cx="32239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Evolution of a top-</a:t>
            </a:r>
            <a:r>
              <a:rPr lang="fr-FR" altLang="fr-FR" dirty="0" err="1"/>
              <a:t>hat</a:t>
            </a:r>
            <a:r>
              <a:rPr lang="fr-FR" altLang="fr-FR" dirty="0"/>
              <a:t> impulse
</a:t>
            </a:r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DAF38B00-9B1D-7248-9DCA-5B4568823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49609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upwind</a:t>
            </a:r>
          </a:p>
        </p:txBody>
      </p:sp>
      <p:sp>
        <p:nvSpPr>
          <p:cNvPr id="48135" name="Text Box 7">
            <a:extLst>
              <a:ext uri="{FF2B5EF4-FFF2-40B4-BE49-F238E27FC236}">
                <a16:creationId xmlns:a16="http://schemas.microsoft.com/office/drawing/2014/main" id="{BDEB3F8B-A921-C043-BCA6-4FCBA5C71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425" y="4960938"/>
            <a:ext cx="114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Leap frog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71B6A2B-3EBD-5242-9710-6ACF74908CDD}"/>
              </a:ext>
            </a:extLst>
          </p:cNvPr>
          <p:cNvSpPr txBox="1"/>
          <p:nvPr/>
        </p:nvSpPr>
        <p:spPr>
          <a:xfrm>
            <a:off x="303213" y="5805264"/>
            <a:ext cx="596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can be checked with Von Neuman stability analysis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BF6FDC-B5F0-CC45-811F-380AC66A4736}"/>
              </a:ext>
            </a:extLst>
          </p:cNvPr>
          <p:cNvSpPr/>
          <p:nvPr/>
        </p:nvSpPr>
        <p:spPr>
          <a:xfrm>
            <a:off x="251520" y="12576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 err="1"/>
              <a:t>Implicit</a:t>
            </a:r>
            <a:r>
              <a:rPr lang="fr-FR" altLang="fr-FR" b="1" dirty="0"/>
              <a:t> Method: </a:t>
            </a:r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F5B65A3-7664-4546-86A0-7E68FA2FE0FA}"/>
              </a:ext>
            </a:extLst>
          </p:cNvPr>
          <p:cNvSpPr txBox="1"/>
          <p:nvPr/>
        </p:nvSpPr>
        <p:spPr>
          <a:xfrm>
            <a:off x="2483768" y="38190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Building a simple first order implicit method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1D919EFB-2640-9A45-888F-D75726C0E7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602844"/>
              </p:ext>
            </p:extLst>
          </p:nvPr>
        </p:nvGraphicFramePr>
        <p:xfrm>
          <a:off x="1043608" y="751240"/>
          <a:ext cx="568801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8" name="Equation" r:id="rId3" imgW="33934400" imgH="5270500" progId="Equation.3">
                  <p:embed/>
                </p:oleObj>
              </mc:Choice>
              <mc:Fallback>
                <p:oleObj name="Equation" r:id="rId3" imgW="33934400" imgH="5270500" progId="Equation.3">
                  <p:embed/>
                  <p:pic>
                    <p:nvPicPr>
                      <p:cNvPr id="19458" name="Object 4">
                        <a:extLst>
                          <a:ext uri="{FF2B5EF4-FFF2-40B4-BE49-F238E27FC236}">
                            <a16:creationId xmlns:a16="http://schemas.microsoft.com/office/drawing/2014/main" id="{AD0D4546-C055-6645-928E-26E9066FD5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751240"/>
                        <a:ext cx="568801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89D5AA0B-0662-8F4E-8075-707BF05CE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70" y="2024182"/>
            <a:ext cx="2463800" cy="1041400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480647F-0DE3-E04E-B6ED-B69E9AA4A5D6}"/>
              </a:ext>
            </a:extLst>
          </p:cNvPr>
          <p:cNvCxnSpPr/>
          <p:nvPr/>
        </p:nvCxnSpPr>
        <p:spPr>
          <a:xfrm flipH="1">
            <a:off x="899592" y="1484784"/>
            <a:ext cx="361178" cy="539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6B552D31-938F-BF4A-BDA3-C86FBCF40203}"/>
                  </a:ext>
                </a:extLst>
              </p:cNvPr>
              <p:cNvSpPr txBox="1"/>
              <p:nvPr/>
            </p:nvSpPr>
            <p:spPr>
              <a:xfrm>
                <a:off x="4769009" y="2204864"/>
                <a:ext cx="3763431" cy="999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sup>
                          </m:sSubSup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≃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6B552D31-938F-BF4A-BDA3-C86FBCF40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009" y="2204864"/>
                <a:ext cx="3763431" cy="999569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95AF6D76-2C25-3F48-B489-E644454FCCC0}"/>
              </a:ext>
            </a:extLst>
          </p:cNvPr>
          <p:cNvSpPr txBox="1"/>
          <p:nvPr/>
        </p:nvSpPr>
        <p:spPr>
          <a:xfrm>
            <a:off x="4260431" y="1543874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Space derivative is evaluated at time N+1</a:t>
            </a:r>
          </a:p>
          <a:p>
            <a:r>
              <a:rPr lang="en-US" dirty="0"/>
              <a:t>(ant not </a:t>
            </a:r>
            <a:r>
              <a:rPr lang="en-US" dirty="0" err="1"/>
              <a:t>tim</a:t>
            </a:r>
            <a:r>
              <a:rPr lang="en-US" dirty="0"/>
              <a:t> N)=&gt; it is then an implicit equation!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9FD2F85-3F77-CE4C-9022-C139A1D43AE8}"/>
              </a:ext>
            </a:extLst>
          </p:cNvPr>
          <p:cNvSpPr txBox="1"/>
          <p:nvPr/>
        </p:nvSpPr>
        <p:spPr>
          <a:xfrm>
            <a:off x="2253129" y="367514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the implicit equation to solve 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FE5FE31-F089-9044-AD09-A47008BA51DD}"/>
                  </a:ext>
                </a:extLst>
              </p:cNvPr>
              <p:cNvSpPr txBox="1"/>
              <p:nvPr/>
            </p:nvSpPr>
            <p:spPr>
              <a:xfrm>
                <a:off x="393703" y="4189591"/>
                <a:ext cx="7733456" cy="2917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  <a:p>
                <a:endParaRPr lang="en-US" sz="2000" dirty="0"/>
              </a:p>
              <a:p>
                <a:r>
                  <a:rPr lang="en-US" sz="2000" dirty="0"/>
                  <a:t>We want to find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sz="2000" dirty="0"/>
                  <a:t> =&gt;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f>
                        <m:f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FE5FE31-F089-9044-AD09-A47008BA5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3" y="4189591"/>
                <a:ext cx="7733456" cy="2917017"/>
              </a:xfrm>
              <a:prstGeom prst="rect">
                <a:avLst/>
              </a:prstGeom>
              <a:blipFill>
                <a:blip r:embed="rId7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85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DA888402-9486-554A-BF90-305B82DB5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423863"/>
            <a:ext cx="45063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There are two main methods of resolution 
</a:t>
            </a:r>
            <a:endParaRPr lang="fr-FR" altLang="fr-FR" dirty="0"/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DB858016-0F84-9940-97FB-A04AFCD25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1431925"/>
            <a:ext cx="845616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u="sng" dirty="0" err="1"/>
              <a:t>Either</a:t>
            </a:r>
            <a:r>
              <a:rPr lang="fr-FR" altLang="fr-FR" u="sng" dirty="0"/>
              <a:t> </a:t>
            </a:r>
            <a:r>
              <a:rPr lang="fr-FR" altLang="fr-FR" u="sng" dirty="0" err="1"/>
              <a:t>we</a:t>
            </a:r>
            <a:r>
              <a:rPr lang="fr-FR" altLang="fr-FR" u="sng" dirty="0"/>
              <a:t> </a:t>
            </a:r>
            <a:r>
              <a:rPr lang="fr-FR" altLang="fr-FR" u="sng" dirty="0" err="1"/>
              <a:t>work</a:t>
            </a:r>
            <a:r>
              <a:rPr lang="fr-FR" altLang="fr-FR" u="sng" dirty="0"/>
              <a:t> in the "</a:t>
            </a:r>
            <a:r>
              <a:rPr lang="fr-FR" altLang="fr-FR" u="sng" dirty="0" err="1"/>
              <a:t>physical</a:t>
            </a:r>
            <a:r>
              <a:rPr lang="fr-FR" altLang="fr-FR" u="sng" dirty="0"/>
              <a:t>" </a:t>
            </a:r>
            <a:r>
              <a:rPr lang="fr-FR" altLang="fr-FR" u="sng" dirty="0" err="1"/>
              <a:t>space</a:t>
            </a:r>
            <a:r>
              <a:rPr lang="fr-FR" altLang="fr-FR" u="sng" dirty="0"/>
              <a:t> (real </a:t>
            </a:r>
            <a:r>
              <a:rPr lang="fr-FR" altLang="fr-FR" u="sng" dirty="0" err="1"/>
              <a:t>space</a:t>
            </a:r>
            <a:r>
              <a:rPr lang="fr-FR" altLang="fr-FR" u="sng" dirty="0"/>
              <a:t>) </a:t>
            </a:r>
            <a:r>
              <a:rPr lang="fr-FR" altLang="fr-FR" dirty="0"/>
              <a:t>and the </a:t>
            </a:r>
            <a:r>
              <a:rPr lang="fr-FR" altLang="fr-FR" dirty="0" err="1"/>
              <a:t>methods</a:t>
            </a:r>
            <a:br>
              <a:rPr lang="fr-FR" altLang="fr-FR" dirty="0"/>
            </a:br>
            <a:r>
              <a:rPr lang="fr-FR" altLang="fr-FR" dirty="0" err="1"/>
              <a:t>will</a:t>
            </a:r>
            <a:r>
              <a:rPr lang="fr-FR" altLang="fr-FR" dirty="0"/>
              <a:t>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either</a:t>
            </a:r>
            <a:r>
              <a:rPr lang="fr-FR" altLang="fr-FR" dirty="0"/>
              <a:t> 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fr-FR" altLang="fr-FR" dirty="0"/>
              <a:t> </a:t>
            </a:r>
            <a:r>
              <a:rPr lang="fr-FR" altLang="fr-FR" dirty="0" err="1"/>
              <a:t>Finite</a:t>
            </a:r>
            <a:r>
              <a:rPr lang="fr-FR" altLang="fr-FR" dirty="0"/>
              <a:t> </a:t>
            </a:r>
            <a:r>
              <a:rPr lang="fr-FR" altLang="fr-FR" dirty="0" err="1"/>
              <a:t>difference</a:t>
            </a:r>
            <a:r>
              <a:rPr lang="fr-FR" altLang="fr-FR" dirty="0"/>
              <a:t> (the basics)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fr-FR" altLang="fr-FR" dirty="0"/>
              <a:t> </a:t>
            </a:r>
            <a:r>
              <a:rPr lang="fr-FR" altLang="fr-FR" dirty="0" err="1"/>
              <a:t>Finite</a:t>
            </a:r>
            <a:r>
              <a:rPr lang="fr-FR" altLang="fr-FR" dirty="0"/>
              <a:t> volumes (mass conservative </a:t>
            </a:r>
            <a:r>
              <a:rPr lang="fr-FR" altLang="fr-FR" dirty="0" err="1"/>
              <a:t>method</a:t>
            </a:r>
            <a:r>
              <a:rPr lang="fr-FR" altLang="fr-FR" dirty="0"/>
              <a:t>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fr-FR" altLang="fr-FR" dirty="0"/>
              <a:t> </a:t>
            </a:r>
            <a:r>
              <a:rPr lang="fr-FR" altLang="fr-FR" dirty="0" err="1"/>
              <a:t>Finite</a:t>
            </a:r>
            <a:r>
              <a:rPr lang="fr-FR" altLang="fr-FR" dirty="0"/>
              <a:t> </a:t>
            </a:r>
            <a:r>
              <a:rPr lang="fr-FR" altLang="fr-FR" dirty="0" err="1"/>
              <a:t>elements</a:t>
            </a:r>
            <a:r>
              <a:rPr lang="fr-FR" altLang="fr-FR" dirty="0"/>
              <a:t> (mass conservative </a:t>
            </a:r>
            <a:r>
              <a:rPr lang="fr-FR" altLang="fr-FR" dirty="0" err="1"/>
              <a:t>method</a:t>
            </a:r>
            <a:r>
              <a:rPr lang="fr-FR" altLang="fr-FR" dirty="0"/>
              <a:t>)</a:t>
            </a:r>
            <a:br>
              <a:rPr lang="fr-FR" altLang="fr-FR" dirty="0"/>
            </a:br>
            <a:endParaRPr lang="fr-FR" altLang="fr-FR" dirty="0"/>
          </a:p>
          <a:p>
            <a:pPr eaLnBrk="1" hangingPunct="1"/>
            <a:endParaRPr lang="fr-FR" altLang="fr-FR" u="sng" dirty="0"/>
          </a:p>
          <a:p>
            <a:pPr eaLnBrk="1" hangingPunct="1"/>
            <a:r>
              <a:rPr lang="fr-FR" altLang="fr-FR" u="sng" dirty="0"/>
              <a:t>
</a:t>
            </a:r>
            <a:r>
              <a:rPr lang="fr-FR" altLang="fr-FR" u="sng" dirty="0" err="1"/>
              <a:t>Either</a:t>
            </a:r>
            <a:r>
              <a:rPr lang="fr-FR" altLang="fr-FR" u="sng" dirty="0"/>
              <a:t> </a:t>
            </a:r>
            <a:r>
              <a:rPr lang="fr-FR" altLang="fr-FR" u="sng" dirty="0" err="1"/>
              <a:t>we</a:t>
            </a:r>
            <a:r>
              <a:rPr lang="fr-FR" altLang="fr-FR" u="sng" dirty="0"/>
              <a:t> </a:t>
            </a:r>
            <a:r>
              <a:rPr lang="fr-FR" altLang="fr-FR" u="sng" dirty="0" err="1"/>
              <a:t>work</a:t>
            </a:r>
            <a:r>
              <a:rPr lang="fr-FR" altLang="fr-FR" u="sng" dirty="0"/>
              <a:t> in the Fourrier </a:t>
            </a:r>
            <a:r>
              <a:rPr lang="fr-FR" altLang="fr-FR" u="sng" dirty="0" err="1"/>
              <a:t>space</a:t>
            </a:r>
            <a:r>
              <a:rPr lang="fr-FR" altLang="fr-FR" u="sng" dirty="0"/>
              <a:t> (</a:t>
            </a:r>
            <a:r>
              <a:rPr lang="fr-FR" altLang="fr-FR" dirty="0" err="1"/>
              <a:t>decomposition</a:t>
            </a:r>
            <a:r>
              <a:rPr lang="fr-FR" altLang="fr-FR" dirty="0"/>
              <a:t> of </a:t>
            </a:r>
            <a:r>
              <a:rPr lang="fr-FR" altLang="fr-FR" dirty="0" err="1"/>
              <a:t>functions</a:t>
            </a:r>
            <a:r>
              <a:rPr lang="fr-FR" altLang="fr-FR" dirty="0"/>
              <a:t> on a </a:t>
            </a:r>
            <a:r>
              <a:rPr lang="fr-FR" altLang="fr-FR" dirty="0" err="1"/>
              <a:t>eigen</a:t>
            </a:r>
            <a:r>
              <a:rPr lang="fr-FR" altLang="fr-FR" dirty="0"/>
              <a:t> base)</a:t>
            </a:r>
            <a:br>
              <a:rPr lang="fr-FR" altLang="fr-FR" dirty="0"/>
            </a:br>
            <a:r>
              <a:rPr lang="fr-FR" altLang="fr-FR" dirty="0"/>
              <a:t>and the </a:t>
            </a:r>
            <a:r>
              <a:rPr lang="fr-FR" altLang="fr-FR" dirty="0" err="1"/>
              <a:t>methods</a:t>
            </a:r>
            <a:r>
              <a:rPr lang="fr-FR" altLang="fr-FR" dirty="0"/>
              <a:t> </a:t>
            </a:r>
            <a:r>
              <a:rPr lang="fr-FR" altLang="fr-FR" dirty="0" err="1"/>
              <a:t>will</a:t>
            </a:r>
            <a:r>
              <a:rPr lang="fr-FR" altLang="fr-FR" dirty="0"/>
              <a:t>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called</a:t>
            </a:r>
            <a:r>
              <a:rPr lang="fr-FR" altLang="fr-FR" dirty="0"/>
              <a:t> « spectral ». </a:t>
            </a:r>
            <a:r>
              <a:rPr lang="fr-FR" altLang="fr-FR" dirty="0" err="1"/>
              <a:t>We're</a:t>
            </a:r>
            <a:r>
              <a:rPr lang="fr-FR" altLang="fr-FR" dirty="0"/>
              <a:t> </a:t>
            </a:r>
            <a:r>
              <a:rPr lang="fr-FR" altLang="fr-FR" dirty="0" err="1"/>
              <a:t>working</a:t>
            </a:r>
            <a:r>
              <a:rPr lang="fr-FR" altLang="fr-FR" dirty="0"/>
              <a:t> on a </a:t>
            </a:r>
            <a:r>
              <a:rPr lang="fr-FR" altLang="fr-FR" dirty="0" err="1"/>
              <a:t>finite</a:t>
            </a:r>
            <a:r>
              <a:rPr lang="fr-FR" altLang="fr-FR" dirty="0"/>
              <a:t> base</a:t>
            </a:r>
            <a:br>
              <a:rPr lang="fr-FR" altLang="fr-FR" dirty="0"/>
            </a:br>
            <a:r>
              <a:rPr lang="fr-FR" altLang="fr-FR" dirty="0"/>
              <a:t> (</a:t>
            </a:r>
            <a:r>
              <a:rPr lang="fr-FR" altLang="fr-FR" dirty="0" err="1"/>
              <a:t>so</a:t>
            </a:r>
            <a:r>
              <a:rPr lang="fr-FR" altLang="fr-FR" dirty="0"/>
              <a:t> </a:t>
            </a:r>
            <a:r>
              <a:rPr lang="fr-FR" altLang="fr-FR" dirty="0" err="1"/>
              <a:t>incomplete</a:t>
            </a:r>
            <a:r>
              <a:rPr lang="fr-FR" altLang="fr-FR" dirty="0"/>
              <a:t>) solutions on </a:t>
            </a:r>
            <a:r>
              <a:rPr lang="fr-FR" altLang="fr-FR" dirty="0" err="1"/>
              <a:t>which</a:t>
            </a:r>
            <a:r>
              <a:rPr lang="fr-FR" altLang="fr-FR" dirty="0"/>
              <a:t> solutions </a:t>
            </a:r>
            <a:r>
              <a:rPr lang="fr-FR" altLang="fr-FR" dirty="0" err="1"/>
              <a:t>will</a:t>
            </a:r>
            <a:r>
              <a:rPr lang="fr-FR" altLang="fr-FR" dirty="0"/>
              <a:t>  </a:t>
            </a:r>
            <a:r>
              <a:rPr lang="fr-FR" altLang="fr-FR" dirty="0" err="1"/>
              <a:t>decompose</a:t>
            </a:r>
            <a:r>
              <a:rPr lang="fr-FR" altLang="fr-FR" dirty="0"/>
              <a:t>. So </a:t>
            </a:r>
            <a:r>
              <a:rPr lang="fr-FR" altLang="fr-FR" dirty="0" err="1"/>
              <a:t>we'll</a:t>
            </a:r>
            <a:r>
              <a:rPr lang="fr-FR" altLang="fr-FR" dirty="0"/>
              <a:t> have a</a:t>
            </a:r>
            <a:br>
              <a:rPr lang="fr-FR" altLang="fr-FR" dirty="0"/>
            </a:br>
            <a:r>
              <a:rPr lang="fr-FR" altLang="fr-FR" dirty="0" err="1"/>
              <a:t>grid</a:t>
            </a:r>
            <a:r>
              <a:rPr lang="fr-FR" altLang="fr-FR" dirty="0"/>
              <a:t> </a:t>
            </a:r>
            <a:r>
              <a:rPr lang="fr-FR" altLang="fr-FR" dirty="0" err="1"/>
              <a:t>that</a:t>
            </a:r>
            <a:r>
              <a:rPr lang="fr-FR" altLang="fr-FR" dirty="0"/>
              <a:t> </a:t>
            </a:r>
            <a:r>
              <a:rPr lang="fr-FR" altLang="fr-FR" dirty="0" err="1"/>
              <a:t>will</a:t>
            </a:r>
            <a:r>
              <a:rPr lang="fr-FR" altLang="fr-FR" dirty="0"/>
              <a:t> </a:t>
            </a:r>
            <a:r>
              <a:rPr lang="fr-FR" altLang="fr-FR" dirty="0" err="1"/>
              <a:t>contain</a:t>
            </a:r>
            <a:r>
              <a:rPr lang="fr-FR" altLang="fr-FR" dirty="0"/>
              <a:t> the </a:t>
            </a:r>
            <a:r>
              <a:rPr lang="fr-FR" altLang="fr-FR" dirty="0" err="1"/>
              <a:t>terms</a:t>
            </a:r>
            <a:r>
              <a:rPr lang="fr-FR" altLang="fr-FR" dirty="0"/>
              <a:t> of the  </a:t>
            </a:r>
            <a:r>
              <a:rPr lang="fr-FR" altLang="fr-FR" dirty="0" err="1"/>
              <a:t>decomposition</a:t>
            </a:r>
            <a:r>
              <a:rPr lang="fr-FR" altLang="fr-FR" dirty="0"/>
              <a:t> in the </a:t>
            </a:r>
            <a:r>
              <a:rPr lang="fr-FR" altLang="fr-FR" dirty="0" err="1"/>
              <a:t>eigen</a:t>
            </a:r>
            <a:r>
              <a:rPr lang="fr-FR" altLang="fr-FR" dirty="0"/>
              <a:t> </a:t>
            </a:r>
            <a:r>
              <a:rPr lang="fr-FR" altLang="fr-FR" dirty="0" err="1"/>
              <a:t>space</a:t>
            </a:r>
            <a:r>
              <a:rPr lang="fr-FR" altLang="fr-FR" dirty="0"/>
              <a:t>.</a:t>
            </a:r>
            <a:r>
              <a:rPr lang="fr-FR" altLang="fr-FR" u="sng" dirty="0"/>
              <a:t>
</a:t>
            </a:r>
            <a:endParaRPr lang="fr-FR" altLang="fr-FR" dirty="0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BC740BC8-8C21-B24C-A992-ABD7901A4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5608638"/>
            <a:ext cx="85674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 err="1"/>
              <a:t>We</a:t>
            </a:r>
            <a:r>
              <a:rPr lang="fr-FR" altLang="fr-FR" b="1" dirty="0"/>
              <a:t> </a:t>
            </a:r>
            <a:r>
              <a:rPr lang="fr-FR" altLang="fr-FR" b="1" dirty="0" err="1"/>
              <a:t>will</a:t>
            </a:r>
            <a:r>
              <a:rPr lang="fr-FR" altLang="fr-FR" b="1" dirty="0"/>
              <a:t> </a:t>
            </a:r>
            <a:r>
              <a:rPr lang="fr-FR" altLang="fr-FR" b="1" dirty="0" err="1"/>
              <a:t>study</a:t>
            </a:r>
            <a:r>
              <a:rPr lang="fr-FR" altLang="fr-FR" b="1" dirty="0"/>
              <a:t> </a:t>
            </a:r>
            <a:r>
              <a:rPr lang="fr-FR" altLang="fr-FR" b="1" dirty="0" err="1"/>
              <a:t>here</a:t>
            </a:r>
            <a:r>
              <a:rPr lang="fr-FR" altLang="fr-FR" b="1" dirty="0"/>
              <a:t>  the </a:t>
            </a:r>
            <a:r>
              <a:rPr lang="fr-FR" altLang="fr-FR" b="1" dirty="0" err="1"/>
              <a:t>method</a:t>
            </a:r>
            <a:r>
              <a:rPr lang="fr-FR" altLang="fr-FR" b="1" dirty="0"/>
              <a:t> of «  </a:t>
            </a:r>
            <a:r>
              <a:rPr lang="fr-FR" altLang="fr-FR" b="1" dirty="0" err="1"/>
              <a:t>finite</a:t>
            </a:r>
            <a:r>
              <a:rPr lang="fr-FR" altLang="fr-FR" b="1" dirty="0"/>
              <a:t> </a:t>
            </a:r>
            <a:r>
              <a:rPr lang="fr-FR" altLang="fr-FR" b="1" dirty="0" err="1"/>
              <a:t>differences</a:t>
            </a:r>
            <a:r>
              <a:rPr lang="fr-FR" altLang="fr-FR" b="1" dirty="0"/>
              <a:t> », the </a:t>
            </a:r>
            <a:r>
              <a:rPr lang="fr-FR" altLang="fr-FR" b="1" dirty="0" err="1"/>
              <a:t>most</a:t>
            </a:r>
            <a:r>
              <a:rPr lang="fr-FR" altLang="fr-FR" b="1" dirty="0"/>
              <a:t> basics, but</a:t>
            </a:r>
          </a:p>
          <a:p>
            <a:pPr eaLnBrk="1" hangingPunct="1"/>
            <a:r>
              <a:rPr lang="fr-FR" altLang="fr-FR" b="1" dirty="0"/>
              <a:t>The </a:t>
            </a:r>
            <a:r>
              <a:rPr lang="fr-FR" altLang="fr-FR" b="1" dirty="0" err="1"/>
              <a:t>most</a:t>
            </a:r>
            <a:r>
              <a:rPr lang="fr-FR" altLang="fr-FR" b="1" dirty="0"/>
              <a:t> </a:t>
            </a:r>
            <a:r>
              <a:rPr lang="fr-FR" altLang="fr-FR" b="1" dirty="0" err="1"/>
              <a:t>widespread</a:t>
            </a:r>
            <a:r>
              <a:rPr lang="fr-FR" altLang="fr-FR" b="1" dirty="0"/>
              <a:t>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04F27AF-E12E-0748-8175-32D2E7D01C88}"/>
                  </a:ext>
                </a:extLst>
              </p:cNvPr>
              <p:cNvSpPr txBox="1"/>
              <p:nvPr/>
            </p:nvSpPr>
            <p:spPr>
              <a:xfrm>
                <a:off x="539552" y="116632"/>
                <a:ext cx="7733456" cy="3452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f>
                        <m:f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fr-FR" sz="2800" dirty="0"/>
              </a:p>
              <a:p>
                <a:endParaRPr lang="fr-FR" sz="2800" dirty="0"/>
              </a:p>
              <a:p>
                <a:r>
                  <a:rPr lang="en-US" sz="2800" dirty="0"/>
                  <a:t>First </a:t>
                </a:r>
                <a:r>
                  <a:rPr lang="en-US" sz="2800" dirty="0" err="1"/>
                  <a:t>methode</a:t>
                </a:r>
                <a:r>
                  <a:rPr lang="en-US" sz="2800" dirty="0"/>
                  <a:t> : Iterative (no matrix)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f>
                        <m:f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f>
                        <m:f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04F27AF-E12E-0748-8175-32D2E7D01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6632"/>
                <a:ext cx="7733456" cy="3452997"/>
              </a:xfrm>
              <a:prstGeom prst="rect">
                <a:avLst/>
              </a:prstGeom>
              <a:blipFill>
                <a:blip r:embed="rId2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4C5BCDC-7B32-974C-94DA-4A11DC99DBB6}"/>
                  </a:ext>
                </a:extLst>
              </p:cNvPr>
              <p:cNvSpPr txBox="1"/>
              <p:nvPr/>
            </p:nvSpPr>
            <p:spPr>
              <a:xfrm>
                <a:off x="251520" y="3861048"/>
                <a:ext cx="8270277" cy="3257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 are computed in increasing order of j for every N the above equation </a:t>
                </a:r>
              </a:p>
              <a:p>
                <a:r>
                  <a:rPr lang="en-US" dirty="0"/>
                  <a:t>May be applied to each cell at time N+1, knowing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You need also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dirty="0"/>
                  <a:t> that in general you know because of boundary conditions.</a:t>
                </a:r>
              </a:p>
              <a:p>
                <a:endParaRPr lang="en-US" dirty="0"/>
              </a:p>
              <a:p>
                <a:r>
                  <a:rPr lang="en-US" dirty="0"/>
                  <a:t>So IF you know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dirty="0"/>
                  <a:t> THEN YOU CAN COMPUTE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using the</a:t>
                </a:r>
              </a:p>
              <a:p>
                <a:r>
                  <a:rPr lang="en-US" dirty="0"/>
                  <a:t>Above relation .</a:t>
                </a:r>
              </a:p>
              <a:p>
                <a:endParaRPr lang="en-US" dirty="0"/>
              </a:p>
              <a:p>
                <a:r>
                  <a:rPr lang="en-US" dirty="0"/>
                  <a:t>Note : it require a simple boundary condition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4C5BCDC-7B32-974C-94DA-4A11DC99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861048"/>
                <a:ext cx="8270277" cy="3257495"/>
              </a:xfrm>
              <a:prstGeom prst="rect">
                <a:avLst/>
              </a:prstGeom>
              <a:blipFill>
                <a:blip r:embed="rId3"/>
                <a:stretch>
                  <a:fillRect l="-613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01FCFB4-1BA4-8F42-902C-9E167E8CBAB4}"/>
              </a:ext>
            </a:extLst>
          </p:cNvPr>
          <p:cNvSpPr/>
          <p:nvPr/>
        </p:nvSpPr>
        <p:spPr>
          <a:xfrm>
            <a:off x="683568" y="1988840"/>
            <a:ext cx="7056784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796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FE5FE31-F089-9044-AD09-A47008BA51DD}"/>
                  </a:ext>
                </a:extLst>
              </p:cNvPr>
              <p:cNvSpPr txBox="1"/>
              <p:nvPr/>
            </p:nvSpPr>
            <p:spPr>
              <a:xfrm>
                <a:off x="179708" y="821722"/>
                <a:ext cx="7733456" cy="2611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𝑐𝑑𝑡</m:t>
                              </m:r>
                            </m:num>
                            <m:den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fr-FR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FE5FE31-F089-9044-AD09-A47008BA5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08" y="821722"/>
                <a:ext cx="7733456" cy="26111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00FD81A-E1E1-6947-B1EB-4168175FC05B}"/>
                  </a:ext>
                </a:extLst>
              </p:cNvPr>
              <p:cNvSpPr txBox="1"/>
              <p:nvPr/>
            </p:nvSpPr>
            <p:spPr>
              <a:xfrm>
                <a:off x="1517890" y="4396308"/>
                <a:ext cx="5786649" cy="1575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/>
                            <m:e/>
                          </m:mr>
                          <m:m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/>
                          </m:mr>
                          <m:mr>
                            <m:e/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. =  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00FD81A-E1E1-6947-B1EB-4168175FC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890" y="4396308"/>
                <a:ext cx="5786649" cy="15752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5F5BBAD-53A6-7E48-AAA5-12B504880F61}"/>
                  </a:ext>
                </a:extLst>
              </p:cNvPr>
              <p:cNvSpPr txBox="1"/>
              <p:nvPr/>
            </p:nvSpPr>
            <p:spPr>
              <a:xfrm>
                <a:off x="1619672" y="3350882"/>
                <a:ext cx="451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 write it in matrix Form :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5F5BBAD-53A6-7E48-AAA5-12B504880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350882"/>
                <a:ext cx="4516557" cy="369332"/>
              </a:xfrm>
              <a:prstGeom prst="rect">
                <a:avLst/>
              </a:prstGeom>
              <a:blipFill>
                <a:blip r:embed="rId4"/>
                <a:stretch>
                  <a:fillRect l="-1120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D18FB8B6-EC5E-B54C-9E34-D698207C125C}"/>
              </a:ext>
            </a:extLst>
          </p:cNvPr>
          <p:cNvSpPr txBox="1"/>
          <p:nvPr/>
        </p:nvSpPr>
        <p:spPr>
          <a:xfrm>
            <a:off x="1248864" y="2963313"/>
            <a:ext cx="5258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Let define : a=(</a:t>
            </a:r>
            <a:r>
              <a:rPr lang="en-US" sz="2000" dirty="0" err="1"/>
              <a:t>dx+cdt</a:t>
            </a:r>
            <a:r>
              <a:rPr lang="en-US" sz="2000" dirty="0"/>
              <a:t>)/</a:t>
            </a:r>
            <a:r>
              <a:rPr lang="en-US" sz="2000" dirty="0" err="1"/>
              <a:t>dtdx</a:t>
            </a:r>
            <a:r>
              <a:rPr lang="en-US" sz="2000" dirty="0"/>
              <a:t> , b=-c/dx , c=1/dt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C71646E-7338-2249-B10F-1C4186AF6199}"/>
              </a:ext>
            </a:extLst>
          </p:cNvPr>
          <p:cNvSpPr txBox="1"/>
          <p:nvPr/>
        </p:nvSpPr>
        <p:spPr>
          <a:xfrm>
            <a:off x="2483768" y="395881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CDDEE7A-554C-274E-A687-88067A271A5F}"/>
                  </a:ext>
                </a:extLst>
              </p:cNvPr>
              <p:cNvSpPr/>
              <p:nvPr/>
            </p:nvSpPr>
            <p:spPr>
              <a:xfrm>
                <a:off x="3444094" y="3781262"/>
                <a:ext cx="7756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CDDEE7A-554C-274E-A687-88067A271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94" y="3781262"/>
                <a:ext cx="7756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90F62212-CAA7-4641-8960-D4F98EBC3DD7}"/>
                  </a:ext>
                </a:extLst>
              </p:cNvPr>
              <p:cNvSpPr txBox="1"/>
              <p:nvPr/>
            </p:nvSpPr>
            <p:spPr>
              <a:xfrm>
                <a:off x="4411215" y="3965928"/>
                <a:ext cx="3236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         B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             </a:t>
                </a: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90F62212-CAA7-4641-8960-D4F98EBC3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215" y="3965928"/>
                <a:ext cx="3236271" cy="369332"/>
              </a:xfrm>
              <a:prstGeom prst="rect">
                <a:avLst/>
              </a:prstGeom>
              <a:blipFill>
                <a:blip r:embed="rId6"/>
                <a:stretch>
                  <a:fillRect l="-1563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ZoneTexte 19">
            <a:extLst>
              <a:ext uri="{FF2B5EF4-FFF2-40B4-BE49-F238E27FC236}">
                <a16:creationId xmlns:a16="http://schemas.microsoft.com/office/drawing/2014/main" id="{97AB501E-83B0-934C-8AF7-683B65570682}"/>
              </a:ext>
            </a:extLst>
          </p:cNvPr>
          <p:cNvSpPr txBox="1"/>
          <p:nvPr/>
        </p:nvSpPr>
        <p:spPr>
          <a:xfrm>
            <a:off x="1913277" y="115418"/>
            <a:ext cx="518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Better technics using Matrix Algebra </a:t>
            </a:r>
          </a:p>
        </p:txBody>
      </p:sp>
    </p:spTree>
    <p:extLst>
      <p:ext uri="{BB962C8B-B14F-4D97-AF65-F5344CB8AC3E}">
        <p14:creationId xmlns:p14="http://schemas.microsoft.com/office/powerpoint/2010/main" val="490562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8A452EE-5FAD-9148-A85D-3BFAD3FA2700}"/>
                  </a:ext>
                </a:extLst>
              </p:cNvPr>
              <p:cNvSpPr txBox="1"/>
              <p:nvPr/>
            </p:nvSpPr>
            <p:spPr>
              <a:xfrm>
                <a:off x="557760" y="528742"/>
                <a:ext cx="8028480" cy="2168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/>
                            <m:e/>
                          </m:mr>
                          <m:m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/>
                          </m:mr>
                          <m:mr>
                            <m:e/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.=  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8A452EE-5FAD-9148-A85D-3BFAD3FA2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60" y="528742"/>
                <a:ext cx="8028480" cy="21684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78C49C00-07A5-E648-86BF-ED7ECF9B6CE4}"/>
              </a:ext>
            </a:extLst>
          </p:cNvPr>
          <p:cNvSpPr txBox="1"/>
          <p:nvPr/>
        </p:nvSpPr>
        <p:spPr>
          <a:xfrm>
            <a:off x="2153502" y="186561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7A4EEA-63FA-FD49-B32F-6321D3818C8C}"/>
                  </a:ext>
                </a:extLst>
              </p:cNvPr>
              <p:cNvSpPr/>
              <p:nvPr/>
            </p:nvSpPr>
            <p:spPr>
              <a:xfrm>
                <a:off x="3113828" y="9004"/>
                <a:ext cx="645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7A4EEA-63FA-FD49-B32F-6321D3818C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828" y="9004"/>
                <a:ext cx="6451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84639C33-CCA6-134A-B112-CD8460258389}"/>
                  </a:ext>
                </a:extLst>
              </p:cNvPr>
              <p:cNvSpPr txBox="1"/>
              <p:nvPr/>
            </p:nvSpPr>
            <p:spPr>
              <a:xfrm>
                <a:off x="4080949" y="193670"/>
                <a:ext cx="3236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         B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             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84639C33-CCA6-134A-B112-CD8460258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949" y="193670"/>
                <a:ext cx="3236271" cy="369332"/>
              </a:xfrm>
              <a:prstGeom prst="rect">
                <a:avLst/>
              </a:prstGeom>
              <a:blipFill>
                <a:blip r:embed="rId4"/>
                <a:stretch>
                  <a:fillRect l="-15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D1D26B6-6A6E-6740-B3EF-A86AB83B450E}"/>
                  </a:ext>
                </a:extLst>
              </p:cNvPr>
              <p:cNvSpPr txBox="1"/>
              <p:nvPr/>
            </p:nvSpPr>
            <p:spPr>
              <a:xfrm>
                <a:off x="1187624" y="2564904"/>
                <a:ext cx="5788764" cy="1908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Then taking advantage of matrix algebra we can write 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fr-FR" b="0" dirty="0"/>
              </a:p>
              <a:p>
                <a:endParaRPr lang="en-US" dirty="0"/>
              </a:p>
              <a:p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D1D26B6-6A6E-6740-B3EF-A86AB83B4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564904"/>
                <a:ext cx="5788764" cy="1908215"/>
              </a:xfrm>
              <a:prstGeom prst="rect">
                <a:avLst/>
              </a:prstGeom>
              <a:blipFill>
                <a:blip r:embed="rId5"/>
                <a:stretch>
                  <a:fillRect l="-875" t="-1987" b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3C82BF91-85C9-B042-8B72-8BA1D5487C9C}"/>
              </a:ext>
            </a:extLst>
          </p:cNvPr>
          <p:cNvSpPr/>
          <p:nvPr/>
        </p:nvSpPr>
        <p:spPr>
          <a:xfrm>
            <a:off x="1043608" y="4658712"/>
            <a:ext cx="726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fr-FR" altLang="fr-FR" dirty="0"/>
              <a:t>So </a:t>
            </a:r>
            <a:r>
              <a:rPr lang="fr-FR" altLang="fr-FR" dirty="0" err="1"/>
              <a:t>implicit</a:t>
            </a:r>
            <a:r>
              <a:rPr lang="fr-FR" altLang="fr-FR" dirty="0"/>
              <a:t> </a:t>
            </a:r>
            <a:r>
              <a:rPr lang="fr-FR" altLang="fr-FR" dirty="0" err="1"/>
              <a:t>scheme</a:t>
            </a:r>
            <a:r>
              <a:rPr lang="fr-FR" altLang="fr-FR" dirty="0"/>
              <a:t> </a:t>
            </a:r>
            <a:r>
              <a:rPr lang="fr-FR" altLang="fr-FR" dirty="0" err="1"/>
              <a:t>requires</a:t>
            </a:r>
            <a:r>
              <a:rPr lang="fr-FR" altLang="fr-FR" dirty="0"/>
              <a:t> a matrix inversion
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65E337A-4785-1342-9F58-271837D62EE1}"/>
              </a:ext>
            </a:extLst>
          </p:cNvPr>
          <p:cNvSpPr txBox="1"/>
          <p:nvPr/>
        </p:nvSpPr>
        <p:spPr>
          <a:xfrm>
            <a:off x="1331640" y="5925667"/>
            <a:ext cx="665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we now KNOW HOW to compute U</a:t>
            </a:r>
            <a:r>
              <a:rPr lang="en-US" baseline="30000" dirty="0"/>
              <a:t>N+1   </a:t>
            </a:r>
            <a:r>
              <a:rPr lang="en-US" dirty="0"/>
              <a:t> as a function of U</a:t>
            </a:r>
            <a:r>
              <a:rPr lang="en-US" baseline="30000" dirty="0"/>
              <a:t>N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D76676-E120-2D41-B215-3630D1546D7A}"/>
              </a:ext>
            </a:extLst>
          </p:cNvPr>
          <p:cNvSpPr/>
          <p:nvPr/>
        </p:nvSpPr>
        <p:spPr>
          <a:xfrm>
            <a:off x="1272952" y="3840776"/>
            <a:ext cx="570132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029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3">
            <a:extLst>
              <a:ext uri="{FF2B5EF4-FFF2-40B4-BE49-F238E27FC236}">
                <a16:creationId xmlns:a16="http://schemas.microsoft.com/office/drawing/2014/main" id="{93377C6F-6178-624F-B503-A83DB49C3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207963"/>
            <a:ext cx="51261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/>
              <a:t>A </a:t>
            </a:r>
            <a:r>
              <a:rPr lang="fr-FR" altLang="fr-FR" b="1" dirty="0" err="1"/>
              <a:t>popular</a:t>
            </a:r>
            <a:r>
              <a:rPr lang="fr-FR" altLang="fr-FR" b="1" dirty="0"/>
              <a:t> </a:t>
            </a:r>
            <a:r>
              <a:rPr lang="fr-FR" altLang="fr-FR" b="1" dirty="0" err="1"/>
              <a:t>Implicit</a:t>
            </a:r>
            <a:r>
              <a:rPr lang="fr-FR" altLang="fr-FR" b="1" dirty="0"/>
              <a:t> Method: </a:t>
            </a:r>
            <a:r>
              <a:rPr lang="fr-FR" altLang="fr-FR" b="1" dirty="0" err="1"/>
              <a:t>Cranck</a:t>
            </a:r>
            <a:r>
              <a:rPr lang="fr-FR" altLang="fr-FR" b="1" dirty="0"/>
              <a:t>-Nicholson
</a:t>
            </a:r>
          </a:p>
        </p:txBody>
      </p:sp>
      <p:sp>
        <p:nvSpPr>
          <p:cNvPr id="49155" name="Text Box 4">
            <a:extLst>
              <a:ext uri="{FF2B5EF4-FFF2-40B4-BE49-F238E27FC236}">
                <a16:creationId xmlns:a16="http://schemas.microsoft.com/office/drawing/2014/main" id="{5D78AB1E-7CBE-BC41-8336-84599AE50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620713"/>
            <a:ext cx="399340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They</a:t>
            </a:r>
            <a:r>
              <a:rPr lang="fr-FR" altLang="fr-FR" dirty="0"/>
              <a:t> are </a:t>
            </a:r>
            <a:r>
              <a:rPr lang="fr-FR" altLang="fr-FR" dirty="0" err="1"/>
              <a:t>unconditionally</a:t>
            </a:r>
            <a:r>
              <a:rPr lang="fr-FR" altLang="fr-FR" dirty="0"/>
              <a:t> stable.
</a:t>
            </a:r>
          </a:p>
          <a:p>
            <a:pPr eaLnBrk="1" hangingPunct="1"/>
            <a:r>
              <a:rPr lang="fr-FR" altLang="fr-FR" dirty="0" err="1"/>
              <a:t>Order</a:t>
            </a:r>
            <a:r>
              <a:rPr lang="fr-FR" altLang="fr-FR" dirty="0"/>
              <a:t> 2 in </a:t>
            </a:r>
            <a:r>
              <a:rPr lang="fr-FR" altLang="fr-FR" dirty="0" err="1"/>
              <a:t>space</a:t>
            </a:r>
            <a:r>
              <a:rPr lang="fr-FR" altLang="fr-FR" dirty="0"/>
              <a:t> and </a:t>
            </a:r>
            <a:r>
              <a:rPr lang="fr-FR" altLang="fr-FR" dirty="0" err="1"/>
              <a:t>Order</a:t>
            </a:r>
            <a:r>
              <a:rPr lang="fr-FR" altLang="fr-FR" dirty="0"/>
              <a:t> 2 in time 
</a:t>
            </a:r>
          </a:p>
        </p:txBody>
      </p:sp>
      <p:sp>
        <p:nvSpPr>
          <p:cNvPr id="49156" name="Oval 5">
            <a:extLst>
              <a:ext uri="{FF2B5EF4-FFF2-40B4-BE49-F238E27FC236}">
                <a16:creationId xmlns:a16="http://schemas.microsoft.com/office/drawing/2014/main" id="{75C9CD65-5285-6742-9934-4444CCC39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24" y="4881330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57" name="Oval 6">
            <a:extLst>
              <a:ext uri="{FF2B5EF4-FFF2-40B4-BE49-F238E27FC236}">
                <a16:creationId xmlns:a16="http://schemas.microsoft.com/office/drawing/2014/main" id="{D869CB41-230C-2E44-8942-CD3FBD89B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649" y="4881330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58" name="Oval 7">
            <a:extLst>
              <a:ext uri="{FF2B5EF4-FFF2-40B4-BE49-F238E27FC236}">
                <a16:creationId xmlns:a16="http://schemas.microsoft.com/office/drawing/2014/main" id="{827C7BFA-A04E-E84A-AFCB-7274E3987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349" y="4881330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59" name="Oval 8">
            <a:extLst>
              <a:ext uri="{FF2B5EF4-FFF2-40B4-BE49-F238E27FC236}">
                <a16:creationId xmlns:a16="http://schemas.microsoft.com/office/drawing/2014/main" id="{4E1F9C34-FAE1-494E-B972-C70BBDB09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049" y="4881330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60" name="Oval 9">
            <a:extLst>
              <a:ext uri="{FF2B5EF4-FFF2-40B4-BE49-F238E27FC236}">
                <a16:creationId xmlns:a16="http://schemas.microsoft.com/office/drawing/2014/main" id="{4F03A32F-BA2A-3E48-8FBF-2D68D33AD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24" y="4233630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61" name="Oval 10">
            <a:extLst>
              <a:ext uri="{FF2B5EF4-FFF2-40B4-BE49-F238E27FC236}">
                <a16:creationId xmlns:a16="http://schemas.microsoft.com/office/drawing/2014/main" id="{73D2BE16-6B9F-124A-AEFB-74FBE4D97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649" y="4233630"/>
            <a:ext cx="288925" cy="2873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62" name="Oval 11">
            <a:extLst>
              <a:ext uri="{FF2B5EF4-FFF2-40B4-BE49-F238E27FC236}">
                <a16:creationId xmlns:a16="http://schemas.microsoft.com/office/drawing/2014/main" id="{8F9C3440-0519-5346-84A6-6309025BD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349" y="4233630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63" name="Oval 12">
            <a:extLst>
              <a:ext uri="{FF2B5EF4-FFF2-40B4-BE49-F238E27FC236}">
                <a16:creationId xmlns:a16="http://schemas.microsoft.com/office/drawing/2014/main" id="{B0E9B8D8-83F9-8549-A95A-DFA331B22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049" y="4233630"/>
            <a:ext cx="288925" cy="2873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64" name="Oval 13">
            <a:extLst>
              <a:ext uri="{FF2B5EF4-FFF2-40B4-BE49-F238E27FC236}">
                <a16:creationId xmlns:a16="http://schemas.microsoft.com/office/drawing/2014/main" id="{104EECA0-5347-8845-8B2C-EE56F86FA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24" y="3585930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65" name="Oval 14">
            <a:extLst>
              <a:ext uri="{FF2B5EF4-FFF2-40B4-BE49-F238E27FC236}">
                <a16:creationId xmlns:a16="http://schemas.microsoft.com/office/drawing/2014/main" id="{13B4CD29-2F65-CD4A-AB5E-8F49D4927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649" y="3585930"/>
            <a:ext cx="288925" cy="2873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66" name="Oval 15">
            <a:extLst>
              <a:ext uri="{FF2B5EF4-FFF2-40B4-BE49-F238E27FC236}">
                <a16:creationId xmlns:a16="http://schemas.microsoft.com/office/drawing/2014/main" id="{A3EE222F-7A75-1E47-9F21-43085E612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349" y="3585930"/>
            <a:ext cx="288925" cy="28733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67" name="Oval 16">
            <a:extLst>
              <a:ext uri="{FF2B5EF4-FFF2-40B4-BE49-F238E27FC236}">
                <a16:creationId xmlns:a16="http://schemas.microsoft.com/office/drawing/2014/main" id="{A0371569-7CA1-194A-82CC-B136432ED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049" y="3585930"/>
            <a:ext cx="288925" cy="2873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68" name="Oval 21">
            <a:extLst>
              <a:ext uri="{FF2B5EF4-FFF2-40B4-BE49-F238E27FC236}">
                <a16:creationId xmlns:a16="http://schemas.microsoft.com/office/drawing/2014/main" id="{069A9792-CA14-BC4E-9E60-B220E5D92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24" y="2865205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69" name="Oval 22">
            <a:extLst>
              <a:ext uri="{FF2B5EF4-FFF2-40B4-BE49-F238E27FC236}">
                <a16:creationId xmlns:a16="http://schemas.microsoft.com/office/drawing/2014/main" id="{465AA039-0EC7-3D46-9EE5-33FB334CC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649" y="2865205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70" name="Oval 23">
            <a:extLst>
              <a:ext uri="{FF2B5EF4-FFF2-40B4-BE49-F238E27FC236}">
                <a16:creationId xmlns:a16="http://schemas.microsoft.com/office/drawing/2014/main" id="{C62D2A0C-7BCB-684C-8783-DEE506531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349" y="2865205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71" name="Oval 24">
            <a:extLst>
              <a:ext uri="{FF2B5EF4-FFF2-40B4-BE49-F238E27FC236}">
                <a16:creationId xmlns:a16="http://schemas.microsoft.com/office/drawing/2014/main" id="{9924AE68-D054-C74E-908E-A653EC8CC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049" y="2865205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72" name="Text Box 31">
            <a:extLst>
              <a:ext uri="{FF2B5EF4-FFF2-40B4-BE49-F238E27FC236}">
                <a16:creationId xmlns:a16="http://schemas.microsoft.com/office/drawing/2014/main" id="{55A8D7A0-283E-7F4F-A07C-7FE6EC3E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" y="4873393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N-1</a:t>
            </a:r>
          </a:p>
        </p:txBody>
      </p:sp>
      <p:sp>
        <p:nvSpPr>
          <p:cNvPr id="49173" name="Text Box 32">
            <a:extLst>
              <a:ext uri="{FF2B5EF4-FFF2-40B4-BE49-F238E27FC236}">
                <a16:creationId xmlns:a16="http://schemas.microsoft.com/office/drawing/2014/main" id="{D73D50A4-52D6-BF45-856F-6C409175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24" y="422569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N</a:t>
            </a:r>
          </a:p>
        </p:txBody>
      </p:sp>
      <p:sp>
        <p:nvSpPr>
          <p:cNvPr id="49174" name="Text Box 33">
            <a:extLst>
              <a:ext uri="{FF2B5EF4-FFF2-40B4-BE49-F238E27FC236}">
                <a16:creationId xmlns:a16="http://schemas.microsoft.com/office/drawing/2014/main" id="{36280696-D457-2843-9439-829C680DE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24" y="3577993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N+1</a:t>
            </a:r>
          </a:p>
        </p:txBody>
      </p:sp>
      <p:sp>
        <p:nvSpPr>
          <p:cNvPr id="49175" name="Text Box 34">
            <a:extLst>
              <a:ext uri="{FF2B5EF4-FFF2-40B4-BE49-F238E27FC236}">
                <a16:creationId xmlns:a16="http://schemas.microsoft.com/office/drawing/2014/main" id="{B0CAD012-0BFF-A244-872D-BEE5B3EC7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24" y="285726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N+2</a:t>
            </a:r>
          </a:p>
        </p:txBody>
      </p:sp>
      <p:sp>
        <p:nvSpPr>
          <p:cNvPr id="49176" name="Text Box 35">
            <a:extLst>
              <a:ext uri="{FF2B5EF4-FFF2-40B4-BE49-F238E27FC236}">
                <a16:creationId xmlns:a16="http://schemas.microsoft.com/office/drawing/2014/main" id="{73BE9231-C82F-1245-9F9E-C2ECA066B50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 flipH="1">
            <a:off x="-221452" y="5483071"/>
            <a:ext cx="7073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time</a:t>
            </a:r>
          </a:p>
        </p:txBody>
      </p:sp>
      <p:sp>
        <p:nvSpPr>
          <p:cNvPr id="49177" name="Line 37">
            <a:extLst>
              <a:ext uri="{FF2B5EF4-FFF2-40B4-BE49-F238E27FC236}">
                <a16:creationId xmlns:a16="http://schemas.microsoft.com/office/drawing/2014/main" id="{81234A73-9FA9-3E40-AC12-7172E78753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9" y="2792180"/>
            <a:ext cx="0" cy="2447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8" name="Text Box 38">
            <a:extLst>
              <a:ext uri="{FF2B5EF4-FFF2-40B4-BE49-F238E27FC236}">
                <a16:creationId xmlns:a16="http://schemas.microsoft.com/office/drawing/2014/main" id="{45C26079-6AB6-F141-B22A-EFFE881FF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337" y="5522680"/>
            <a:ext cx="2451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J-2      j-1      J       J+1</a:t>
            </a:r>
          </a:p>
        </p:txBody>
      </p:sp>
      <p:sp>
        <p:nvSpPr>
          <p:cNvPr id="49179" name="Text Box 39">
            <a:extLst>
              <a:ext uri="{FF2B5EF4-FFF2-40B4-BE49-F238E27FC236}">
                <a16:creationId xmlns:a16="http://schemas.microsoft.com/office/drawing/2014/main" id="{AD93DDE0-BA42-134B-BE01-FDB2AB669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237" y="6025918"/>
            <a:ext cx="8002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space</a:t>
            </a:r>
            <a:endParaRPr lang="fr-FR" altLang="fr-FR" dirty="0"/>
          </a:p>
        </p:txBody>
      </p:sp>
      <p:sp>
        <p:nvSpPr>
          <p:cNvPr id="49180" name="Line 40">
            <a:extLst>
              <a:ext uri="{FF2B5EF4-FFF2-40B4-BE49-F238E27FC236}">
                <a16:creationId xmlns:a16="http://schemas.microsoft.com/office/drawing/2014/main" id="{C5D10ACA-5497-B543-BA21-010C82497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512" y="5384568"/>
            <a:ext cx="2447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9181" name="Object 41">
            <a:extLst>
              <a:ext uri="{FF2B5EF4-FFF2-40B4-BE49-F238E27FC236}">
                <a16:creationId xmlns:a16="http://schemas.microsoft.com/office/drawing/2014/main" id="{49E0CEE6-FFAE-EC44-B2CF-B936FEE5B1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87152"/>
              </p:ext>
            </p:extLst>
          </p:nvPr>
        </p:nvGraphicFramePr>
        <p:xfrm>
          <a:off x="3275856" y="2565399"/>
          <a:ext cx="5827281" cy="359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4" name="Equation" r:id="rId3" imgW="80454500" imgH="40373300" progId="Equation.3">
                  <p:embed/>
                </p:oleObj>
              </mc:Choice>
              <mc:Fallback>
                <p:oleObj name="Equation" r:id="rId3" imgW="80454500" imgH="403733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565399"/>
                        <a:ext cx="5827281" cy="3599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2" name="Text Box 42">
            <a:extLst>
              <a:ext uri="{FF2B5EF4-FFF2-40B4-BE49-F238E27FC236}">
                <a16:creationId xmlns:a16="http://schemas.microsoft.com/office/drawing/2014/main" id="{556F9E01-60AC-8D4F-ACE2-B5A7A61D7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28" y="6391520"/>
            <a:ext cx="17748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Implicit</a:t>
            </a:r>
            <a:r>
              <a:rPr lang="fr-FR" altLang="fr-FR" dirty="0"/>
              <a:t> </a:t>
            </a:r>
            <a:r>
              <a:rPr lang="fr-FR" altLang="fr-FR" dirty="0" err="1"/>
              <a:t>scheme</a:t>
            </a:r>
            <a:endParaRPr lang="fr-FR" altLang="fr-FR" dirty="0"/>
          </a:p>
        </p:txBody>
      </p:sp>
      <p:sp>
        <p:nvSpPr>
          <p:cNvPr id="49183" name="Text Box 43">
            <a:extLst>
              <a:ext uri="{FF2B5EF4-FFF2-40B4-BE49-F238E27FC236}">
                <a16:creationId xmlns:a16="http://schemas.microsoft.com/office/drawing/2014/main" id="{FB565988-6F93-B748-95D0-BC5D6753C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844675"/>
            <a:ext cx="303159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>
                <a:solidFill>
                  <a:srgbClr val="FF3300"/>
                </a:solidFill>
              </a:rPr>
              <a:t>Idea</a:t>
            </a:r>
            <a:r>
              <a:rPr lang="fr-FR" altLang="fr-FR" dirty="0">
                <a:solidFill>
                  <a:srgbClr val="FF3300"/>
                </a:solidFill>
              </a:rPr>
              <a:t>: </a:t>
            </a:r>
            <a:r>
              <a:rPr lang="fr-FR" altLang="fr-FR" dirty="0" err="1">
                <a:solidFill>
                  <a:srgbClr val="FF3300"/>
                </a:solidFill>
              </a:rPr>
              <a:t>Make</a:t>
            </a:r>
            <a:r>
              <a:rPr lang="fr-FR" altLang="fr-FR" dirty="0">
                <a:solidFill>
                  <a:srgbClr val="FF3300"/>
                </a:solidFill>
              </a:rPr>
              <a:t> time </a:t>
            </a:r>
            <a:r>
              <a:rPr lang="fr-FR" altLang="fr-FR" dirty="0" err="1">
                <a:solidFill>
                  <a:srgbClr val="FF3300"/>
                </a:solidFill>
              </a:rPr>
              <a:t>averages</a:t>
            </a:r>
            <a:r>
              <a:rPr lang="fr-FR" altLang="fr-FR" dirty="0">
                <a:solidFill>
                  <a:srgbClr val="FF3300"/>
                </a:solidFill>
              </a:rPr>
              <a:t>
(</a:t>
            </a:r>
            <a:r>
              <a:rPr lang="fr-FR" altLang="fr-FR" dirty="0" err="1">
                <a:solidFill>
                  <a:srgbClr val="FF3300"/>
                </a:solidFill>
              </a:rPr>
              <a:t>rather</a:t>
            </a:r>
            <a:r>
              <a:rPr lang="fr-FR" altLang="fr-FR" dirty="0">
                <a:solidFill>
                  <a:srgbClr val="FF3300"/>
                </a:solidFill>
              </a:rPr>
              <a:t> </a:t>
            </a:r>
            <a:r>
              <a:rPr lang="fr-FR" altLang="fr-FR" dirty="0" err="1">
                <a:solidFill>
                  <a:srgbClr val="FF3300"/>
                </a:solidFill>
              </a:rPr>
              <a:t>than</a:t>
            </a:r>
            <a:r>
              <a:rPr lang="fr-FR" altLang="fr-FR" dirty="0">
                <a:solidFill>
                  <a:srgbClr val="FF3300"/>
                </a:solidFill>
              </a:rPr>
              <a:t> </a:t>
            </a:r>
            <a:r>
              <a:rPr lang="fr-FR" altLang="fr-FR" dirty="0" err="1">
                <a:solidFill>
                  <a:srgbClr val="FF3300"/>
                </a:solidFill>
              </a:rPr>
              <a:t>space</a:t>
            </a:r>
            <a:r>
              <a:rPr lang="fr-FR" altLang="fr-FR" dirty="0">
                <a:solidFill>
                  <a:srgbClr val="FF3300"/>
                </a:solidFill>
              </a:rPr>
              <a:t> </a:t>
            </a:r>
            <a:r>
              <a:rPr lang="fr-FR" altLang="fr-FR" dirty="0" err="1">
                <a:solidFill>
                  <a:srgbClr val="FF3300"/>
                </a:solidFill>
              </a:rPr>
              <a:t>average</a:t>
            </a:r>
            <a:r>
              <a:rPr lang="fr-FR" altLang="fr-FR" dirty="0">
                <a:solidFill>
                  <a:srgbClr val="FF3300"/>
                </a:solidFill>
              </a:rPr>
              <a:t>)
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6">
            <a:extLst>
              <a:ext uri="{FF2B5EF4-FFF2-40B4-BE49-F238E27FC236}">
                <a16:creationId xmlns:a16="http://schemas.microsoft.com/office/drawing/2014/main" id="{F1A9FEB3-EA59-3F41-B6C0-3B56C7C026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" y="260350"/>
          <a:ext cx="8078788" cy="605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0" name="Equation" r:id="rId4" imgW="63195200" imgH="45059600" progId="Equation.3">
                  <p:embed/>
                </p:oleObj>
              </mc:Choice>
              <mc:Fallback>
                <p:oleObj name="Equation" r:id="rId4" imgW="63195200" imgH="4505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260350"/>
                        <a:ext cx="8078788" cy="605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Text Box 7">
            <a:extLst>
              <a:ext uri="{FF2B5EF4-FFF2-40B4-BE49-F238E27FC236}">
                <a16:creationId xmlns:a16="http://schemas.microsoft.com/office/drawing/2014/main" id="{62FC5FD3-55CA-E642-ADE5-BFB4E5C7A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2439988"/>
            <a:ext cx="41585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By </a:t>
            </a:r>
            <a:r>
              <a:rPr lang="fr-FR" altLang="fr-FR" dirty="0" err="1"/>
              <a:t>grouping</a:t>
            </a:r>
            <a:r>
              <a:rPr lang="fr-FR" altLang="fr-FR" dirty="0"/>
              <a:t> the </a:t>
            </a:r>
            <a:r>
              <a:rPr lang="fr-FR" altLang="fr-FR" dirty="0" err="1"/>
              <a:t>terms</a:t>
            </a:r>
            <a:r>
              <a:rPr lang="fr-FR" altLang="fr-FR" dirty="0"/>
              <a:t> </a:t>
            </a:r>
            <a:r>
              <a:rPr lang="fr-FR" altLang="fr-FR" dirty="0" err="1"/>
              <a:t>into</a:t>
            </a:r>
            <a:r>
              <a:rPr lang="fr-FR" altLang="fr-FR" dirty="0"/>
              <a:t> U</a:t>
            </a:r>
            <a:r>
              <a:rPr lang="fr-FR" altLang="fr-FR" baseline="30000" dirty="0"/>
              <a:t>n+1</a:t>
            </a:r>
            <a:r>
              <a:rPr lang="fr-FR" altLang="fr-FR" dirty="0"/>
              <a:t> </a:t>
            </a:r>
            <a:r>
              <a:rPr lang="fr-FR" altLang="fr-FR" dirty="0" err="1"/>
              <a:t>with</a:t>
            </a:r>
            <a:r>
              <a:rPr lang="fr-FR" altLang="fr-FR" dirty="0"/>
              <a:t> U</a:t>
            </a:r>
            <a:r>
              <a:rPr lang="fr-FR" altLang="fr-FR" baseline="30000" dirty="0"/>
              <a:t>n</a:t>
            </a:r>
            <a:endParaRPr lang="fr-FR" altLang="fr-FR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3">
            <a:extLst>
              <a:ext uri="{FF2B5EF4-FFF2-40B4-BE49-F238E27FC236}">
                <a16:creationId xmlns:a16="http://schemas.microsoft.com/office/drawing/2014/main" id="{418290CD-4F82-3845-AD5D-1FF9DD2F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657475"/>
            <a:ext cx="494237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So </a:t>
            </a:r>
            <a:r>
              <a:rPr lang="fr-FR" altLang="fr-FR" dirty="0" err="1"/>
              <a:t>implicit</a:t>
            </a:r>
            <a:r>
              <a:rPr lang="fr-FR" altLang="fr-FR" dirty="0"/>
              <a:t> </a:t>
            </a:r>
            <a:r>
              <a:rPr lang="fr-FR" altLang="fr-FR" dirty="0" err="1"/>
              <a:t>scheme</a:t>
            </a:r>
            <a:r>
              <a:rPr lang="fr-FR" altLang="fr-FR" dirty="0"/>
              <a:t> </a:t>
            </a:r>
            <a:r>
              <a:rPr lang="fr-FR" altLang="fr-FR" dirty="0" err="1"/>
              <a:t>requires</a:t>
            </a:r>
            <a:r>
              <a:rPr lang="fr-FR" altLang="fr-FR" dirty="0"/>
              <a:t> a matrix inversion:
</a:t>
            </a:r>
          </a:p>
          <a:p>
            <a:pPr eaLnBrk="1" hangingPunct="1"/>
            <a:endParaRPr lang="fr-FR" altLang="fr-FR" dirty="0"/>
          </a:p>
        </p:txBody>
      </p:sp>
      <p:graphicFrame>
        <p:nvGraphicFramePr>
          <p:cNvPr id="51203" name="Object 4">
            <a:extLst>
              <a:ext uri="{FF2B5EF4-FFF2-40B4-BE49-F238E27FC236}">
                <a16:creationId xmlns:a16="http://schemas.microsoft.com/office/drawing/2014/main" id="{4B3C6CA4-948A-F14C-A6A7-CA06379BF2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413" y="3573463"/>
          <a:ext cx="8815387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6" name="Equation" r:id="rId3" imgW="119075200" imgH="26327100" progId="Equation.3">
                  <p:embed/>
                </p:oleObj>
              </mc:Choice>
              <mc:Fallback>
                <p:oleObj name="Equation" r:id="rId3" imgW="119075200" imgH="26327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3" y="3573463"/>
                        <a:ext cx="8815387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5">
            <a:extLst>
              <a:ext uri="{FF2B5EF4-FFF2-40B4-BE49-F238E27FC236}">
                <a16:creationId xmlns:a16="http://schemas.microsoft.com/office/drawing/2014/main" id="{87F2CCCE-F905-7244-8374-1A14DCF316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788" y="260350"/>
          <a:ext cx="7966075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7" name="Equation" r:id="rId5" imgW="62318900" imgH="14046200" progId="Equation.3">
                  <p:embed/>
                </p:oleObj>
              </mc:Choice>
              <mc:Fallback>
                <p:oleObj name="Equation" r:id="rId5" imgW="62318900" imgH="14046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260350"/>
                        <a:ext cx="7966075" cy="188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Text Box 6">
            <a:extLst>
              <a:ext uri="{FF2B5EF4-FFF2-40B4-BE49-F238E27FC236}">
                <a16:creationId xmlns:a16="http://schemas.microsoft.com/office/drawing/2014/main" id="{1E985F86-ABB1-574D-B2CE-92333D44D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5897563"/>
            <a:ext cx="6351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On prendra comme condition limite : U(j=0)=0, et U(j=J</a:t>
            </a:r>
            <a:r>
              <a:rPr lang="fr-FR" altLang="fr-FR" baseline="-25000"/>
              <a:t>max</a:t>
            </a:r>
            <a:r>
              <a:rPr lang="fr-FR" altLang="fr-FR"/>
              <a:t>)=0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3">
            <a:extLst>
              <a:ext uri="{FF2B5EF4-FFF2-40B4-BE49-F238E27FC236}">
                <a16:creationId xmlns:a16="http://schemas.microsoft.com/office/drawing/2014/main" id="{BBF4A7F5-63C3-994F-B9EF-3B2DDA633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96888"/>
            <a:ext cx="299312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Cranck</a:t>
            </a:r>
            <a:r>
              <a:rPr lang="fr-FR" altLang="fr-FR" dirty="0"/>
              <a:t> Nicholson </a:t>
            </a:r>
            <a:r>
              <a:rPr lang="fr-FR" altLang="fr-FR" dirty="0" err="1"/>
              <a:t>Stability</a:t>
            </a:r>
            <a:r>
              <a:rPr lang="fr-FR" altLang="fr-FR" dirty="0"/>
              <a:t>: 
</a:t>
            </a:r>
          </a:p>
          <a:p>
            <a:pPr eaLnBrk="1" hangingPunct="1"/>
            <a:endParaRPr lang="fr-FR" altLang="fr-FR" dirty="0"/>
          </a:p>
        </p:txBody>
      </p:sp>
      <p:graphicFrame>
        <p:nvGraphicFramePr>
          <p:cNvPr id="52227" name="Object 4">
            <a:extLst>
              <a:ext uri="{FF2B5EF4-FFF2-40B4-BE49-F238E27FC236}">
                <a16:creationId xmlns:a16="http://schemas.microsoft.com/office/drawing/2014/main" id="{20BF148D-5C27-FA40-BD62-B5D82051BC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1268413"/>
          <a:ext cx="360045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9" name="Equation" r:id="rId3" imgW="33642300" imgH="9652000" progId="Equation.3">
                  <p:embed/>
                </p:oleObj>
              </mc:Choice>
              <mc:Fallback>
                <p:oleObj name="Equation" r:id="rId3" imgW="33642300" imgH="9652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268413"/>
                        <a:ext cx="360045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5">
            <a:extLst>
              <a:ext uri="{FF2B5EF4-FFF2-40B4-BE49-F238E27FC236}">
                <a16:creationId xmlns:a16="http://schemas.microsoft.com/office/drawing/2014/main" id="{9F1E07D5-DDE2-D948-896B-55CF42BDC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2873375"/>
            <a:ext cx="766107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So the g(k) </a:t>
            </a:r>
            <a:r>
              <a:rPr lang="fr-FR" altLang="fr-FR" dirty="0" err="1"/>
              <a:t>norm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1 for </a:t>
            </a:r>
            <a:r>
              <a:rPr lang="fr-FR" altLang="fr-FR" dirty="0" err="1"/>
              <a:t>any</a:t>
            </a:r>
            <a:r>
              <a:rPr lang="fr-FR" altLang="fr-FR" dirty="0"/>
              <a:t> k, </a:t>
            </a:r>
            <a:r>
              <a:rPr lang="fr-FR" altLang="fr-FR" dirty="0" err="1"/>
              <a:t>so</a:t>
            </a:r>
            <a:r>
              <a:rPr lang="fr-FR" altLang="fr-FR" dirty="0"/>
              <a:t> </a:t>
            </a:r>
            <a:r>
              <a:rPr lang="fr-FR" altLang="fr-FR" dirty="0" err="1"/>
              <a:t>it's</a:t>
            </a:r>
            <a:r>
              <a:rPr lang="fr-FR" altLang="fr-FR" dirty="0"/>
              <a:t> a </a:t>
            </a:r>
            <a:r>
              <a:rPr lang="fr-FR" altLang="fr-FR" dirty="0" err="1"/>
              <a:t>method</a:t>
            </a:r>
            <a:r>
              <a:rPr lang="fr-FR" altLang="fr-FR" dirty="0"/>
              <a:t> </a:t>
            </a:r>
            <a:r>
              <a:rPr lang="fr-FR" altLang="fr-FR" dirty="0" err="1"/>
              <a:t>unconditionally</a:t>
            </a:r>
            <a:br>
              <a:rPr lang="fr-FR" altLang="fr-FR" dirty="0"/>
            </a:br>
            <a:r>
              <a:rPr lang="fr-FR" altLang="fr-FR" dirty="0"/>
              <a:t>Convergent.</a:t>
            </a:r>
          </a:p>
          <a:p>
            <a:pPr eaLnBrk="1" hangingPunct="1"/>
            <a:r>
              <a:rPr lang="fr-FR" altLang="fr-FR" dirty="0"/>
              <a:t>
It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suitable</a:t>
            </a:r>
            <a:r>
              <a:rPr lang="fr-FR" altLang="fr-FR" dirty="0"/>
              <a:t> for </a:t>
            </a:r>
            <a:r>
              <a:rPr lang="fr-FR" altLang="fr-FR" dirty="0" err="1"/>
              <a:t>very</a:t>
            </a:r>
            <a:r>
              <a:rPr lang="fr-FR" altLang="fr-FR" dirty="0"/>
              <a:t> </a:t>
            </a:r>
            <a:r>
              <a:rPr lang="fr-FR" altLang="fr-FR" dirty="0" err="1"/>
              <a:t>smooth</a:t>
            </a:r>
            <a:r>
              <a:rPr lang="fr-FR" altLang="fr-FR" dirty="0"/>
              <a:t> </a:t>
            </a:r>
            <a:r>
              <a:rPr lang="fr-FR" altLang="fr-FR" dirty="0" err="1"/>
              <a:t>problems</a:t>
            </a:r>
            <a:r>
              <a:rPr lang="fr-FR" altLang="fr-FR" dirty="0"/>
              <a:t>, but </a:t>
            </a:r>
            <a:r>
              <a:rPr lang="fr-FR" altLang="fr-FR" dirty="0" err="1"/>
              <a:t>produces</a:t>
            </a:r>
            <a:r>
              <a:rPr lang="fr-FR" altLang="fr-FR" dirty="0"/>
              <a:t> </a:t>
            </a:r>
            <a:r>
              <a:rPr lang="fr-FR" altLang="fr-FR" dirty="0" err="1"/>
              <a:t>spurious</a:t>
            </a:r>
            <a:r>
              <a:rPr lang="fr-FR" altLang="fr-FR" dirty="0"/>
              <a:t> oscillations</a:t>
            </a:r>
            <a:br>
              <a:rPr lang="fr-FR" altLang="fr-FR" dirty="0"/>
            </a:br>
            <a:r>
              <a:rPr lang="fr-FR" altLang="fr-FR" dirty="0" err="1"/>
              <a:t>where</a:t>
            </a:r>
            <a:r>
              <a:rPr lang="fr-FR" altLang="fr-FR" dirty="0"/>
              <a:t>  </a:t>
            </a:r>
            <a:r>
              <a:rPr lang="fr-FR" altLang="fr-FR" dirty="0" err="1"/>
              <a:t>there</a:t>
            </a:r>
            <a:r>
              <a:rPr lang="fr-FR" altLang="fr-FR" dirty="0"/>
              <a:t> are </a:t>
            </a:r>
            <a:r>
              <a:rPr lang="fr-FR" altLang="fr-FR" dirty="0" err="1"/>
              <a:t>discontinuities</a:t>
            </a:r>
            <a:r>
              <a:rPr lang="fr-FR" altLang="fr-FR" dirty="0"/>
              <a:t>.
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4" descr="cranck_test1">
            <a:extLst>
              <a:ext uri="{FF2B5EF4-FFF2-40B4-BE49-F238E27FC236}">
                <a16:creationId xmlns:a16="http://schemas.microsoft.com/office/drawing/2014/main" id="{6693E874-C20D-AE4C-A48C-7F19EFF72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3600450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5" descr="cranck_test2">
            <a:extLst>
              <a:ext uri="{FF2B5EF4-FFF2-40B4-BE49-F238E27FC236}">
                <a16:creationId xmlns:a16="http://schemas.microsoft.com/office/drawing/2014/main" id="{FFE62CD6-46FD-D246-9ED9-AFE4F9F5F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068638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Text Box 6">
            <a:extLst>
              <a:ext uri="{FF2B5EF4-FFF2-40B4-BE49-F238E27FC236}">
                <a16:creationId xmlns:a16="http://schemas.microsoft.com/office/drawing/2014/main" id="{9400E217-91AF-1841-96D6-763EC4EE9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476250"/>
            <a:ext cx="313419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Evolution of the solution
The solution </a:t>
            </a:r>
            <a:r>
              <a:rPr lang="fr-FR" altLang="fr-FR" dirty="0" err="1"/>
              <a:t>is</a:t>
            </a:r>
            <a:r>
              <a:rPr lang="fr-FR" altLang="fr-FR" dirty="0"/>
              <a:t> stable
</a:t>
            </a:r>
            <a:r>
              <a:rPr lang="fr-FR" altLang="fr-FR" dirty="0" err="1"/>
              <a:t>Here</a:t>
            </a:r>
            <a:r>
              <a:rPr lang="fr-FR" altLang="fr-FR" dirty="0"/>
              <a:t> </a:t>
            </a:r>
            <a:r>
              <a:rPr lang="fr-FR" altLang="fr-FR" dirty="0" err="1"/>
              <a:t>we</a:t>
            </a:r>
            <a:r>
              <a:rPr lang="fr-FR" altLang="fr-FR" dirty="0"/>
              <a:t> have 1000 </a:t>
            </a:r>
            <a:r>
              <a:rPr lang="fr-FR" altLang="fr-FR" dirty="0" err="1"/>
              <a:t>cells</a:t>
            </a:r>
            <a:r>
              <a:rPr lang="fr-FR" altLang="fr-FR" dirty="0"/>
              <a:t> in x
Notice the </a:t>
            </a:r>
            <a:r>
              <a:rPr lang="fr-FR" altLang="fr-FR" dirty="0" err="1"/>
              <a:t>small</a:t>
            </a:r>
            <a:r>
              <a:rPr lang="fr-FR" altLang="fr-FR" dirty="0"/>
              <a:t> oscillations</a:t>
            </a:r>
            <a:br>
              <a:rPr lang="fr-FR" altLang="fr-FR" dirty="0"/>
            </a:br>
            <a:r>
              <a:rPr lang="fr-FR" altLang="fr-FR" dirty="0"/>
              <a:t>at the base of the </a:t>
            </a:r>
            <a:r>
              <a:rPr lang="fr-FR" altLang="fr-FR" dirty="0" err="1"/>
              <a:t>peak</a:t>
            </a:r>
            <a:r>
              <a:rPr lang="fr-FR" altLang="fr-FR" dirty="0"/>
              <a:t>
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cranck_test3">
            <a:extLst>
              <a:ext uri="{FF2B5EF4-FFF2-40B4-BE49-F238E27FC236}">
                <a16:creationId xmlns:a16="http://schemas.microsoft.com/office/drawing/2014/main" id="{B636946B-0FAB-5743-B596-3B75A1465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4450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3" descr="cranck_test4">
            <a:extLst>
              <a:ext uri="{FF2B5EF4-FFF2-40B4-BE49-F238E27FC236}">
                <a16:creationId xmlns:a16="http://schemas.microsoft.com/office/drawing/2014/main" id="{222C8665-6E1B-7349-A459-D716FDD12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573463"/>
            <a:ext cx="43561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 Box 4">
            <a:extLst>
              <a:ext uri="{FF2B5EF4-FFF2-40B4-BE49-F238E27FC236}">
                <a16:creationId xmlns:a16="http://schemas.microsoft.com/office/drawing/2014/main" id="{6B5100D0-406B-A344-9308-42302759E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1647825"/>
            <a:ext cx="264687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But for a </a:t>
            </a:r>
            <a:r>
              <a:rPr lang="fr-FR" altLang="fr-FR" dirty="0" err="1"/>
              <a:t>function</a:t>
            </a:r>
            <a:br>
              <a:rPr lang="fr-FR" altLang="fr-FR" dirty="0"/>
            </a:br>
            <a:r>
              <a:rPr lang="fr-FR" altLang="fr-FR" dirty="0" err="1"/>
              <a:t>discontinuous</a:t>
            </a:r>
            <a:r>
              <a:rPr lang="fr-FR" altLang="fr-FR" dirty="0"/>
              <a:t>,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get</a:t>
            </a:r>
            <a:r>
              <a:rPr lang="fr-FR" altLang="fr-FR" dirty="0"/>
              <a:t>
Oscillations
(</a:t>
            </a:r>
            <a:r>
              <a:rPr lang="fr-FR" altLang="fr-FR" dirty="0" err="1"/>
              <a:t>here</a:t>
            </a:r>
            <a:r>
              <a:rPr lang="fr-FR" altLang="fr-FR" dirty="0"/>
              <a:t> a top-</a:t>
            </a:r>
            <a:r>
              <a:rPr lang="fr-FR" altLang="fr-FR" dirty="0" err="1"/>
              <a:t>hat</a:t>
            </a:r>
            <a:r>
              <a:rPr lang="fr-FR" altLang="fr-FR" dirty="0"/>
              <a:t> </a:t>
            </a:r>
            <a:r>
              <a:rPr lang="fr-FR" altLang="fr-FR" dirty="0" err="1"/>
              <a:t>function</a:t>
            </a:r>
            <a:r>
              <a:rPr lang="fr-FR" altLang="fr-FR" dirty="0"/>
              <a:t>)
.............
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DA7DB172-F3E4-F243-9F8A-A6D3E23C8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80988"/>
            <a:ext cx="81323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Let's</a:t>
            </a:r>
            <a:r>
              <a:rPr lang="fr-FR" altLang="fr-FR" dirty="0"/>
              <a:t> </a:t>
            </a:r>
            <a:r>
              <a:rPr lang="fr-FR" altLang="fr-FR" dirty="0" err="1"/>
              <a:t>take</a:t>
            </a:r>
            <a:r>
              <a:rPr lang="fr-FR" altLang="fr-FR" dirty="0"/>
              <a:t> over the </a:t>
            </a:r>
            <a:r>
              <a:rPr lang="fr-FR" altLang="fr-FR" dirty="0" err="1"/>
              <a:t>Gaussian</a:t>
            </a:r>
            <a:r>
              <a:rPr lang="fr-FR" altLang="fr-FR" dirty="0"/>
              <a:t> </a:t>
            </a:r>
            <a:r>
              <a:rPr lang="fr-FR" altLang="fr-FR" dirty="0" err="1"/>
              <a:t>function</a:t>
            </a:r>
            <a:r>
              <a:rPr lang="fr-FR" altLang="fr-FR" dirty="0"/>
              <a:t>, but </a:t>
            </a:r>
            <a:r>
              <a:rPr lang="fr-FR" altLang="fr-FR" dirty="0" err="1"/>
              <a:t>let's</a:t>
            </a:r>
            <a:r>
              <a:rPr lang="fr-FR" altLang="fr-FR" dirty="0"/>
              <a:t> </a:t>
            </a:r>
            <a:r>
              <a:rPr lang="fr-FR" altLang="fr-FR" dirty="0" err="1"/>
              <a:t>reduce</a:t>
            </a:r>
            <a:r>
              <a:rPr lang="fr-FR" altLang="fr-FR" dirty="0"/>
              <a:t> the </a:t>
            </a:r>
            <a:r>
              <a:rPr lang="fr-FR" altLang="fr-FR" dirty="0" err="1"/>
              <a:t>number</a:t>
            </a:r>
            <a:r>
              <a:rPr lang="fr-FR" altLang="fr-FR" dirty="0"/>
              <a:t> of </a:t>
            </a:r>
            <a:r>
              <a:rPr lang="fr-FR" altLang="fr-FR" dirty="0" err="1"/>
              <a:t>cells</a:t>
            </a:r>
            <a:r>
              <a:rPr lang="fr-FR" altLang="fr-FR" dirty="0"/>
              <a:t> in X
</a:t>
            </a:r>
          </a:p>
        </p:txBody>
      </p:sp>
      <p:pic>
        <p:nvPicPr>
          <p:cNvPr id="55299" name="Picture 3" descr="cranck_test6">
            <a:extLst>
              <a:ext uri="{FF2B5EF4-FFF2-40B4-BE49-F238E27FC236}">
                <a16:creationId xmlns:a16="http://schemas.microsoft.com/office/drawing/2014/main" id="{5908069D-61C9-F543-99B2-DC088D6E8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238"/>
            <a:ext cx="4211638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4" descr="cranck_test5">
            <a:extLst>
              <a:ext uri="{FF2B5EF4-FFF2-40B4-BE49-F238E27FC236}">
                <a16:creationId xmlns:a16="http://schemas.microsoft.com/office/drawing/2014/main" id="{8043EDC1-A424-4340-83D7-6655F77B2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765175"/>
            <a:ext cx="4105275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Text Box 5">
            <a:extLst>
              <a:ext uri="{FF2B5EF4-FFF2-40B4-BE49-F238E27FC236}">
                <a16:creationId xmlns:a16="http://schemas.microsoft.com/office/drawing/2014/main" id="{E37B874E-2BBC-ED43-BC39-BF08174DB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240213"/>
            <a:ext cx="841352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Evolution of </a:t>
            </a:r>
            <a:r>
              <a:rPr lang="fr-FR" altLang="fr-FR" dirty="0" err="1"/>
              <a:t>function</a:t>
            </a:r>
            <a:r>
              <a:rPr lang="fr-FR" altLang="fr-FR" dirty="0"/>
              <a:t> 				 global </a:t>
            </a:r>
            <a:r>
              <a:rPr lang="fr-FR" altLang="fr-FR" dirty="0" err="1"/>
              <a:t>view</a:t>
            </a:r>
            <a:r>
              <a:rPr lang="fr-FR" altLang="fr-FR" dirty="0"/>
              <a:t>
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see</a:t>
            </a:r>
            <a:r>
              <a:rPr lang="fr-FR" altLang="fr-FR" dirty="0"/>
              <a:t> </a:t>
            </a:r>
            <a:r>
              <a:rPr lang="fr-FR" altLang="fr-FR" dirty="0" err="1"/>
              <a:t>that</a:t>
            </a:r>
            <a:r>
              <a:rPr lang="fr-FR" altLang="fr-FR" dirty="0"/>
              <a:t> </a:t>
            </a:r>
            <a:r>
              <a:rPr lang="fr-FR" altLang="fr-FR" dirty="0" err="1"/>
              <a:t>when</a:t>
            </a:r>
            <a:r>
              <a:rPr lang="fr-FR" altLang="fr-FR" dirty="0"/>
              <a:t>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decrease</a:t>
            </a:r>
            <a:r>
              <a:rPr lang="fr-FR" altLang="fr-FR" dirty="0"/>
              <a:t> the nb of boxes in X, the </a:t>
            </a:r>
            <a:r>
              <a:rPr lang="fr-FR" altLang="fr-FR" dirty="0" err="1"/>
              <a:t>function</a:t>
            </a:r>
            <a:r>
              <a:rPr lang="fr-FR" altLang="fr-FR" dirty="0"/>
              <a:t> </a:t>
            </a:r>
            <a:r>
              <a:rPr lang="fr-FR" altLang="fr-FR" dirty="0" err="1"/>
              <a:t>becomes</a:t>
            </a:r>
            <a:r>
              <a:rPr lang="fr-FR" altLang="fr-FR" dirty="0"/>
              <a:t> more</a:t>
            </a:r>
            <a:br>
              <a:rPr lang="fr-FR" altLang="fr-FR" dirty="0"/>
            </a:br>
            <a:r>
              <a:rPr lang="fr-FR" altLang="fr-FR" dirty="0" err="1"/>
              <a:t>discontinuous</a:t>
            </a:r>
            <a:r>
              <a:rPr lang="fr-FR" altLang="fr-FR" dirty="0"/>
              <a:t> and  </a:t>
            </a:r>
            <a:r>
              <a:rPr lang="fr-FR" altLang="fr-FR" dirty="0" err="1"/>
              <a:t>spurious</a:t>
            </a:r>
            <a:r>
              <a:rPr lang="fr-FR" altLang="fr-FR" dirty="0"/>
              <a:t> </a:t>
            </a:r>
            <a:r>
              <a:rPr lang="fr-FR" altLang="fr-FR" dirty="0" err="1"/>
              <a:t>oscillationsappear</a:t>
            </a:r>
            <a:r>
              <a:rPr lang="fr-FR" altLang="fr-FR" dirty="0"/>
              <a:t>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981E98B6-DF71-DF4B-A5BA-CDFA90A90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5159"/>
            <a:ext cx="635635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dirty="0"/>
              <a:t>To </a:t>
            </a:r>
            <a:r>
              <a:rPr lang="fr-FR" altLang="fr-FR" dirty="0" err="1"/>
              <a:t>begin</a:t>
            </a:r>
            <a:r>
              <a:rPr lang="fr-FR" altLang="fr-FR" dirty="0"/>
              <a:t> </a:t>
            </a:r>
            <a:r>
              <a:rPr lang="fr-FR" altLang="fr-FR" dirty="0" err="1"/>
              <a:t>with</a:t>
            </a:r>
            <a:r>
              <a:rPr lang="fr-FR" altLang="fr-FR" dirty="0"/>
              <a:t>: : 
</a:t>
            </a:r>
            <a:r>
              <a:rPr lang="fr-FR" altLang="fr-FR" sz="2000" b="1" dirty="0"/>
              <a:t>The advection </a:t>
            </a:r>
            <a:r>
              <a:rPr lang="fr-FR" altLang="fr-FR" sz="2000" b="1" dirty="0" err="1"/>
              <a:t>equation</a:t>
            </a:r>
            <a:r>
              <a:rPr lang="fr-FR" altLang="fr-FR" sz="2000" b="1" dirty="0"/>
              <a:t> … </a:t>
            </a:r>
          </a:p>
          <a:p>
            <a:pPr algn="ctr" eaLnBrk="1" hangingPunct="1"/>
            <a:r>
              <a:rPr lang="fr-FR" altLang="fr-FR" dirty="0"/>
              <a:t>simple but displays a lot of important concepts
</a:t>
            </a:r>
            <a:endParaRPr lang="fr-FR" altLang="fr-FR" b="1" dirty="0"/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495A4390-2615-934C-945C-7CB6B5850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1360488"/>
            <a:ext cx="720363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The advection </a:t>
            </a:r>
            <a:r>
              <a:rPr lang="fr-FR" altLang="fr-FR" dirty="0" err="1"/>
              <a:t>equation</a:t>
            </a:r>
            <a:r>
              <a:rPr lang="fr-FR" altLang="fr-FR" dirty="0"/>
              <a:t> </a:t>
            </a:r>
            <a:r>
              <a:rPr lang="fr-FR" altLang="fr-FR" dirty="0" err="1"/>
              <a:t>describes</a:t>
            </a:r>
            <a:r>
              <a:rPr lang="fr-FR" altLang="fr-FR" dirty="0"/>
              <a:t> how a </a:t>
            </a:r>
            <a:r>
              <a:rPr lang="fr-FR" altLang="fr-FR" dirty="0" err="1"/>
              <a:t>quantity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transported</a:t>
            </a:r>
            <a:r>
              <a:rPr lang="fr-FR" altLang="fr-FR" dirty="0"/>
              <a:t> in</a:t>
            </a:r>
            <a:br>
              <a:rPr lang="fr-FR" altLang="fr-FR" dirty="0"/>
            </a:br>
            <a:r>
              <a:rPr lang="fr-FR" altLang="fr-FR" dirty="0"/>
              <a:t>a </a:t>
            </a:r>
            <a:r>
              <a:rPr lang="fr-FR" altLang="fr-FR" dirty="0" err="1"/>
              <a:t>current</a:t>
            </a:r>
            <a:r>
              <a:rPr lang="fr-FR" altLang="fr-FR" dirty="0"/>
              <a:t> (</a:t>
            </a:r>
            <a:r>
              <a:rPr lang="fr-FR" altLang="fr-FR" dirty="0" err="1"/>
              <a:t>e.g</a:t>
            </a:r>
            <a:r>
              <a:rPr lang="fr-FR" altLang="fr-FR" dirty="0"/>
              <a:t>. a </a:t>
            </a:r>
            <a:r>
              <a:rPr lang="fr-FR" altLang="fr-FR" dirty="0" err="1"/>
              <a:t>poluant</a:t>
            </a:r>
            <a:r>
              <a:rPr lang="fr-FR" altLang="fr-FR" dirty="0"/>
              <a:t> in water). It </a:t>
            </a:r>
            <a:r>
              <a:rPr lang="fr-FR" altLang="fr-FR" dirty="0" err="1"/>
              <a:t>is</a:t>
            </a:r>
            <a:r>
              <a:rPr lang="fr-FR" altLang="fr-FR" dirty="0"/>
              <a:t> an HYPERBOLIC </a:t>
            </a:r>
            <a:r>
              <a:rPr lang="fr-FR" altLang="fr-FR" dirty="0" err="1"/>
              <a:t>equation</a:t>
            </a:r>
            <a:r>
              <a:rPr lang="fr-FR" altLang="fr-FR" dirty="0"/>
              <a:t>.
U (</a:t>
            </a:r>
            <a:r>
              <a:rPr lang="fr-FR" altLang="fr-FR" dirty="0" err="1"/>
              <a:t>x,y,z,t</a:t>
            </a:r>
            <a:r>
              <a:rPr lang="fr-FR" altLang="fr-FR" dirty="0"/>
              <a:t>) - concentration of an </a:t>
            </a:r>
            <a:r>
              <a:rPr lang="fr-FR" altLang="fr-FR" dirty="0" err="1"/>
              <a:t>element</a:t>
            </a:r>
            <a:r>
              <a:rPr lang="fr-FR" altLang="fr-FR" dirty="0"/>
              <a:t> at the position (</a:t>
            </a:r>
            <a:r>
              <a:rPr lang="fr-FR" altLang="fr-FR" dirty="0" err="1"/>
              <a:t>x,y,z</a:t>
            </a:r>
            <a:r>
              <a:rPr lang="fr-FR" altLang="fr-FR" dirty="0"/>
              <a:t>) at time </a:t>
            </a:r>
            <a:r>
              <a:rPr lang="fr-FR" altLang="fr-FR" dirty="0" err="1"/>
              <a:t>t</a:t>
            </a:r>
            <a:r>
              <a:rPr lang="fr-FR" altLang="fr-FR" dirty="0"/>
              <a:t>
</a:t>
            </a:r>
          </a:p>
        </p:txBody>
      </p:sp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FF44391E-81D8-E74D-9575-1B5429B53B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429000"/>
          <a:ext cx="5151438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Equation" r:id="rId3" imgW="57048400" imgH="28968700" progId="Equation.3">
                  <p:embed/>
                </p:oleObj>
              </mc:Choice>
              <mc:Fallback>
                <p:oleObj name="Equation" r:id="rId3" imgW="57048400" imgH="28968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429000"/>
                        <a:ext cx="5151438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Line 5">
            <a:extLst>
              <a:ext uri="{FF2B5EF4-FFF2-40B4-BE49-F238E27FC236}">
                <a16:creationId xmlns:a16="http://schemas.microsoft.com/office/drawing/2014/main" id="{67B08903-2105-7A4F-A444-5F3DBC872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2924175"/>
            <a:ext cx="503237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ED00963F-97CA-8640-979B-B1D77832C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2439988"/>
            <a:ext cx="17236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Total </a:t>
            </a:r>
            <a:r>
              <a:rPr lang="fr-FR" altLang="fr-FR" dirty="0" err="1"/>
              <a:t>derivative</a:t>
            </a:r>
            <a:r>
              <a:rPr lang="fr-FR" altLang="fr-FR" dirty="0"/>
              <a:t>
</a:t>
            </a:r>
          </a:p>
        </p:txBody>
      </p:sp>
      <p:sp>
        <p:nvSpPr>
          <p:cNvPr id="7175" name="Line 7">
            <a:extLst>
              <a:ext uri="{FF2B5EF4-FFF2-40B4-BE49-F238E27FC236}">
                <a16:creationId xmlns:a16="http://schemas.microsoft.com/office/drawing/2014/main" id="{13ED52E8-7E09-3E48-81C5-6DC2E27577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6238" y="2997200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4645D22C-44BD-934E-A455-E15AB1CC0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063" y="2513013"/>
            <a:ext cx="55194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Pollution production at the moment </a:t>
            </a:r>
            <a:r>
              <a:rPr lang="fr-FR" altLang="fr-FR" dirty="0" err="1"/>
              <a:t>t</a:t>
            </a:r>
            <a:r>
              <a:rPr lang="fr-FR" altLang="fr-FR" dirty="0"/>
              <a:t> at the r position
</a:t>
            </a:r>
          </a:p>
        </p:txBody>
      </p:sp>
      <p:sp>
        <p:nvSpPr>
          <p:cNvPr id="7177" name="Line 9">
            <a:extLst>
              <a:ext uri="{FF2B5EF4-FFF2-40B4-BE49-F238E27FC236}">
                <a16:creationId xmlns:a16="http://schemas.microsoft.com/office/drawing/2014/main" id="{9910CAC9-49F8-D743-9F1E-39BF34E52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5805488"/>
            <a:ext cx="215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B42EBC54-A914-EF44-9114-745F80B36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0" y="6256338"/>
            <a:ext cx="37721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"v </a:t>
            </a:r>
            <a:r>
              <a:rPr lang="fr-FR" altLang="fr-FR" dirty="0" err="1"/>
              <a:t>scalar</a:t>
            </a:r>
            <a:r>
              <a:rPr lang="fr-FR" altLang="fr-FR" dirty="0"/>
              <a:t> </a:t>
            </a:r>
            <a:r>
              <a:rPr lang="fr-FR" altLang="fr-FR" dirty="0" err="1"/>
              <a:t>product</a:t>
            </a:r>
            <a:r>
              <a:rPr lang="fr-FR" altLang="fr-FR" dirty="0"/>
              <a:t> </a:t>
            </a:r>
            <a:r>
              <a:rPr lang="fr-FR" altLang="fr-FR" dirty="0" err="1"/>
              <a:t>with</a:t>
            </a:r>
            <a:r>
              <a:rPr lang="fr-FR" altLang="fr-FR" dirty="0"/>
              <a:t> gradient of u"
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FBE52671-3F67-174D-AB1E-CF428AE46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784225"/>
            <a:ext cx="747395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Cranck Nicholson est souvent une bonne méthode</a:t>
            </a:r>
          </a:p>
          <a:p>
            <a:pPr eaLnBrk="1" hangingPunct="1"/>
            <a:endParaRPr lang="fr-FR" altLang="fr-FR"/>
          </a:p>
          <a:p>
            <a:pPr eaLnBrk="1" hangingPunct="1"/>
            <a:r>
              <a:rPr lang="fr-FR" altLang="fr-FR"/>
              <a:t>Mais plutôt pour des fonctions douces</a:t>
            </a:r>
          </a:p>
          <a:p>
            <a:pPr eaLnBrk="1" hangingPunct="1"/>
            <a:endParaRPr lang="fr-FR" altLang="fr-FR"/>
          </a:p>
          <a:p>
            <a:pPr eaLnBrk="1" hangingPunct="1"/>
            <a:r>
              <a:rPr lang="fr-FR" altLang="fr-FR"/>
              <a:t>Pour une fonction très discontinue, on utilisera plutôt la méthode upwind</a:t>
            </a:r>
          </a:p>
          <a:p>
            <a:pPr eaLnBrk="1" hangingPunct="1"/>
            <a:endParaRPr lang="fr-FR" altLang="fr-FR"/>
          </a:p>
          <a:p>
            <a:pPr eaLnBrk="1" hangingPunct="1"/>
            <a:endParaRPr lang="fr-FR" altLang="fr-FR"/>
          </a:p>
          <a:p>
            <a:pPr eaLnBrk="1" hangingPunct="1"/>
            <a:endParaRPr lang="fr-FR" altLang="fr-FR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extLst>
              <a:ext uri="{FF2B5EF4-FFF2-40B4-BE49-F238E27FC236}">
                <a16:creationId xmlns:a16="http://schemas.microsoft.com/office/drawing/2014/main" id="{FF14E67E-2E22-9D4D-91DA-0528A44E2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" y="188913"/>
            <a:ext cx="827822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200" b="1" dirty="0">
                <a:solidFill>
                  <a:schemeClr val="accent2"/>
                </a:solidFill>
              </a:rPr>
              <a:t>The classification of partial </a:t>
            </a:r>
            <a:r>
              <a:rPr lang="fr-FR" altLang="fr-FR" sz="2200" b="1" dirty="0" err="1">
                <a:solidFill>
                  <a:schemeClr val="accent2"/>
                </a:solidFill>
              </a:rPr>
              <a:t>derivatives</a:t>
            </a:r>
            <a:r>
              <a:rPr lang="fr-FR" altLang="fr-FR" sz="2200" b="1" dirty="0">
                <a:solidFill>
                  <a:schemeClr val="accent2"/>
                </a:solidFill>
              </a:rPr>
              <a:t> </a:t>
            </a:r>
            <a:r>
              <a:rPr lang="fr-FR" altLang="fr-FR" sz="2200" b="1" dirty="0" err="1">
                <a:solidFill>
                  <a:schemeClr val="accent2"/>
                </a:solidFill>
              </a:rPr>
              <a:t>equations</a:t>
            </a:r>
            <a:r>
              <a:rPr lang="fr-FR" altLang="fr-FR" sz="2200" b="1" dirty="0">
                <a:solidFill>
                  <a:schemeClr val="accent2"/>
                </a:solidFill>
              </a:rPr>
              <a:t> of </a:t>
            </a:r>
            <a:r>
              <a:rPr lang="fr-FR" altLang="fr-FR" sz="2200" b="1" dirty="0" err="1">
                <a:solidFill>
                  <a:schemeClr val="accent2"/>
                </a:solidFill>
              </a:rPr>
              <a:t>order</a:t>
            </a:r>
            <a:r>
              <a:rPr lang="fr-FR" altLang="fr-FR" sz="2200" b="1" dirty="0">
                <a:solidFill>
                  <a:schemeClr val="accent2"/>
                </a:solidFill>
              </a:rPr>
              <a:t> 2:</a:t>
            </a:r>
          </a:p>
        </p:txBody>
      </p:sp>
      <p:sp>
        <p:nvSpPr>
          <p:cNvPr id="57347" name="Text Box 5">
            <a:extLst>
              <a:ext uri="{FF2B5EF4-FFF2-40B4-BE49-F238E27FC236}">
                <a16:creationId xmlns:a16="http://schemas.microsoft.com/office/drawing/2014/main" id="{915438B6-4C1E-B247-961F-83BF2480E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431925"/>
            <a:ext cx="441242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General form of a second-order equa.diff:
u is a vector: (x1, x2, ...,xn)
</a:t>
            </a:r>
            <a:endParaRPr lang="fr-FR" altLang="fr-FR" dirty="0"/>
          </a:p>
        </p:txBody>
      </p:sp>
      <p:sp>
        <p:nvSpPr>
          <p:cNvPr id="57348" name="Text Box 6">
            <a:extLst>
              <a:ext uri="{FF2B5EF4-FFF2-40B4-BE49-F238E27FC236}">
                <a16:creationId xmlns:a16="http://schemas.microsoft.com/office/drawing/2014/main" id="{43745788-6780-6F46-B210-09A8AFEF3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5365750"/>
            <a:ext cx="49327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If G=0 , the </a:t>
            </a:r>
            <a:r>
              <a:rPr lang="fr-FR" altLang="fr-FR" dirty="0" err="1"/>
              <a:t>equation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called</a:t>
            </a:r>
            <a:r>
              <a:rPr lang="fr-FR" altLang="fr-FR" dirty="0"/>
              <a:t> "</a:t>
            </a:r>
            <a:r>
              <a:rPr lang="fr-FR" altLang="fr-FR" dirty="0" err="1"/>
              <a:t>homogeneous</a:t>
            </a:r>
            <a:r>
              <a:rPr lang="fr-FR" altLang="fr-FR" dirty="0"/>
              <a:t>."
</a:t>
            </a:r>
          </a:p>
        </p:txBody>
      </p:sp>
      <p:sp>
        <p:nvSpPr>
          <p:cNvPr id="57349" name="Text Box 7">
            <a:extLst>
              <a:ext uri="{FF2B5EF4-FFF2-40B4-BE49-F238E27FC236}">
                <a16:creationId xmlns:a16="http://schemas.microsoft.com/office/drawing/2014/main" id="{D67A9BFF-B4BE-E444-88AE-015B18D45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805488"/>
            <a:ext cx="45320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We're</a:t>
            </a:r>
            <a:r>
              <a:rPr lang="fr-FR" altLang="fr-FR" dirty="0"/>
              <a:t> </a:t>
            </a:r>
            <a:r>
              <a:rPr lang="fr-FR" altLang="fr-FR" dirty="0" err="1"/>
              <a:t>calculating</a:t>
            </a:r>
            <a:r>
              <a:rPr lang="fr-FR" altLang="fr-FR" dirty="0"/>
              <a:t> </a:t>
            </a:r>
            <a:r>
              <a:rPr lang="fr-FR" altLang="fr-FR" dirty="0">
                <a:sym typeface="Symbol" pitchFamily="2" charset="2"/>
              </a:rPr>
              <a:t>The "Discriminant": 
The </a:t>
            </a:r>
            <a:r>
              <a:rPr lang="fr-FR" altLang="fr-FR" dirty="0" err="1">
                <a:sym typeface="Symbol" pitchFamily="2" charset="2"/>
              </a:rPr>
              <a:t>sign</a:t>
            </a:r>
            <a:r>
              <a:rPr lang="fr-FR" altLang="fr-FR" dirty="0">
                <a:sym typeface="Symbol" pitchFamily="2" charset="2"/>
              </a:rPr>
              <a:t> of  </a:t>
            </a:r>
            <a:r>
              <a:rPr lang="fr-FR" altLang="fr-FR" dirty="0" err="1">
                <a:sym typeface="Symbol" pitchFamily="2" charset="2"/>
              </a:rPr>
              <a:t>gives</a:t>
            </a:r>
            <a:r>
              <a:rPr lang="fr-FR" altLang="fr-FR" dirty="0">
                <a:sym typeface="Symbol" pitchFamily="2" charset="2"/>
              </a:rPr>
              <a:t> us the type of </a:t>
            </a:r>
            <a:r>
              <a:rPr lang="fr-FR" altLang="fr-FR" dirty="0" err="1">
                <a:sym typeface="Symbol" pitchFamily="2" charset="2"/>
              </a:rPr>
              <a:t>equation</a:t>
            </a:r>
            <a:endParaRPr lang="fr-FR" altLang="fr-FR" dirty="0">
              <a:sym typeface="Symbol" pitchFamily="2" charset="2"/>
            </a:endParaRPr>
          </a:p>
        </p:txBody>
      </p:sp>
      <p:pic>
        <p:nvPicPr>
          <p:cNvPr id="57350" name="Picture 10">
            <a:extLst>
              <a:ext uri="{FF2B5EF4-FFF2-40B4-BE49-F238E27FC236}">
                <a16:creationId xmlns:a16="http://schemas.microsoft.com/office/drawing/2014/main" id="{803AA50A-2934-7B47-B545-2E9E9DA54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875" y="2420938"/>
            <a:ext cx="9396413" cy="202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>
            <a:extLst>
              <a:ext uri="{FF2B5EF4-FFF2-40B4-BE49-F238E27FC236}">
                <a16:creationId xmlns:a16="http://schemas.microsoft.com/office/drawing/2014/main" id="{AD9761A7-D14D-0643-80D4-B7FC99C3F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" y="79375"/>
            <a:ext cx="767549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rgbClr val="FF3300"/>
                </a:solidFill>
              </a:rPr>
              <a:t>if </a:t>
            </a:r>
            <a:r>
              <a:rPr lang="fr-FR" altLang="fr-FR" dirty="0">
                <a:solidFill>
                  <a:srgbClr val="FF3300"/>
                </a:solidFill>
                <a:sym typeface="Symbol" pitchFamily="2" charset="2"/>
              </a:rPr>
              <a:t>&gt; 0 </a:t>
            </a:r>
            <a:r>
              <a:rPr lang="fr-FR" altLang="fr-FR" dirty="0" err="1">
                <a:solidFill>
                  <a:srgbClr val="FF3300"/>
                </a:solidFill>
                <a:sym typeface="Symbol" pitchFamily="2" charset="2"/>
              </a:rPr>
              <a:t>then</a:t>
            </a:r>
            <a:r>
              <a:rPr lang="fr-FR" altLang="fr-FR" dirty="0">
                <a:solidFill>
                  <a:srgbClr val="FF3300"/>
                </a:solidFill>
                <a:sym typeface="Symbol" pitchFamily="2" charset="2"/>
              </a:rPr>
              <a:t> the </a:t>
            </a:r>
            <a:r>
              <a:rPr lang="fr-FR" altLang="fr-FR" dirty="0" err="1">
                <a:solidFill>
                  <a:srgbClr val="FF3300"/>
                </a:solidFill>
                <a:sym typeface="Symbol" pitchFamily="2" charset="2"/>
              </a:rPr>
              <a:t>equation</a:t>
            </a:r>
            <a:r>
              <a:rPr lang="fr-FR" altLang="fr-FR" dirty="0">
                <a:solidFill>
                  <a:srgbClr val="FF3300"/>
                </a:solidFill>
                <a:sym typeface="Symbol" pitchFamily="2" charset="2"/>
              </a:rPr>
              <a:t> </a:t>
            </a:r>
            <a:r>
              <a:rPr lang="fr-FR" altLang="fr-FR" dirty="0" err="1">
                <a:solidFill>
                  <a:srgbClr val="FF3300"/>
                </a:solidFill>
                <a:sym typeface="Symbol" pitchFamily="2" charset="2"/>
              </a:rPr>
              <a:t>is</a:t>
            </a:r>
            <a:r>
              <a:rPr lang="fr-FR" altLang="fr-FR" dirty="0">
                <a:solidFill>
                  <a:srgbClr val="FF3300"/>
                </a:solidFill>
                <a:sym typeface="Symbol" pitchFamily="2" charset="2"/>
              </a:rPr>
              <a:t> </a:t>
            </a:r>
            <a:r>
              <a:rPr lang="fr-FR" altLang="fr-FR" dirty="0" err="1">
                <a:solidFill>
                  <a:srgbClr val="FF3300"/>
                </a:solidFill>
                <a:sym typeface="Symbol" pitchFamily="2" charset="2"/>
              </a:rPr>
              <a:t>Hyperbolic</a:t>
            </a:r>
            <a:r>
              <a:rPr lang="fr-FR" altLang="fr-FR" dirty="0">
                <a:solidFill>
                  <a:srgbClr val="FF3300"/>
                </a:solidFill>
                <a:sym typeface="Symbol" pitchFamily="2" charset="2"/>
              </a:rPr>
              <a:t> </a:t>
            </a:r>
            <a:r>
              <a:rPr lang="fr-FR" altLang="fr-FR" dirty="0">
                <a:sym typeface="Symbol" pitchFamily="2" charset="2"/>
              </a:rPr>
              <a:t>:    (A&gt;0, B=0, C&lt;0  =&gt; B</a:t>
            </a:r>
            <a:r>
              <a:rPr lang="fr-FR" altLang="fr-FR" baseline="30000" dirty="0">
                <a:sym typeface="Symbol" pitchFamily="2" charset="2"/>
              </a:rPr>
              <a:t>2</a:t>
            </a:r>
            <a:r>
              <a:rPr lang="fr-FR" altLang="fr-FR" dirty="0">
                <a:sym typeface="Symbol" pitchFamily="2" charset="2"/>
              </a:rPr>
              <a:t>-4AC&gt;0) </a:t>
            </a:r>
          </a:p>
          <a:p>
            <a:pPr eaLnBrk="1" hangingPunct="1"/>
            <a:endParaRPr lang="fr-FR" altLang="fr-FR" dirty="0">
              <a:sym typeface="Symbol" pitchFamily="2" charset="2"/>
            </a:endParaRPr>
          </a:p>
          <a:p>
            <a:pPr eaLnBrk="1" hangingPunct="1"/>
            <a:r>
              <a:rPr lang="fr-FR" altLang="fr-FR" dirty="0" err="1">
                <a:sym typeface="Symbol" pitchFamily="2" charset="2"/>
              </a:rPr>
              <a:t>Wave</a:t>
            </a:r>
            <a:r>
              <a:rPr lang="fr-FR" altLang="fr-FR" dirty="0">
                <a:sym typeface="Symbol" pitchFamily="2" charset="2"/>
              </a:rPr>
              <a:t> propagation :</a:t>
            </a:r>
          </a:p>
          <a:p>
            <a:pPr eaLnBrk="1" hangingPunct="1"/>
            <a:r>
              <a:rPr lang="fr-FR" altLang="fr-FR" dirty="0">
                <a:sym typeface="Symbol" pitchFamily="2" charset="2"/>
              </a:rPr>
              <a:t>      </a:t>
            </a:r>
          </a:p>
          <a:p>
            <a:pPr eaLnBrk="1" hangingPunct="1"/>
            <a:br>
              <a:rPr lang="fr-FR" altLang="fr-FR" dirty="0">
                <a:sym typeface="Symbol" pitchFamily="2" charset="2"/>
              </a:rPr>
            </a:br>
            <a:r>
              <a:rPr lang="fr-FR" altLang="fr-FR" dirty="0">
                <a:sym typeface="Symbol" pitchFamily="2" charset="2"/>
              </a:rPr>
              <a:t>Advection Equation:</a:t>
            </a:r>
          </a:p>
        </p:txBody>
      </p:sp>
      <p:graphicFrame>
        <p:nvGraphicFramePr>
          <p:cNvPr id="58371" name="Object 3">
            <a:extLst>
              <a:ext uri="{FF2B5EF4-FFF2-40B4-BE49-F238E27FC236}">
                <a16:creationId xmlns:a16="http://schemas.microsoft.com/office/drawing/2014/main" id="{DE72EAC6-E5D5-0745-822F-158034D468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4638" y="476250"/>
          <a:ext cx="18288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2" name="Equation" r:id="rId3" imgW="25450800" imgH="9652000" progId="Equation.3">
                  <p:embed/>
                </p:oleObj>
              </mc:Choice>
              <mc:Fallback>
                <p:oleObj name="Equation" r:id="rId3" imgW="25450800" imgH="9652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476250"/>
                        <a:ext cx="18288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4">
            <a:extLst>
              <a:ext uri="{FF2B5EF4-FFF2-40B4-BE49-F238E27FC236}">
                <a16:creationId xmlns:a16="http://schemas.microsoft.com/office/drawing/2014/main" id="{31BEF3FF-1C14-CA4D-8A2C-2344B3441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2272804"/>
            <a:ext cx="827822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rgbClr val="FF3300"/>
                </a:solidFill>
              </a:rPr>
              <a:t>if </a:t>
            </a:r>
            <a:r>
              <a:rPr lang="fr-FR" altLang="fr-FR" dirty="0">
                <a:solidFill>
                  <a:srgbClr val="FF3300"/>
                </a:solidFill>
                <a:sym typeface="Symbol" pitchFamily="2" charset="2"/>
              </a:rPr>
              <a:t> = </a:t>
            </a:r>
            <a:r>
              <a:rPr lang="fr-FR" altLang="fr-FR" b="1" dirty="0">
                <a:solidFill>
                  <a:srgbClr val="FF3300"/>
                </a:solidFill>
                <a:sym typeface="Symbol" pitchFamily="2" charset="2"/>
              </a:rPr>
              <a:t>0</a:t>
            </a:r>
            <a:r>
              <a:rPr lang="fr-FR" altLang="fr-FR" dirty="0">
                <a:solidFill>
                  <a:srgbClr val="FF3300"/>
                </a:solidFill>
                <a:sym typeface="Symbol" pitchFamily="2" charset="2"/>
              </a:rPr>
              <a:t> the </a:t>
            </a:r>
            <a:r>
              <a:rPr lang="fr-FR" altLang="fr-FR" dirty="0" err="1">
                <a:solidFill>
                  <a:srgbClr val="FF3300"/>
                </a:solidFill>
                <a:sym typeface="Symbol" pitchFamily="2" charset="2"/>
              </a:rPr>
              <a:t>equation</a:t>
            </a:r>
            <a:r>
              <a:rPr lang="fr-FR" altLang="fr-FR" dirty="0">
                <a:solidFill>
                  <a:srgbClr val="FF3300"/>
                </a:solidFill>
                <a:sym typeface="Symbol" pitchFamily="2" charset="2"/>
              </a:rPr>
              <a:t> </a:t>
            </a:r>
            <a:r>
              <a:rPr lang="fr-FR" altLang="fr-FR" dirty="0" err="1">
                <a:solidFill>
                  <a:srgbClr val="FF3300"/>
                </a:solidFill>
                <a:sym typeface="Symbol" pitchFamily="2" charset="2"/>
              </a:rPr>
              <a:t>is</a:t>
            </a:r>
            <a:r>
              <a:rPr lang="fr-FR" altLang="fr-FR" dirty="0">
                <a:solidFill>
                  <a:srgbClr val="FF3300"/>
                </a:solidFill>
                <a:sym typeface="Symbol" pitchFamily="2" charset="2"/>
              </a:rPr>
              <a:t> </a:t>
            </a:r>
            <a:r>
              <a:rPr lang="fr-FR" altLang="fr-FR" dirty="0" err="1">
                <a:solidFill>
                  <a:srgbClr val="FF3300"/>
                </a:solidFill>
                <a:sym typeface="Symbol" pitchFamily="2" charset="2"/>
              </a:rPr>
              <a:t>called</a:t>
            </a:r>
            <a:r>
              <a:rPr lang="fr-FR" altLang="fr-FR" dirty="0">
                <a:solidFill>
                  <a:srgbClr val="FF3300"/>
                </a:solidFill>
                <a:sym typeface="Symbol" pitchFamily="2" charset="2"/>
              </a:rPr>
              <a:t> </a:t>
            </a:r>
            <a:r>
              <a:rPr lang="fr-FR" altLang="fr-FR" dirty="0" err="1">
                <a:solidFill>
                  <a:srgbClr val="FF3300"/>
                </a:solidFill>
                <a:sym typeface="Symbol" pitchFamily="2" charset="2"/>
              </a:rPr>
              <a:t>Parabolic</a:t>
            </a:r>
            <a:r>
              <a:rPr lang="fr-FR" altLang="fr-FR" dirty="0">
                <a:solidFill>
                  <a:srgbClr val="FF3300"/>
                </a:solidFill>
                <a:sym typeface="Symbol" pitchFamily="2" charset="2"/>
              </a:rPr>
              <a:t> </a:t>
            </a:r>
            <a:r>
              <a:rPr lang="fr-FR" altLang="fr-FR" dirty="0">
                <a:sym typeface="Symbol" pitchFamily="2" charset="2"/>
              </a:rPr>
              <a:t>:             (A=0, B=0, C&gt;0  =&gt; B</a:t>
            </a:r>
            <a:r>
              <a:rPr lang="fr-FR" altLang="fr-FR" baseline="30000" dirty="0">
                <a:sym typeface="Symbol" pitchFamily="2" charset="2"/>
              </a:rPr>
              <a:t>2</a:t>
            </a:r>
            <a:r>
              <a:rPr lang="fr-FR" altLang="fr-FR" dirty="0">
                <a:sym typeface="Symbol" pitchFamily="2" charset="2"/>
              </a:rPr>
              <a:t>-4AC=0)</a:t>
            </a:r>
          </a:p>
          <a:p>
            <a:pPr eaLnBrk="1" hangingPunct="1"/>
            <a:endParaRPr lang="fr-FR" altLang="fr-FR" dirty="0">
              <a:sym typeface="Symbol" pitchFamily="2" charset="2"/>
            </a:endParaRPr>
          </a:p>
          <a:p>
            <a:pPr eaLnBrk="1" hangingPunct="1"/>
            <a:r>
              <a:rPr lang="fr-FR" altLang="fr-FR" dirty="0" err="1">
                <a:sym typeface="Symbol" pitchFamily="2" charset="2"/>
              </a:rPr>
              <a:t>Heat</a:t>
            </a:r>
            <a:r>
              <a:rPr lang="fr-FR" altLang="fr-FR" dirty="0">
                <a:sym typeface="Symbol" pitchFamily="2" charset="2"/>
              </a:rPr>
              <a:t> diffusion: 
</a:t>
            </a:r>
          </a:p>
          <a:p>
            <a:pPr eaLnBrk="1" hangingPunct="1"/>
            <a:endParaRPr lang="fr-FR" altLang="fr-FR" dirty="0">
              <a:sym typeface="Symbol" pitchFamily="2" charset="2"/>
            </a:endParaRPr>
          </a:p>
          <a:p>
            <a:pPr eaLnBrk="1" hangingPunct="1"/>
            <a:r>
              <a:rPr lang="fr-FR" altLang="fr-FR" dirty="0" err="1">
                <a:sym typeface="Symbol" pitchFamily="2" charset="2"/>
              </a:rPr>
              <a:t>Shrodinger</a:t>
            </a:r>
            <a:r>
              <a:rPr lang="fr-FR" altLang="fr-FR" dirty="0">
                <a:sym typeface="Symbol" pitchFamily="2" charset="2"/>
              </a:rPr>
              <a:t> </a:t>
            </a:r>
            <a:r>
              <a:rPr lang="fr-FR" altLang="fr-FR" dirty="0"/>
              <a:t>Equation</a:t>
            </a:r>
            <a:r>
              <a:rPr lang="fr-FR" altLang="fr-FR" dirty="0">
                <a:sym typeface="Symbol" pitchFamily="2" charset="2"/>
              </a:rPr>
              <a:t> :</a:t>
            </a:r>
          </a:p>
          <a:p>
            <a:pPr eaLnBrk="1" hangingPunct="1"/>
            <a:endParaRPr lang="fr-FR" altLang="fr-FR" dirty="0">
              <a:sym typeface="Symbol" pitchFamily="2" charset="2"/>
            </a:endParaRPr>
          </a:p>
          <a:p>
            <a:pPr eaLnBrk="1" hangingPunct="1"/>
            <a:endParaRPr lang="fr-FR" altLang="fr-FR" dirty="0">
              <a:sym typeface="Symbol" pitchFamily="2" charset="2"/>
            </a:endParaRPr>
          </a:p>
        </p:txBody>
      </p:sp>
      <p:graphicFrame>
        <p:nvGraphicFramePr>
          <p:cNvPr id="58373" name="Object 5">
            <a:extLst>
              <a:ext uri="{FF2B5EF4-FFF2-40B4-BE49-F238E27FC236}">
                <a16:creationId xmlns:a16="http://schemas.microsoft.com/office/drawing/2014/main" id="{7AB6ABEA-1492-9D4E-8D63-E2B3C31CE5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37765"/>
              </p:ext>
            </p:extLst>
          </p:nvPr>
        </p:nvGraphicFramePr>
        <p:xfrm>
          <a:off x="1763688" y="2606976"/>
          <a:ext cx="1512168" cy="831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3" name="Equation" r:id="rId5" imgW="17551400" imgH="9652000" progId="Equation.3">
                  <p:embed/>
                </p:oleObj>
              </mc:Choice>
              <mc:Fallback>
                <p:oleObj name="Equation" r:id="rId5" imgW="17551400" imgH="9652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606976"/>
                        <a:ext cx="1512168" cy="831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6">
            <a:extLst>
              <a:ext uri="{FF2B5EF4-FFF2-40B4-BE49-F238E27FC236}">
                <a16:creationId xmlns:a16="http://schemas.microsoft.com/office/drawing/2014/main" id="{256A37E9-96B5-034E-8C66-E528CF79B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398963"/>
            <a:ext cx="74190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rgbClr val="FF3300"/>
                </a:solidFill>
              </a:rPr>
              <a:t>Si </a:t>
            </a:r>
            <a:r>
              <a:rPr lang="fr-FR" altLang="fr-FR" dirty="0">
                <a:solidFill>
                  <a:srgbClr val="FF3300"/>
                </a:solidFill>
                <a:sym typeface="Symbol" pitchFamily="2" charset="2"/>
              </a:rPr>
              <a:t>&lt;0 the </a:t>
            </a:r>
            <a:r>
              <a:rPr lang="fr-FR" altLang="fr-FR" dirty="0" err="1">
                <a:solidFill>
                  <a:srgbClr val="FF3300"/>
                </a:solidFill>
                <a:sym typeface="Symbol" pitchFamily="2" charset="2"/>
              </a:rPr>
              <a:t>equation</a:t>
            </a:r>
            <a:r>
              <a:rPr lang="fr-FR" altLang="fr-FR" dirty="0">
                <a:solidFill>
                  <a:srgbClr val="FF3300"/>
                </a:solidFill>
                <a:sym typeface="Symbol" pitchFamily="2" charset="2"/>
              </a:rPr>
              <a:t> </a:t>
            </a:r>
            <a:r>
              <a:rPr lang="fr-FR" altLang="fr-FR" dirty="0" err="1">
                <a:solidFill>
                  <a:srgbClr val="FF3300"/>
                </a:solidFill>
                <a:sym typeface="Symbol" pitchFamily="2" charset="2"/>
              </a:rPr>
              <a:t>is</a:t>
            </a:r>
            <a:r>
              <a:rPr lang="fr-FR" altLang="fr-FR" dirty="0">
                <a:solidFill>
                  <a:srgbClr val="FF3300"/>
                </a:solidFill>
                <a:sym typeface="Symbol" pitchFamily="2" charset="2"/>
              </a:rPr>
              <a:t> </a:t>
            </a:r>
            <a:r>
              <a:rPr lang="fr-FR" altLang="fr-FR" dirty="0" err="1">
                <a:solidFill>
                  <a:srgbClr val="FF3300"/>
                </a:solidFill>
                <a:sym typeface="Symbol" pitchFamily="2" charset="2"/>
              </a:rPr>
              <a:t>called</a:t>
            </a:r>
            <a:r>
              <a:rPr lang="fr-FR" altLang="fr-FR" dirty="0">
                <a:solidFill>
                  <a:srgbClr val="FF3300"/>
                </a:solidFill>
                <a:sym typeface="Symbol" pitchFamily="2" charset="2"/>
              </a:rPr>
              <a:t> </a:t>
            </a:r>
            <a:r>
              <a:rPr lang="fr-FR" altLang="fr-FR" dirty="0" err="1">
                <a:solidFill>
                  <a:srgbClr val="FF3300"/>
                </a:solidFill>
                <a:sym typeface="Symbol" pitchFamily="2" charset="2"/>
              </a:rPr>
              <a:t>Elliptical</a:t>
            </a:r>
            <a:r>
              <a:rPr lang="fr-FR" altLang="fr-FR" dirty="0">
                <a:solidFill>
                  <a:srgbClr val="FF3300"/>
                </a:solidFill>
                <a:sym typeface="Symbol" pitchFamily="2" charset="2"/>
              </a:rPr>
              <a:t> </a:t>
            </a:r>
            <a:r>
              <a:rPr lang="fr-FR" altLang="fr-FR" dirty="0">
                <a:sym typeface="Symbol" pitchFamily="2" charset="2"/>
              </a:rPr>
              <a:t>:  (A&gt;0, B=0, C&gt;0  =&gt; B</a:t>
            </a:r>
            <a:r>
              <a:rPr lang="fr-FR" altLang="fr-FR" baseline="30000" dirty="0">
                <a:sym typeface="Symbol" pitchFamily="2" charset="2"/>
              </a:rPr>
              <a:t>2</a:t>
            </a:r>
            <a:r>
              <a:rPr lang="fr-FR" altLang="fr-FR" dirty="0">
                <a:sym typeface="Symbol" pitchFamily="2" charset="2"/>
              </a:rPr>
              <a:t>-4AC&lt;0)</a:t>
            </a:r>
          </a:p>
          <a:p>
            <a:pPr eaLnBrk="1" hangingPunct="1"/>
            <a:r>
              <a:rPr lang="fr-FR" altLang="fr-FR" dirty="0">
                <a:sym typeface="Symbol" pitchFamily="2" charset="2"/>
              </a:rPr>
              <a:t>  </a:t>
            </a:r>
          </a:p>
        </p:txBody>
      </p:sp>
      <p:graphicFrame>
        <p:nvGraphicFramePr>
          <p:cNvPr id="58375" name="Object 7">
            <a:extLst>
              <a:ext uri="{FF2B5EF4-FFF2-40B4-BE49-F238E27FC236}">
                <a16:creationId xmlns:a16="http://schemas.microsoft.com/office/drawing/2014/main" id="{BBBB2AB3-DA2D-0D4A-B64F-BA786AE42C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329540"/>
              </p:ext>
            </p:extLst>
          </p:nvPr>
        </p:nvGraphicFramePr>
        <p:xfrm>
          <a:off x="2166948" y="5377071"/>
          <a:ext cx="424815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4" name="Equation" r:id="rId7" imgW="58216800" imgH="11112500" progId="Equation.3">
                  <p:embed/>
                </p:oleObj>
              </mc:Choice>
              <mc:Fallback>
                <p:oleObj name="Equation" r:id="rId7" imgW="58216800" imgH="11112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48" y="5377071"/>
                        <a:ext cx="424815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Text Box 8">
            <a:extLst>
              <a:ext uri="{FF2B5EF4-FFF2-40B4-BE49-F238E27FC236}">
                <a16:creationId xmlns:a16="http://schemas.microsoft.com/office/drawing/2014/main" id="{544E2C54-CEEC-C049-913B-AFF9C5FB6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6481763"/>
            <a:ext cx="41263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ym typeface="Symbol" pitchFamily="2" charset="2"/>
              </a:rPr>
              <a:t>= charge </a:t>
            </a:r>
            <a:r>
              <a:rPr lang="fr-FR" altLang="fr-FR" dirty="0" err="1">
                <a:sym typeface="Symbol" pitchFamily="2" charset="2"/>
              </a:rPr>
              <a:t>density</a:t>
            </a:r>
            <a:r>
              <a:rPr lang="fr-FR" altLang="fr-FR" dirty="0">
                <a:sym typeface="Symbol" pitchFamily="2" charset="2"/>
              </a:rPr>
              <a:t>, V: </a:t>
            </a:r>
            <a:r>
              <a:rPr lang="fr-FR" altLang="fr-FR" dirty="0" err="1">
                <a:sym typeface="Symbol" pitchFamily="2" charset="2"/>
              </a:rPr>
              <a:t>electric</a:t>
            </a:r>
            <a:r>
              <a:rPr lang="fr-FR" altLang="fr-FR" dirty="0">
                <a:sym typeface="Symbol" pitchFamily="2" charset="2"/>
              </a:rPr>
              <a:t> </a:t>
            </a:r>
            <a:r>
              <a:rPr lang="fr-FR" altLang="fr-FR" dirty="0" err="1">
                <a:sym typeface="Symbol" pitchFamily="2" charset="2"/>
              </a:rPr>
              <a:t>potential</a:t>
            </a:r>
            <a:r>
              <a:rPr lang="fr-FR" altLang="fr-FR" dirty="0">
                <a:sym typeface="Symbol" pitchFamily="2" charset="2"/>
              </a:rPr>
              <a:t> </a:t>
            </a:r>
          </a:p>
        </p:txBody>
      </p:sp>
      <p:graphicFrame>
        <p:nvGraphicFramePr>
          <p:cNvPr id="58377" name="Object 10">
            <a:extLst>
              <a:ext uri="{FF2B5EF4-FFF2-40B4-BE49-F238E27FC236}">
                <a16:creationId xmlns:a16="http://schemas.microsoft.com/office/drawing/2014/main" id="{3D854CA5-0692-6941-A44A-FC198DAF7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450267"/>
              </p:ext>
            </p:extLst>
          </p:nvPr>
        </p:nvGraphicFramePr>
        <p:xfrm>
          <a:off x="2556669" y="3390219"/>
          <a:ext cx="2344737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5" name="Equation" r:id="rId9" imgW="28384500" imgH="11112500" progId="Equation.3">
                  <p:embed/>
                </p:oleObj>
              </mc:Choice>
              <mc:Fallback>
                <p:oleObj name="Equation" r:id="rId9" imgW="28384500" imgH="11112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669" y="3390219"/>
                        <a:ext cx="2344737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Rectangle 11">
            <a:extLst>
              <a:ext uri="{FF2B5EF4-FFF2-40B4-BE49-F238E27FC236}">
                <a16:creationId xmlns:a16="http://schemas.microsoft.com/office/drawing/2014/main" id="{62D20BB6-FD69-B543-B195-956561894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5613400"/>
            <a:ext cx="19511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600" dirty="0">
                <a:sym typeface="Symbol" pitchFamily="2" charset="2"/>
              </a:rPr>
              <a:t>Poisson </a:t>
            </a:r>
            <a:r>
              <a:rPr lang="fr-FR" altLang="fr-FR" sz="1600" dirty="0"/>
              <a:t>Equation </a:t>
            </a:r>
            <a:r>
              <a:rPr lang="fr-FR" altLang="fr-FR" sz="1600" dirty="0">
                <a:sym typeface="Symbol" pitchFamily="2" charset="2"/>
              </a:rPr>
              <a:t>: </a:t>
            </a:r>
          </a:p>
        </p:txBody>
      </p:sp>
      <p:graphicFrame>
        <p:nvGraphicFramePr>
          <p:cNvPr id="58379" name="Object 12">
            <a:extLst>
              <a:ext uri="{FF2B5EF4-FFF2-40B4-BE49-F238E27FC236}">
                <a16:creationId xmlns:a16="http://schemas.microsoft.com/office/drawing/2014/main" id="{18F7550F-6E89-3B48-BA11-715EBDF9A3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4795838"/>
          <a:ext cx="14398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6" name="Equation" r:id="rId11" imgW="20485100" imgH="10236200" progId="Equation.3">
                  <p:embed/>
                </p:oleObj>
              </mc:Choice>
              <mc:Fallback>
                <p:oleObj name="Equation" r:id="rId11" imgW="20485100" imgH="10236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795838"/>
                        <a:ext cx="143986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Text Box 13">
            <a:extLst>
              <a:ext uri="{FF2B5EF4-FFF2-40B4-BE49-F238E27FC236}">
                <a16:creationId xmlns:a16="http://schemas.microsoft.com/office/drawing/2014/main" id="{2D2E4ADB-F956-1742-91F7-62C497C5B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" y="4889500"/>
            <a:ext cx="19672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Laplace Equation
</a:t>
            </a:r>
          </a:p>
        </p:txBody>
      </p:sp>
      <p:graphicFrame>
        <p:nvGraphicFramePr>
          <p:cNvPr id="58381" name="Objet 1">
            <a:extLst>
              <a:ext uri="{FF2B5EF4-FFF2-40B4-BE49-F238E27FC236}">
                <a16:creationId xmlns:a16="http://schemas.microsoft.com/office/drawing/2014/main" id="{2D26719F-AFF6-AD46-8C11-721B477009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845574"/>
              </p:ext>
            </p:extLst>
          </p:nvPr>
        </p:nvGraphicFramePr>
        <p:xfrm>
          <a:off x="2898774" y="1224647"/>
          <a:ext cx="16605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7" name="Equation" r:id="rId13" imgW="23114000" imgH="9067800" progId="Equation.3">
                  <p:embed/>
                </p:oleObj>
              </mc:Choice>
              <mc:Fallback>
                <p:oleObj name="Equation" r:id="rId13" imgW="23114000" imgH="9067800" progId="Equation.3">
                  <p:embed/>
                  <p:pic>
                    <p:nvPicPr>
                      <p:cNvPr id="0" name="Obje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4" y="1224647"/>
                        <a:ext cx="16605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C43755EE-B00A-504C-82B4-A29023ED7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052513"/>
            <a:ext cx="649408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Many</a:t>
            </a:r>
            <a:r>
              <a:rPr lang="fr-FR" altLang="fr-FR" dirty="0"/>
              <a:t> </a:t>
            </a:r>
            <a:r>
              <a:rPr lang="fr-FR" altLang="fr-FR" dirty="0" err="1"/>
              <a:t>equations</a:t>
            </a:r>
            <a:r>
              <a:rPr lang="fr-FR" altLang="fr-FR" dirty="0"/>
              <a:t> in </a:t>
            </a:r>
            <a:r>
              <a:rPr lang="fr-FR" altLang="fr-FR" dirty="0" err="1"/>
              <a:t>physics</a:t>
            </a:r>
            <a:r>
              <a:rPr lang="fr-FR" altLang="fr-FR" dirty="0"/>
              <a:t> </a:t>
            </a:r>
            <a:r>
              <a:rPr lang="fr-FR" altLang="fr-FR" dirty="0" err="1"/>
              <a:t>involve</a:t>
            </a:r>
            <a:r>
              <a:rPr lang="fr-FR" altLang="fr-FR" dirty="0"/>
              <a:t> a second </a:t>
            </a:r>
            <a:r>
              <a:rPr lang="fr-FR" altLang="fr-FR" dirty="0" err="1"/>
              <a:t>order</a:t>
            </a:r>
            <a:r>
              <a:rPr lang="fr-FR" altLang="fr-FR" dirty="0"/>
              <a:t>  </a:t>
            </a:r>
            <a:r>
              <a:rPr lang="fr-FR" altLang="fr-FR" dirty="0" err="1"/>
              <a:t>derivative</a:t>
            </a:r>
            <a:r>
              <a:rPr lang="fr-FR" altLang="fr-FR" dirty="0"/>
              <a:t>.
It </a:t>
            </a:r>
            <a:r>
              <a:rPr lang="fr-FR" altLang="fr-FR" dirty="0" err="1"/>
              <a:t>can</a:t>
            </a:r>
            <a:r>
              <a:rPr lang="fr-FR" altLang="fr-FR" dirty="0"/>
              <a:t>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approximated</a:t>
            </a:r>
            <a:r>
              <a:rPr lang="fr-FR" altLang="fr-FR" dirty="0"/>
              <a:t> </a:t>
            </a:r>
            <a:r>
              <a:rPr lang="fr-FR" altLang="fr-FR" dirty="0" err="1"/>
              <a:t>with</a:t>
            </a:r>
            <a:r>
              <a:rPr lang="fr-FR" altLang="fr-FR" dirty="0"/>
              <a:t> the </a:t>
            </a:r>
            <a:r>
              <a:rPr lang="fr-FR" altLang="fr-FR" dirty="0" err="1"/>
              <a:t>same</a:t>
            </a:r>
            <a:r>
              <a:rPr lang="fr-FR" altLang="fr-FR" dirty="0"/>
              <a:t> type of </a:t>
            </a:r>
            <a:r>
              <a:rPr lang="fr-FR" altLang="fr-FR" dirty="0" err="1"/>
              <a:t>reasoning</a:t>
            </a:r>
            <a:r>
              <a:rPr lang="fr-FR" altLang="fr-FR" dirty="0"/>
              <a:t> as for</a:t>
            </a:r>
            <a:br>
              <a:rPr lang="fr-FR" altLang="fr-FR" dirty="0"/>
            </a:br>
            <a:r>
              <a:rPr lang="fr-FR" altLang="fr-FR" dirty="0"/>
              <a:t>the first </a:t>
            </a:r>
            <a:r>
              <a:rPr lang="fr-FR" altLang="fr-FR" dirty="0" err="1"/>
              <a:t>derivative</a:t>
            </a:r>
            <a:r>
              <a:rPr lang="fr-FR" altLang="fr-FR" dirty="0"/>
              <a:t>
</a:t>
            </a:r>
          </a:p>
        </p:txBody>
      </p:sp>
      <p:graphicFrame>
        <p:nvGraphicFramePr>
          <p:cNvPr id="59395" name="Object 3">
            <a:extLst>
              <a:ext uri="{FF2B5EF4-FFF2-40B4-BE49-F238E27FC236}">
                <a16:creationId xmlns:a16="http://schemas.microsoft.com/office/drawing/2014/main" id="{B9FF1E37-7596-F444-8301-938336E3E2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125" y="2109788"/>
          <a:ext cx="5973763" cy="405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9" name="Equation" r:id="rId3" imgW="68173600" imgH="46228000" progId="Equation.3">
                  <p:embed/>
                </p:oleObj>
              </mc:Choice>
              <mc:Fallback>
                <p:oleObj name="Equation" r:id="rId3" imgW="68173600" imgH="4622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" y="2109788"/>
                        <a:ext cx="5973763" cy="405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>
            <a:extLst>
              <a:ext uri="{FF2B5EF4-FFF2-40B4-BE49-F238E27FC236}">
                <a16:creationId xmlns:a16="http://schemas.microsoft.com/office/drawing/2014/main" id="{7041BA15-7355-B04F-9C72-1A258F53F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352425"/>
            <a:ext cx="29418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>
                <a:solidFill>
                  <a:schemeClr val="accent2"/>
                </a:solidFill>
              </a:rPr>
              <a:t>Second </a:t>
            </a:r>
            <a:r>
              <a:rPr lang="fr-FR" altLang="fr-FR" b="1" dirty="0" err="1">
                <a:solidFill>
                  <a:schemeClr val="accent2"/>
                </a:solidFill>
              </a:rPr>
              <a:t>order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</a:rPr>
              <a:t>derivatives</a:t>
            </a:r>
            <a:endParaRPr lang="fr-FR" altLang="fr-FR" b="1" dirty="0">
              <a:solidFill>
                <a:schemeClr val="accent2"/>
              </a:solidFill>
            </a:endParaRP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A713F0BA-FFBD-4940-8522-F31036B05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8376" y="2824351"/>
            <a:ext cx="368562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i="1" dirty="0"/>
              <a:t>Once </a:t>
            </a:r>
            <a:r>
              <a:rPr lang="fr-FR" altLang="fr-FR" i="1" dirty="0" err="1"/>
              <a:t>again</a:t>
            </a:r>
            <a:r>
              <a:rPr lang="fr-FR" altLang="fr-FR" i="1" dirty="0"/>
              <a:t> </a:t>
            </a:r>
            <a:r>
              <a:rPr lang="fr-FR" altLang="fr-FR" i="1" dirty="0" err="1"/>
              <a:t>we</a:t>
            </a:r>
            <a:r>
              <a:rPr lang="fr-FR" altLang="fr-FR" i="1" dirty="0"/>
              <a:t> are </a:t>
            </a:r>
            <a:r>
              <a:rPr lang="fr-FR" altLang="fr-FR" i="1" dirty="0" err="1"/>
              <a:t>inspired</a:t>
            </a:r>
            <a:r>
              <a:rPr lang="fr-FR" altLang="fr-FR" i="1" dirty="0"/>
              <a:t> by the</a:t>
            </a:r>
            <a:br>
              <a:rPr lang="fr-FR" altLang="fr-FR" i="1" dirty="0"/>
            </a:br>
            <a:r>
              <a:rPr lang="fr-FR" altLang="fr-FR" i="1" dirty="0" err="1"/>
              <a:t>Taylor’s</a:t>
            </a:r>
            <a:r>
              <a:rPr lang="fr-FR" altLang="fr-FR" i="1" dirty="0"/>
              <a:t> expansion...
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235208D7-0E95-C742-95AB-8784B6648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352425"/>
            <a:ext cx="13260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So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find</a:t>
            </a:r>
            <a:r>
              <a:rPr lang="fr-FR" altLang="fr-FR" dirty="0"/>
              <a:t>:
</a:t>
            </a:r>
          </a:p>
        </p:txBody>
      </p:sp>
      <p:graphicFrame>
        <p:nvGraphicFramePr>
          <p:cNvPr id="60419" name="Object 3">
            <a:extLst>
              <a:ext uri="{FF2B5EF4-FFF2-40B4-BE49-F238E27FC236}">
                <a16:creationId xmlns:a16="http://schemas.microsoft.com/office/drawing/2014/main" id="{BBAF3AA4-3EE5-2F43-9DF7-0E9E24E6DD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450" y="908050"/>
          <a:ext cx="4357688" cy="405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6" name="Equation" r:id="rId3" imgW="49733200" imgH="46228000" progId="Equation.3">
                  <p:embed/>
                </p:oleObj>
              </mc:Choice>
              <mc:Fallback>
                <p:oleObj name="Equation" r:id="rId3" imgW="49733200" imgH="4622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908050"/>
                        <a:ext cx="4357688" cy="405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Text Box 4">
            <a:extLst>
              <a:ext uri="{FF2B5EF4-FFF2-40B4-BE49-F238E27FC236}">
                <a16:creationId xmlns:a16="http://schemas.microsoft.com/office/drawing/2014/main" id="{3DDAB00C-6DEA-A245-95B5-A5B532754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5" y="1073150"/>
            <a:ext cx="2501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 FORWARD </a:t>
            </a:r>
            <a:r>
              <a:rPr lang="fr-FR" altLang="fr-FR" dirty="0" err="1"/>
              <a:t>difference</a:t>
            </a:r>
            <a:endParaRPr lang="fr-FR" altLang="fr-FR" dirty="0"/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CCCF9B6F-71C3-DB47-82EB-48F6A7738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2081213"/>
            <a:ext cx="60067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By </a:t>
            </a:r>
            <a:r>
              <a:rPr lang="fr-FR" altLang="fr-FR" dirty="0" err="1"/>
              <a:t>shifting</a:t>
            </a:r>
            <a:r>
              <a:rPr lang="fr-FR" altLang="fr-FR" dirty="0"/>
              <a:t> the position,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can</a:t>
            </a:r>
            <a:r>
              <a:rPr lang="fr-FR" altLang="fr-FR" dirty="0"/>
              <a:t> </a:t>
            </a:r>
            <a:r>
              <a:rPr lang="fr-FR" altLang="fr-FR" dirty="0" err="1"/>
              <a:t>find</a:t>
            </a:r>
            <a:r>
              <a:rPr lang="fr-FR" altLang="fr-FR" dirty="0"/>
              <a:t> </a:t>
            </a:r>
            <a:r>
              <a:rPr lang="fr-FR" altLang="fr-FR" dirty="0" err="1"/>
              <a:t>other</a:t>
            </a:r>
            <a:r>
              <a:rPr lang="fr-FR" altLang="fr-FR" dirty="0"/>
              <a:t> approximations
</a:t>
            </a:r>
          </a:p>
        </p:txBody>
      </p:sp>
      <p:sp>
        <p:nvSpPr>
          <p:cNvPr id="60422" name="Text Box 6">
            <a:extLst>
              <a:ext uri="{FF2B5EF4-FFF2-40B4-BE49-F238E27FC236}">
                <a16:creationId xmlns:a16="http://schemas.microsoft.com/office/drawing/2014/main" id="{152B2FCA-3BB1-8747-BC19-6CBF18514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2990850"/>
            <a:ext cx="25228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BACKWARD </a:t>
            </a:r>
            <a:r>
              <a:rPr lang="fr-FR" altLang="fr-FR" dirty="0" err="1"/>
              <a:t>diference</a:t>
            </a:r>
            <a:endParaRPr lang="fr-FR" altLang="fr-FR" dirty="0"/>
          </a:p>
        </p:txBody>
      </p:sp>
      <p:sp>
        <p:nvSpPr>
          <p:cNvPr id="60423" name="Text Box 7">
            <a:extLst>
              <a:ext uri="{FF2B5EF4-FFF2-40B4-BE49-F238E27FC236}">
                <a16:creationId xmlns:a16="http://schemas.microsoft.com/office/drawing/2014/main" id="{1414DD49-F75B-4F4E-9B12-F19BA5BA6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357688"/>
            <a:ext cx="35403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CENTERED </a:t>
            </a:r>
            <a:r>
              <a:rPr lang="fr-FR" altLang="fr-FR" dirty="0" err="1"/>
              <a:t>difference</a:t>
            </a:r>
            <a:r>
              <a:rPr lang="fr-FR" altLang="fr-FR" dirty="0"/>
              <a:t> (</a:t>
            </a:r>
            <a:r>
              <a:rPr lang="fr-FR" altLang="fr-FR" dirty="0" err="1"/>
              <a:t>order</a:t>
            </a:r>
            <a:r>
              <a:rPr lang="fr-FR" altLang="fr-FR" dirty="0"/>
              <a:t> 2!)</a:t>
            </a:r>
          </a:p>
        </p:txBody>
      </p:sp>
      <p:sp>
        <p:nvSpPr>
          <p:cNvPr id="60424" name="Text Box 8">
            <a:extLst>
              <a:ext uri="{FF2B5EF4-FFF2-40B4-BE49-F238E27FC236}">
                <a16:creationId xmlns:a16="http://schemas.microsoft.com/office/drawing/2014/main" id="{A617CA2B-4425-7749-8932-57FA994BF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5608638"/>
            <a:ext cx="651556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The </a:t>
            </a:r>
            <a:r>
              <a:rPr lang="fr-FR" altLang="fr-FR" dirty="0" err="1"/>
              <a:t>same</a:t>
            </a:r>
            <a:r>
              <a:rPr lang="fr-FR" altLang="fr-FR" dirty="0"/>
              <a:t> formulas </a:t>
            </a:r>
            <a:r>
              <a:rPr lang="fr-FR" altLang="fr-FR" dirty="0" err="1"/>
              <a:t>apply</a:t>
            </a:r>
            <a:r>
              <a:rPr lang="fr-FR" altLang="fr-FR" dirty="0"/>
              <a:t> for time </a:t>
            </a:r>
            <a:r>
              <a:rPr lang="fr-FR" altLang="fr-FR" dirty="0" err="1"/>
              <a:t>derivatives</a:t>
            </a:r>
            <a:r>
              <a:rPr lang="fr-FR" altLang="fr-FR" dirty="0"/>
              <a:t> (replace x by </a:t>
            </a:r>
            <a:r>
              <a:rPr lang="fr-FR" altLang="fr-FR" dirty="0" err="1"/>
              <a:t>t</a:t>
            </a:r>
            <a:r>
              <a:rPr lang="fr-FR" altLang="fr-FR" dirty="0"/>
              <a:t>)
Note </a:t>
            </a:r>
            <a:r>
              <a:rPr lang="fr-FR" altLang="fr-FR" dirty="0" err="1"/>
              <a:t>that</a:t>
            </a:r>
            <a:r>
              <a:rPr lang="fr-FR" altLang="fr-FR" dirty="0"/>
              <a:t> the CENTERED </a:t>
            </a:r>
            <a:r>
              <a:rPr lang="fr-FR" altLang="fr-FR" dirty="0" err="1"/>
              <a:t>difference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always</a:t>
            </a:r>
            <a:r>
              <a:rPr lang="fr-FR" altLang="fr-FR" dirty="0"/>
              <a:t> </a:t>
            </a:r>
            <a:r>
              <a:rPr lang="fr-FR" altLang="fr-FR" dirty="0" err="1"/>
              <a:t>better</a:t>
            </a:r>
            <a:r>
              <a:rPr lang="fr-FR" altLang="fr-FR" dirty="0"/>
              <a:t> (</a:t>
            </a:r>
            <a:r>
              <a:rPr lang="fr-FR" altLang="fr-FR" dirty="0" err="1"/>
              <a:t>order</a:t>
            </a:r>
            <a:r>
              <a:rPr lang="fr-FR" altLang="fr-FR" dirty="0"/>
              <a:t> 2)
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8D4593ED-4533-9640-B4BE-47A778EB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280988"/>
            <a:ext cx="609654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Cross derivatives can also be calculated in the same way:
Example
</a:t>
            </a:r>
            <a:endParaRPr lang="fr-FR" altLang="fr-FR" dirty="0"/>
          </a:p>
        </p:txBody>
      </p:sp>
      <p:graphicFrame>
        <p:nvGraphicFramePr>
          <p:cNvPr id="61443" name="Object 3">
            <a:extLst>
              <a:ext uri="{FF2B5EF4-FFF2-40B4-BE49-F238E27FC236}">
                <a16:creationId xmlns:a16="http://schemas.microsoft.com/office/drawing/2014/main" id="{0D6775C7-7E61-B54E-96CC-65B52D6198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341438"/>
          <a:ext cx="6280150" cy="454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9" name="Equation" r:id="rId3" imgW="71678800" imgH="51790600" progId="Equation.3">
                  <p:embed/>
                </p:oleObj>
              </mc:Choice>
              <mc:Fallback>
                <p:oleObj name="Equation" r:id="rId3" imgW="71678800" imgH="51790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341438"/>
                        <a:ext cx="6280150" cy="454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Text Box 7">
            <a:extLst>
              <a:ext uri="{FF2B5EF4-FFF2-40B4-BE49-F238E27FC236}">
                <a16:creationId xmlns:a16="http://schemas.microsoft.com/office/drawing/2014/main" id="{A17C5319-0DCB-7E42-830E-A3BC20F67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040438"/>
            <a:ext cx="53527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Once </a:t>
            </a:r>
            <a:r>
              <a:rPr lang="fr-FR" altLang="fr-FR" dirty="0" err="1"/>
              <a:t>again</a:t>
            </a:r>
            <a:r>
              <a:rPr lang="fr-FR" altLang="fr-FR" dirty="0"/>
              <a:t> the </a:t>
            </a:r>
            <a:r>
              <a:rPr lang="fr-FR" altLang="fr-FR" dirty="0" err="1"/>
              <a:t>centered</a:t>
            </a:r>
            <a:r>
              <a:rPr lang="fr-FR" altLang="fr-FR" dirty="0"/>
              <a:t> </a:t>
            </a:r>
            <a:r>
              <a:rPr lang="fr-FR" altLang="fr-FR" dirty="0" err="1"/>
              <a:t>diferences</a:t>
            </a:r>
            <a:r>
              <a:rPr lang="fr-FR" altLang="fr-FR" dirty="0"/>
              <a:t> are of </a:t>
            </a:r>
            <a:r>
              <a:rPr lang="fr-FR" altLang="fr-FR" dirty="0" err="1"/>
              <a:t>order</a:t>
            </a:r>
            <a:r>
              <a:rPr lang="fr-FR" altLang="fr-FR" dirty="0"/>
              <a:t> 2 
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62DE173-ADCA-B145-A86D-2B956A3D7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474" y="1700212"/>
            <a:ext cx="2501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 FORWARD </a:t>
            </a:r>
            <a:r>
              <a:rPr lang="fr-FR" altLang="fr-FR" dirty="0" err="1"/>
              <a:t>difference</a:t>
            </a:r>
            <a:endParaRPr lang="fr-FR" altLang="fr-FR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BCD49FB7-DCC9-A04A-A0B1-B878513FA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291" y="3074904"/>
            <a:ext cx="26469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 BACKWARD </a:t>
            </a:r>
            <a:r>
              <a:rPr lang="fr-FR" altLang="fr-FR" dirty="0" err="1"/>
              <a:t>difference</a:t>
            </a:r>
            <a:endParaRPr lang="fr-FR" altLang="fr-FR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0ED629FA-6655-034F-A527-9E49DA764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2527" y="4788456"/>
            <a:ext cx="25914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 CENTERED </a:t>
            </a:r>
            <a:r>
              <a:rPr lang="fr-FR" altLang="fr-FR" dirty="0" err="1"/>
              <a:t>difference</a:t>
            </a:r>
            <a:endParaRPr lang="fr-FR" altLang="fr-FR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FC02B4D2-ADBD-8C47-A684-F68B82DCC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496888"/>
            <a:ext cx="28520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/>
              <a:t>HYPERBOLIC equations
</a:t>
            </a:r>
            <a:endParaRPr lang="fr-FR" altLang="fr-FR" b="1" dirty="0"/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A4B539CB-82F9-3948-908B-D838E18DD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1360488"/>
            <a:ext cx="880484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We</a:t>
            </a:r>
            <a:r>
              <a:rPr lang="fr-FR" altLang="fr-FR" dirty="0"/>
              <a:t> have </a:t>
            </a:r>
            <a:r>
              <a:rPr lang="fr-FR" altLang="fr-FR" dirty="0" err="1"/>
              <a:t>already</a:t>
            </a:r>
            <a:r>
              <a:rPr lang="fr-FR" altLang="fr-FR" dirty="0"/>
              <a:t> </a:t>
            </a:r>
            <a:r>
              <a:rPr lang="fr-FR" altLang="fr-FR" dirty="0" err="1"/>
              <a:t>studied</a:t>
            </a:r>
            <a:r>
              <a:rPr lang="fr-FR" altLang="fr-FR" dirty="0"/>
              <a:t> the advection </a:t>
            </a:r>
            <a:r>
              <a:rPr lang="fr-FR" altLang="fr-FR" dirty="0" err="1"/>
              <a:t>equation</a:t>
            </a:r>
            <a:endParaRPr lang="fr-FR" altLang="fr-FR" dirty="0"/>
          </a:p>
          <a:p>
            <a:pPr eaLnBrk="1" hangingPunct="1"/>
            <a:r>
              <a:rPr lang="fr-FR" altLang="fr-FR" dirty="0"/>
              <a:t>
</a:t>
            </a:r>
            <a:r>
              <a:rPr lang="fr-FR" altLang="fr-FR" dirty="0" err="1"/>
              <a:t>Another</a:t>
            </a:r>
            <a:r>
              <a:rPr lang="fr-FR" altLang="fr-FR" dirty="0"/>
              <a:t> </a:t>
            </a:r>
            <a:r>
              <a:rPr lang="fr-FR" altLang="fr-FR" dirty="0" err="1"/>
              <a:t>example</a:t>
            </a:r>
            <a:r>
              <a:rPr lang="fr-FR" altLang="fr-FR" dirty="0"/>
              <a:t>: the propagation of the </a:t>
            </a:r>
            <a:r>
              <a:rPr lang="fr-FR" altLang="fr-FR" dirty="0" err="1"/>
              <a:t>sound</a:t>
            </a:r>
            <a:r>
              <a:rPr lang="fr-FR" altLang="fr-FR" dirty="0"/>
              <a:t>  </a:t>
            </a:r>
            <a:r>
              <a:rPr lang="fr-FR" altLang="fr-FR" dirty="0" err="1"/>
              <a:t>waves</a:t>
            </a:r>
            <a:endParaRPr lang="fr-FR" altLang="fr-FR" dirty="0"/>
          </a:p>
          <a:p>
            <a:pPr eaLnBrk="1" hangingPunct="1"/>
            <a:r>
              <a:rPr lang="fr-FR" altLang="fr-FR" dirty="0"/>
              <a:t>
</a:t>
            </a:r>
            <a:r>
              <a:rPr lang="fr-FR" altLang="fr-FR" dirty="0" err="1"/>
              <a:t>These</a:t>
            </a:r>
            <a:r>
              <a:rPr lang="fr-FR" altLang="fr-FR" dirty="0"/>
              <a:t> </a:t>
            </a:r>
            <a:r>
              <a:rPr lang="fr-FR" altLang="fr-FR" dirty="0" err="1"/>
              <a:t>equations</a:t>
            </a:r>
            <a:r>
              <a:rPr lang="fr-FR" altLang="fr-FR" dirty="0"/>
              <a:t> have all  "</a:t>
            </a:r>
            <a:r>
              <a:rPr lang="fr-FR" altLang="fr-FR" dirty="0" err="1"/>
              <a:t>characteristics</a:t>
            </a:r>
            <a:r>
              <a:rPr lang="fr-FR" altLang="fr-FR" dirty="0"/>
              <a:t>" , </a:t>
            </a:r>
            <a:r>
              <a:rPr lang="fr-FR" altLang="fr-FR" dirty="0" err="1"/>
              <a:t>they</a:t>
            </a:r>
            <a:r>
              <a:rPr lang="fr-FR" altLang="fr-FR" dirty="0"/>
              <a:t> </a:t>
            </a:r>
            <a:r>
              <a:rPr lang="fr-FR" altLang="fr-FR" dirty="0" err="1"/>
              <a:t>propagate</a:t>
            </a:r>
            <a:r>
              <a:rPr lang="fr-FR" altLang="fr-FR" dirty="0"/>
              <a:t> an initial condition.</a:t>
            </a:r>
          </a:p>
          <a:p>
            <a:pPr eaLnBrk="1" hangingPunct="1"/>
            <a:r>
              <a:rPr lang="fr-FR" altLang="fr-FR" dirty="0"/>
              <a:t>
</a:t>
            </a:r>
            <a:r>
              <a:rPr lang="fr-FR" altLang="fr-FR" dirty="0" err="1"/>
              <a:t>Order</a:t>
            </a:r>
            <a:r>
              <a:rPr lang="fr-FR" altLang="fr-FR" dirty="0"/>
              <a:t> 2 </a:t>
            </a:r>
            <a:r>
              <a:rPr lang="fr-FR" altLang="fr-FR" dirty="0" err="1"/>
              <a:t>methods</a:t>
            </a:r>
            <a:r>
              <a:rPr lang="fr-FR" altLang="fr-FR" dirty="0"/>
              <a:t> </a:t>
            </a:r>
            <a:r>
              <a:rPr lang="fr-FR" altLang="fr-FR" dirty="0" err="1"/>
              <a:t>work</a:t>
            </a:r>
            <a:r>
              <a:rPr lang="fr-FR" altLang="fr-FR" dirty="0"/>
              <a:t> </a:t>
            </a:r>
            <a:r>
              <a:rPr lang="fr-FR" altLang="fr-FR" dirty="0" err="1"/>
              <a:t>well</a:t>
            </a:r>
            <a:r>
              <a:rPr lang="fr-FR" altLang="fr-FR" dirty="0"/>
              <a:t> for soft </a:t>
            </a:r>
            <a:r>
              <a:rPr lang="fr-FR" altLang="fr-FR" dirty="0" err="1"/>
              <a:t>functions</a:t>
            </a:r>
            <a:r>
              <a:rPr lang="fr-FR" altLang="fr-FR" dirty="0"/>
              <a:t> 
</a:t>
            </a:r>
          </a:p>
          <a:p>
            <a:pPr eaLnBrk="1" hangingPunct="1"/>
            <a:r>
              <a:rPr lang="fr-FR" altLang="fr-FR" dirty="0"/>
              <a:t>For </a:t>
            </a:r>
            <a:r>
              <a:rPr lang="fr-FR" altLang="fr-FR" dirty="0" err="1"/>
              <a:t>stiff</a:t>
            </a:r>
            <a:r>
              <a:rPr lang="fr-FR" altLang="fr-FR" dirty="0"/>
              <a:t> </a:t>
            </a:r>
            <a:r>
              <a:rPr lang="fr-FR" altLang="fr-FR" dirty="0" err="1"/>
              <a:t>functions</a:t>
            </a:r>
            <a:r>
              <a:rPr lang="fr-FR" altLang="fr-FR" dirty="0"/>
              <a:t> one </a:t>
            </a:r>
            <a:r>
              <a:rPr lang="fr-FR" altLang="fr-FR" dirty="0" err="1"/>
              <a:t>would</a:t>
            </a:r>
            <a:r>
              <a:rPr lang="fr-FR" altLang="fr-FR" dirty="0"/>
              <a:t> </a:t>
            </a:r>
            <a:r>
              <a:rPr lang="fr-FR" altLang="fr-FR" dirty="0" err="1"/>
              <a:t>prefer</a:t>
            </a:r>
            <a:r>
              <a:rPr lang="fr-FR" altLang="fr-FR" dirty="0"/>
              <a:t> a 1"UPWIND" </a:t>
            </a:r>
            <a:r>
              <a:rPr lang="fr-FR" altLang="fr-FR" dirty="0" err="1"/>
              <a:t>method</a:t>
            </a:r>
            <a:r>
              <a:rPr lang="fr-FR" altLang="fr-FR" dirty="0"/>
              <a:t>
</a:t>
            </a:r>
          </a:p>
          <a:p>
            <a:pPr eaLnBrk="1" hangingPunct="1"/>
            <a:r>
              <a:rPr lang="fr-FR" altLang="fr-FR" dirty="0" err="1"/>
              <a:t>See</a:t>
            </a:r>
            <a:r>
              <a:rPr lang="fr-FR" altLang="fr-FR" dirty="0"/>
              <a:t> course
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>
            <a:extLst>
              <a:ext uri="{FF2B5EF4-FFF2-40B4-BE49-F238E27FC236}">
                <a16:creationId xmlns:a16="http://schemas.microsoft.com/office/drawing/2014/main" id="{0DBBF5D9-21C5-024C-A4DF-C6D3B7872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280988"/>
            <a:ext cx="87468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/>
              <a:t>PARABOLIC </a:t>
            </a:r>
            <a:r>
              <a:rPr lang="fr-FR" altLang="fr-FR" b="1" dirty="0" err="1"/>
              <a:t>equations</a:t>
            </a:r>
            <a:r>
              <a:rPr lang="fr-FR" altLang="fr-FR" b="1" dirty="0"/>
              <a:t> (or diffusion </a:t>
            </a:r>
            <a:r>
              <a:rPr lang="fr-FR" altLang="fr-FR" b="1" dirty="0" err="1"/>
              <a:t>equation</a:t>
            </a:r>
            <a:r>
              <a:rPr lang="fr-FR" altLang="fr-FR" b="1" dirty="0"/>
              <a:t>). </a:t>
            </a:r>
            <a:r>
              <a:rPr lang="fr-FR" altLang="fr-FR" b="1" dirty="0" err="1"/>
              <a:t>Quite</a:t>
            </a:r>
            <a:r>
              <a:rPr lang="fr-FR" altLang="fr-FR" b="1" dirty="0"/>
              <a:t> simple to </a:t>
            </a:r>
            <a:r>
              <a:rPr lang="fr-FR" altLang="fr-FR" b="1" dirty="0" err="1"/>
              <a:t>solve</a:t>
            </a:r>
            <a:r>
              <a:rPr lang="fr-FR" altLang="fr-FR" b="1" dirty="0"/>
              <a:t> in </a:t>
            </a:r>
            <a:r>
              <a:rPr lang="fr-FR" altLang="fr-FR" b="1" dirty="0" err="1"/>
              <a:t>general</a:t>
            </a:r>
            <a:endParaRPr lang="fr-FR" altLang="fr-FR" b="1" dirty="0"/>
          </a:p>
        </p:txBody>
      </p:sp>
      <p:graphicFrame>
        <p:nvGraphicFramePr>
          <p:cNvPr id="63491" name="Object 3">
            <a:extLst>
              <a:ext uri="{FF2B5EF4-FFF2-40B4-BE49-F238E27FC236}">
                <a16:creationId xmlns:a16="http://schemas.microsoft.com/office/drawing/2014/main" id="{8A3E4258-EECB-1F4B-B204-AB0716A58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9225" y="614363"/>
          <a:ext cx="3375025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3" name="Equation" r:id="rId3" imgW="23698200" imgH="9652000" progId="Equation.3">
                  <p:embed/>
                </p:oleObj>
              </mc:Choice>
              <mc:Fallback>
                <p:oleObj name="Equation" r:id="rId3" imgW="23698200" imgH="9652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614363"/>
                        <a:ext cx="3375025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Text Box 4">
            <a:extLst>
              <a:ext uri="{FF2B5EF4-FFF2-40B4-BE49-F238E27FC236}">
                <a16:creationId xmlns:a16="http://schemas.microsoft.com/office/drawing/2014/main" id="{1147B502-2C32-F340-974A-6B430FFD9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928688"/>
            <a:ext cx="26084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Example: heat equation</a:t>
            </a:r>
            <a:br>
              <a:rPr lang="fr-FR" altLang="fr-FR"/>
            </a:br>
            <a:r>
              <a:rPr lang="fr-FR" altLang="fr-FR"/>
              <a:t>(Fourrier)
</a:t>
            </a:r>
            <a:endParaRPr lang="fr-FR" altLang="fr-FR" dirty="0"/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E12CF78A-4F42-1040-999D-A7232B8E7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49500"/>
            <a:ext cx="293766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Simplest</a:t>
            </a:r>
            <a:r>
              <a:rPr lang="fr-FR" altLang="fr-FR" dirty="0"/>
              <a:t> Method: Explicit</a:t>
            </a:r>
          </a:p>
          <a:p>
            <a:pPr eaLnBrk="1" hangingPunct="1"/>
            <a:r>
              <a:rPr lang="fr-FR" altLang="fr-FR" dirty="0"/>
              <a:t>
Time: </a:t>
            </a:r>
            <a:r>
              <a:rPr lang="fr-FR" altLang="fr-FR" dirty="0" err="1"/>
              <a:t>forward</a:t>
            </a:r>
            <a:r>
              <a:rPr lang="fr-FR" altLang="fr-FR" dirty="0"/>
              <a:t> </a:t>
            </a:r>
            <a:r>
              <a:rPr lang="fr-FR" altLang="fr-FR" dirty="0" err="1"/>
              <a:t>difference</a:t>
            </a:r>
            <a:br>
              <a:rPr lang="fr-FR" altLang="fr-FR" dirty="0"/>
            </a:br>
            <a:r>
              <a:rPr lang="fr-FR" altLang="fr-FR" dirty="0"/>
              <a:t> 
</a:t>
            </a:r>
            <a:r>
              <a:rPr lang="fr-FR" altLang="fr-FR" dirty="0" err="1"/>
              <a:t>Space</a:t>
            </a:r>
            <a:r>
              <a:rPr lang="fr-FR" altLang="fr-FR" dirty="0"/>
              <a:t>: </a:t>
            </a:r>
            <a:r>
              <a:rPr lang="fr-FR" altLang="fr-FR" dirty="0" err="1"/>
              <a:t>centered</a:t>
            </a:r>
            <a:r>
              <a:rPr lang="fr-FR" altLang="fr-FR" dirty="0"/>
              <a:t> </a:t>
            </a:r>
            <a:r>
              <a:rPr lang="fr-FR" altLang="fr-FR" dirty="0" err="1"/>
              <a:t>difference</a:t>
            </a:r>
            <a:r>
              <a:rPr lang="fr-FR" altLang="fr-FR" dirty="0"/>
              <a:t>
</a:t>
            </a:r>
          </a:p>
        </p:txBody>
      </p:sp>
      <p:graphicFrame>
        <p:nvGraphicFramePr>
          <p:cNvPr id="63494" name="Object 6">
            <a:extLst>
              <a:ext uri="{FF2B5EF4-FFF2-40B4-BE49-F238E27FC236}">
                <a16:creationId xmlns:a16="http://schemas.microsoft.com/office/drawing/2014/main" id="{428AA153-5C5B-9141-A806-CC86AFFECD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2725738"/>
          <a:ext cx="1944688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4" name="Equation" r:id="rId5" imgW="27495500" imgH="9944100" progId="Equation.3">
                  <p:embed/>
                </p:oleObj>
              </mc:Choice>
              <mc:Fallback>
                <p:oleObj name="Equation" r:id="rId5" imgW="27495500" imgH="9944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725738"/>
                        <a:ext cx="1944688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Rectangle 7">
            <a:extLst>
              <a:ext uri="{FF2B5EF4-FFF2-40B4-BE49-F238E27FC236}">
                <a16:creationId xmlns:a16="http://schemas.microsoft.com/office/drawing/2014/main" id="{B9AEE97F-2DD3-394C-B441-C01C16B53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693738"/>
            <a:ext cx="5976938" cy="1439862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graphicFrame>
        <p:nvGraphicFramePr>
          <p:cNvPr id="63496" name="Object 8">
            <a:extLst>
              <a:ext uri="{FF2B5EF4-FFF2-40B4-BE49-F238E27FC236}">
                <a16:creationId xmlns:a16="http://schemas.microsoft.com/office/drawing/2014/main" id="{A5E84B74-AC94-C743-88EE-0D155064C3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5163" y="3502025"/>
          <a:ext cx="39592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5" name="Equation" r:id="rId7" imgW="49733200" imgH="9944100" progId="Equation.3">
                  <p:embed/>
                </p:oleObj>
              </mc:Choice>
              <mc:Fallback>
                <p:oleObj name="Equation" r:id="rId7" imgW="49733200" imgH="9944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3502025"/>
                        <a:ext cx="39592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7" name="Text Box 9">
            <a:extLst>
              <a:ext uri="{FF2B5EF4-FFF2-40B4-BE49-F238E27FC236}">
                <a16:creationId xmlns:a16="http://schemas.microsoft.com/office/drawing/2014/main" id="{28A4DE44-FF1B-294F-88C3-31E563DAC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" y="4529138"/>
            <a:ext cx="35532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We</a:t>
            </a:r>
            <a:r>
              <a:rPr lang="fr-FR" altLang="fr-FR" dirty="0"/>
              <a:t> replace and </a:t>
            </a:r>
            <a:r>
              <a:rPr lang="fr-FR" altLang="fr-FR" dirty="0" err="1"/>
              <a:t>find</a:t>
            </a:r>
            <a:r>
              <a:rPr lang="fr-FR" altLang="fr-FR" dirty="0"/>
              <a:t> the </a:t>
            </a:r>
            <a:r>
              <a:rPr lang="fr-FR" altLang="fr-FR" dirty="0" err="1"/>
              <a:t>scheme</a:t>
            </a:r>
            <a:r>
              <a:rPr lang="fr-FR" altLang="fr-FR" dirty="0"/>
              <a:t>:
</a:t>
            </a:r>
          </a:p>
        </p:txBody>
      </p:sp>
      <p:graphicFrame>
        <p:nvGraphicFramePr>
          <p:cNvPr id="63498" name="Object 10">
            <a:extLst>
              <a:ext uri="{FF2B5EF4-FFF2-40B4-BE49-F238E27FC236}">
                <a16:creationId xmlns:a16="http://schemas.microsoft.com/office/drawing/2014/main" id="{EFB11BE3-511B-F84F-96CB-708A583525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4933950"/>
          <a:ext cx="5761038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6" name="Equation" r:id="rId9" imgW="49149000" imgH="11112500" progId="Equation.3">
                  <p:embed/>
                </p:oleObj>
              </mc:Choice>
              <mc:Fallback>
                <p:oleObj name="Equation" r:id="rId9" imgW="49149000" imgH="11112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933950"/>
                        <a:ext cx="5761038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9" name="Picture 12" descr="\begin{figure}\includegraphics[width=120pt]{figures/f5ftcsp.ps}&#10;\end{figure}">
            <a:extLst>
              <a:ext uri="{FF2B5EF4-FFF2-40B4-BE49-F238E27FC236}">
                <a16:creationId xmlns:a16="http://schemas.microsoft.com/office/drawing/2014/main" id="{E696A2CF-F8E8-A04C-B45A-66870B1307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32588" y="4511675"/>
            <a:ext cx="2232025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63500" name="Line 13">
            <a:extLst>
              <a:ext uri="{FF2B5EF4-FFF2-40B4-BE49-F238E27FC236}">
                <a16:creationId xmlns:a16="http://schemas.microsoft.com/office/drawing/2014/main" id="{80E42A65-CDC4-F948-98A2-D98760F17D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43213" y="6092825"/>
            <a:ext cx="936625" cy="2889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Text Box 14">
            <a:extLst>
              <a:ext uri="{FF2B5EF4-FFF2-40B4-BE49-F238E27FC236}">
                <a16:creationId xmlns:a16="http://schemas.microsoft.com/office/drawing/2014/main" id="{BD44CF5B-C2B4-2741-8DF0-9472396EC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6032500"/>
            <a:ext cx="534473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i="1" dirty="0">
                <a:solidFill>
                  <a:srgbClr val="FF3300"/>
                </a:solidFill>
                <a:sym typeface="Symbol" pitchFamily="2" charset="2"/>
              </a:rPr>
              <a:t>Note the new expression of 𝜎 (CFL) 
</a:t>
            </a:r>
            <a:endParaRPr lang="fr-FR" altLang="fr-FR" sz="2500" dirty="0">
              <a:sym typeface="Symbol" pitchFamily="2" charset="2"/>
            </a:endParaRPr>
          </a:p>
        </p:txBody>
      </p:sp>
      <p:sp>
        <p:nvSpPr>
          <p:cNvPr id="63502" name="Text Box 15">
            <a:extLst>
              <a:ext uri="{FF2B5EF4-FFF2-40B4-BE49-F238E27FC236}">
                <a16:creationId xmlns:a16="http://schemas.microsoft.com/office/drawing/2014/main" id="{A4CF7486-3007-1447-AFEB-F1AFE61AE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0" y="1212850"/>
            <a:ext cx="22243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ym typeface="Symbol" pitchFamily="2" charset="2"/>
              </a:rPr>
              <a:t>=thermal </a:t>
            </a:r>
            <a:r>
              <a:rPr lang="fr-FR" altLang="fr-FR" dirty="0" err="1">
                <a:sym typeface="Symbol" pitchFamily="2" charset="2"/>
              </a:rPr>
              <a:t>diffusivity</a:t>
            </a:r>
            <a:endParaRPr lang="fr-FR" altLang="fr-FR" dirty="0"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>
            <a:extLst>
              <a:ext uri="{FF2B5EF4-FFF2-40B4-BE49-F238E27FC236}">
                <a16:creationId xmlns:a16="http://schemas.microsoft.com/office/drawing/2014/main" id="{52F1D2DE-E750-AB41-9C1B-D751F0AFA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23863"/>
            <a:ext cx="64235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 err="1"/>
              <a:t>Stability</a:t>
            </a:r>
            <a:r>
              <a:rPr lang="fr-FR" altLang="fr-FR" b="1" dirty="0"/>
              <a:t>? VON NEUMAN METHODE </a:t>
            </a:r>
            <a:r>
              <a:rPr lang="fr-FR" altLang="fr-FR" b="1" dirty="0" err="1"/>
              <a:t>again</a:t>
            </a:r>
            <a:r>
              <a:rPr lang="fr-FR" altLang="fr-FR" b="1" dirty="0"/>
              <a:t> u</a:t>
            </a:r>
            <a:r>
              <a:rPr lang="fr-FR" altLang="fr-FR" b="1" baseline="-25000" dirty="0"/>
              <a:t>k</a:t>
            </a:r>
            <a:r>
              <a:rPr lang="fr-FR" altLang="fr-FR" b="1" baseline="30000" dirty="0"/>
              <a:t>n+1 </a:t>
            </a:r>
            <a:r>
              <a:rPr lang="fr-FR" altLang="fr-FR" b="1" dirty="0"/>
              <a:t>= g(k) </a:t>
            </a:r>
            <a:r>
              <a:rPr lang="fr-FR" altLang="fr-FR" b="1" dirty="0" err="1"/>
              <a:t>u</a:t>
            </a:r>
            <a:r>
              <a:rPr lang="fr-FR" altLang="fr-FR" b="1" baseline="30000" dirty="0" err="1"/>
              <a:t>n</a:t>
            </a:r>
            <a:r>
              <a:rPr lang="fr-FR" altLang="fr-FR" b="1" baseline="-25000" dirty="0" err="1"/>
              <a:t>k</a:t>
            </a:r>
            <a:r>
              <a:rPr lang="fr-FR" altLang="fr-FR" dirty="0"/>
              <a:t> </a:t>
            </a:r>
          </a:p>
        </p:txBody>
      </p:sp>
      <p:graphicFrame>
        <p:nvGraphicFramePr>
          <p:cNvPr id="64515" name="Object 3">
            <a:extLst>
              <a:ext uri="{FF2B5EF4-FFF2-40B4-BE49-F238E27FC236}">
                <a16:creationId xmlns:a16="http://schemas.microsoft.com/office/drawing/2014/main" id="{51D6D516-E938-214B-AC08-3C37539E2D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120775"/>
          <a:ext cx="8610600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8" name="Equation" r:id="rId3" imgW="83972400" imgH="61442600" progId="Equation.3">
                  <p:embed/>
                </p:oleObj>
              </mc:Choice>
              <mc:Fallback>
                <p:oleObj name="Equation" r:id="rId3" imgW="83972400" imgH="6144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20775"/>
                        <a:ext cx="8610600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Text Box 4">
            <a:extLst>
              <a:ext uri="{FF2B5EF4-FFF2-40B4-BE49-F238E27FC236}">
                <a16:creationId xmlns:a16="http://schemas.microsoft.com/office/drawing/2014/main" id="{ADAAEB89-309E-0744-84D2-8EE4BE055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6086475"/>
            <a:ext cx="33650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By </a:t>
            </a:r>
            <a:r>
              <a:rPr lang="fr-FR" altLang="fr-FR" dirty="0" err="1"/>
              <a:t>pooling</a:t>
            </a:r>
            <a:r>
              <a:rPr lang="fr-FR" altLang="fr-FR" dirty="0"/>
              <a:t> </a:t>
            </a:r>
            <a:r>
              <a:rPr lang="fr-FR" altLang="fr-FR" dirty="0" err="1"/>
              <a:t>term</a:t>
            </a:r>
            <a:r>
              <a:rPr lang="fr-FR" altLang="fr-FR" dirty="0"/>
              <a:t> to </a:t>
            </a:r>
            <a:r>
              <a:rPr lang="fr-FR" altLang="fr-FR" dirty="0" err="1"/>
              <a:t>term</a:t>
            </a:r>
            <a:r>
              <a:rPr lang="fr-FR" altLang="fr-FR" dirty="0"/>
              <a:t>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find</a:t>
            </a:r>
            <a:r>
              <a:rPr lang="fr-FR" altLang="fr-FR" dirty="0"/>
              <a:t>
</a:t>
            </a:r>
          </a:p>
        </p:txBody>
      </p:sp>
      <p:graphicFrame>
        <p:nvGraphicFramePr>
          <p:cNvPr id="64517" name="Object 6">
            <a:extLst>
              <a:ext uri="{FF2B5EF4-FFF2-40B4-BE49-F238E27FC236}">
                <a16:creationId xmlns:a16="http://schemas.microsoft.com/office/drawing/2014/main" id="{F5496E3D-7B55-FE47-9F07-3A8DFAC454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3113" y="5949950"/>
          <a:ext cx="249713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9" name="Equation" r:id="rId5" imgW="34518600" imgH="9944100" progId="Equation.3">
                  <p:embed/>
                </p:oleObj>
              </mc:Choice>
              <mc:Fallback>
                <p:oleObj name="Equation" r:id="rId5" imgW="34518600" imgH="9944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5949950"/>
                        <a:ext cx="2497137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>
            <a:extLst>
              <a:ext uri="{FF2B5EF4-FFF2-40B4-BE49-F238E27FC236}">
                <a16:creationId xmlns:a16="http://schemas.microsoft.com/office/drawing/2014/main" id="{5B023BA2-ED86-C04D-81B2-ACAF5E939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894667"/>
              </p:ext>
            </p:extLst>
          </p:nvPr>
        </p:nvGraphicFramePr>
        <p:xfrm>
          <a:off x="1035050" y="258763"/>
          <a:ext cx="468907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2" name="Equation" r:id="rId3" imgW="46228000" imgH="9652000" progId="Equation.3">
                  <p:embed/>
                </p:oleObj>
              </mc:Choice>
              <mc:Fallback>
                <p:oleObj name="Equation" r:id="rId3" imgW="46228000" imgH="9652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258763"/>
                        <a:ext cx="468907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9" name="Text Box 3">
            <a:extLst>
              <a:ext uri="{FF2B5EF4-FFF2-40B4-BE49-F238E27FC236}">
                <a16:creationId xmlns:a16="http://schemas.microsoft.com/office/drawing/2014/main" id="{6BBA74B7-1092-374F-9500-8E4AEA1B6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289050"/>
            <a:ext cx="8468921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A condition close to the </a:t>
            </a:r>
            <a:r>
              <a:rPr lang="fr-FR" altLang="fr-FR" dirty="0" err="1"/>
              <a:t>courrant</a:t>
            </a:r>
            <a:r>
              <a:rPr lang="fr-FR" altLang="fr-FR" dirty="0"/>
              <a:t> condition (CFL)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again</a:t>
            </a:r>
            <a:r>
              <a:rPr lang="fr-FR" altLang="fr-FR" dirty="0"/>
              <a:t> </a:t>
            </a:r>
            <a:r>
              <a:rPr lang="fr-FR" altLang="fr-FR" dirty="0" err="1"/>
              <a:t>found</a:t>
            </a:r>
            <a:endParaRPr lang="fr-FR" altLang="fr-FR" dirty="0"/>
          </a:p>
          <a:p>
            <a:pPr eaLnBrk="1" hangingPunct="1"/>
            <a:r>
              <a:rPr lang="fr-FR" altLang="fr-FR" dirty="0"/>
              <a:t>
In practice: </a:t>
            </a:r>
            <a:r>
              <a:rPr lang="fr-FR" altLang="fr-FR" dirty="0" err="1"/>
              <a:t>this</a:t>
            </a:r>
            <a:r>
              <a:rPr lang="fr-FR" altLang="fr-FR" dirty="0"/>
              <a:t> explicit </a:t>
            </a:r>
            <a:r>
              <a:rPr lang="fr-FR" altLang="fr-FR" dirty="0" err="1"/>
              <a:t>method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therefore</a:t>
            </a:r>
            <a:r>
              <a:rPr lang="fr-FR" altLang="fr-FR" dirty="0"/>
              <a:t> STABLE if CFL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respected</a:t>
            </a:r>
            <a:r>
              <a:rPr lang="fr-FR" altLang="fr-FR" dirty="0"/>
              <a:t>, </a:t>
            </a:r>
            <a:r>
              <a:rPr lang="fr-FR" altLang="fr-FR" dirty="0" err="1"/>
              <a:t>however</a:t>
            </a:r>
            <a:br>
              <a:rPr lang="fr-FR" altLang="fr-FR" dirty="0"/>
            </a:br>
            <a:r>
              <a:rPr lang="fr-FR" altLang="fr-FR" dirty="0"/>
              <a:t>As </a:t>
            </a:r>
            <a:r>
              <a:rPr lang="fr-FR" altLang="fr-FR" dirty="0" err="1"/>
              <a:t>it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only</a:t>
            </a:r>
            <a:r>
              <a:rPr lang="fr-FR" altLang="fr-FR" dirty="0"/>
              <a:t> </a:t>
            </a:r>
            <a:r>
              <a:rPr lang="fr-FR" altLang="fr-FR" dirty="0" err="1"/>
              <a:t>order</a:t>
            </a:r>
            <a:r>
              <a:rPr lang="fr-FR" altLang="fr-FR" dirty="0"/>
              <a:t> 1 in time </a:t>
            </a:r>
            <a:r>
              <a:rPr lang="fr-FR" altLang="fr-FR" dirty="0" err="1"/>
              <a:t>it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very</a:t>
            </a:r>
            <a:r>
              <a:rPr lang="fr-FR" altLang="fr-FR" dirty="0"/>
              <a:t> diffusive and not </a:t>
            </a:r>
            <a:r>
              <a:rPr lang="fr-FR" altLang="fr-FR" dirty="0" err="1"/>
              <a:t>very</a:t>
            </a:r>
            <a:r>
              <a:rPr lang="fr-FR" altLang="fr-FR" dirty="0"/>
              <a:t> good
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sz="2500" b="1" dirty="0" err="1">
                <a:solidFill>
                  <a:schemeClr val="accent2"/>
                </a:solidFill>
              </a:rPr>
              <a:t>What</a:t>
            </a:r>
            <a:r>
              <a:rPr lang="fr-FR" altLang="fr-FR" sz="2500" b="1" dirty="0">
                <a:solidFill>
                  <a:schemeClr val="accent2"/>
                </a:solidFill>
              </a:rPr>
              <a:t> </a:t>
            </a:r>
            <a:r>
              <a:rPr lang="fr-FR" altLang="fr-FR" sz="2500" b="1" dirty="0" err="1">
                <a:solidFill>
                  <a:schemeClr val="accent2"/>
                </a:solidFill>
              </a:rPr>
              <a:t>means</a:t>
            </a:r>
            <a:r>
              <a:rPr lang="fr-FR" altLang="fr-FR" sz="2500" b="1" dirty="0">
                <a:solidFill>
                  <a:schemeClr val="accent2"/>
                </a:solidFill>
              </a:rPr>
              <a:t> dx</a:t>
            </a:r>
            <a:r>
              <a:rPr lang="fr-FR" altLang="fr-FR" sz="2500" b="1" baseline="30000" dirty="0">
                <a:solidFill>
                  <a:schemeClr val="accent2"/>
                </a:solidFill>
              </a:rPr>
              <a:t>2</a:t>
            </a:r>
            <a:r>
              <a:rPr lang="fr-FR" altLang="fr-FR" sz="2500" b="1" dirty="0">
                <a:solidFill>
                  <a:schemeClr val="accent2"/>
                </a:solidFill>
              </a:rPr>
              <a:t>/2</a:t>
            </a:r>
            <a:r>
              <a:rPr lang="fr-FR" altLang="fr-FR" sz="2500" b="1" dirty="0">
                <a:solidFill>
                  <a:schemeClr val="accent2"/>
                </a:solidFill>
                <a:sym typeface="Symbol" pitchFamily="2" charset="2"/>
              </a:rPr>
              <a:t> ?</a:t>
            </a:r>
          </a:p>
          <a:p>
            <a:pPr eaLnBrk="1" hangingPunct="1"/>
            <a:endParaRPr lang="fr-FR" altLang="fr-FR" sz="2500" b="1" dirty="0">
              <a:solidFill>
                <a:schemeClr val="accent2"/>
              </a:solidFill>
              <a:sym typeface="Symbol" pitchFamily="2" charset="2"/>
            </a:endParaRPr>
          </a:p>
          <a:p>
            <a:pPr eaLnBrk="1" hangingPunct="1"/>
            <a:r>
              <a:rPr lang="fr-FR" altLang="fr-FR" sz="2500" dirty="0">
                <a:sym typeface="Symbol" pitchFamily="2" charset="2"/>
              </a:rPr>
              <a:t></a:t>
            </a:r>
            <a:r>
              <a:rPr lang="fr-FR" altLang="fr-FR" dirty="0">
                <a:sym typeface="Symbol" pitchFamily="2" charset="2"/>
              </a:rPr>
              <a:t> </a:t>
            </a:r>
            <a:r>
              <a:rPr lang="fr-FR" altLang="fr-FR" dirty="0" err="1">
                <a:sym typeface="Symbol" pitchFamily="2" charset="2"/>
              </a:rPr>
              <a:t>is</a:t>
            </a:r>
            <a:r>
              <a:rPr lang="fr-FR" altLang="fr-FR" dirty="0">
                <a:sym typeface="Symbol" pitchFamily="2" charset="2"/>
              </a:rPr>
              <a:t> the coefficient of diffusion In </a:t>
            </a:r>
            <a:r>
              <a:rPr lang="fr-FR" altLang="fr-FR" dirty="0" err="1">
                <a:sym typeface="Symbol" pitchFamily="2" charset="2"/>
              </a:rPr>
              <a:t>kinetic</a:t>
            </a:r>
            <a:r>
              <a:rPr lang="fr-FR" altLang="fr-FR" dirty="0">
                <a:sym typeface="Symbol" pitchFamily="2" charset="2"/>
              </a:rPr>
              <a:t> </a:t>
            </a:r>
            <a:r>
              <a:rPr lang="fr-FR" altLang="fr-FR" dirty="0" err="1">
                <a:sym typeface="Symbol" pitchFamily="2" charset="2"/>
              </a:rPr>
              <a:t>theory</a:t>
            </a:r>
            <a:r>
              <a:rPr lang="fr-FR" altLang="fr-FR" dirty="0">
                <a:sym typeface="Symbol" pitchFamily="2" charset="2"/>
              </a:rPr>
              <a:t>, </a:t>
            </a:r>
            <a:r>
              <a:rPr lang="fr-FR" altLang="fr-FR" dirty="0" err="1">
                <a:sym typeface="Symbol" pitchFamily="2" charset="2"/>
              </a:rPr>
              <a:t>gases</a:t>
            </a:r>
            <a:r>
              <a:rPr lang="fr-FR" altLang="fr-FR" dirty="0">
                <a:sym typeface="Symbol" pitchFamily="2" charset="2"/>
              </a:rPr>
              <a:t> are </a:t>
            </a:r>
            <a:r>
              <a:rPr lang="fr-FR" altLang="fr-FR" dirty="0" err="1">
                <a:sym typeface="Symbol" pitchFamily="2" charset="2"/>
              </a:rPr>
              <a:t>shown</a:t>
            </a:r>
            <a:r>
              <a:rPr lang="fr-FR" altLang="fr-FR" dirty="0">
                <a:sym typeface="Symbol" pitchFamily="2" charset="2"/>
              </a:rPr>
              <a:t> (</a:t>
            </a:r>
            <a:r>
              <a:rPr lang="fr-FR" altLang="fr-FR" dirty="0" err="1">
                <a:sym typeface="Symbol" pitchFamily="2" charset="2"/>
              </a:rPr>
              <a:t>see</a:t>
            </a:r>
            <a:r>
              <a:rPr lang="fr-FR" altLang="fr-FR" dirty="0">
                <a:sym typeface="Symbol" pitchFamily="2" charset="2"/>
              </a:rPr>
              <a:t> the course</a:t>
            </a:r>
            <a:br>
              <a:rPr lang="fr-FR" altLang="fr-FR" dirty="0">
                <a:sym typeface="Symbol" pitchFamily="2" charset="2"/>
              </a:rPr>
            </a:br>
            <a:r>
              <a:rPr lang="fr-FR" altLang="fr-FR" dirty="0">
                <a:sym typeface="Symbol" pitchFamily="2" charset="2"/>
              </a:rPr>
              <a:t>on the </a:t>
            </a:r>
            <a:r>
              <a:rPr lang="fr-FR" altLang="fr-FR" dirty="0" err="1">
                <a:sym typeface="Symbol" pitchFamily="2" charset="2"/>
              </a:rPr>
              <a:t>ideal</a:t>
            </a:r>
            <a:r>
              <a:rPr lang="fr-FR" altLang="fr-FR" dirty="0">
                <a:sym typeface="Symbol" pitchFamily="2" charset="2"/>
              </a:rPr>
              <a:t> </a:t>
            </a:r>
            <a:r>
              <a:rPr lang="fr-FR" altLang="fr-FR" dirty="0" err="1">
                <a:sym typeface="Symbol" pitchFamily="2" charset="2"/>
              </a:rPr>
              <a:t>gases</a:t>
            </a:r>
            <a:r>
              <a:rPr lang="fr-FR" altLang="fr-FR" dirty="0">
                <a:sym typeface="Symbol" pitchFamily="2" charset="2"/>
              </a:rPr>
              <a:t>) </a:t>
            </a:r>
            <a:r>
              <a:rPr lang="fr-FR" altLang="fr-FR" dirty="0" err="1">
                <a:sym typeface="Symbol" pitchFamily="2" charset="2"/>
              </a:rPr>
              <a:t>that</a:t>
            </a:r>
            <a:r>
              <a:rPr lang="fr-FR" altLang="fr-FR" dirty="0">
                <a:sym typeface="Symbol" pitchFamily="2" charset="2"/>
              </a:rPr>
              <a:t> the time </a:t>
            </a:r>
            <a:r>
              <a:rPr lang="fr-FR" altLang="fr-FR" dirty="0" err="1">
                <a:sym typeface="Symbol" pitchFamily="2" charset="2"/>
              </a:rPr>
              <a:t>it</a:t>
            </a:r>
            <a:r>
              <a:rPr lang="fr-FR" altLang="fr-FR" dirty="0">
                <a:sym typeface="Symbol" pitchFamily="2" charset="2"/>
              </a:rPr>
              <a:t> </a:t>
            </a:r>
            <a:r>
              <a:rPr lang="fr-FR" altLang="fr-FR" dirty="0" err="1">
                <a:sym typeface="Symbol" pitchFamily="2" charset="2"/>
              </a:rPr>
              <a:t>takes</a:t>
            </a:r>
            <a:r>
              <a:rPr lang="fr-FR" altLang="fr-FR" dirty="0">
                <a:sym typeface="Symbol" pitchFamily="2" charset="2"/>
              </a:rPr>
              <a:t> to diffuse over a distance dx </a:t>
            </a:r>
            <a:r>
              <a:rPr lang="fr-FR" altLang="fr-FR" dirty="0" err="1">
                <a:sym typeface="Symbol" pitchFamily="2" charset="2"/>
              </a:rPr>
              <a:t>is</a:t>
            </a:r>
            <a:r>
              <a:rPr lang="fr-FR" altLang="fr-FR" dirty="0">
                <a:sym typeface="Symbol" pitchFamily="2" charset="2"/>
              </a:rPr>
              <a:t>: </a:t>
            </a:r>
            <a:br>
              <a:rPr lang="fr-FR" altLang="fr-FR" dirty="0">
                <a:sym typeface="Symbol" pitchFamily="2" charset="2"/>
              </a:rPr>
            </a:br>
            <a:r>
              <a:rPr lang="fr-FR" altLang="fr-FR" dirty="0">
                <a:sym typeface="Symbol" pitchFamily="2" charset="2"/>
              </a:rPr>
              <a:t>dx^2/</a:t>
            </a:r>
            <a:r>
              <a:rPr lang="fr-FR" altLang="fr-FR" sz="1800" dirty="0">
                <a:sym typeface="Symbol" pitchFamily="2" charset="2"/>
              </a:rPr>
              <a:t> </a:t>
            </a:r>
            <a:r>
              <a:rPr lang="fr-FR" altLang="fr-FR" dirty="0">
                <a:sym typeface="Symbol" pitchFamily="2" charset="2"/>
              </a:rPr>
              <a:t> ... So </a:t>
            </a:r>
            <a:r>
              <a:rPr lang="fr-FR" altLang="fr-FR" dirty="0" err="1">
                <a:sym typeface="Symbol" pitchFamily="2" charset="2"/>
              </a:rPr>
              <a:t>it's</a:t>
            </a:r>
            <a:r>
              <a:rPr lang="fr-FR" altLang="fr-FR" dirty="0">
                <a:sym typeface="Symbol" pitchFamily="2" charset="2"/>
              </a:rPr>
              <a:t> a </a:t>
            </a:r>
            <a:r>
              <a:rPr lang="fr-FR" altLang="fr-FR" dirty="0" err="1">
                <a:sym typeface="Symbol" pitchFamily="2" charset="2"/>
              </a:rPr>
              <a:t>physical</a:t>
            </a:r>
            <a:r>
              <a:rPr lang="fr-FR" altLang="fr-FR" dirty="0">
                <a:sym typeface="Symbol" pitchFamily="2" charset="2"/>
              </a:rPr>
              <a:t> </a:t>
            </a:r>
            <a:r>
              <a:rPr lang="fr-FR" altLang="fr-FR" dirty="0" err="1">
                <a:sym typeface="Symbol" pitchFamily="2" charset="2"/>
              </a:rPr>
              <a:t>quantity</a:t>
            </a:r>
            <a:r>
              <a:rPr lang="fr-FR" altLang="fr-FR" dirty="0">
                <a:sym typeface="Symbol" pitchFamily="2" charset="2"/>
              </a:rPr>
              <a:t>. </a:t>
            </a:r>
            <a:br>
              <a:rPr lang="fr-FR" altLang="fr-FR" dirty="0">
                <a:sym typeface="Symbol" pitchFamily="2" charset="2"/>
              </a:rPr>
            </a:br>
            <a:r>
              <a:rPr lang="fr-FR" altLang="fr-FR" dirty="0">
                <a:sym typeface="Symbol" pitchFamily="2" charset="2"/>
              </a:rPr>
              <a:t>This </a:t>
            </a:r>
            <a:r>
              <a:rPr lang="fr-FR" altLang="fr-FR" dirty="0" err="1">
                <a:sym typeface="Symbol" pitchFamily="2" charset="2"/>
              </a:rPr>
              <a:t>is</a:t>
            </a:r>
            <a:r>
              <a:rPr lang="fr-FR" altLang="fr-FR" dirty="0">
                <a:sym typeface="Symbol" pitchFamily="2" charset="2"/>
              </a:rPr>
              <a:t> the new </a:t>
            </a:r>
            <a:r>
              <a:rPr lang="fr-FR" altLang="fr-FR" dirty="0" err="1">
                <a:sym typeface="Symbol" pitchFamily="2" charset="2"/>
              </a:rPr>
              <a:t>Courrant</a:t>
            </a:r>
            <a:r>
              <a:rPr lang="fr-FR" altLang="fr-FR" dirty="0">
                <a:sym typeface="Symbol" pitchFamily="2" charset="2"/>
              </a:rPr>
              <a:t> condition (CFL) for </a:t>
            </a:r>
            <a:r>
              <a:rPr lang="fr-FR" altLang="fr-FR" dirty="0" err="1">
                <a:sym typeface="Symbol" pitchFamily="2" charset="2"/>
              </a:rPr>
              <a:t>heat</a:t>
            </a:r>
            <a:r>
              <a:rPr lang="fr-FR" altLang="fr-FR" dirty="0">
                <a:sym typeface="Symbol" pitchFamily="2" charset="2"/>
              </a:rPr>
              <a:t>.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C7836EB1-B9DE-5440-8E0C-2E0962965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997200"/>
            <a:ext cx="8893175" cy="2592388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FF6A705D-66DA-1E46-9BAC-2A14C283D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5897563"/>
            <a:ext cx="673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Lecture on </a:t>
            </a:r>
            <a:r>
              <a:rPr lang="fr-FR" altLang="fr-FR" dirty="0" err="1"/>
              <a:t>heat</a:t>
            </a:r>
            <a:r>
              <a:rPr lang="fr-FR" altLang="fr-FR" dirty="0"/>
              <a:t> diffusion :</a:t>
            </a:r>
            <a:br>
              <a:rPr lang="fr-FR" altLang="fr-FR" dirty="0"/>
            </a:br>
            <a:r>
              <a:rPr lang="fr-FR" altLang="fr-FR" dirty="0" err="1"/>
              <a:t>www.unice.fr</a:t>
            </a:r>
            <a:r>
              <a:rPr lang="fr-FR" altLang="fr-FR" dirty="0"/>
              <a:t>/</a:t>
            </a:r>
            <a:r>
              <a:rPr lang="fr-FR" altLang="fr-FR" dirty="0" err="1"/>
              <a:t>lpmc</a:t>
            </a:r>
            <a:r>
              <a:rPr lang="fr-FR" altLang="fr-FR" dirty="0"/>
              <a:t>/</a:t>
            </a:r>
            <a:r>
              <a:rPr lang="fr-FR" altLang="fr-FR" dirty="0" err="1"/>
              <a:t>bdd</a:t>
            </a:r>
            <a:r>
              <a:rPr lang="fr-FR" altLang="fr-FR" dirty="0"/>
              <a:t>/</a:t>
            </a:r>
            <a:r>
              <a:rPr lang="fr-FR" altLang="fr-FR" dirty="0" err="1"/>
              <a:t>suprex</a:t>
            </a:r>
            <a:r>
              <a:rPr lang="fr-FR" altLang="fr-FR" dirty="0"/>
              <a:t>/ </a:t>
            </a:r>
            <a:r>
              <a:rPr lang="fr-FR" altLang="fr-FR" dirty="0" err="1"/>
              <a:t>download</a:t>
            </a:r>
            <a:r>
              <a:rPr lang="fr-FR" altLang="fr-FR" dirty="0"/>
              <a:t>/Cours-thermo-ch3.doc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C26D2405-D38A-CA4B-BF3C-3AA2A5314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280988"/>
            <a:ext cx="43561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If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only</a:t>
            </a:r>
            <a:r>
              <a:rPr lang="fr-FR" altLang="fr-FR" dirty="0"/>
              <a:t> look at the case at 1D
And if the water speed </a:t>
            </a:r>
            <a:r>
              <a:rPr lang="fr-FR" altLang="fr-FR" dirty="0" err="1"/>
              <a:t>is</a:t>
            </a:r>
            <a:r>
              <a:rPr lang="fr-FR" altLang="fr-FR" dirty="0"/>
              <a:t> constant - C
</a:t>
            </a:r>
            <a:r>
              <a:rPr lang="fr-FR" altLang="fr-FR" dirty="0" err="1"/>
              <a:t>Then</a:t>
            </a:r>
            <a:r>
              <a:rPr lang="fr-FR" altLang="fr-FR" dirty="0"/>
              <a:t> the advection </a:t>
            </a:r>
            <a:r>
              <a:rPr lang="fr-FR" altLang="fr-FR" dirty="0" err="1"/>
              <a:t>equation</a:t>
            </a:r>
            <a:r>
              <a:rPr lang="fr-FR" altLang="fr-FR" dirty="0"/>
              <a:t> </a:t>
            </a:r>
            <a:r>
              <a:rPr lang="fr-FR" altLang="fr-FR" dirty="0" err="1"/>
              <a:t>becomes</a:t>
            </a:r>
            <a:r>
              <a:rPr lang="fr-FR" altLang="fr-FR" dirty="0"/>
              <a:t>: 
</a:t>
            </a:r>
          </a:p>
        </p:txBody>
      </p:sp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327FA859-48A3-4347-B8BD-6AECB31A96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844675"/>
          <a:ext cx="69135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" name="Equation" r:id="rId3" imgW="41249600" imgH="5270500" progId="Equation.3">
                  <p:embed/>
                </p:oleObj>
              </mc:Choice>
              <mc:Fallback>
                <p:oleObj name="Equation" r:id="rId3" imgW="41249600" imgH="5270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844675"/>
                        <a:ext cx="691356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Line 4">
            <a:extLst>
              <a:ext uri="{FF2B5EF4-FFF2-40B4-BE49-F238E27FC236}">
                <a16:creationId xmlns:a16="http://schemas.microsoft.com/office/drawing/2014/main" id="{413B8C2E-6D6B-0440-B408-4600B5A0CC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58888" y="2636838"/>
            <a:ext cx="730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8BA29B4D-A8F1-2745-81D6-AB03B3928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3448050"/>
            <a:ext cx="18646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partial </a:t>
            </a:r>
            <a:r>
              <a:rPr lang="fr-FR" altLang="fr-FR" dirty="0" err="1"/>
              <a:t>derivative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w.r.t</a:t>
            </a:r>
            <a:r>
              <a:rPr lang="fr-FR" altLang="fr-FR" dirty="0"/>
              <a:t> time
</a:t>
            </a:r>
          </a:p>
        </p:txBody>
      </p:sp>
      <p:sp>
        <p:nvSpPr>
          <p:cNvPr id="8198" name="Line 6">
            <a:extLst>
              <a:ext uri="{FF2B5EF4-FFF2-40B4-BE49-F238E27FC236}">
                <a16:creationId xmlns:a16="http://schemas.microsoft.com/office/drawing/2014/main" id="{DEA0767F-7DE2-D94A-8740-075518838C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86225" y="2620963"/>
            <a:ext cx="730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18A6E755-28E8-B643-8281-14742EE82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913" y="3432175"/>
            <a:ext cx="24033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partial </a:t>
            </a:r>
            <a:r>
              <a:rPr lang="fr-FR" altLang="fr-FR" dirty="0" err="1"/>
              <a:t>derivative</a:t>
            </a:r>
            <a:r>
              <a:rPr lang="fr-FR" altLang="fr-FR" dirty="0"/>
              <a:t>  </a:t>
            </a:r>
            <a:r>
              <a:rPr lang="fr-FR" altLang="fr-FR" dirty="0" err="1"/>
              <a:t>w.r.t</a:t>
            </a:r>
            <a:endParaRPr lang="fr-FR" altLang="fr-FR" dirty="0"/>
          </a:p>
          <a:p>
            <a:pPr eaLnBrk="1" hangingPunct="1"/>
            <a:r>
              <a:rPr lang="fr-FR" altLang="fr-FR" dirty="0"/>
              <a:t> </a:t>
            </a:r>
            <a:r>
              <a:rPr lang="fr-FR" altLang="fr-FR" dirty="0" err="1"/>
              <a:t>space</a:t>
            </a:r>
            <a:r>
              <a:rPr lang="fr-FR" altLang="fr-FR" dirty="0"/>
              <a:t>
</a:t>
            </a:r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2C32455A-C90A-3D42-95E8-B7CD28F86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163" y="5437716"/>
            <a:ext cx="531010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will</a:t>
            </a:r>
            <a:r>
              <a:rPr lang="fr-FR" altLang="fr-FR" dirty="0"/>
              <a:t> first </a:t>
            </a:r>
            <a:r>
              <a:rPr lang="fr-FR" altLang="fr-FR" dirty="0" err="1"/>
              <a:t>study</a:t>
            </a:r>
            <a:r>
              <a:rPr lang="fr-FR" altLang="fr-FR" dirty="0"/>
              <a:t> </a:t>
            </a:r>
            <a:r>
              <a:rPr lang="fr-FR" altLang="fr-FR" dirty="0" err="1"/>
              <a:t>some</a:t>
            </a:r>
            <a:r>
              <a:rPr lang="fr-FR" altLang="fr-FR" dirty="0"/>
              <a:t> </a:t>
            </a:r>
            <a:r>
              <a:rPr lang="fr-FR" altLang="fr-FR" dirty="0" err="1"/>
              <a:t>properties</a:t>
            </a:r>
            <a:r>
              <a:rPr lang="fr-FR" altLang="fr-FR" dirty="0"/>
              <a:t> of </a:t>
            </a:r>
            <a:r>
              <a:rPr lang="fr-FR" altLang="fr-FR" dirty="0" err="1"/>
              <a:t>this</a:t>
            </a:r>
            <a:r>
              <a:rPr lang="fr-FR" altLang="fr-FR" dirty="0"/>
              <a:t> </a:t>
            </a:r>
            <a:r>
              <a:rPr lang="fr-FR" altLang="fr-FR" dirty="0" err="1"/>
              <a:t>equation</a:t>
            </a:r>
            <a:r>
              <a:rPr lang="fr-FR" altLang="fr-FR" dirty="0"/>
              <a:t>
to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inspired</a:t>
            </a:r>
            <a:r>
              <a:rPr lang="fr-FR" altLang="fr-FR" dirty="0"/>
              <a:t> on how to </a:t>
            </a:r>
            <a:r>
              <a:rPr lang="fr-FR" altLang="fr-FR" dirty="0" err="1"/>
              <a:t>solve</a:t>
            </a:r>
            <a:r>
              <a:rPr lang="fr-FR" altLang="fr-FR" dirty="0"/>
              <a:t> </a:t>
            </a:r>
            <a:r>
              <a:rPr lang="fr-FR" altLang="fr-FR" dirty="0" err="1"/>
              <a:t>it</a:t>
            </a:r>
            <a:r>
              <a:rPr lang="fr-FR" altLang="fr-FR" dirty="0"/>
              <a:t> </a:t>
            </a:r>
            <a:r>
              <a:rPr lang="fr-FR" altLang="fr-FR" dirty="0" err="1"/>
              <a:t>numerically</a:t>
            </a:r>
            <a:r>
              <a:rPr lang="fr-FR" altLang="fr-FR" dirty="0"/>
              <a:t>
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6AC6360-41F8-804F-8B9F-379357D97843}"/>
              </a:ext>
            </a:extLst>
          </p:cNvPr>
          <p:cNvCxnSpPr/>
          <p:nvPr/>
        </p:nvCxnSpPr>
        <p:spPr>
          <a:xfrm flipH="1">
            <a:off x="7164288" y="1124744"/>
            <a:ext cx="360040" cy="7199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7">
            <a:extLst>
              <a:ext uri="{FF2B5EF4-FFF2-40B4-BE49-F238E27FC236}">
                <a16:creationId xmlns:a16="http://schemas.microsoft.com/office/drawing/2014/main" id="{61FA0932-3742-904B-815A-3BF82D5C4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85870"/>
            <a:ext cx="238398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Source </a:t>
            </a:r>
            <a:r>
              <a:rPr lang="fr-FR" altLang="fr-FR" dirty="0" err="1"/>
              <a:t>term</a:t>
            </a:r>
            <a:r>
              <a:rPr lang="fr-FR" altLang="fr-FR" dirty="0"/>
              <a:t>.</a:t>
            </a:r>
          </a:p>
          <a:p>
            <a:pPr eaLnBrk="1" hangingPunct="1"/>
            <a:r>
              <a:rPr lang="fr-FR" altLang="fr-FR" dirty="0"/>
              <a:t>=0 if </a:t>
            </a:r>
            <a:r>
              <a:rPr lang="fr-FR" altLang="fr-FR" dirty="0" err="1"/>
              <a:t>nothing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added</a:t>
            </a:r>
            <a:br>
              <a:rPr lang="fr-FR" altLang="fr-FR" dirty="0"/>
            </a:br>
            <a:r>
              <a:rPr lang="fr-FR" altLang="fr-FR" dirty="0"/>
              <a:t>to the system</a:t>
            </a:r>
          </a:p>
          <a:p>
            <a:pPr eaLnBrk="1" hangingPunct="1"/>
            <a:endParaRPr lang="fr-FR" altLang="fr-FR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4" descr="chaleur_expli1">
            <a:extLst>
              <a:ext uri="{FF2B5EF4-FFF2-40B4-BE49-F238E27FC236}">
                <a16:creationId xmlns:a16="http://schemas.microsoft.com/office/drawing/2014/main" id="{7AC69AED-AA8C-8A4A-897C-F84F6B35F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683000"/>
            <a:ext cx="47720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3" name="Picture 5" descr="chaleur_expli12">
            <a:extLst>
              <a:ext uri="{FF2B5EF4-FFF2-40B4-BE49-F238E27FC236}">
                <a16:creationId xmlns:a16="http://schemas.microsoft.com/office/drawing/2014/main" id="{0C9F58E9-D3B2-B147-B5C6-125C9E7A7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85788"/>
            <a:ext cx="47720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Text Box 6">
            <a:extLst>
              <a:ext uri="{FF2B5EF4-FFF2-40B4-BE49-F238E27FC236}">
                <a16:creationId xmlns:a16="http://schemas.microsoft.com/office/drawing/2014/main" id="{7D73FC62-832F-A546-9A46-D36D5DAB0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207963"/>
            <a:ext cx="3775393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Ex: </a:t>
            </a:r>
            <a:r>
              <a:rPr lang="fr-FR" altLang="fr-FR" dirty="0" err="1"/>
              <a:t>heat</a:t>
            </a:r>
            <a:r>
              <a:rPr lang="fr-FR" altLang="fr-FR" dirty="0"/>
              <a:t> diffusion in a bar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here</a:t>
            </a:r>
            <a:r>
              <a:rPr lang="fr-FR" altLang="fr-FR" dirty="0"/>
              <a:t> SIGMA=0.4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Not </a:t>
            </a:r>
            <a:r>
              <a:rPr lang="fr-FR" altLang="fr-FR" dirty="0" err="1"/>
              <a:t>bad</a:t>
            </a:r>
            <a:r>
              <a:rPr lang="fr-FR" altLang="fr-FR" dirty="0"/>
              <a:t>…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What</a:t>
            </a:r>
            <a:r>
              <a:rPr lang="fr-FR" altLang="fr-FR" dirty="0"/>
              <a:t> if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increase</a:t>
            </a:r>
            <a:r>
              <a:rPr lang="fr-FR" altLang="fr-FR" dirty="0"/>
              <a:t> the time </a:t>
            </a:r>
            <a:r>
              <a:rPr lang="fr-FR" altLang="fr-FR" dirty="0" err="1"/>
              <a:t>step</a:t>
            </a:r>
            <a:r>
              <a:rPr lang="fr-FR" altLang="fr-FR" dirty="0"/>
              <a:t> ?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chaleur_expli2">
            <a:extLst>
              <a:ext uri="{FF2B5EF4-FFF2-40B4-BE49-F238E27FC236}">
                <a16:creationId xmlns:a16="http://schemas.microsoft.com/office/drawing/2014/main" id="{347C0196-08DF-2842-8212-9BCDF2EE9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47720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Text Box 3">
            <a:extLst>
              <a:ext uri="{FF2B5EF4-FFF2-40B4-BE49-F238E27FC236}">
                <a16:creationId xmlns:a16="http://schemas.microsoft.com/office/drawing/2014/main" id="{01072FBD-5B4B-7A4D-AD2D-BE9D620FA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888" y="1073150"/>
            <a:ext cx="336502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here</a:t>
            </a:r>
            <a:r>
              <a:rPr lang="fr-FR" altLang="fr-FR" dirty="0"/>
              <a:t> SIGMA=0.8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…. </a:t>
            </a:r>
            <a:r>
              <a:rPr lang="fr-FR" altLang="fr-FR" dirty="0" err="1"/>
              <a:t>Results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violently</a:t>
            </a:r>
            <a:r>
              <a:rPr lang="fr-FR" altLang="fr-FR" dirty="0"/>
              <a:t> </a:t>
            </a:r>
            <a:r>
              <a:rPr lang="fr-FR" altLang="fr-FR" dirty="0" err="1"/>
              <a:t>wrong</a:t>
            </a:r>
            <a:r>
              <a:rPr lang="fr-FR" altLang="fr-FR" dirty="0"/>
              <a:t>…</a:t>
            </a:r>
            <a:br>
              <a:rPr lang="fr-FR" altLang="fr-FR" dirty="0"/>
            </a:b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BCBD8020-B4DA-474A-B10C-5782EA2C2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8" y="4456113"/>
            <a:ext cx="30572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Implicit</a:t>
            </a:r>
            <a:r>
              <a:rPr lang="fr-FR" altLang="fr-FR" dirty="0"/>
              <a:t> </a:t>
            </a:r>
            <a:r>
              <a:rPr lang="fr-FR" altLang="fr-FR" dirty="0" err="1"/>
              <a:t>methods</a:t>
            </a:r>
            <a:r>
              <a:rPr lang="fr-FR" altLang="fr-FR" dirty="0"/>
              <a:t> </a:t>
            </a:r>
            <a:r>
              <a:rPr lang="fr-FR" altLang="fr-FR" dirty="0" err="1"/>
              <a:t>work</a:t>
            </a:r>
            <a:r>
              <a:rPr lang="fr-FR" altLang="fr-FR" dirty="0"/>
              <a:t> </a:t>
            </a:r>
            <a:r>
              <a:rPr lang="fr-FR" altLang="fr-FR" dirty="0" err="1"/>
              <a:t>better</a:t>
            </a:r>
            <a:r>
              <a:rPr lang="fr-FR" altLang="fr-FR" dirty="0"/>
              <a:t>
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3">
            <a:extLst>
              <a:ext uri="{FF2B5EF4-FFF2-40B4-BE49-F238E27FC236}">
                <a16:creationId xmlns:a16="http://schemas.microsoft.com/office/drawing/2014/main" id="{E1D49215-E00F-734C-B416-8E9E1D3EE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836613"/>
            <a:ext cx="313419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Time : idem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Space</a:t>
            </a:r>
            <a:r>
              <a:rPr lang="fr-FR" altLang="fr-FR" dirty="0"/>
              <a:t>  : </a:t>
            </a:r>
            <a:r>
              <a:rPr lang="fr-FR" altLang="fr-FR" dirty="0" err="1"/>
              <a:t>same</a:t>
            </a:r>
            <a:r>
              <a:rPr lang="fr-FR" altLang="fr-FR" dirty="0"/>
              <a:t> as </a:t>
            </a:r>
            <a:r>
              <a:rPr lang="fr-FR" altLang="fr-FR" dirty="0" err="1"/>
              <a:t>before</a:t>
            </a:r>
            <a:r>
              <a:rPr lang="fr-FR" altLang="fr-FR" dirty="0"/>
              <a:t>, but</a:t>
            </a:r>
          </a:p>
          <a:p>
            <a:pPr eaLnBrk="1" hangingPunct="1"/>
            <a:r>
              <a:rPr lang="fr-FR" altLang="fr-FR" dirty="0" err="1"/>
              <a:t>Taking</a:t>
            </a:r>
            <a:r>
              <a:rPr lang="fr-FR" altLang="fr-FR" dirty="0"/>
              <a:t> time n+1 (</a:t>
            </a:r>
            <a:r>
              <a:rPr lang="fr-FR" altLang="fr-FR" dirty="0" err="1"/>
              <a:t>implicit</a:t>
            </a:r>
            <a:r>
              <a:rPr lang="fr-FR" altLang="fr-FR" dirty="0"/>
              <a:t>)</a:t>
            </a:r>
          </a:p>
        </p:txBody>
      </p:sp>
      <p:graphicFrame>
        <p:nvGraphicFramePr>
          <p:cNvPr id="68611" name="Object 4">
            <a:extLst>
              <a:ext uri="{FF2B5EF4-FFF2-40B4-BE49-F238E27FC236}">
                <a16:creationId xmlns:a16="http://schemas.microsoft.com/office/drawing/2014/main" id="{DCF712A6-6CBB-2240-8B39-C7396120A2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1212850"/>
          <a:ext cx="194468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7" name="Equation" r:id="rId3" imgW="27495500" imgH="9944100" progId="Equation.3">
                  <p:embed/>
                </p:oleObj>
              </mc:Choice>
              <mc:Fallback>
                <p:oleObj name="Equation" r:id="rId3" imgW="27495500" imgH="9944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212850"/>
                        <a:ext cx="1944688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5">
            <a:extLst>
              <a:ext uri="{FF2B5EF4-FFF2-40B4-BE49-F238E27FC236}">
                <a16:creationId xmlns:a16="http://schemas.microsoft.com/office/drawing/2014/main" id="{8F3CD093-013A-0040-90D1-B9FB9391FD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6288" y="2132013"/>
          <a:ext cx="41687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8" name="Equation" r:id="rId5" imgW="52374800" imgH="9944100" progId="Equation.3">
                  <p:embed/>
                </p:oleObj>
              </mc:Choice>
              <mc:Fallback>
                <p:oleObj name="Equation" r:id="rId5" imgW="52374800" imgH="9944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2132013"/>
                        <a:ext cx="41687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Text Box 6">
            <a:extLst>
              <a:ext uri="{FF2B5EF4-FFF2-40B4-BE49-F238E27FC236}">
                <a16:creationId xmlns:a16="http://schemas.microsoft.com/office/drawing/2014/main" id="{846D3FC8-9AB5-3342-A000-4CAFFEDBC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352425"/>
            <a:ext cx="40062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 err="1"/>
              <a:t>Implicit</a:t>
            </a:r>
            <a:r>
              <a:rPr lang="fr-FR" altLang="fr-FR" b="1" dirty="0"/>
              <a:t> Method of </a:t>
            </a:r>
            <a:r>
              <a:rPr lang="fr-FR" altLang="fr-FR" b="1" dirty="0" err="1"/>
              <a:t>Order</a:t>
            </a:r>
            <a:r>
              <a:rPr lang="fr-FR" altLang="fr-FR" b="1" dirty="0"/>
              <a:t> 1 (in time)
</a:t>
            </a:r>
          </a:p>
        </p:txBody>
      </p:sp>
      <p:pic>
        <p:nvPicPr>
          <p:cNvPr id="68614" name="Picture 8" descr="\begin{figure}\includegraphics[width=120pt]{figures/f5imp.ps}&#10;\end{figure}">
            <a:extLst>
              <a:ext uri="{FF2B5EF4-FFF2-40B4-BE49-F238E27FC236}">
                <a16:creationId xmlns:a16="http://schemas.microsoft.com/office/drawing/2014/main" id="{C1822EE8-8C2A-6E4A-91DF-3D3B3CF94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13" y="3325813"/>
            <a:ext cx="2446337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8615" name="Object 9">
            <a:extLst>
              <a:ext uri="{FF2B5EF4-FFF2-40B4-BE49-F238E27FC236}">
                <a16:creationId xmlns:a16="http://schemas.microsoft.com/office/drawing/2014/main" id="{547FEA4D-E9D0-5147-B8FB-19541813FA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5157788"/>
          <a:ext cx="6000750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9" name="Equation" r:id="rId8" imgW="51206400" imgH="11112500" progId="Equation.3">
                  <p:embed/>
                </p:oleObj>
              </mc:Choice>
              <mc:Fallback>
                <p:oleObj name="Equation" r:id="rId8" imgW="51206400" imgH="11112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157788"/>
                        <a:ext cx="6000750" cy="130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6" name="Text Box 10">
            <a:extLst>
              <a:ext uri="{FF2B5EF4-FFF2-40B4-BE49-F238E27FC236}">
                <a16:creationId xmlns:a16="http://schemas.microsoft.com/office/drawing/2014/main" id="{0C7BE6B4-69F4-A642-9EEC-4C8E4D46A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384675"/>
            <a:ext cx="53998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get</a:t>
            </a:r>
            <a:r>
              <a:rPr lang="fr-FR" altLang="fr-FR" dirty="0"/>
              <a:t> the </a:t>
            </a:r>
            <a:r>
              <a:rPr lang="fr-FR" altLang="fr-FR" dirty="0" err="1"/>
              <a:t>following</a:t>
            </a:r>
            <a:r>
              <a:rPr lang="fr-FR" altLang="fr-FR" dirty="0"/>
              <a:t> </a:t>
            </a:r>
            <a:r>
              <a:rPr lang="fr-FR" altLang="fr-FR" dirty="0" err="1"/>
              <a:t>equation</a:t>
            </a:r>
            <a:r>
              <a:rPr lang="fr-FR" altLang="fr-FR" dirty="0"/>
              <a:t> , </a:t>
            </a:r>
            <a:r>
              <a:rPr lang="fr-FR" altLang="fr-FR" dirty="0" err="1"/>
              <a:t>that</a:t>
            </a:r>
            <a:r>
              <a:rPr lang="fr-FR" altLang="fr-FR" dirty="0"/>
              <a:t> must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solved</a:t>
            </a:r>
            <a:br>
              <a:rPr lang="fr-FR" altLang="fr-FR" dirty="0"/>
            </a:br>
            <a:r>
              <a:rPr lang="fr-FR" altLang="fr-FR" dirty="0"/>
              <a:t>(</a:t>
            </a:r>
            <a:r>
              <a:rPr lang="fr-FR" altLang="fr-FR" dirty="0" err="1"/>
              <a:t>implicit</a:t>
            </a:r>
            <a:r>
              <a:rPr lang="fr-FR" altLang="fr-FR" dirty="0"/>
              <a:t>)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>
            <a:extLst>
              <a:ext uri="{FF2B5EF4-FFF2-40B4-BE49-F238E27FC236}">
                <a16:creationId xmlns:a16="http://schemas.microsoft.com/office/drawing/2014/main" id="{CB1C6B21-5DF8-4949-9B6F-D53670F98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23863"/>
            <a:ext cx="449360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To </a:t>
            </a:r>
            <a:r>
              <a:rPr lang="fr-FR" altLang="fr-FR" dirty="0" err="1"/>
              <a:t>solve</a:t>
            </a:r>
            <a:r>
              <a:rPr lang="fr-FR" altLang="fr-FR" dirty="0"/>
              <a:t>,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take</a:t>
            </a:r>
            <a:r>
              <a:rPr lang="fr-FR" altLang="fr-FR" dirty="0"/>
              <a:t> a matrix </a:t>
            </a:r>
            <a:r>
              <a:rPr lang="fr-FR" altLang="fr-FR" dirty="0" err="1"/>
              <a:t>approach</a:t>
            </a:r>
            <a:r>
              <a:rPr lang="fr-FR" altLang="fr-FR" dirty="0"/>
              <a:t> </a:t>
            </a:r>
            <a:r>
              <a:rPr lang="fr-FR" altLang="fr-FR" dirty="0" err="1"/>
              <a:t>again</a:t>
            </a:r>
            <a:r>
              <a:rPr lang="fr-FR" altLang="fr-FR" dirty="0"/>
              <a:t>
</a:t>
            </a:r>
          </a:p>
          <a:p>
            <a:pPr eaLnBrk="1" hangingPunct="1"/>
            <a:endParaRPr lang="fr-FR" altLang="fr-FR" dirty="0"/>
          </a:p>
        </p:txBody>
      </p:sp>
      <p:graphicFrame>
        <p:nvGraphicFramePr>
          <p:cNvPr id="69635" name="Object 3">
            <a:extLst>
              <a:ext uri="{FF2B5EF4-FFF2-40B4-BE49-F238E27FC236}">
                <a16:creationId xmlns:a16="http://schemas.microsoft.com/office/drawing/2014/main" id="{3F33A15E-A8DE-FB4F-BCB3-6D5823C692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6963" y="836613"/>
          <a:ext cx="6662737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39" name="Equation" r:id="rId3" imgW="49733200" imgH="4686300" progId="Equation.3">
                  <p:embed/>
                </p:oleObj>
              </mc:Choice>
              <mc:Fallback>
                <p:oleObj name="Equation" r:id="rId3" imgW="49733200" imgH="4686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836613"/>
                        <a:ext cx="6662737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4">
            <a:extLst>
              <a:ext uri="{FF2B5EF4-FFF2-40B4-BE49-F238E27FC236}">
                <a16:creationId xmlns:a16="http://schemas.microsoft.com/office/drawing/2014/main" id="{F6CAB892-1A0E-F34D-96E4-4D0612CDE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1849438"/>
            <a:ext cx="108549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With</a:t>
            </a:r>
            <a:r>
              <a:rPr lang="fr-FR" altLang="fr-FR" dirty="0"/>
              <a:t> </a:t>
            </a:r>
            <a:r>
              <a:rPr lang="fr-FR" altLang="fr-FR" sz="2500" dirty="0"/>
              <a:t>A :</a:t>
            </a:r>
            <a:endParaRPr lang="fr-FR" altLang="fr-FR" dirty="0"/>
          </a:p>
        </p:txBody>
      </p:sp>
      <p:graphicFrame>
        <p:nvGraphicFramePr>
          <p:cNvPr id="69637" name="Object 5">
            <a:extLst>
              <a:ext uri="{FF2B5EF4-FFF2-40B4-BE49-F238E27FC236}">
                <a16:creationId xmlns:a16="http://schemas.microsoft.com/office/drawing/2014/main" id="{E48C99C9-BE00-6F42-8C65-030B69091F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350" y="2276475"/>
          <a:ext cx="7439025" cy="315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0" name="Equation" r:id="rId5" imgW="62026800" imgH="26327100" progId="Equation.3">
                  <p:embed/>
                </p:oleObj>
              </mc:Choice>
              <mc:Fallback>
                <p:oleObj name="Equation" r:id="rId5" imgW="62026800" imgH="26327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2276475"/>
                        <a:ext cx="7439025" cy="315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Text Box 6">
            <a:extLst>
              <a:ext uri="{FF2B5EF4-FFF2-40B4-BE49-F238E27FC236}">
                <a16:creationId xmlns:a16="http://schemas.microsoft.com/office/drawing/2014/main" id="{E8699CE9-277B-9648-9915-9E793E55F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5824538"/>
            <a:ext cx="682751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Matrix </a:t>
            </a:r>
            <a:r>
              <a:rPr lang="fr-FR" altLang="fr-FR" dirty="0" err="1"/>
              <a:t>again</a:t>
            </a:r>
            <a:r>
              <a:rPr lang="fr-FR" altLang="fr-FR" dirty="0"/>
              <a:t> tri-diagonal </a:t>
            </a:r>
            <a:r>
              <a:rPr lang="fr-FR" altLang="fr-FR" dirty="0" err="1"/>
              <a:t>easily</a:t>
            </a:r>
            <a:r>
              <a:rPr lang="fr-FR" altLang="fr-FR" dirty="0"/>
              <a:t> inversible
</a:t>
            </a:r>
          </a:p>
          <a:p>
            <a:pPr eaLnBrk="1" hangingPunct="1"/>
            <a:r>
              <a:rPr lang="fr-FR" altLang="fr-FR" dirty="0"/>
              <a:t>Attention </a:t>
            </a:r>
            <a:r>
              <a:rPr lang="fr-FR" altLang="fr-FR" dirty="0" err="1"/>
              <a:t>will</a:t>
            </a:r>
            <a:r>
              <a:rPr lang="fr-FR" altLang="fr-FR" dirty="0"/>
              <a:t>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paid</a:t>
            </a:r>
            <a:r>
              <a:rPr lang="fr-FR" altLang="fr-FR" dirty="0"/>
              <a:t> to the </a:t>
            </a:r>
            <a:r>
              <a:rPr lang="fr-FR" altLang="fr-FR" dirty="0" err="1"/>
              <a:t>boundary</a:t>
            </a:r>
            <a:r>
              <a:rPr lang="fr-FR" altLang="fr-FR" dirty="0"/>
              <a:t> conditions </a:t>
            </a:r>
            <a:r>
              <a:rPr lang="fr-FR" altLang="fr-FR" dirty="0" err="1"/>
              <a:t>when</a:t>
            </a:r>
            <a:r>
              <a:rPr lang="fr-FR" altLang="fr-FR" dirty="0"/>
              <a:t> </a:t>
            </a:r>
            <a:r>
              <a:rPr lang="fr-FR" altLang="fr-FR" dirty="0" err="1"/>
              <a:t>integrating</a:t>
            </a:r>
            <a:r>
              <a:rPr lang="fr-FR" altLang="fr-FR" dirty="0"/>
              <a:t>
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>
            <a:extLst>
              <a:ext uri="{FF2B5EF4-FFF2-40B4-BE49-F238E27FC236}">
                <a16:creationId xmlns:a16="http://schemas.microsoft.com/office/drawing/2014/main" id="{8B621546-1129-894B-9B15-81E4811AB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80988"/>
            <a:ext cx="41393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Stability</a:t>
            </a:r>
            <a:r>
              <a:rPr lang="fr-FR" altLang="fr-FR" dirty="0"/>
              <a:t>? Von </a:t>
            </a:r>
            <a:r>
              <a:rPr lang="fr-FR" altLang="fr-FR" dirty="0" err="1"/>
              <a:t>Neuman's</a:t>
            </a:r>
            <a:r>
              <a:rPr lang="fr-FR" altLang="fr-FR" dirty="0"/>
              <a:t> </a:t>
            </a:r>
            <a:r>
              <a:rPr lang="fr-FR" altLang="fr-FR" dirty="0" err="1"/>
              <a:t>method</a:t>
            </a:r>
            <a:r>
              <a:rPr lang="fr-FR" altLang="fr-FR" dirty="0"/>
              <a:t> </a:t>
            </a:r>
            <a:r>
              <a:rPr lang="fr-FR" altLang="fr-FR" dirty="0" err="1"/>
              <a:t>again</a:t>
            </a:r>
            <a:r>
              <a:rPr lang="fr-FR" altLang="fr-FR" dirty="0"/>
              <a:t>
</a:t>
            </a:r>
          </a:p>
          <a:p>
            <a:pPr eaLnBrk="1" hangingPunct="1"/>
            <a:r>
              <a:rPr lang="fr-FR" altLang="fr-FR" dirty="0"/>
              <a:t>It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found</a:t>
            </a:r>
            <a:r>
              <a:rPr lang="fr-FR" altLang="fr-FR" dirty="0"/>
              <a:t> </a:t>
            </a:r>
            <a:r>
              <a:rPr lang="fr-FR" altLang="fr-FR" dirty="0" err="1"/>
              <a:t>that</a:t>
            </a:r>
            <a:r>
              <a:rPr lang="fr-FR" altLang="fr-FR" dirty="0"/>
              <a:t>
</a:t>
            </a:r>
          </a:p>
        </p:txBody>
      </p:sp>
      <p:graphicFrame>
        <p:nvGraphicFramePr>
          <p:cNvPr id="70659" name="Object 3">
            <a:extLst>
              <a:ext uri="{FF2B5EF4-FFF2-40B4-BE49-F238E27FC236}">
                <a16:creationId xmlns:a16="http://schemas.microsoft.com/office/drawing/2014/main" id="{A5BC7A3F-62C0-9C45-BE9A-C04FF6893F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696750"/>
              </p:ext>
            </p:extLst>
          </p:nvPr>
        </p:nvGraphicFramePr>
        <p:xfrm>
          <a:off x="2231302" y="760612"/>
          <a:ext cx="2541587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4" name="Equation" r:id="rId3" imgW="35102800" imgH="14338300" progId="Equation.3">
                  <p:embed/>
                </p:oleObj>
              </mc:Choice>
              <mc:Fallback>
                <p:oleObj name="Equation" r:id="rId3" imgW="35102800" imgH="1433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302" y="760612"/>
                        <a:ext cx="2541587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Text Box 4">
            <a:extLst>
              <a:ext uri="{FF2B5EF4-FFF2-40B4-BE49-F238E27FC236}">
                <a16:creationId xmlns:a16="http://schemas.microsoft.com/office/drawing/2014/main" id="{8CC92D2F-66EC-FE4D-AA5F-522B08443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2152650"/>
            <a:ext cx="69765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threrefore</a:t>
            </a:r>
            <a:r>
              <a:rPr lang="fr-FR" altLang="fr-FR" dirty="0"/>
              <a:t> || g(k)|| </a:t>
            </a:r>
            <a:r>
              <a:rPr lang="fr-FR" altLang="fr-FR" baseline="30000" dirty="0"/>
              <a:t>2</a:t>
            </a:r>
            <a:r>
              <a:rPr lang="fr-FR" altLang="fr-FR" dirty="0"/>
              <a:t> &lt; 1 in all </a:t>
            </a:r>
            <a:r>
              <a:rPr lang="fr-FR" altLang="fr-FR" dirty="0" err="1"/>
              <a:t>circumstances</a:t>
            </a:r>
            <a:r>
              <a:rPr lang="fr-FR" altLang="fr-FR" dirty="0"/>
              <a:t> - </a:t>
            </a:r>
            <a:r>
              <a:rPr lang="fr-FR" altLang="fr-FR" dirty="0" err="1"/>
              <a:t>unconditionally</a:t>
            </a:r>
            <a:r>
              <a:rPr lang="fr-FR" altLang="fr-FR" dirty="0"/>
              <a:t> stable</a:t>
            </a:r>
          </a:p>
        </p:txBody>
      </p:sp>
      <p:pic>
        <p:nvPicPr>
          <p:cNvPr id="70661" name="Picture 5" descr="chaleur_impli1">
            <a:extLst>
              <a:ext uri="{FF2B5EF4-FFF2-40B4-BE49-F238E27FC236}">
                <a16:creationId xmlns:a16="http://schemas.microsoft.com/office/drawing/2014/main" id="{0F2AD6C6-DE6B-5346-8364-50B6BED03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651125"/>
            <a:ext cx="4105275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 descr="chaleur_impli2">
            <a:extLst>
              <a:ext uri="{FF2B5EF4-FFF2-40B4-BE49-F238E27FC236}">
                <a16:creationId xmlns:a16="http://schemas.microsoft.com/office/drawing/2014/main" id="{D302BFB2-5277-D64D-A782-D9EBE04AC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2613025"/>
            <a:ext cx="4284663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3" name="Text Box 7">
            <a:extLst>
              <a:ext uri="{FF2B5EF4-FFF2-40B4-BE49-F238E27FC236}">
                <a16:creationId xmlns:a16="http://schemas.microsoft.com/office/drawing/2014/main" id="{6F07A95B-F2F2-7748-96A2-C36C8A7CF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5681663"/>
            <a:ext cx="71994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Small time </a:t>
            </a:r>
            <a:r>
              <a:rPr lang="fr-FR" altLang="fr-FR" dirty="0" err="1"/>
              <a:t>step</a:t>
            </a:r>
            <a:r>
              <a:rPr lang="fr-FR" altLang="fr-FR" dirty="0"/>
              <a:t>, sigma=0.4                           </a:t>
            </a:r>
            <a:r>
              <a:rPr lang="fr-FR" altLang="fr-FR" dirty="0" err="1"/>
              <a:t>big</a:t>
            </a:r>
            <a:r>
              <a:rPr lang="fr-FR" altLang="fr-FR" dirty="0"/>
              <a:t> time </a:t>
            </a:r>
            <a:r>
              <a:rPr lang="fr-FR" altLang="fr-FR" dirty="0" err="1"/>
              <a:t>step</a:t>
            </a:r>
            <a:r>
              <a:rPr lang="fr-FR" altLang="fr-FR" dirty="0"/>
              <a:t>: sigma=1.2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Here</a:t>
            </a:r>
            <a:r>
              <a:rPr lang="fr-FR" altLang="fr-FR" dirty="0"/>
              <a:t>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can</a:t>
            </a:r>
            <a:r>
              <a:rPr lang="fr-FR" altLang="fr-FR" dirty="0"/>
              <a:t> </a:t>
            </a:r>
            <a:r>
              <a:rPr lang="fr-FR" altLang="fr-FR" dirty="0" err="1"/>
              <a:t>clearly</a:t>
            </a:r>
            <a:r>
              <a:rPr lang="fr-FR" altLang="fr-FR" dirty="0"/>
              <a:t> </a:t>
            </a:r>
            <a:r>
              <a:rPr lang="fr-FR" altLang="fr-FR" dirty="0" err="1"/>
              <a:t>see</a:t>
            </a:r>
            <a:r>
              <a:rPr lang="fr-FR" altLang="fr-FR" dirty="0"/>
              <a:t> the </a:t>
            </a:r>
            <a:r>
              <a:rPr lang="fr-FR" altLang="fr-FR" dirty="0" err="1"/>
              <a:t>superiority</a:t>
            </a:r>
            <a:r>
              <a:rPr lang="fr-FR" altLang="fr-FR" dirty="0"/>
              <a:t> of the </a:t>
            </a:r>
            <a:r>
              <a:rPr lang="fr-FR" altLang="fr-FR" dirty="0" err="1"/>
              <a:t>implicit</a:t>
            </a:r>
            <a:r>
              <a:rPr lang="fr-FR" altLang="fr-FR" dirty="0"/>
              <a:t> </a:t>
            </a:r>
            <a:r>
              <a:rPr lang="fr-FR" altLang="fr-FR" dirty="0" err="1"/>
              <a:t>method</a:t>
            </a:r>
            <a:r>
              <a:rPr lang="fr-FR" altLang="fr-FR" dirty="0"/>
              <a:t>
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03F93AEE-78CF-0040-8CA2-7BA03BA74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352425"/>
            <a:ext cx="455765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 err="1"/>
              <a:t>Cranck</a:t>
            </a:r>
            <a:r>
              <a:rPr lang="fr-FR" altLang="fr-FR" b="1" dirty="0"/>
              <a:t> Nicholson  (</a:t>
            </a:r>
            <a:r>
              <a:rPr lang="fr-FR" altLang="fr-FR" b="1" dirty="0" err="1"/>
              <a:t>very</a:t>
            </a:r>
            <a:r>
              <a:rPr lang="fr-FR" altLang="fr-FR" b="1" dirty="0"/>
              <a:t> </a:t>
            </a:r>
            <a:r>
              <a:rPr lang="fr-FR" altLang="fr-FR" b="1" dirty="0" err="1"/>
              <a:t>popular</a:t>
            </a:r>
            <a:r>
              <a:rPr lang="fr-FR" altLang="fr-FR" b="1" dirty="0"/>
              <a:t> </a:t>
            </a:r>
            <a:r>
              <a:rPr lang="fr-FR" altLang="fr-FR" b="1" dirty="0" err="1"/>
              <a:t>solver</a:t>
            </a:r>
            <a:r>
              <a:rPr lang="fr-FR" altLang="fr-FR" b="1" dirty="0"/>
              <a:t>)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CAA1DA12-5057-4D4C-B580-EC27E23B4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836613"/>
            <a:ext cx="441018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Time : as </a:t>
            </a:r>
            <a:r>
              <a:rPr lang="fr-FR" altLang="fr-FR" dirty="0" err="1"/>
              <a:t>usual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Space</a:t>
            </a:r>
            <a:r>
              <a:rPr lang="fr-FR" altLang="fr-FR" dirty="0"/>
              <a:t>  :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average</a:t>
            </a:r>
            <a:r>
              <a:rPr lang="fr-FR" altLang="fr-FR" dirty="0"/>
              <a:t> at time  n-1 and n+1</a:t>
            </a:r>
          </a:p>
        </p:txBody>
      </p:sp>
      <p:graphicFrame>
        <p:nvGraphicFramePr>
          <p:cNvPr id="71684" name="Object 4">
            <a:extLst>
              <a:ext uri="{FF2B5EF4-FFF2-40B4-BE49-F238E27FC236}">
                <a16:creationId xmlns:a16="http://schemas.microsoft.com/office/drawing/2014/main" id="{0E18BAFA-2559-1D47-B7EE-B15DF1EE2B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1212850"/>
          <a:ext cx="194468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1" name="Equation" r:id="rId3" imgW="27495500" imgH="9944100" progId="Equation.3">
                  <p:embed/>
                </p:oleObj>
              </mc:Choice>
              <mc:Fallback>
                <p:oleObj name="Equation" r:id="rId3" imgW="27495500" imgH="9944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212850"/>
                        <a:ext cx="1944688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>
            <a:extLst>
              <a:ext uri="{FF2B5EF4-FFF2-40B4-BE49-F238E27FC236}">
                <a16:creationId xmlns:a16="http://schemas.microsoft.com/office/drawing/2014/main" id="{5ED994C1-1F81-7346-BF32-1FE5173D0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857500"/>
          <a:ext cx="68707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2" name="Equation" r:id="rId5" imgW="86309200" imgH="11696700" progId="Equation.3">
                  <p:embed/>
                </p:oleObj>
              </mc:Choice>
              <mc:Fallback>
                <p:oleObj name="Equation" r:id="rId5" imgW="86309200" imgH="11696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857500"/>
                        <a:ext cx="687070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Text Box 7">
            <a:extLst>
              <a:ext uri="{FF2B5EF4-FFF2-40B4-BE49-F238E27FC236}">
                <a16:creationId xmlns:a16="http://schemas.microsoft.com/office/drawing/2014/main" id="{17D97EE0-FF83-DA4D-98DC-8EFCD89C0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4097338"/>
            <a:ext cx="64411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In </a:t>
            </a:r>
            <a:r>
              <a:rPr lang="fr-FR" altLang="fr-FR" dirty="0" err="1"/>
              <a:t>fact</a:t>
            </a:r>
            <a:r>
              <a:rPr lang="fr-FR" altLang="fr-FR" dirty="0"/>
              <a:t> </a:t>
            </a:r>
            <a:r>
              <a:rPr lang="fr-FR" altLang="fr-FR" dirty="0" err="1"/>
              <a:t>it's</a:t>
            </a:r>
            <a:r>
              <a:rPr lang="fr-FR" altLang="fr-FR" dirty="0"/>
              <a:t> a 2-order </a:t>
            </a:r>
            <a:r>
              <a:rPr lang="fr-FR" altLang="fr-FR" dirty="0" err="1"/>
              <a:t>scheme</a:t>
            </a:r>
            <a:r>
              <a:rPr lang="fr-FR" altLang="fr-FR" dirty="0"/>
              <a:t> at time time n+1/2 (</a:t>
            </a:r>
            <a:r>
              <a:rPr lang="fr-FR" altLang="fr-FR" dirty="0" err="1"/>
              <a:t>magic</a:t>
            </a:r>
            <a:r>
              <a:rPr lang="fr-FR" altLang="fr-FR" dirty="0"/>
              <a:t> trick !!)</a:t>
            </a:r>
          </a:p>
        </p:txBody>
      </p:sp>
      <p:sp>
        <p:nvSpPr>
          <p:cNvPr id="71687" name="Text Box 8">
            <a:extLst>
              <a:ext uri="{FF2B5EF4-FFF2-40B4-BE49-F238E27FC236}">
                <a16:creationId xmlns:a16="http://schemas.microsoft.com/office/drawing/2014/main" id="{E04BEDAF-C650-BD41-8814-423ED4362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4529138"/>
            <a:ext cx="911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get</a:t>
            </a:r>
            <a:endParaRPr lang="fr-FR" altLang="fr-FR" dirty="0"/>
          </a:p>
        </p:txBody>
      </p:sp>
      <p:graphicFrame>
        <p:nvGraphicFramePr>
          <p:cNvPr id="71688" name="Object 9">
            <a:extLst>
              <a:ext uri="{FF2B5EF4-FFF2-40B4-BE49-F238E27FC236}">
                <a16:creationId xmlns:a16="http://schemas.microsoft.com/office/drawing/2014/main" id="{86CD220E-ADAC-A845-BA00-63151AB701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663" y="4973638"/>
          <a:ext cx="68199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3" name="Equation" r:id="rId7" imgW="84556600" imgH="5854700" progId="Equation.3">
                  <p:embed/>
                </p:oleObj>
              </mc:Choice>
              <mc:Fallback>
                <p:oleObj name="Equation" r:id="rId7" imgW="84556600" imgH="5854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4973638"/>
                        <a:ext cx="68199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Text Box 10">
            <a:extLst>
              <a:ext uri="{FF2B5EF4-FFF2-40B4-BE49-F238E27FC236}">
                <a16:creationId xmlns:a16="http://schemas.microsoft.com/office/drawing/2014/main" id="{8966CE93-E3BF-AF4E-8131-4241083AB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5753100"/>
            <a:ext cx="33778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That one </a:t>
            </a:r>
            <a:r>
              <a:rPr lang="fr-FR" altLang="fr-FR" dirty="0" err="1"/>
              <a:t>writes</a:t>
            </a:r>
            <a:r>
              <a:rPr lang="fr-FR" altLang="fr-FR" dirty="0"/>
              <a:t> </a:t>
            </a:r>
            <a:r>
              <a:rPr lang="fr-FR" altLang="fr-FR" dirty="0" err="1"/>
              <a:t>using</a:t>
            </a:r>
            <a:r>
              <a:rPr lang="fr-FR" altLang="fr-FR" dirty="0"/>
              <a:t> matrices:
</a:t>
            </a:r>
          </a:p>
        </p:txBody>
      </p:sp>
      <p:graphicFrame>
        <p:nvGraphicFramePr>
          <p:cNvPr id="71690" name="Object 12">
            <a:extLst>
              <a:ext uri="{FF2B5EF4-FFF2-40B4-BE49-F238E27FC236}">
                <a16:creationId xmlns:a16="http://schemas.microsoft.com/office/drawing/2014/main" id="{3CBE1CD8-CBDD-AA49-BA6E-BB8025A4B5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5949950"/>
          <a:ext cx="281463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4" name="Equation" r:id="rId9" imgW="20193000" imgH="4686300" progId="Equation.3">
                  <p:embed/>
                </p:oleObj>
              </mc:Choice>
              <mc:Fallback>
                <p:oleObj name="Equation" r:id="rId9" imgW="20193000" imgH="4686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949950"/>
                        <a:ext cx="281463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>
            <a:extLst>
              <a:ext uri="{FF2B5EF4-FFF2-40B4-BE49-F238E27FC236}">
                <a16:creationId xmlns:a16="http://schemas.microsoft.com/office/drawing/2014/main" id="{30E5F6D8-6850-6441-AD56-B2CB290BE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568325"/>
            <a:ext cx="814524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It </a:t>
            </a:r>
            <a:r>
              <a:rPr lang="fr-FR" altLang="fr-FR" dirty="0" err="1"/>
              <a:t>will</a:t>
            </a:r>
            <a:r>
              <a:rPr lang="fr-FR" altLang="fr-FR" dirty="0"/>
              <a:t> </a:t>
            </a:r>
            <a:r>
              <a:rPr lang="fr-FR" altLang="fr-FR" dirty="0" err="1"/>
              <a:t>therefore</a:t>
            </a:r>
            <a:r>
              <a:rPr lang="fr-FR" altLang="fr-FR" dirty="0"/>
              <a:t>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necessary</a:t>
            </a:r>
            <a:r>
              <a:rPr lang="fr-FR" altLang="fr-FR" dirty="0"/>
              <a:t> to </a:t>
            </a:r>
            <a:r>
              <a:rPr lang="fr-FR" altLang="fr-FR" dirty="0" err="1"/>
              <a:t>calculate</a:t>
            </a:r>
            <a:r>
              <a:rPr lang="fr-FR" altLang="fr-FR" dirty="0"/>
              <a:t> A</a:t>
            </a:r>
            <a:r>
              <a:rPr lang="fr-FR" altLang="fr-FR" baseline="30000" dirty="0"/>
              <a:t>-1</a:t>
            </a:r>
            <a:r>
              <a:rPr lang="fr-FR" altLang="fr-FR" dirty="0"/>
              <a:t>. If </a:t>
            </a:r>
            <a:r>
              <a:rPr lang="fr-FR" altLang="fr-FR" dirty="0" err="1"/>
              <a:t>you</a:t>
            </a:r>
            <a:r>
              <a:rPr lang="fr-FR" altLang="fr-FR" dirty="0"/>
              <a:t> </a:t>
            </a:r>
            <a:r>
              <a:rPr lang="fr-FR" altLang="fr-FR" dirty="0" err="1"/>
              <a:t>define</a:t>
            </a:r>
            <a:r>
              <a:rPr lang="fr-FR" altLang="fr-FR" dirty="0"/>
              <a:t> C=A</a:t>
            </a:r>
            <a:r>
              <a:rPr lang="fr-FR" altLang="fr-FR" baseline="30000" dirty="0"/>
              <a:t>-1</a:t>
            </a:r>
            <a:r>
              <a:rPr lang="fr-FR" altLang="fr-FR" dirty="0"/>
              <a:t>B 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then</a:t>
            </a:r>
            <a:r>
              <a:rPr lang="fr-FR" altLang="fr-FR" dirty="0"/>
              <a:t> </a:t>
            </a:r>
            <a:r>
              <a:rPr lang="fr-FR" altLang="fr-FR" dirty="0" err="1"/>
              <a:t>get</a:t>
            </a:r>
            <a:br>
              <a:rPr lang="fr-FR" altLang="fr-FR" dirty="0"/>
            </a:br>
            <a:r>
              <a:rPr lang="fr-FR" altLang="fr-FR" dirty="0"/>
              <a:t>
The simple </a:t>
            </a:r>
            <a:r>
              <a:rPr lang="fr-FR" altLang="fr-FR" dirty="0" err="1"/>
              <a:t>relationship</a:t>
            </a:r>
            <a:r>
              <a:rPr lang="fr-FR" altLang="fr-FR" dirty="0"/>
              <a:t> U</a:t>
            </a:r>
            <a:r>
              <a:rPr lang="fr-FR" altLang="fr-FR" baseline="30000" dirty="0"/>
              <a:t>n+1</a:t>
            </a:r>
            <a:r>
              <a:rPr lang="fr-FR" altLang="fr-FR" dirty="0"/>
              <a:t>= C U</a:t>
            </a:r>
            <a:r>
              <a:rPr lang="fr-FR" altLang="fr-FR" baseline="30000" dirty="0"/>
              <a:t>n</a:t>
            </a:r>
            <a:endParaRPr lang="fr-FR" altLang="fr-FR" dirty="0"/>
          </a:p>
        </p:txBody>
      </p:sp>
      <p:pic>
        <p:nvPicPr>
          <p:cNvPr id="72707" name="Picture 4" descr="\begin{displaymath}&#10;\mbox{${\bf A}$} \!\equiv \!&#10;\left(&#10;\begin{array}{cccccc}&#10;...&#10;...&amp; 1\!-\!2a &amp; a \\&#10;. &amp; . &amp; . &amp; 0 &amp; 0 &amp; 1&#10;\end{array}\right)&#10;\end{displaymath}">
            <a:extLst>
              <a:ext uri="{FF2B5EF4-FFF2-40B4-BE49-F238E27FC236}">
                <a16:creationId xmlns:a16="http://schemas.microsoft.com/office/drawing/2014/main" id="{6D5356E1-AF5E-2246-8D0A-E409061B3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060575"/>
            <a:ext cx="6983412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 Box 5">
            <a:extLst>
              <a:ext uri="{FF2B5EF4-FFF2-40B4-BE49-F238E27FC236}">
                <a16:creationId xmlns:a16="http://schemas.microsoft.com/office/drawing/2014/main" id="{7903E79F-3CA4-AA42-91C7-24E25A340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2492375"/>
            <a:ext cx="874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Ici </a:t>
            </a:r>
            <a:r>
              <a:rPr lang="fr-FR" altLang="fr-FR">
                <a:sym typeface="Symbol" pitchFamily="2" charset="2"/>
              </a:rPr>
              <a:t>=a</a:t>
            </a:r>
          </a:p>
        </p:txBody>
      </p:sp>
      <p:sp>
        <p:nvSpPr>
          <p:cNvPr id="72709" name="Text Box 6">
            <a:extLst>
              <a:ext uri="{FF2B5EF4-FFF2-40B4-BE49-F238E27FC236}">
                <a16:creationId xmlns:a16="http://schemas.microsoft.com/office/drawing/2014/main" id="{C2D3A469-82A4-0644-B030-69FC7F445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4240213"/>
            <a:ext cx="1963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Stability</a:t>
            </a:r>
            <a:r>
              <a:rPr lang="fr-FR" altLang="fr-FR" dirty="0"/>
              <a:t> : ||g(k</a:t>
            </a:r>
            <a:r>
              <a:rPr lang="fr-FR" altLang="fr-FR" baseline="30000" dirty="0"/>
              <a:t>)</a:t>
            </a:r>
            <a:r>
              <a:rPr lang="fr-FR" altLang="fr-FR" dirty="0"/>
              <a:t>||</a:t>
            </a:r>
            <a:r>
              <a:rPr lang="fr-FR" altLang="fr-FR" baseline="30000" dirty="0"/>
              <a:t>2=</a:t>
            </a:r>
          </a:p>
        </p:txBody>
      </p:sp>
      <p:pic>
        <p:nvPicPr>
          <p:cNvPr id="72710" name="Picture 8" descr="$\displaystyle \frac{1-2a\,\sin^{2}(k\Delta x/2)}{1+2a\,\sin^{2}(k\Delta x/2)}&#10;\leq 1 \; ,$">
            <a:extLst>
              <a:ext uri="{FF2B5EF4-FFF2-40B4-BE49-F238E27FC236}">
                <a16:creationId xmlns:a16="http://schemas.microsoft.com/office/drawing/2014/main" id="{C0842056-76DC-1E44-9E07-144F2B964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060825"/>
            <a:ext cx="228758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1" name="Text Box 9">
            <a:extLst>
              <a:ext uri="{FF2B5EF4-FFF2-40B4-BE49-F238E27FC236}">
                <a16:creationId xmlns:a16="http://schemas.microsoft.com/office/drawing/2014/main" id="{0F36B5B4-2DD6-1542-B65C-878BBEBBA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5537200"/>
            <a:ext cx="68707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TESTS: </a:t>
            </a:r>
            <a:r>
              <a:rPr lang="fr-FR" altLang="fr-FR" dirty="0" err="1"/>
              <a:t>it</a:t>
            </a:r>
            <a:r>
              <a:rPr lang="fr-FR" altLang="fr-FR" dirty="0"/>
              <a:t> </a:t>
            </a:r>
            <a:r>
              <a:rPr lang="fr-FR" altLang="fr-FR" dirty="0" err="1"/>
              <a:t>works</a:t>
            </a:r>
            <a:r>
              <a:rPr lang="fr-FR" altLang="fr-FR" dirty="0"/>
              <a:t> </a:t>
            </a:r>
            <a:r>
              <a:rPr lang="fr-FR" altLang="fr-FR" dirty="0" err="1"/>
              <a:t>well</a:t>
            </a:r>
            <a:r>
              <a:rPr lang="fr-FR" altLang="fr-FR" dirty="0"/>
              <a:t>, </a:t>
            </a:r>
            <a:r>
              <a:rPr lang="fr-FR" altLang="fr-FR" dirty="0" err="1"/>
              <a:t>it's</a:t>
            </a:r>
            <a:r>
              <a:rPr lang="fr-FR" altLang="fr-FR" dirty="0"/>
              <a:t> more </a:t>
            </a:r>
            <a:r>
              <a:rPr lang="fr-FR" altLang="fr-FR" dirty="0" err="1"/>
              <a:t>accurate</a:t>
            </a:r>
            <a:r>
              <a:rPr lang="fr-FR" altLang="fr-FR" dirty="0"/>
              <a:t> </a:t>
            </a:r>
            <a:r>
              <a:rPr lang="fr-FR" altLang="fr-FR" dirty="0" err="1"/>
              <a:t>than</a:t>
            </a:r>
            <a:r>
              <a:rPr lang="fr-FR" altLang="fr-FR" dirty="0"/>
              <a:t> </a:t>
            </a:r>
            <a:r>
              <a:rPr lang="fr-FR" altLang="fr-FR" dirty="0" err="1"/>
              <a:t>previous</a:t>
            </a:r>
            <a:r>
              <a:rPr lang="fr-FR" altLang="fr-FR" dirty="0"/>
              <a:t> </a:t>
            </a:r>
            <a:r>
              <a:rPr lang="fr-FR" altLang="fr-FR" dirty="0" err="1"/>
              <a:t>methods</a:t>
            </a:r>
            <a:r>
              <a:rPr lang="fr-FR" altLang="fr-FR" dirty="0"/>
              <a:t>
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>
            <a:extLst>
              <a:ext uri="{FF2B5EF4-FFF2-40B4-BE49-F238E27FC236}">
                <a16:creationId xmlns:a16="http://schemas.microsoft.com/office/drawing/2014/main" id="{5DCC7943-40BF-9443-A85C-9D94580E1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352425"/>
            <a:ext cx="66309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/>
              <a:t>ELLIPTICAL </a:t>
            </a:r>
            <a:r>
              <a:rPr lang="fr-FR" altLang="fr-FR" b="1" dirty="0" err="1"/>
              <a:t>equations</a:t>
            </a:r>
            <a:r>
              <a:rPr lang="fr-FR" altLang="fr-FR" b="1" dirty="0"/>
              <a:t>  (or </a:t>
            </a:r>
            <a:r>
              <a:rPr lang="fr-FR" altLang="fr-FR" b="1" dirty="0" err="1"/>
              <a:t>boundary</a:t>
            </a:r>
            <a:r>
              <a:rPr lang="fr-FR" altLang="fr-FR" b="1" dirty="0"/>
              <a:t> conditions </a:t>
            </a:r>
            <a:r>
              <a:rPr lang="fr-FR" altLang="fr-FR" b="1" dirty="0" err="1"/>
              <a:t>problems</a:t>
            </a:r>
            <a:r>
              <a:rPr lang="fr-FR" altLang="fr-FR" b="1" dirty="0"/>
              <a:t>)</a:t>
            </a:r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id="{D7FCD929-462D-9E4A-AC7B-7A660D3B2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712788"/>
            <a:ext cx="805444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Elliptical</a:t>
            </a:r>
            <a:r>
              <a:rPr lang="fr-FR" altLang="fr-FR" dirty="0"/>
              <a:t> </a:t>
            </a:r>
            <a:r>
              <a:rPr lang="fr-FR" altLang="fr-FR" dirty="0" err="1"/>
              <a:t>equations</a:t>
            </a:r>
            <a:r>
              <a:rPr lang="fr-FR" altLang="fr-FR" dirty="0"/>
              <a:t> </a:t>
            </a:r>
            <a:r>
              <a:rPr lang="fr-FR" altLang="fr-FR" b="1" dirty="0"/>
              <a:t>do not </a:t>
            </a:r>
            <a:r>
              <a:rPr lang="fr-FR" altLang="fr-FR" b="1" dirty="0" err="1"/>
              <a:t>depend</a:t>
            </a:r>
            <a:r>
              <a:rPr lang="fr-FR" altLang="fr-FR" b="1" dirty="0"/>
              <a:t> </a:t>
            </a:r>
            <a:r>
              <a:rPr lang="fr-FR" altLang="fr-FR" dirty="0"/>
              <a:t>on time. </a:t>
            </a:r>
            <a:r>
              <a:rPr lang="fr-FR" altLang="fr-FR" dirty="0" err="1"/>
              <a:t>They</a:t>
            </a:r>
            <a:r>
              <a:rPr lang="fr-FR" altLang="fr-FR" dirty="0"/>
              <a:t> </a:t>
            </a:r>
            <a:r>
              <a:rPr lang="fr-FR" altLang="fr-FR" dirty="0" err="1"/>
              <a:t>only</a:t>
            </a:r>
            <a:r>
              <a:rPr lang="fr-FR" altLang="fr-FR" dirty="0"/>
              <a:t> </a:t>
            </a:r>
            <a:r>
              <a:rPr lang="fr-FR" altLang="fr-FR" dirty="0" err="1"/>
              <a:t>depend</a:t>
            </a:r>
            <a:r>
              <a:rPr lang="fr-FR" altLang="fr-FR" dirty="0"/>
              <a:t> on </a:t>
            </a:r>
            <a:r>
              <a:rPr lang="fr-FR" altLang="fr-FR" dirty="0" err="1"/>
              <a:t>boundaries</a:t>
            </a:r>
            <a:r>
              <a:rPr lang="fr-FR" altLang="fr-FR" dirty="0"/>
              <a:t>.
For </a:t>
            </a:r>
            <a:r>
              <a:rPr lang="fr-FR" altLang="fr-FR" dirty="0" err="1"/>
              <a:t>example</a:t>
            </a:r>
            <a:r>
              <a:rPr lang="fr-FR" altLang="fr-FR" dirty="0"/>
              <a:t>: Equation for Electric </a:t>
            </a:r>
            <a:r>
              <a:rPr lang="fr-FR" altLang="fr-FR" dirty="0" err="1"/>
              <a:t>Potential</a:t>
            </a:r>
            <a:r>
              <a:rPr lang="fr-FR" altLang="fr-FR" dirty="0"/>
              <a:t>
</a:t>
            </a:r>
          </a:p>
        </p:txBody>
      </p:sp>
      <p:graphicFrame>
        <p:nvGraphicFramePr>
          <p:cNvPr id="73732" name="Object 4">
            <a:extLst>
              <a:ext uri="{FF2B5EF4-FFF2-40B4-BE49-F238E27FC236}">
                <a16:creationId xmlns:a16="http://schemas.microsoft.com/office/drawing/2014/main" id="{30AFC706-A342-0B44-8257-242043DF9B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7025" y="1460500"/>
          <a:ext cx="3914775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8" name="Equation" r:id="rId3" imgW="46228000" imgH="16383000" progId="Equation.3">
                  <p:embed/>
                </p:oleObj>
              </mc:Choice>
              <mc:Fallback>
                <p:oleObj name="Equation" r:id="rId3" imgW="46228000" imgH="1638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1460500"/>
                        <a:ext cx="3914775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Line 5">
            <a:extLst>
              <a:ext uri="{FF2B5EF4-FFF2-40B4-BE49-F238E27FC236}">
                <a16:creationId xmlns:a16="http://schemas.microsoft.com/office/drawing/2014/main" id="{01F8DCC1-F007-C240-BDED-E37B9CF7A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4075" y="1700213"/>
            <a:ext cx="7921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4" name="Text Box 6">
            <a:extLst>
              <a:ext uri="{FF2B5EF4-FFF2-40B4-BE49-F238E27FC236}">
                <a16:creationId xmlns:a16="http://schemas.microsoft.com/office/drawing/2014/main" id="{63BBCBE8-E2A3-D344-BD59-936345F85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1720850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 </a:t>
            </a:r>
            <a:r>
              <a:rPr lang="fr-FR" altLang="fr-FR" dirty="0" err="1"/>
              <a:t>laplacian</a:t>
            </a:r>
            <a:r>
              <a:rPr lang="fr-FR" altLang="fr-FR" dirty="0"/>
              <a:t> </a:t>
            </a:r>
          </a:p>
        </p:txBody>
      </p:sp>
      <p:sp>
        <p:nvSpPr>
          <p:cNvPr id="73735" name="Text Box 7">
            <a:extLst>
              <a:ext uri="{FF2B5EF4-FFF2-40B4-BE49-F238E27FC236}">
                <a16:creationId xmlns:a16="http://schemas.microsoft.com/office/drawing/2014/main" id="{B8577F74-F245-DC48-9C9F-C23977196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3141663"/>
            <a:ext cx="745595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U </a:t>
            </a:r>
            <a:r>
              <a:rPr lang="fr-FR" altLang="fr-FR" dirty="0" err="1"/>
              <a:t>is</a:t>
            </a:r>
            <a:r>
              <a:rPr lang="fr-FR" altLang="fr-FR" dirty="0"/>
              <a:t> the </a:t>
            </a:r>
            <a:r>
              <a:rPr lang="fr-FR" altLang="fr-FR" dirty="0" err="1"/>
              <a:t>potential</a:t>
            </a:r>
            <a:r>
              <a:rPr lang="fr-FR" altLang="fr-FR" dirty="0"/>
              <a:t> </a:t>
            </a:r>
            <a:r>
              <a:rPr lang="fr-FR" altLang="fr-FR" dirty="0" err="1"/>
              <a:t>field</a:t>
            </a:r>
            <a:r>
              <a:rPr lang="fr-FR" altLang="fr-FR" dirty="0"/>
              <a:t>, </a:t>
            </a:r>
            <a:r>
              <a:rPr lang="fr-FR" altLang="fr-FR" dirty="0" err="1"/>
              <a:t>is</a:t>
            </a:r>
            <a:r>
              <a:rPr lang="fr-FR" altLang="fr-FR" dirty="0"/>
              <a:t> the distribution of </a:t>
            </a:r>
            <a:r>
              <a:rPr lang="fr-FR" altLang="fr-FR" dirty="0" err="1"/>
              <a:t>electrical</a:t>
            </a:r>
            <a:r>
              <a:rPr lang="fr-FR" altLang="fr-FR" dirty="0"/>
              <a:t> charges in </a:t>
            </a:r>
            <a:r>
              <a:rPr lang="fr-FR" altLang="fr-FR" dirty="0" err="1"/>
              <a:t>space</a:t>
            </a:r>
            <a:r>
              <a:rPr lang="fr-FR" altLang="fr-FR" dirty="0"/>
              <a:t> 
</a:t>
            </a:r>
            <a:endParaRPr lang="fr-FR" altLang="fr-FR" dirty="0">
              <a:sym typeface="Symbol" pitchFamily="2" charset="2"/>
            </a:endParaRPr>
          </a:p>
          <a:p>
            <a:pPr eaLnBrk="1" hangingPunct="1"/>
            <a:endParaRPr lang="fr-FR" altLang="fr-FR" dirty="0">
              <a:sym typeface="Symbol" pitchFamily="2" charset="2"/>
            </a:endParaRPr>
          </a:p>
          <a:p>
            <a:pPr eaLnBrk="1" hangingPunct="1"/>
            <a:r>
              <a:rPr lang="fr-FR" altLang="fr-FR" dirty="0" err="1">
                <a:sym typeface="Symbol" pitchFamily="2" charset="2"/>
              </a:rPr>
              <a:t>We</a:t>
            </a:r>
            <a:r>
              <a:rPr lang="fr-FR" altLang="fr-FR" dirty="0">
                <a:sym typeface="Symbol" pitchFamily="2" charset="2"/>
              </a:rPr>
              <a:t> </a:t>
            </a:r>
            <a:r>
              <a:rPr lang="fr-FR" altLang="fr-FR" dirty="0" err="1">
                <a:sym typeface="Symbol" pitchFamily="2" charset="2"/>
              </a:rPr>
              <a:t>encounter</a:t>
            </a:r>
            <a:r>
              <a:rPr lang="fr-FR" altLang="fr-FR" dirty="0">
                <a:sym typeface="Symbol" pitchFamily="2" charset="2"/>
              </a:rPr>
              <a:t> the </a:t>
            </a:r>
            <a:r>
              <a:rPr lang="fr-FR" altLang="fr-FR" dirty="0" err="1">
                <a:sym typeface="Symbol" pitchFamily="2" charset="2"/>
              </a:rPr>
              <a:t>same</a:t>
            </a:r>
            <a:r>
              <a:rPr lang="fr-FR" altLang="fr-FR" dirty="0">
                <a:sym typeface="Symbol" pitchFamily="2" charset="2"/>
              </a:rPr>
              <a:t> type of </a:t>
            </a:r>
            <a:r>
              <a:rPr lang="fr-FR" altLang="fr-FR" dirty="0" err="1">
                <a:sym typeface="Symbol" pitchFamily="2" charset="2"/>
              </a:rPr>
              <a:t>equation</a:t>
            </a:r>
            <a:r>
              <a:rPr lang="fr-FR" altLang="fr-FR" dirty="0">
                <a:sym typeface="Symbol" pitchFamily="2" charset="2"/>
              </a:rPr>
              <a:t> in </a:t>
            </a:r>
            <a:r>
              <a:rPr lang="fr-FR" altLang="fr-FR" dirty="0" err="1">
                <a:sym typeface="Symbol" pitchFamily="2" charset="2"/>
              </a:rPr>
              <a:t>fluid</a:t>
            </a:r>
            <a:r>
              <a:rPr lang="fr-FR" altLang="fr-FR" dirty="0">
                <a:sym typeface="Symbol" pitchFamily="2" charset="2"/>
              </a:rPr>
              <a:t> </a:t>
            </a:r>
            <a:r>
              <a:rPr lang="fr-FR" altLang="fr-FR" dirty="0" err="1">
                <a:sym typeface="Symbol" pitchFamily="2" charset="2"/>
              </a:rPr>
              <a:t>mechanics</a:t>
            </a:r>
            <a:r>
              <a:rPr lang="fr-FR" altLang="fr-FR" dirty="0">
                <a:sym typeface="Symbol" pitchFamily="2" charset="2"/>
              </a:rPr>
              <a:t>:
For a permanent, </a:t>
            </a:r>
            <a:r>
              <a:rPr lang="fr-FR" altLang="fr-FR" dirty="0" err="1">
                <a:sym typeface="Symbol" pitchFamily="2" charset="2"/>
              </a:rPr>
              <a:t>viscous</a:t>
            </a:r>
            <a:r>
              <a:rPr lang="fr-FR" altLang="fr-FR" dirty="0">
                <a:sym typeface="Symbol" pitchFamily="2" charset="2"/>
              </a:rPr>
              <a:t>, non-turbulent flow, incompressible,  </a:t>
            </a:r>
            <a:r>
              <a:rPr lang="fr-FR" altLang="fr-FR" dirty="0" err="1">
                <a:sym typeface="Symbol" pitchFamily="2" charset="2"/>
              </a:rPr>
              <a:t>we</a:t>
            </a:r>
            <a:r>
              <a:rPr lang="fr-FR" altLang="fr-FR" dirty="0">
                <a:sym typeface="Symbol" pitchFamily="2" charset="2"/>
              </a:rPr>
              <a:t> have:
</a:t>
            </a:r>
          </a:p>
        </p:txBody>
      </p:sp>
      <p:graphicFrame>
        <p:nvGraphicFramePr>
          <p:cNvPr id="73736" name="Object 8">
            <a:extLst>
              <a:ext uri="{FF2B5EF4-FFF2-40B4-BE49-F238E27FC236}">
                <a16:creationId xmlns:a16="http://schemas.microsoft.com/office/drawing/2014/main" id="{74257BFF-9493-014F-9672-EA32961885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5300663"/>
          <a:ext cx="255587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9" name="Equation" r:id="rId5" imgW="24866600" imgH="9652000" progId="Equation.3">
                  <p:embed/>
                </p:oleObj>
              </mc:Choice>
              <mc:Fallback>
                <p:oleObj name="Equation" r:id="rId5" imgW="24866600" imgH="9652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300663"/>
                        <a:ext cx="2555875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7" name="Text Box 9">
            <a:extLst>
              <a:ext uri="{FF2B5EF4-FFF2-40B4-BE49-F238E27FC236}">
                <a16:creationId xmlns:a16="http://schemas.microsoft.com/office/drawing/2014/main" id="{6E871238-BD0E-2B4F-9193-F04E8035F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6256338"/>
            <a:ext cx="16466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i="1" dirty="0"/>
              <a:t>Poiseuille flow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7EA9CD75-D000-C94F-8DF9-025691354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496888"/>
            <a:ext cx="771236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In </a:t>
            </a:r>
            <a:r>
              <a:rPr lang="fr-FR" altLang="fr-FR" dirty="0" err="1"/>
              <a:t>any</a:t>
            </a:r>
            <a:r>
              <a:rPr lang="fr-FR" altLang="fr-FR" dirty="0"/>
              <a:t> case,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can</a:t>
            </a:r>
            <a:r>
              <a:rPr lang="fr-FR" altLang="fr-FR" dirty="0"/>
              <a:t> </a:t>
            </a:r>
            <a:r>
              <a:rPr lang="fr-FR" altLang="fr-FR" dirty="0" err="1"/>
              <a:t>see</a:t>
            </a:r>
            <a:r>
              <a:rPr lang="fr-FR" altLang="fr-FR" dirty="0"/>
              <a:t> </a:t>
            </a:r>
            <a:r>
              <a:rPr lang="fr-FR" altLang="fr-FR" dirty="0" err="1"/>
              <a:t>that</a:t>
            </a:r>
            <a:r>
              <a:rPr lang="fr-FR" altLang="fr-FR" dirty="0"/>
              <a:t> time </a:t>
            </a:r>
            <a:r>
              <a:rPr lang="fr-FR" altLang="fr-FR" dirty="0" err="1"/>
              <a:t>does</a:t>
            </a:r>
            <a:r>
              <a:rPr lang="fr-FR" altLang="fr-FR" dirty="0"/>
              <a:t> not </a:t>
            </a:r>
            <a:r>
              <a:rPr lang="fr-FR" altLang="fr-FR" dirty="0" err="1"/>
              <a:t>play</a:t>
            </a:r>
            <a:r>
              <a:rPr lang="fr-FR" altLang="fr-FR" dirty="0"/>
              <a:t> .</a:t>
            </a:r>
          </a:p>
          <a:p>
            <a:pPr eaLnBrk="1" hangingPunct="1"/>
            <a:r>
              <a:rPr lang="fr-FR" altLang="fr-FR" b="1" dirty="0">
                <a:solidFill>
                  <a:schemeClr val="accent2"/>
                </a:solidFill>
              </a:rPr>
              <a:t>This </a:t>
            </a:r>
            <a:r>
              <a:rPr lang="fr-FR" altLang="fr-FR" b="1" dirty="0" err="1">
                <a:solidFill>
                  <a:schemeClr val="accent2"/>
                </a:solidFill>
              </a:rPr>
              <a:t>means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</a:rPr>
              <a:t>that</a:t>
            </a:r>
            <a:r>
              <a:rPr lang="fr-FR" altLang="fr-FR" b="1" dirty="0">
                <a:solidFill>
                  <a:schemeClr val="accent2"/>
                </a:solidFill>
              </a:rPr>
              <a:t> one </a:t>
            </a:r>
            <a:r>
              <a:rPr lang="fr-FR" altLang="fr-FR" b="1" dirty="0" err="1">
                <a:solidFill>
                  <a:schemeClr val="accent2"/>
                </a:solidFill>
              </a:rPr>
              <a:t>calculates</a:t>
            </a:r>
            <a:r>
              <a:rPr lang="fr-FR" altLang="fr-FR" b="1" dirty="0">
                <a:solidFill>
                  <a:schemeClr val="accent2"/>
                </a:solidFill>
              </a:rPr>
              <a:t> A FIELD : </a:t>
            </a:r>
            <a:r>
              <a:rPr lang="fr-FR" altLang="fr-FR" b="1" dirty="0" err="1">
                <a:solidFill>
                  <a:schemeClr val="accent2"/>
                </a:solidFill>
              </a:rPr>
              <a:t>you</a:t>
            </a:r>
            <a:r>
              <a:rPr lang="fr-FR" altLang="fr-FR" b="1" dirty="0">
                <a:solidFill>
                  <a:schemeClr val="accent2"/>
                </a:solidFill>
              </a:rPr>
              <a:t> have to </a:t>
            </a:r>
            <a:r>
              <a:rPr lang="fr-FR" altLang="fr-FR" b="1" dirty="0" err="1">
                <a:solidFill>
                  <a:schemeClr val="accent2"/>
                </a:solidFill>
              </a:rPr>
              <a:t>calculate</a:t>
            </a:r>
            <a:r>
              <a:rPr lang="fr-FR" altLang="fr-FR" b="1" dirty="0">
                <a:solidFill>
                  <a:schemeClr val="accent2"/>
                </a:solidFill>
              </a:rPr>
              <a:t> the </a:t>
            </a:r>
            <a:br>
              <a:rPr lang="fr-FR" altLang="fr-FR" b="1" dirty="0">
                <a:solidFill>
                  <a:schemeClr val="accent2"/>
                </a:solidFill>
              </a:rPr>
            </a:br>
            <a:r>
              <a:rPr lang="fr-FR" altLang="fr-FR" b="1" dirty="0">
                <a:solidFill>
                  <a:schemeClr val="accent2"/>
                </a:solidFill>
              </a:rPr>
              <a:t>value of U for all </a:t>
            </a:r>
            <a:r>
              <a:rPr lang="fr-FR" altLang="fr-FR" b="1" dirty="0" err="1">
                <a:solidFill>
                  <a:schemeClr val="accent2"/>
                </a:solidFill>
              </a:rPr>
              <a:t>space</a:t>
            </a:r>
            <a:r>
              <a:rPr lang="fr-FR" altLang="fr-FR" b="1" dirty="0">
                <a:solidFill>
                  <a:schemeClr val="accent2"/>
                </a:solidFill>
              </a:rPr>
              <a:t> point</a:t>
            </a:r>
            <a:r>
              <a:rPr lang="fr-FR" altLang="fr-FR" b="1" i="1" dirty="0">
                <a:solidFill>
                  <a:schemeClr val="accent2"/>
                </a:solidFill>
              </a:rPr>
              <a:t>.</a:t>
            </a:r>
            <a:endParaRPr lang="fr-FR" altLang="fr-FR" b="1" dirty="0">
              <a:solidFill>
                <a:schemeClr val="accent2"/>
              </a:solidFill>
            </a:endParaRPr>
          </a:p>
          <a:p>
            <a:pPr eaLnBrk="1" hangingPunct="1"/>
            <a:endParaRPr lang="fr-FR" altLang="fr-FR" b="1" dirty="0">
              <a:solidFill>
                <a:schemeClr val="accent2"/>
              </a:solidFill>
            </a:endParaRPr>
          </a:p>
          <a:p>
            <a:pPr eaLnBrk="1" hangingPunct="1"/>
            <a:r>
              <a:rPr lang="fr-FR" altLang="fr-FR" dirty="0"/>
              <a:t>For </a:t>
            </a:r>
            <a:r>
              <a:rPr lang="fr-FR" altLang="fr-FR" dirty="0" err="1"/>
              <a:t>example</a:t>
            </a:r>
            <a:r>
              <a:rPr lang="fr-FR" altLang="fr-FR" dirty="0"/>
              <a:t> the </a:t>
            </a:r>
            <a:r>
              <a:rPr lang="fr-FR" altLang="fr-FR" dirty="0" err="1"/>
              <a:t>potential</a:t>
            </a:r>
            <a:r>
              <a:rPr lang="fr-FR" altLang="fr-FR" dirty="0"/>
              <a:t> </a:t>
            </a:r>
            <a:r>
              <a:rPr lang="fr-FR" altLang="fr-FR" dirty="0" err="1"/>
              <a:t>field</a:t>
            </a:r>
            <a:r>
              <a:rPr lang="fr-FR" altLang="fr-FR" dirty="0"/>
              <a:t>, the speed </a:t>
            </a:r>
            <a:r>
              <a:rPr lang="fr-FR" altLang="fr-FR" dirty="0" err="1"/>
              <a:t>field</a:t>
            </a:r>
            <a:r>
              <a:rPr lang="fr-FR" altLang="fr-FR" dirty="0"/>
              <a:t>, the </a:t>
            </a:r>
            <a:r>
              <a:rPr lang="fr-FR" altLang="fr-FR" dirty="0" err="1"/>
              <a:t>gravitational</a:t>
            </a:r>
            <a:r>
              <a:rPr lang="fr-FR" altLang="fr-FR" dirty="0"/>
              <a:t> </a:t>
            </a:r>
            <a:r>
              <a:rPr lang="fr-FR" altLang="fr-FR" dirty="0" err="1"/>
              <a:t>field</a:t>
            </a:r>
            <a:r>
              <a:rPr lang="fr-FR" altLang="fr-FR" dirty="0"/>
              <a:t> etc...
</a:t>
            </a:r>
          </a:p>
        </p:txBody>
      </p:sp>
      <p:sp>
        <p:nvSpPr>
          <p:cNvPr id="74755" name="Text Box 4">
            <a:extLst>
              <a:ext uri="{FF2B5EF4-FFF2-40B4-BE49-F238E27FC236}">
                <a16:creationId xmlns:a16="http://schemas.microsoft.com/office/drawing/2014/main" id="{9A0F74D7-5F1B-674F-BC3F-A2C0A73BE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2224088"/>
            <a:ext cx="868699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accent2"/>
                </a:solidFill>
              </a:rPr>
              <a:t>This </a:t>
            </a:r>
            <a:r>
              <a:rPr lang="fr-FR" altLang="fr-FR" dirty="0" err="1">
                <a:solidFill>
                  <a:schemeClr val="accent2"/>
                </a:solidFill>
              </a:rPr>
              <a:t>field</a:t>
            </a:r>
            <a:r>
              <a:rPr lang="fr-FR" altLang="fr-FR" dirty="0">
                <a:solidFill>
                  <a:schemeClr val="accent2"/>
                </a:solidFill>
              </a:rPr>
              <a:t> </a:t>
            </a:r>
            <a:r>
              <a:rPr lang="fr-FR" altLang="fr-FR" dirty="0" err="1">
                <a:solidFill>
                  <a:schemeClr val="accent2"/>
                </a:solidFill>
              </a:rPr>
              <a:t>depends</a:t>
            </a:r>
            <a:r>
              <a:rPr lang="fr-FR" altLang="fr-FR" dirty="0">
                <a:solidFill>
                  <a:schemeClr val="accent2"/>
                </a:solidFill>
              </a:rPr>
              <a:t> </a:t>
            </a:r>
            <a:r>
              <a:rPr lang="fr-FR" altLang="fr-FR" dirty="0" err="1">
                <a:solidFill>
                  <a:schemeClr val="accent2"/>
                </a:solidFill>
              </a:rPr>
              <a:t>solely</a:t>
            </a:r>
            <a:r>
              <a:rPr lang="fr-FR" altLang="fr-FR" dirty="0">
                <a:solidFill>
                  <a:schemeClr val="accent2"/>
                </a:solidFill>
              </a:rPr>
              <a:t> on </a:t>
            </a:r>
            <a:r>
              <a:rPr lang="fr-FR" altLang="fr-FR" dirty="0" err="1">
                <a:solidFill>
                  <a:schemeClr val="accent2"/>
                </a:solidFill>
              </a:rPr>
              <a:t>its</a:t>
            </a:r>
            <a:r>
              <a:rPr lang="fr-FR" altLang="fr-FR" dirty="0">
                <a:solidFill>
                  <a:schemeClr val="accent2"/>
                </a:solidFill>
              </a:rPr>
              <a:t> </a:t>
            </a:r>
            <a:r>
              <a:rPr lang="fr-FR" altLang="fr-FR" dirty="0" err="1">
                <a:solidFill>
                  <a:schemeClr val="accent2"/>
                </a:solidFill>
              </a:rPr>
              <a:t>boundary</a:t>
            </a:r>
            <a:r>
              <a:rPr lang="fr-FR" altLang="fr-FR" dirty="0">
                <a:solidFill>
                  <a:schemeClr val="accent2"/>
                </a:solidFill>
              </a:rPr>
              <a:t> conditions:
The distribution of </a:t>
            </a:r>
            <a:r>
              <a:rPr lang="fr-FR" altLang="fr-FR" dirty="0" err="1">
                <a:solidFill>
                  <a:schemeClr val="accent2"/>
                </a:solidFill>
              </a:rPr>
              <a:t>loads</a:t>
            </a:r>
            <a:r>
              <a:rPr lang="fr-FR" altLang="fr-FR" dirty="0">
                <a:solidFill>
                  <a:schemeClr val="accent2"/>
                </a:solidFill>
              </a:rPr>
              <a:t>, masses, flow at the </a:t>
            </a:r>
            <a:r>
              <a:rPr lang="fr-FR" altLang="fr-FR" dirty="0" err="1">
                <a:solidFill>
                  <a:schemeClr val="accent2"/>
                </a:solidFill>
              </a:rPr>
              <a:t>edges</a:t>
            </a:r>
            <a:r>
              <a:rPr lang="fr-FR" altLang="fr-FR" dirty="0">
                <a:solidFill>
                  <a:schemeClr val="accent2"/>
                </a:solidFill>
              </a:rPr>
              <a:t> of the </a:t>
            </a:r>
            <a:r>
              <a:rPr lang="fr-FR" altLang="fr-FR" dirty="0" err="1">
                <a:solidFill>
                  <a:schemeClr val="accent2"/>
                </a:solidFill>
              </a:rPr>
              <a:t>domain</a:t>
            </a:r>
            <a:r>
              <a:rPr lang="fr-FR" altLang="fr-FR" dirty="0">
                <a:solidFill>
                  <a:schemeClr val="accent2"/>
                </a:solidFill>
              </a:rPr>
              <a:t> etc...</a:t>
            </a:r>
          </a:p>
          <a:p>
            <a:pPr eaLnBrk="1" hangingPunct="1"/>
            <a:r>
              <a:rPr lang="fr-FR" altLang="fr-FR" dirty="0">
                <a:solidFill>
                  <a:schemeClr val="accent2"/>
                </a:solidFill>
              </a:rPr>
              <a:t>
</a:t>
            </a:r>
            <a:r>
              <a:rPr lang="fr-FR" altLang="fr-FR" dirty="0" err="1">
                <a:solidFill>
                  <a:schemeClr val="accent2"/>
                </a:solidFill>
              </a:rPr>
              <a:t>These</a:t>
            </a:r>
            <a:r>
              <a:rPr lang="fr-FR" altLang="fr-FR" dirty="0">
                <a:solidFill>
                  <a:schemeClr val="accent2"/>
                </a:solidFill>
              </a:rPr>
              <a:t> </a:t>
            </a:r>
            <a:r>
              <a:rPr lang="fr-FR" altLang="fr-FR" dirty="0" err="1">
                <a:solidFill>
                  <a:schemeClr val="accent2"/>
                </a:solidFill>
              </a:rPr>
              <a:t>problems</a:t>
            </a:r>
            <a:r>
              <a:rPr lang="fr-FR" altLang="fr-FR" dirty="0">
                <a:solidFill>
                  <a:schemeClr val="accent2"/>
                </a:solidFill>
              </a:rPr>
              <a:t> are </a:t>
            </a:r>
            <a:r>
              <a:rPr lang="fr-FR" altLang="fr-FR" dirty="0" err="1">
                <a:solidFill>
                  <a:schemeClr val="accent2"/>
                </a:solidFill>
              </a:rPr>
              <a:t>called</a:t>
            </a:r>
            <a:r>
              <a:rPr lang="fr-FR" altLang="fr-FR" dirty="0">
                <a:solidFill>
                  <a:schemeClr val="accent2"/>
                </a:solidFill>
              </a:rPr>
              <a:t>   » </a:t>
            </a:r>
            <a:r>
              <a:rPr lang="fr-FR" altLang="fr-FR" dirty="0" err="1">
                <a:solidFill>
                  <a:schemeClr val="accent2"/>
                </a:solidFill>
              </a:rPr>
              <a:t>Boundary</a:t>
            </a:r>
            <a:r>
              <a:rPr lang="fr-FR" altLang="fr-FR" dirty="0">
                <a:solidFill>
                  <a:schemeClr val="accent2"/>
                </a:solidFill>
              </a:rPr>
              <a:t> conditions </a:t>
            </a:r>
            <a:r>
              <a:rPr lang="fr-FR" altLang="fr-FR" dirty="0" err="1">
                <a:solidFill>
                  <a:schemeClr val="accent2"/>
                </a:solidFill>
              </a:rPr>
              <a:t>problems</a:t>
            </a:r>
            <a:r>
              <a:rPr lang="fr-FR" altLang="fr-FR" dirty="0">
                <a:solidFill>
                  <a:schemeClr val="accent2"/>
                </a:solidFill>
              </a:rPr>
              <a:t> »
</a:t>
            </a:r>
          </a:p>
          <a:p>
            <a:pPr eaLnBrk="1" hangingPunct="1"/>
            <a:r>
              <a:rPr lang="fr-FR" altLang="fr-FR" dirty="0" err="1">
                <a:solidFill>
                  <a:schemeClr val="accent2"/>
                </a:solidFill>
              </a:rPr>
              <a:t>They</a:t>
            </a:r>
            <a:r>
              <a:rPr lang="fr-FR" altLang="fr-FR" dirty="0">
                <a:solidFill>
                  <a:schemeClr val="accent2"/>
                </a:solidFill>
              </a:rPr>
              <a:t> are </a:t>
            </a:r>
            <a:r>
              <a:rPr lang="fr-FR" altLang="fr-FR" dirty="0" err="1">
                <a:solidFill>
                  <a:schemeClr val="accent2"/>
                </a:solidFill>
              </a:rPr>
              <a:t>usually</a:t>
            </a:r>
            <a:r>
              <a:rPr lang="fr-FR" altLang="fr-FR" dirty="0">
                <a:solidFill>
                  <a:schemeClr val="accent2"/>
                </a:solidFill>
              </a:rPr>
              <a:t> </a:t>
            </a:r>
            <a:r>
              <a:rPr lang="fr-FR" altLang="fr-FR" dirty="0" err="1">
                <a:solidFill>
                  <a:schemeClr val="accent2"/>
                </a:solidFill>
              </a:rPr>
              <a:t>quite</a:t>
            </a:r>
            <a:r>
              <a:rPr lang="fr-FR" altLang="fr-FR" dirty="0">
                <a:solidFill>
                  <a:schemeClr val="accent2"/>
                </a:solidFill>
              </a:rPr>
              <a:t> </a:t>
            </a:r>
            <a:r>
              <a:rPr lang="fr-FR" altLang="fr-FR" dirty="0" err="1">
                <a:solidFill>
                  <a:schemeClr val="accent2"/>
                </a:solidFill>
              </a:rPr>
              <a:t>complex</a:t>
            </a:r>
            <a:r>
              <a:rPr lang="fr-FR" altLang="fr-FR" dirty="0">
                <a:solidFill>
                  <a:schemeClr val="accent2"/>
                </a:solidFill>
              </a:rPr>
              <a:t> to </a:t>
            </a:r>
            <a:r>
              <a:rPr lang="fr-FR" altLang="fr-FR" dirty="0" err="1">
                <a:solidFill>
                  <a:schemeClr val="accent2"/>
                </a:solidFill>
              </a:rPr>
              <a:t>solve</a:t>
            </a:r>
            <a:r>
              <a:rPr lang="fr-FR" altLang="fr-FR" dirty="0">
                <a:solidFill>
                  <a:schemeClr val="accent2"/>
                </a:solidFill>
              </a:rPr>
              <a:t>. </a:t>
            </a:r>
            <a:r>
              <a:rPr lang="fr-FR" altLang="fr-FR" dirty="0" err="1">
                <a:solidFill>
                  <a:schemeClr val="accent2"/>
                </a:solidFill>
              </a:rPr>
              <a:t>We'll</a:t>
            </a:r>
            <a:r>
              <a:rPr lang="fr-FR" altLang="fr-FR" dirty="0">
                <a:solidFill>
                  <a:schemeClr val="accent2"/>
                </a:solidFill>
              </a:rPr>
              <a:t> </a:t>
            </a:r>
            <a:r>
              <a:rPr lang="fr-FR" altLang="fr-FR" dirty="0" err="1">
                <a:solidFill>
                  <a:schemeClr val="accent2"/>
                </a:solidFill>
              </a:rPr>
              <a:t>fly</a:t>
            </a:r>
            <a:r>
              <a:rPr lang="fr-FR" altLang="fr-FR" dirty="0">
                <a:solidFill>
                  <a:schemeClr val="accent2"/>
                </a:solidFill>
              </a:rPr>
              <a:t> over </a:t>
            </a:r>
            <a:r>
              <a:rPr lang="fr-FR" altLang="fr-FR" dirty="0" err="1">
                <a:solidFill>
                  <a:schemeClr val="accent2"/>
                </a:solidFill>
              </a:rPr>
              <a:t>them</a:t>
            </a:r>
            <a:r>
              <a:rPr lang="fr-FR" altLang="fr-FR" dirty="0">
                <a:solidFill>
                  <a:schemeClr val="accent2"/>
                </a:solidFill>
              </a:rPr>
              <a:t> </a:t>
            </a:r>
            <a:r>
              <a:rPr lang="fr-FR" altLang="fr-FR" dirty="0" err="1">
                <a:solidFill>
                  <a:schemeClr val="accent2"/>
                </a:solidFill>
              </a:rPr>
              <a:t>quickly</a:t>
            </a:r>
            <a:endParaRPr lang="fr-FR" altLang="fr-FR" dirty="0">
              <a:solidFill>
                <a:schemeClr val="accent2"/>
              </a:solidFill>
            </a:endParaRPr>
          </a:p>
          <a:p>
            <a:pPr eaLnBrk="1" hangingPunct="1"/>
            <a:r>
              <a:rPr lang="fr-FR" altLang="fr-FR" dirty="0">
                <a:solidFill>
                  <a:schemeClr val="accent2"/>
                </a:solidFill>
              </a:rPr>
              <a:t>
There are a few matrix </a:t>
            </a:r>
            <a:r>
              <a:rPr lang="fr-FR" altLang="fr-FR" dirty="0" err="1">
                <a:solidFill>
                  <a:schemeClr val="accent2"/>
                </a:solidFill>
              </a:rPr>
              <a:t>methods</a:t>
            </a:r>
            <a:r>
              <a:rPr lang="fr-FR" altLang="fr-FR" dirty="0">
                <a:solidFill>
                  <a:schemeClr val="accent2"/>
                </a:solidFill>
              </a:rPr>
              <a:t>, but the best are the </a:t>
            </a:r>
            <a:r>
              <a:rPr lang="fr-FR" altLang="fr-FR" dirty="0" err="1">
                <a:solidFill>
                  <a:schemeClr val="accent2"/>
                </a:solidFill>
              </a:rPr>
              <a:t>methods</a:t>
            </a:r>
            <a:r>
              <a:rPr lang="fr-FR" altLang="fr-FR" dirty="0">
                <a:solidFill>
                  <a:schemeClr val="accent2"/>
                </a:solidFill>
              </a:rPr>
              <a:t>  </a:t>
            </a:r>
            <a:br>
              <a:rPr lang="fr-FR" altLang="fr-FR" dirty="0">
                <a:solidFill>
                  <a:schemeClr val="accent2"/>
                </a:solidFill>
              </a:rPr>
            </a:br>
            <a:r>
              <a:rPr lang="fr-FR" altLang="fr-FR" dirty="0">
                <a:solidFill>
                  <a:schemeClr val="accent2"/>
                </a:solidFill>
              </a:rPr>
              <a:t>spectral, i.e. </a:t>
            </a:r>
            <a:r>
              <a:rPr lang="fr-FR" altLang="fr-FR" dirty="0" err="1">
                <a:solidFill>
                  <a:schemeClr val="accent2"/>
                </a:solidFill>
              </a:rPr>
              <a:t>where</a:t>
            </a:r>
            <a:r>
              <a:rPr lang="fr-FR" altLang="fr-FR" dirty="0">
                <a:solidFill>
                  <a:schemeClr val="accent2"/>
                </a:solidFill>
              </a:rPr>
              <a:t> the system </a:t>
            </a:r>
            <a:r>
              <a:rPr lang="fr-FR" altLang="fr-FR" dirty="0" err="1">
                <a:solidFill>
                  <a:schemeClr val="accent2"/>
                </a:solidFill>
              </a:rPr>
              <a:t>is</a:t>
            </a:r>
            <a:r>
              <a:rPr lang="fr-FR" altLang="fr-FR" dirty="0">
                <a:solidFill>
                  <a:schemeClr val="accent2"/>
                </a:solidFill>
              </a:rPr>
              <a:t> </a:t>
            </a:r>
            <a:r>
              <a:rPr lang="fr-FR" altLang="fr-FR" dirty="0" err="1">
                <a:solidFill>
                  <a:schemeClr val="accent2"/>
                </a:solidFill>
              </a:rPr>
              <a:t>resolved</a:t>
            </a:r>
            <a:r>
              <a:rPr lang="fr-FR" altLang="fr-FR" dirty="0">
                <a:solidFill>
                  <a:schemeClr val="accent2"/>
                </a:solidFill>
              </a:rPr>
              <a:t> in the Fourrier </a:t>
            </a:r>
            <a:r>
              <a:rPr lang="fr-FR" altLang="fr-FR" dirty="0" err="1">
                <a:solidFill>
                  <a:schemeClr val="accent2"/>
                </a:solidFill>
              </a:rPr>
              <a:t>space</a:t>
            </a:r>
            <a:r>
              <a:rPr lang="fr-FR" altLang="fr-FR" dirty="0">
                <a:solidFill>
                  <a:schemeClr val="accent2"/>
                </a:solidFill>
              </a:rPr>
              <a:t> and </a:t>
            </a:r>
            <a:r>
              <a:rPr lang="fr-FR" altLang="fr-FR" dirty="0" err="1">
                <a:solidFill>
                  <a:schemeClr val="accent2"/>
                </a:solidFill>
              </a:rPr>
              <a:t>then</a:t>
            </a:r>
            <a:r>
              <a:rPr lang="fr-FR" altLang="fr-FR" dirty="0">
                <a:solidFill>
                  <a:schemeClr val="accent2"/>
                </a:solidFill>
              </a:rPr>
              <a:t> </a:t>
            </a:r>
            <a:r>
              <a:rPr lang="fr-FR" altLang="fr-FR" dirty="0" err="1">
                <a:solidFill>
                  <a:schemeClr val="accent2"/>
                </a:solidFill>
              </a:rPr>
              <a:t>converted</a:t>
            </a:r>
            <a:br>
              <a:rPr lang="fr-FR" altLang="fr-FR" dirty="0">
                <a:solidFill>
                  <a:schemeClr val="accent2"/>
                </a:solidFill>
              </a:rPr>
            </a:br>
            <a:r>
              <a:rPr lang="fr-FR" altLang="fr-FR" dirty="0">
                <a:solidFill>
                  <a:schemeClr val="accent2"/>
                </a:solidFill>
              </a:rPr>
              <a:t>
in real </a:t>
            </a:r>
            <a:r>
              <a:rPr lang="fr-FR" altLang="fr-FR" dirty="0" err="1">
                <a:solidFill>
                  <a:schemeClr val="accent2"/>
                </a:solidFill>
              </a:rPr>
              <a:t>space</a:t>
            </a:r>
            <a:r>
              <a:rPr lang="fr-FR" altLang="fr-FR" dirty="0">
                <a:solidFill>
                  <a:schemeClr val="accent2"/>
                </a:solidFill>
              </a:rPr>
              <a:t>.
</a:t>
            </a:r>
            <a:endParaRPr lang="fr-FR" altLang="fr-FR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>
            <a:extLst>
              <a:ext uri="{FF2B5EF4-FFF2-40B4-BE49-F238E27FC236}">
                <a16:creationId xmlns:a16="http://schemas.microsoft.com/office/drawing/2014/main" id="{A20F0720-0EB9-594B-B3A1-00B6B52BF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352425"/>
            <a:ext cx="66912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Example</a:t>
            </a:r>
            <a:r>
              <a:rPr lang="fr-FR" altLang="fr-FR" dirty="0"/>
              <a:t>: </a:t>
            </a:r>
            <a:r>
              <a:rPr lang="fr-FR" altLang="fr-FR" dirty="0" err="1"/>
              <a:t>Let's</a:t>
            </a:r>
            <a:r>
              <a:rPr lang="fr-FR" altLang="fr-FR" dirty="0"/>
              <a:t> </a:t>
            </a:r>
            <a:r>
              <a:rPr lang="fr-FR" altLang="fr-FR" dirty="0" err="1"/>
              <a:t>solve</a:t>
            </a:r>
            <a:r>
              <a:rPr lang="fr-FR" altLang="fr-FR" dirty="0"/>
              <a:t> the </a:t>
            </a:r>
            <a:r>
              <a:rPr lang="fr-FR" altLang="fr-FR" dirty="0" err="1"/>
              <a:t>field</a:t>
            </a:r>
            <a:r>
              <a:rPr lang="fr-FR" altLang="fr-FR" dirty="0"/>
              <a:t> </a:t>
            </a:r>
            <a:r>
              <a:rPr lang="fr-FR" altLang="fr-FR" dirty="0" err="1"/>
              <a:t>generated</a:t>
            </a:r>
            <a:r>
              <a:rPr lang="fr-FR" altLang="fr-FR" dirty="0"/>
              <a:t> by a 2D </a:t>
            </a:r>
            <a:r>
              <a:rPr lang="fr-FR" altLang="fr-FR" dirty="0" err="1"/>
              <a:t>electric</a:t>
            </a:r>
            <a:r>
              <a:rPr lang="fr-FR" altLang="fr-FR" dirty="0"/>
              <a:t> charge
</a:t>
            </a:r>
          </a:p>
        </p:txBody>
      </p:sp>
      <p:graphicFrame>
        <p:nvGraphicFramePr>
          <p:cNvPr id="75779" name="Object 3">
            <a:extLst>
              <a:ext uri="{FF2B5EF4-FFF2-40B4-BE49-F238E27FC236}">
                <a16:creationId xmlns:a16="http://schemas.microsoft.com/office/drawing/2014/main" id="{04581F2A-02EC-A24B-AAAD-93693CF26A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1125538"/>
          <a:ext cx="22050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32" name="Equation" r:id="rId3" imgW="26035000" imgH="10528300" progId="Equation.3">
                  <p:embed/>
                </p:oleObj>
              </mc:Choice>
              <mc:Fallback>
                <p:oleObj name="Equation" r:id="rId3" imgW="26035000" imgH="1052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125538"/>
                        <a:ext cx="220503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80" name="Group 9">
            <a:extLst>
              <a:ext uri="{FF2B5EF4-FFF2-40B4-BE49-F238E27FC236}">
                <a16:creationId xmlns:a16="http://schemas.microsoft.com/office/drawing/2014/main" id="{EBA706D9-254C-7F44-B023-7429C1EA4811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2781300"/>
            <a:ext cx="8748712" cy="919163"/>
            <a:chOff x="249" y="1536"/>
            <a:chExt cx="5511" cy="579"/>
          </a:xfrm>
        </p:grpSpPr>
        <p:pic>
          <p:nvPicPr>
            <p:cNvPr id="75829" name="Picture 5" descr="$\displaystyle \left. 2u_{i,j}+ u_{i-1,j} +u_{i,j+1}-2u_{i,j}+u_{i,j-1} \right]&#10;= - \rho_{i,j}$">
              <a:extLst>
                <a:ext uri="{FF2B5EF4-FFF2-40B4-BE49-F238E27FC236}">
                  <a16:creationId xmlns:a16="http://schemas.microsoft.com/office/drawing/2014/main" id="{E992E7A4-308D-FC44-BB3E-A6EAA0413F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" y="1661"/>
              <a:ext cx="428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830" name="Picture 7" descr="$\displaystyle \frac{1}{(\Delta l)^{2}} \left[ u_{i+1,j} \right.$">
              <a:extLst>
                <a:ext uri="{FF2B5EF4-FFF2-40B4-BE49-F238E27FC236}">
                  <a16:creationId xmlns:a16="http://schemas.microsoft.com/office/drawing/2014/main" id="{5E142486-59ED-4F4A-8419-699BFF0B3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1536"/>
              <a:ext cx="1089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831" name="Text Box 8">
              <a:extLst>
                <a:ext uri="{FF2B5EF4-FFF2-40B4-BE49-F238E27FC236}">
                  <a16:creationId xmlns:a16="http://schemas.microsoft.com/office/drawing/2014/main" id="{CDB9585F-A98A-5C42-9C11-A4A6AE050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" y="1664"/>
              <a:ext cx="17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2200" b="1"/>
                <a:t>-</a:t>
              </a:r>
            </a:p>
          </p:txBody>
        </p:sp>
      </p:grpSp>
      <p:sp>
        <p:nvSpPr>
          <p:cNvPr id="75781" name="Text Box 10">
            <a:extLst>
              <a:ext uri="{FF2B5EF4-FFF2-40B4-BE49-F238E27FC236}">
                <a16:creationId xmlns:a16="http://schemas.microsoft.com/office/drawing/2014/main" id="{1D748297-0CAB-5E49-A7C1-6192B793A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2081213"/>
            <a:ext cx="753289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Taking</a:t>
            </a:r>
            <a:r>
              <a:rPr lang="fr-FR" altLang="fr-FR" dirty="0"/>
              <a:t> the expression of the second </a:t>
            </a:r>
            <a:r>
              <a:rPr lang="fr-FR" altLang="fr-FR" dirty="0" err="1"/>
              <a:t>derivative</a:t>
            </a:r>
            <a:r>
              <a:rPr lang="fr-FR" altLang="fr-FR" dirty="0"/>
              <a:t> as the second </a:t>
            </a:r>
            <a:r>
              <a:rPr lang="fr-FR" altLang="fr-FR" dirty="0" err="1"/>
              <a:t>derivative</a:t>
            </a:r>
            <a:r>
              <a:rPr lang="fr-FR" altLang="fr-FR" dirty="0"/>
              <a:t>,</a:t>
            </a:r>
            <a:br>
              <a:rPr lang="fr-FR" altLang="fr-FR" dirty="0"/>
            </a:br>
            <a:r>
              <a:rPr lang="fr-FR" altLang="fr-FR" dirty="0"/>
              <a:t> the </a:t>
            </a:r>
            <a:r>
              <a:rPr lang="fr-FR" altLang="fr-FR" dirty="0" err="1"/>
              <a:t>difference</a:t>
            </a:r>
            <a:r>
              <a:rPr lang="fr-FR" altLang="fr-FR" dirty="0"/>
              <a:t> </a:t>
            </a:r>
            <a:r>
              <a:rPr lang="fr-FR" altLang="fr-FR" dirty="0" err="1"/>
              <a:t>centered</a:t>
            </a:r>
            <a:r>
              <a:rPr lang="fr-FR" altLang="fr-FR" dirty="0"/>
              <a:t>, one Leads to an </a:t>
            </a:r>
            <a:r>
              <a:rPr lang="fr-FR" altLang="fr-FR" dirty="0" err="1"/>
              <a:t>equation</a:t>
            </a:r>
            <a:r>
              <a:rPr lang="fr-FR" altLang="fr-FR" dirty="0"/>
              <a:t> </a:t>
            </a:r>
            <a:r>
              <a:rPr lang="fr-FR" altLang="fr-FR" dirty="0" err="1"/>
              <a:t>like</a:t>
            </a:r>
            <a:r>
              <a:rPr lang="fr-FR" altLang="fr-FR" dirty="0"/>
              <a:t> </a:t>
            </a:r>
            <a:r>
              <a:rPr lang="fr-FR" altLang="fr-FR" dirty="0" err="1"/>
              <a:t>this</a:t>
            </a:r>
            <a:r>
              <a:rPr lang="fr-FR" altLang="fr-FR" dirty="0"/>
              <a:t>
</a:t>
            </a:r>
          </a:p>
        </p:txBody>
      </p:sp>
      <p:graphicFrame>
        <p:nvGraphicFramePr>
          <p:cNvPr id="115790" name="Group 78">
            <a:extLst>
              <a:ext uri="{FF2B5EF4-FFF2-40B4-BE49-F238E27FC236}">
                <a16:creationId xmlns:a16="http://schemas.microsoft.com/office/drawing/2014/main" id="{473B36C8-6EC8-A543-9898-40CC7A643F8E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3860800"/>
          <a:ext cx="2400300" cy="2590800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820" name="Line 79">
            <a:extLst>
              <a:ext uri="{FF2B5EF4-FFF2-40B4-BE49-F238E27FC236}">
                <a16:creationId xmlns:a16="http://schemas.microsoft.com/office/drawing/2014/main" id="{DC3A67C2-4D5B-D843-BE95-7CE5C5AA1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88" y="65246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21" name="Line 80">
            <a:extLst>
              <a:ext uri="{FF2B5EF4-FFF2-40B4-BE49-F238E27FC236}">
                <a16:creationId xmlns:a16="http://schemas.microsoft.com/office/drawing/2014/main" id="{F67BF11E-CD94-7A42-9956-2B6456DD0E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650" y="3933825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22" name="Text Box 81">
            <a:extLst>
              <a:ext uri="{FF2B5EF4-FFF2-40B4-BE49-F238E27FC236}">
                <a16:creationId xmlns:a16="http://schemas.microsoft.com/office/drawing/2014/main" id="{B5E4253B-B8F1-654E-AA99-3D30B1220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889500"/>
            <a:ext cx="23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i</a:t>
            </a:r>
          </a:p>
        </p:txBody>
      </p:sp>
      <p:sp>
        <p:nvSpPr>
          <p:cNvPr id="75823" name="Text Box 82">
            <a:extLst>
              <a:ext uri="{FF2B5EF4-FFF2-40B4-BE49-F238E27FC236}">
                <a16:creationId xmlns:a16="http://schemas.microsoft.com/office/drawing/2014/main" id="{302AEAC6-6408-5849-A035-7F0D6F8C3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638" y="6524625"/>
            <a:ext cx="23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j</a:t>
            </a:r>
          </a:p>
        </p:txBody>
      </p:sp>
      <p:sp>
        <p:nvSpPr>
          <p:cNvPr id="75824" name="Text Box 83">
            <a:extLst>
              <a:ext uri="{FF2B5EF4-FFF2-40B4-BE49-F238E27FC236}">
                <a16:creationId xmlns:a16="http://schemas.microsoft.com/office/drawing/2014/main" id="{539920C0-DBBB-6A4C-9A8D-A14F6432A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5811838"/>
            <a:ext cx="35365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U(</a:t>
            </a:r>
            <a:r>
              <a:rPr lang="fr-FR" altLang="fr-FR" dirty="0" err="1"/>
              <a:t>i,j</a:t>
            </a:r>
            <a:r>
              <a:rPr lang="fr-FR" altLang="fr-FR" dirty="0"/>
              <a:t>)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U's</a:t>
            </a:r>
            <a:r>
              <a:rPr lang="fr-FR" altLang="fr-FR" dirty="0"/>
              <a:t> value at the position :</a:t>
            </a:r>
          </a:p>
          <a:p>
            <a:pPr eaLnBrk="1" hangingPunct="1"/>
            <a:r>
              <a:rPr lang="fr-FR" altLang="fr-FR" dirty="0"/>
              <a:t>X=i x </a:t>
            </a:r>
            <a:r>
              <a:rPr lang="fr-FR" altLang="fr-FR" dirty="0" err="1"/>
              <a:t>dL</a:t>
            </a:r>
            <a:r>
              <a:rPr lang="fr-FR" altLang="fr-FR" dirty="0"/>
              <a:t>  et Y= j x dl</a:t>
            </a:r>
          </a:p>
        </p:txBody>
      </p:sp>
      <p:sp>
        <p:nvSpPr>
          <p:cNvPr id="75825" name="Line 84">
            <a:extLst>
              <a:ext uri="{FF2B5EF4-FFF2-40B4-BE49-F238E27FC236}">
                <a16:creationId xmlns:a16="http://schemas.microsoft.com/office/drawing/2014/main" id="{E4090FBC-FABE-B14F-8ABC-D4F956DB4B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3888" y="3500438"/>
            <a:ext cx="28892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26" name="Text Box 85">
            <a:extLst>
              <a:ext uri="{FF2B5EF4-FFF2-40B4-BE49-F238E27FC236}">
                <a16:creationId xmlns:a16="http://schemas.microsoft.com/office/drawing/2014/main" id="{76B96B76-E3F3-074F-A3CA-23F1F7F63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708" y="4243169"/>
            <a:ext cx="308289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i="1"/>
              <a:t>Electric charge at the i,j knot
</a:t>
            </a:r>
            <a:endParaRPr lang="fr-FR" altLang="fr-FR" i="1" dirty="0"/>
          </a:p>
        </p:txBody>
      </p:sp>
      <p:sp>
        <p:nvSpPr>
          <p:cNvPr id="75827" name="Text Box 86">
            <a:extLst>
              <a:ext uri="{FF2B5EF4-FFF2-40B4-BE49-F238E27FC236}">
                <a16:creationId xmlns:a16="http://schemas.microsoft.com/office/drawing/2014/main" id="{94E82019-1188-0949-864A-DBF59EFD5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65246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/>
              <a:t>X</a:t>
            </a:r>
          </a:p>
        </p:txBody>
      </p:sp>
      <p:sp>
        <p:nvSpPr>
          <p:cNvPr id="75828" name="Text Box 87">
            <a:extLst>
              <a:ext uri="{FF2B5EF4-FFF2-40B4-BE49-F238E27FC236}">
                <a16:creationId xmlns:a16="http://schemas.microsoft.com/office/drawing/2014/main" id="{B9E82659-0310-6E4D-8B44-331B989BF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38608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/>
              <a:t>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D65C2516-F097-9A48-A799-4F3763C63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76" y="627777"/>
            <a:ext cx="8624887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 err="1"/>
              <a:t>Hyperbolic</a:t>
            </a:r>
            <a:r>
              <a:rPr lang="fr-FR" altLang="fr-FR" b="1" dirty="0"/>
              <a:t> </a:t>
            </a:r>
            <a:r>
              <a:rPr lang="fr-FR" altLang="fr-FR" b="1" dirty="0" err="1"/>
              <a:t>equations</a:t>
            </a:r>
            <a:r>
              <a:rPr lang="fr-FR" altLang="fr-FR" b="1" dirty="0"/>
              <a:t> have : </a:t>
            </a:r>
            <a:r>
              <a:rPr lang="fr-FR" altLang="fr-FR" sz="2400" b="1" dirty="0" err="1"/>
              <a:t>Characteristic</a:t>
            </a:r>
            <a:r>
              <a:rPr lang="fr-FR" altLang="fr-FR" sz="2400" b="1" dirty="0"/>
              <a:t> </a:t>
            </a:r>
            <a:r>
              <a:rPr lang="fr-FR" altLang="fr-FR" sz="2400" b="1" dirty="0" err="1"/>
              <a:t>curves</a:t>
            </a:r>
            <a:r>
              <a:rPr lang="fr-FR" altLang="fr-FR" b="1" dirty="0"/>
              <a:t>
</a:t>
            </a:r>
            <a:endParaRPr lang="fr-FR" altLang="fr-FR" dirty="0"/>
          </a:p>
          <a:p>
            <a:pPr eaLnBrk="1" hangingPunct="1"/>
            <a:r>
              <a:rPr lang="fr-FR" altLang="fr-FR" dirty="0"/>
              <a:t>A </a:t>
            </a:r>
            <a:r>
              <a:rPr lang="fr-FR" altLang="fr-FR" dirty="0" err="1"/>
              <a:t>remarkable</a:t>
            </a:r>
            <a:r>
              <a:rPr lang="fr-FR" altLang="fr-FR" dirty="0"/>
              <a:t> </a:t>
            </a:r>
            <a:r>
              <a:rPr lang="fr-FR" altLang="fr-FR" dirty="0" err="1"/>
              <a:t>property</a:t>
            </a:r>
            <a:r>
              <a:rPr lang="fr-FR" altLang="fr-FR" dirty="0"/>
              <a:t> of the advection </a:t>
            </a:r>
            <a:r>
              <a:rPr lang="fr-FR" altLang="fr-FR" dirty="0" err="1"/>
              <a:t>equation</a:t>
            </a:r>
            <a:r>
              <a:rPr lang="fr-FR" altLang="fr-FR" dirty="0"/>
              <a:t> (</a:t>
            </a:r>
            <a:r>
              <a:rPr lang="fr-FR" altLang="fr-FR" dirty="0" err="1"/>
              <a:t>found</a:t>
            </a:r>
            <a:r>
              <a:rPr lang="fr-FR" altLang="fr-FR" dirty="0"/>
              <a:t> </a:t>
            </a:r>
            <a:r>
              <a:rPr lang="fr-FR" altLang="fr-FR" dirty="0" err="1"/>
              <a:t>also</a:t>
            </a:r>
            <a:r>
              <a:rPr lang="fr-FR" altLang="fr-FR" dirty="0"/>
              <a:t>  in  the </a:t>
            </a:r>
            <a:r>
              <a:rPr lang="fr-FR" altLang="fr-FR" dirty="0" err="1"/>
              <a:t>wave</a:t>
            </a:r>
            <a:r>
              <a:rPr lang="fr-FR" altLang="fr-FR" dirty="0"/>
              <a:t> </a:t>
            </a:r>
            <a:r>
              <a:rPr lang="fr-FR" altLang="fr-FR" dirty="0" err="1"/>
              <a:t>equations</a:t>
            </a:r>
            <a:r>
              <a:rPr lang="fr-FR" altLang="fr-FR" dirty="0"/>
              <a:t>)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that</a:t>
            </a:r>
            <a:r>
              <a:rPr lang="fr-FR" altLang="fr-FR" dirty="0"/>
              <a:t> the solution </a:t>
            </a:r>
            <a:r>
              <a:rPr lang="fr-FR" altLang="fr-FR" dirty="0" err="1"/>
              <a:t>propagates</a:t>
            </a:r>
            <a:r>
              <a:rPr lang="fr-FR" altLang="fr-FR" dirty="0"/>
              <a:t> </a:t>
            </a:r>
            <a:r>
              <a:rPr lang="fr-FR" altLang="fr-FR" dirty="0" err="1"/>
              <a:t>linearly</a:t>
            </a:r>
            <a:r>
              <a:rPr lang="fr-FR" altLang="fr-FR" dirty="0"/>
              <a:t> at speed C. </a:t>
            </a:r>
          </a:p>
          <a:p>
            <a:pPr eaLnBrk="1" hangingPunct="1"/>
            <a:r>
              <a:rPr lang="fr-FR" altLang="fr-FR" dirty="0"/>
              <a:t>This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called</a:t>
            </a:r>
            <a:r>
              <a:rPr lang="fr-FR" altLang="fr-FR" dirty="0"/>
              <a:t> a « </a:t>
            </a:r>
            <a:r>
              <a:rPr lang="fr-FR" altLang="fr-FR" dirty="0" err="1"/>
              <a:t>characteristic</a:t>
            </a:r>
            <a:r>
              <a:rPr lang="fr-FR" altLang="fr-FR" dirty="0"/>
              <a:t> </a:t>
            </a:r>
            <a:r>
              <a:rPr lang="fr-FR" altLang="fr-FR" dirty="0" err="1"/>
              <a:t>curve</a:t>
            </a:r>
            <a:r>
              <a:rPr lang="fr-FR" altLang="fr-FR" dirty="0"/>
              <a:t> ».
</a:t>
            </a:r>
          </a:p>
          <a:p>
            <a:pPr eaLnBrk="1" hangingPunct="1"/>
            <a:r>
              <a:rPr lang="fr-FR" altLang="fr-FR" dirty="0"/>
              <a:t>This </a:t>
            </a:r>
            <a:r>
              <a:rPr lang="fr-FR" altLang="fr-FR" dirty="0" err="1"/>
              <a:t>property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going</a:t>
            </a:r>
            <a:r>
              <a:rPr lang="fr-FR" altLang="fr-FR" dirty="0"/>
              <a:t> to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very</a:t>
            </a:r>
            <a:r>
              <a:rPr lang="fr-FR" altLang="fr-FR" dirty="0"/>
              <a:t> </a:t>
            </a:r>
            <a:r>
              <a:rPr lang="fr-FR" altLang="fr-FR" dirty="0" err="1"/>
              <a:t>useful</a:t>
            </a:r>
            <a:r>
              <a:rPr lang="fr-FR" altLang="fr-FR" dirty="0"/>
              <a:t> for us. </a:t>
            </a:r>
            <a:r>
              <a:rPr lang="fr-FR" altLang="fr-FR" b="1" dirty="0"/>
              <a:t>
</a:t>
            </a:r>
            <a:endParaRPr lang="fr-FR" altLang="fr-FR" dirty="0"/>
          </a:p>
        </p:txBody>
      </p:sp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65209817-911B-C347-97D5-FCFE14E8C8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690813"/>
          <a:ext cx="69135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" name="Equation" r:id="rId3" imgW="41249600" imgH="5270500" progId="Equation.3">
                  <p:embed/>
                </p:oleObj>
              </mc:Choice>
              <mc:Fallback>
                <p:oleObj name="Equation" r:id="rId3" imgW="41249600" imgH="5270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690813"/>
                        <a:ext cx="691356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220" name="Text Box 4">
                <a:extLst>
                  <a:ext uri="{FF2B5EF4-FFF2-40B4-BE49-F238E27FC236}">
                    <a16:creationId xmlns:a16="http://schemas.microsoft.com/office/drawing/2014/main" id="{D5EDAC09-539A-664E-9F38-3E1B877A11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4213" y="3644900"/>
                <a:ext cx="7246536" cy="2585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fr-FR" altLang="fr-FR" dirty="0" err="1"/>
                  <a:t>Let’s</a:t>
                </a:r>
                <a:r>
                  <a:rPr lang="fr-FR" altLang="fr-FR" dirty="0"/>
                  <a:t> do the </a:t>
                </a:r>
                <a:r>
                  <a:rPr lang="fr-FR" altLang="fr-FR" dirty="0" err="1"/>
                  <a:t>following</a:t>
                </a:r>
                <a:r>
                  <a:rPr lang="fr-FR" altLang="fr-FR" dirty="0"/>
                  <a:t> change of variables:</a:t>
                </a:r>
              </a:p>
              <a:p>
                <a:pPr eaLnBrk="1" hangingPunct="1"/>
                <a:endParaRPr lang="fr-FR" altLang="fr-FR" b="0" i="1" dirty="0">
                  <a:latin typeface="Cambria Math" panose="02040503050406030204" pitchFamily="18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altLang="fr-F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altLang="fr-FR" dirty="0"/>
                  <a:t> and </a:t>
                </a:r>
                <a14:m>
                  <m:oMath xmlns:m="http://schemas.openxmlformats.org/officeDocument/2006/math"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fr-FR" altLang="fr-FR" dirty="0"/>
              </a:p>
              <a:p>
                <a:pPr eaLnBrk="1" hangingPunct="1"/>
                <a:r>
                  <a:rPr lang="fr-FR" altLang="fr-FR" dirty="0"/>
                  <a:t>u(</a:t>
                </a:r>
                <a:r>
                  <a:rPr lang="fr-FR" altLang="fr-FR" dirty="0" err="1"/>
                  <a:t>x,t</a:t>
                </a:r>
                <a:r>
                  <a:rPr lang="fr-FR" altLang="fr-FR" dirty="0"/>
                  <a:t>)= U (X,T).</a:t>
                </a:r>
              </a:p>
              <a:p>
                <a:pPr eaLnBrk="1" hangingPunct="1"/>
                <a:endParaRPr lang="fr-FR" altLang="fr-FR" dirty="0"/>
              </a:p>
              <a:p>
                <a:pPr eaLnBrk="1" hangingPunct="1"/>
                <a:r>
                  <a:rPr lang="fr-FR" altLang="fr-FR" dirty="0"/>
                  <a:t> </a:t>
                </a:r>
                <a:r>
                  <a:rPr lang="fr-FR" altLang="fr-FR" dirty="0" err="1"/>
                  <a:t>We'll</a:t>
                </a:r>
                <a:r>
                  <a:rPr lang="fr-FR" altLang="fr-FR" dirty="0"/>
                  <a:t> </a:t>
                </a:r>
                <a:r>
                  <a:rPr lang="fr-FR" altLang="fr-FR" dirty="0" err="1"/>
                  <a:t>take</a:t>
                </a:r>
                <a:r>
                  <a:rPr lang="fr-FR" altLang="fr-FR" dirty="0"/>
                  <a:t> f(</a:t>
                </a:r>
                <a:r>
                  <a:rPr lang="fr-FR" altLang="fr-FR" dirty="0" err="1"/>
                  <a:t>x,t</a:t>
                </a:r>
                <a:r>
                  <a:rPr lang="fr-FR" altLang="fr-FR" dirty="0"/>
                  <a:t>)=0
</a:t>
                </a:r>
              </a:p>
              <a:p>
                <a:pPr eaLnBrk="1" hangingPunct="1"/>
                <a:r>
                  <a:rPr lang="fr-FR" altLang="fr-FR" dirty="0"/>
                  <a:t>How are </a:t>
                </a:r>
                <a:r>
                  <a:rPr lang="fr-FR" altLang="fr-FR" dirty="0" err="1"/>
                  <a:t>derivatives</a:t>
                </a:r>
                <a:r>
                  <a:rPr lang="fr-FR" altLang="fr-FR" dirty="0"/>
                  <a:t> </a:t>
                </a:r>
                <a:r>
                  <a:rPr lang="fr-FR" altLang="fr-FR" dirty="0" err="1"/>
                  <a:t>written</a:t>
                </a:r>
                <a:r>
                  <a:rPr lang="fr-FR" altLang="fr-FR" dirty="0"/>
                  <a:t> as a </a:t>
                </a:r>
                <a:r>
                  <a:rPr lang="fr-FR" altLang="fr-FR" dirty="0" err="1"/>
                  <a:t>function</a:t>
                </a:r>
                <a:r>
                  <a:rPr lang="fr-FR" altLang="fr-FR" dirty="0"/>
                  <a:t> of the new variables X et </a:t>
                </a:r>
                <a:r>
                  <a:rPr lang="fr-FR" altLang="fr-FR" dirty="0" err="1"/>
                  <a:t>T</a:t>
                </a:r>
                <a:r>
                  <a:rPr lang="fr-FR" altLang="fr-FR" dirty="0"/>
                  <a:t> ?
</a:t>
                </a:r>
                <a:endParaRPr lang="fr-FR" altLang="fr-FR" dirty="0">
                  <a:sym typeface="Symbol" pitchFamily="2" charset="2"/>
                </a:endParaRPr>
              </a:p>
            </p:txBody>
          </p:sp>
        </mc:Choice>
        <mc:Fallback xmlns="">
          <p:sp>
            <p:nvSpPr>
              <p:cNvPr id="9220" name="Text Box 4">
                <a:extLst>
                  <a:ext uri="{FF2B5EF4-FFF2-40B4-BE49-F238E27FC236}">
                    <a16:creationId xmlns:a16="http://schemas.microsoft.com/office/drawing/2014/main" id="{D5EDAC09-539A-664E-9F38-3E1B877A1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3" y="3644900"/>
                <a:ext cx="7246536" cy="2585323"/>
              </a:xfrm>
              <a:prstGeom prst="rect">
                <a:avLst/>
              </a:prstGeom>
              <a:blipFill>
                <a:blip r:embed="rId5"/>
                <a:stretch>
                  <a:fillRect l="-699" t="-1471" r="-5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>
            <a:extLst>
              <a:ext uri="{FF2B5EF4-FFF2-40B4-BE49-F238E27FC236}">
                <a16:creationId xmlns:a16="http://schemas.microsoft.com/office/drawing/2014/main" id="{61C38A86-1544-AA4A-B244-8B328EDAE8C2}"/>
              </a:ext>
            </a:extLst>
          </p:cNvPr>
          <p:cNvSpPr txBox="1"/>
          <p:nvPr/>
        </p:nvSpPr>
        <p:spPr>
          <a:xfrm>
            <a:off x="2521966" y="165441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Studying the solution of advection equation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6" name="Group 4">
            <a:extLst>
              <a:ext uri="{FF2B5EF4-FFF2-40B4-BE49-F238E27FC236}">
                <a16:creationId xmlns:a16="http://schemas.microsoft.com/office/drawing/2014/main" id="{1B10A404-B7B4-AC44-8509-CDBF0E0384A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39750" y="1700213"/>
          <a:ext cx="2736850" cy="2841625"/>
        </p:xfrm>
        <a:graphic>
          <a:graphicData uri="http://schemas.openxmlformats.org/drawingml/2006/table">
            <a:tbl>
              <a:tblPr/>
              <a:tblGrid>
                <a:gridCol w="54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6840" name="Text Box 43">
            <a:extLst>
              <a:ext uri="{FF2B5EF4-FFF2-40B4-BE49-F238E27FC236}">
                <a16:creationId xmlns:a16="http://schemas.microsoft.com/office/drawing/2014/main" id="{3E048FDC-DF15-B745-9186-23905D82E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797425"/>
            <a:ext cx="2076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 err="1"/>
              <a:t>Grid</a:t>
            </a:r>
            <a:r>
              <a:rPr lang="fr-FR" altLang="fr-FR" b="1" dirty="0"/>
              <a:t> of charges </a:t>
            </a:r>
          </a:p>
          <a:p>
            <a:pPr eaLnBrk="1" hangingPunct="1"/>
            <a:r>
              <a:rPr lang="fr-FR" altLang="fr-FR" b="1" dirty="0">
                <a:sym typeface="Symbol" pitchFamily="2" charset="2"/>
              </a:rPr>
              <a:t></a:t>
            </a:r>
            <a:r>
              <a:rPr lang="fr-FR" altLang="fr-FR" b="1" baseline="-25000" dirty="0" err="1">
                <a:sym typeface="Symbol" pitchFamily="2" charset="2"/>
              </a:rPr>
              <a:t>ij</a:t>
            </a:r>
            <a:endParaRPr lang="fr-FR" altLang="fr-FR" b="1" dirty="0">
              <a:sym typeface="Symbol" pitchFamily="2" charset="2"/>
            </a:endParaRPr>
          </a:p>
        </p:txBody>
      </p:sp>
      <p:graphicFrame>
        <p:nvGraphicFramePr>
          <p:cNvPr id="125997" name="Group 45">
            <a:extLst>
              <a:ext uri="{FF2B5EF4-FFF2-40B4-BE49-F238E27FC236}">
                <a16:creationId xmlns:a16="http://schemas.microsoft.com/office/drawing/2014/main" id="{2517E158-336E-DC43-93EE-19D6CDF590D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435600" y="1628775"/>
          <a:ext cx="2665413" cy="2913065"/>
        </p:xfrm>
        <a:graphic>
          <a:graphicData uri="http://schemas.openxmlformats.org/drawingml/2006/table">
            <a:tbl>
              <a:tblPr/>
              <a:tblGrid>
                <a:gridCol w="53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6879" name="Text Box 85">
            <a:extLst>
              <a:ext uri="{FF2B5EF4-FFF2-40B4-BE49-F238E27FC236}">
                <a16:creationId xmlns:a16="http://schemas.microsoft.com/office/drawing/2014/main" id="{E2D28747-9D84-6844-ACE9-E82EE4375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4" y="4803775"/>
            <a:ext cx="2665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 err="1"/>
              <a:t>Grid</a:t>
            </a:r>
            <a:r>
              <a:rPr lang="fr-FR" altLang="fr-FR" b="1" dirty="0"/>
              <a:t> of </a:t>
            </a:r>
            <a:r>
              <a:rPr lang="fr-FR" altLang="fr-FR" b="1" dirty="0" err="1"/>
              <a:t>potential</a:t>
            </a:r>
            <a:r>
              <a:rPr lang="fr-FR" altLang="fr-FR" b="1" dirty="0"/>
              <a:t> </a:t>
            </a:r>
            <a:r>
              <a:rPr lang="fr-FR" altLang="fr-FR" b="1" dirty="0" err="1"/>
              <a:t>U</a:t>
            </a:r>
            <a:r>
              <a:rPr lang="fr-FR" altLang="fr-FR" b="1" baseline="-25000" dirty="0" err="1"/>
              <a:t>ij</a:t>
            </a:r>
            <a:endParaRPr lang="fr-FR" altLang="fr-FR" b="1" dirty="0"/>
          </a:p>
        </p:txBody>
      </p:sp>
      <p:sp>
        <p:nvSpPr>
          <p:cNvPr id="76880" name="Oval 86">
            <a:extLst>
              <a:ext uri="{FF2B5EF4-FFF2-40B4-BE49-F238E27FC236}">
                <a16:creationId xmlns:a16="http://schemas.microsoft.com/office/drawing/2014/main" id="{3165ECC9-26E2-0E44-B6A5-3D4B0CC61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2752725"/>
            <a:ext cx="144463" cy="1444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76881" name="Oval 87">
            <a:extLst>
              <a:ext uri="{FF2B5EF4-FFF2-40B4-BE49-F238E27FC236}">
                <a16:creationId xmlns:a16="http://schemas.microsoft.com/office/drawing/2014/main" id="{84CD429C-E157-194D-B705-ABEF45D29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3314700"/>
            <a:ext cx="144463" cy="1444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76882" name="Oval 88">
            <a:extLst>
              <a:ext uri="{FF2B5EF4-FFF2-40B4-BE49-F238E27FC236}">
                <a16:creationId xmlns:a16="http://schemas.microsoft.com/office/drawing/2014/main" id="{2AF4159F-4B5B-9C47-8108-4863DE9E5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13" y="3343275"/>
            <a:ext cx="144462" cy="1444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76883" name="Oval 89">
            <a:extLst>
              <a:ext uri="{FF2B5EF4-FFF2-40B4-BE49-F238E27FC236}">
                <a16:creationId xmlns:a16="http://schemas.microsoft.com/office/drawing/2014/main" id="{9769115D-BA2D-5545-9988-4BEC09A6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3903663"/>
            <a:ext cx="144463" cy="1444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76884" name="Oval 92">
            <a:extLst>
              <a:ext uri="{FF2B5EF4-FFF2-40B4-BE49-F238E27FC236}">
                <a16:creationId xmlns:a16="http://schemas.microsoft.com/office/drawing/2014/main" id="{E89A0741-44C9-E64F-BB05-60699E3EF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3328988"/>
            <a:ext cx="144463" cy="14446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76885" name="Freeform 95">
            <a:extLst>
              <a:ext uri="{FF2B5EF4-FFF2-40B4-BE49-F238E27FC236}">
                <a16:creationId xmlns:a16="http://schemas.microsoft.com/office/drawing/2014/main" id="{2CE562BA-A6A4-E040-AF50-D86A2D805710}"/>
              </a:ext>
            </a:extLst>
          </p:cNvPr>
          <p:cNvSpPr>
            <a:spLocks/>
          </p:cNvSpPr>
          <p:nvPr/>
        </p:nvSpPr>
        <p:spPr bwMode="auto">
          <a:xfrm>
            <a:off x="1692275" y="2457450"/>
            <a:ext cx="4751388" cy="827088"/>
          </a:xfrm>
          <a:custGeom>
            <a:avLst/>
            <a:gdLst>
              <a:gd name="T0" fmla="*/ 0 w 3085"/>
              <a:gd name="T1" fmla="*/ 2147483647 h 567"/>
              <a:gd name="T2" fmla="*/ 2147483647 w 3085"/>
              <a:gd name="T3" fmla="*/ 2147483647 h 567"/>
              <a:gd name="T4" fmla="*/ 2147483647 w 3085"/>
              <a:gd name="T5" fmla="*/ 2147483647 h 567"/>
              <a:gd name="T6" fmla="*/ 2147483647 w 3085"/>
              <a:gd name="T7" fmla="*/ 2147483647 h 56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85" h="567">
                <a:moveTo>
                  <a:pt x="0" y="567"/>
                </a:moveTo>
                <a:cubicBezTo>
                  <a:pt x="359" y="351"/>
                  <a:pt x="718" y="136"/>
                  <a:pt x="1134" y="68"/>
                </a:cubicBezTo>
                <a:cubicBezTo>
                  <a:pt x="1550" y="0"/>
                  <a:pt x="2170" y="75"/>
                  <a:pt x="2495" y="158"/>
                </a:cubicBezTo>
                <a:cubicBezTo>
                  <a:pt x="2820" y="241"/>
                  <a:pt x="2952" y="404"/>
                  <a:pt x="3085" y="567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86" name="Oval 96">
            <a:extLst>
              <a:ext uri="{FF2B5EF4-FFF2-40B4-BE49-F238E27FC236}">
                <a16:creationId xmlns:a16="http://schemas.microsoft.com/office/drawing/2014/main" id="{802991A9-5826-8845-B080-CD203CE6E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75" y="3298825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grpSp>
        <p:nvGrpSpPr>
          <p:cNvPr id="76887" name="Group 97">
            <a:extLst>
              <a:ext uri="{FF2B5EF4-FFF2-40B4-BE49-F238E27FC236}">
                <a16:creationId xmlns:a16="http://schemas.microsoft.com/office/drawing/2014/main" id="{C894FE18-CEEB-594D-B5C8-312D2546BE07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493713"/>
            <a:ext cx="8748712" cy="919162"/>
            <a:chOff x="249" y="1536"/>
            <a:chExt cx="5511" cy="579"/>
          </a:xfrm>
        </p:grpSpPr>
        <p:pic>
          <p:nvPicPr>
            <p:cNvPr id="76893" name="Picture 98" descr="$\displaystyle \left. 2u_{i,j}+ u_{i-1,j} +u_{i,j+1}-2u_{i,j}+u_{i,j-1} \right]&#10;= - \rho_{i,j}$">
              <a:extLst>
                <a:ext uri="{FF2B5EF4-FFF2-40B4-BE49-F238E27FC236}">
                  <a16:creationId xmlns:a16="http://schemas.microsoft.com/office/drawing/2014/main" id="{6FF43824-90DA-FB42-BAF2-78ACD59066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" y="1661"/>
              <a:ext cx="428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94" name="Picture 99" descr="$\displaystyle \frac{1}{(\Delta l)^{2}} \left[ u_{i+1,j} \right.$">
              <a:extLst>
                <a:ext uri="{FF2B5EF4-FFF2-40B4-BE49-F238E27FC236}">
                  <a16:creationId xmlns:a16="http://schemas.microsoft.com/office/drawing/2014/main" id="{5F0CD7BD-720B-0D4C-9B63-DF82ACF70A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1536"/>
              <a:ext cx="1089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95" name="Text Box 100">
              <a:extLst>
                <a:ext uri="{FF2B5EF4-FFF2-40B4-BE49-F238E27FC236}">
                  <a16:creationId xmlns:a16="http://schemas.microsoft.com/office/drawing/2014/main" id="{A8650A27-9FB1-5F4D-ACC2-2DAF82E2B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" y="1664"/>
              <a:ext cx="17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2200" b="1"/>
                <a:t>-</a:t>
              </a:r>
            </a:p>
          </p:txBody>
        </p:sp>
      </p:grpSp>
      <p:sp>
        <p:nvSpPr>
          <p:cNvPr id="76888" name="Oval 101">
            <a:extLst>
              <a:ext uri="{FF2B5EF4-FFF2-40B4-BE49-F238E27FC236}">
                <a16:creationId xmlns:a16="http://schemas.microsoft.com/office/drawing/2014/main" id="{928E829C-1FA1-C044-8466-1BB935D46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5949950"/>
            <a:ext cx="144463" cy="14446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76889" name="Oval 102">
            <a:extLst>
              <a:ext uri="{FF2B5EF4-FFF2-40B4-BE49-F238E27FC236}">
                <a16:creationId xmlns:a16="http://schemas.microsoft.com/office/drawing/2014/main" id="{C6D282E9-53AE-F94F-BD0A-03D8B970C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6381750"/>
            <a:ext cx="144463" cy="1444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76890" name="Text Box 103">
            <a:extLst>
              <a:ext uri="{FF2B5EF4-FFF2-40B4-BE49-F238E27FC236}">
                <a16:creationId xmlns:a16="http://schemas.microsoft.com/office/drawing/2014/main" id="{0192875E-FD18-DA4E-B90F-56A91D563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25" y="5824538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: -4</a:t>
            </a:r>
          </a:p>
        </p:txBody>
      </p:sp>
      <p:sp>
        <p:nvSpPr>
          <p:cNvPr id="76891" name="Text Box 104">
            <a:extLst>
              <a:ext uri="{FF2B5EF4-FFF2-40B4-BE49-F238E27FC236}">
                <a16:creationId xmlns:a16="http://schemas.microsoft.com/office/drawing/2014/main" id="{CF9AEBBA-A720-6749-BF5D-98C60E3D7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3" y="623093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: 1</a:t>
            </a:r>
          </a:p>
        </p:txBody>
      </p:sp>
      <p:sp>
        <p:nvSpPr>
          <p:cNvPr id="76892" name="Text Box 105">
            <a:extLst>
              <a:ext uri="{FF2B5EF4-FFF2-40B4-BE49-F238E27FC236}">
                <a16:creationId xmlns:a16="http://schemas.microsoft.com/office/drawing/2014/main" id="{3FF23DFF-1E78-4D49-9350-440F39996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5537200"/>
            <a:ext cx="9669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weights</a:t>
            </a:r>
            <a:endParaRPr lang="fr-FR" altLang="fr-FR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2">
            <a:extLst>
              <a:ext uri="{FF2B5EF4-FFF2-40B4-BE49-F238E27FC236}">
                <a16:creationId xmlns:a16="http://schemas.microsoft.com/office/drawing/2014/main" id="{EF933814-4EAF-264A-93E7-F1A45F3AFB6B}"/>
              </a:ext>
            </a:extLst>
          </p:cNvPr>
          <p:cNvGrpSpPr>
            <a:grpSpLocks/>
          </p:cNvGrpSpPr>
          <p:nvPr/>
        </p:nvGrpSpPr>
        <p:grpSpPr bwMode="auto">
          <a:xfrm>
            <a:off x="117645" y="1288964"/>
            <a:ext cx="8748712" cy="919163"/>
            <a:chOff x="249" y="1536"/>
            <a:chExt cx="5511" cy="579"/>
          </a:xfrm>
        </p:grpSpPr>
        <p:pic>
          <p:nvPicPr>
            <p:cNvPr id="77951" name="Picture 3" descr="$\displaystyle \left. 2u_{i,j}+ u_{i-1,j} +u_{i,j+1}-2u_{i,j}+u_{i,j-1} \right]&#10;= - \rho_{i,j}$">
              <a:extLst>
                <a:ext uri="{FF2B5EF4-FFF2-40B4-BE49-F238E27FC236}">
                  <a16:creationId xmlns:a16="http://schemas.microsoft.com/office/drawing/2014/main" id="{27D07C25-1A68-0B46-84D3-439E82F42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" y="1661"/>
              <a:ext cx="428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952" name="Picture 4" descr="$\displaystyle \frac{1}{(\Delta l)^{2}} \left[ u_{i+1,j} \right.$">
              <a:extLst>
                <a:ext uri="{FF2B5EF4-FFF2-40B4-BE49-F238E27FC236}">
                  <a16:creationId xmlns:a16="http://schemas.microsoft.com/office/drawing/2014/main" id="{BE0E7D14-445B-7E4C-AA51-FCDD3336D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1536"/>
              <a:ext cx="1089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953" name="Text Box 5">
              <a:extLst>
                <a:ext uri="{FF2B5EF4-FFF2-40B4-BE49-F238E27FC236}">
                  <a16:creationId xmlns:a16="http://schemas.microsoft.com/office/drawing/2014/main" id="{AB92F3D0-4643-5D46-AF27-A319322B2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" y="1664"/>
              <a:ext cx="17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2200" b="1"/>
                <a:t>-</a:t>
              </a:r>
            </a:p>
          </p:txBody>
        </p:sp>
      </p:grpSp>
      <p:sp>
        <p:nvSpPr>
          <p:cNvPr id="77827" name="Text Box 6">
            <a:extLst>
              <a:ext uri="{FF2B5EF4-FFF2-40B4-BE49-F238E27FC236}">
                <a16:creationId xmlns:a16="http://schemas.microsoft.com/office/drawing/2014/main" id="{D9F231D1-3C9F-204D-8C3C-B476C3546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643" y="2133542"/>
            <a:ext cx="60580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How to </a:t>
            </a:r>
            <a:r>
              <a:rPr lang="fr-FR" altLang="fr-FR" dirty="0" err="1"/>
              <a:t>write</a:t>
            </a:r>
            <a:r>
              <a:rPr lang="fr-FR" altLang="fr-FR" dirty="0"/>
              <a:t> the </a:t>
            </a:r>
            <a:r>
              <a:rPr lang="fr-FR" altLang="fr-FR" dirty="0" err="1"/>
              <a:t>solved</a:t>
            </a:r>
            <a:r>
              <a:rPr lang="fr-FR" altLang="fr-FR" dirty="0"/>
              <a:t> in </a:t>
            </a:r>
            <a:r>
              <a:rPr lang="fr-FR" altLang="fr-FR" dirty="0" err="1"/>
              <a:t>matric</a:t>
            </a:r>
            <a:r>
              <a:rPr lang="fr-FR" altLang="fr-FR" dirty="0"/>
              <a:t> </a:t>
            </a:r>
            <a:r>
              <a:rPr lang="fr-FR" altLang="fr-FR" dirty="0" err="1"/>
              <a:t>form</a:t>
            </a:r>
            <a:r>
              <a:rPr lang="fr-FR" altLang="fr-FR" dirty="0"/>
              <a:t> ? </a:t>
            </a:r>
            <a:r>
              <a:rPr lang="fr-FR" altLang="fr-FR" b="1" dirty="0"/>
              <a:t>Is </a:t>
            </a:r>
            <a:r>
              <a:rPr lang="fr-FR" altLang="fr-FR" b="1" dirty="0" err="1"/>
              <a:t>it</a:t>
            </a:r>
            <a:r>
              <a:rPr lang="fr-FR" altLang="fr-FR" b="1" dirty="0"/>
              <a:t> possible ??</a:t>
            </a:r>
          </a:p>
        </p:txBody>
      </p:sp>
      <p:graphicFrame>
        <p:nvGraphicFramePr>
          <p:cNvPr id="116744" name="Group 8">
            <a:extLst>
              <a:ext uri="{FF2B5EF4-FFF2-40B4-BE49-F238E27FC236}">
                <a16:creationId xmlns:a16="http://schemas.microsoft.com/office/drawing/2014/main" id="{45A8D9BA-EBBD-6A46-8C8F-35A72F880D0E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3284538"/>
          <a:ext cx="2400300" cy="2590800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866" name="Text Box 46">
            <a:extLst>
              <a:ext uri="{FF2B5EF4-FFF2-40B4-BE49-F238E27FC236}">
                <a16:creationId xmlns:a16="http://schemas.microsoft.com/office/drawing/2014/main" id="{A9802870-E1D0-2442-AE00-DCD3161DC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6111875"/>
            <a:ext cx="1454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LAPLACIAN</a:t>
            </a:r>
          </a:p>
        </p:txBody>
      </p:sp>
      <p:sp>
        <p:nvSpPr>
          <p:cNvPr id="77867" name="Line 47">
            <a:extLst>
              <a:ext uri="{FF2B5EF4-FFF2-40B4-BE49-F238E27FC236}">
                <a16:creationId xmlns:a16="http://schemas.microsoft.com/office/drawing/2014/main" id="{35109FDC-08C5-3041-A315-FAFB9DFC0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4219575"/>
            <a:ext cx="5048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8" name="Line 48">
            <a:extLst>
              <a:ext uri="{FF2B5EF4-FFF2-40B4-BE49-F238E27FC236}">
                <a16:creationId xmlns:a16="http://schemas.microsoft.com/office/drawing/2014/main" id="{03A622BD-C4C8-074E-9358-5BB00CFC6B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2138" y="4148138"/>
            <a:ext cx="3603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6785" name="Group 49">
            <a:extLst>
              <a:ext uri="{FF2B5EF4-FFF2-40B4-BE49-F238E27FC236}">
                <a16:creationId xmlns:a16="http://schemas.microsoft.com/office/drawing/2014/main" id="{64F2A5FE-00B8-1040-897B-016EDA6C6052}"/>
              </a:ext>
            </a:extLst>
          </p:cNvPr>
          <p:cNvGraphicFramePr>
            <a:graphicFrameLocks noGrp="1"/>
          </p:cNvGraphicFramePr>
          <p:nvPr/>
        </p:nvGraphicFramePr>
        <p:xfrm>
          <a:off x="3708400" y="3284538"/>
          <a:ext cx="2400300" cy="2590800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907" name="Text Box 87">
            <a:extLst>
              <a:ext uri="{FF2B5EF4-FFF2-40B4-BE49-F238E27FC236}">
                <a16:creationId xmlns:a16="http://schemas.microsoft.com/office/drawing/2014/main" id="{E693EBC6-EE17-C940-A2C7-1F3F390E1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6040438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U</a:t>
            </a:r>
          </a:p>
        </p:txBody>
      </p:sp>
      <p:sp>
        <p:nvSpPr>
          <p:cNvPr id="77908" name="Line 88">
            <a:extLst>
              <a:ext uri="{FF2B5EF4-FFF2-40B4-BE49-F238E27FC236}">
                <a16:creationId xmlns:a16="http://schemas.microsoft.com/office/drawing/2014/main" id="{F2D0FAA1-36E5-794E-914D-13B1C8FEC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43640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9" name="Line 89">
            <a:extLst>
              <a:ext uri="{FF2B5EF4-FFF2-40B4-BE49-F238E27FC236}">
                <a16:creationId xmlns:a16="http://schemas.microsoft.com/office/drawing/2014/main" id="{FB48772A-452C-C64B-9D9F-1F8D73B47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46513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6826" name="Group 90">
            <a:extLst>
              <a:ext uri="{FF2B5EF4-FFF2-40B4-BE49-F238E27FC236}">
                <a16:creationId xmlns:a16="http://schemas.microsoft.com/office/drawing/2014/main" id="{CB6CD981-86CC-D24E-8A26-0B8B0951489A}"/>
              </a:ext>
            </a:extLst>
          </p:cNvPr>
          <p:cNvGraphicFramePr>
            <a:graphicFrameLocks noGrp="1"/>
          </p:cNvGraphicFramePr>
          <p:nvPr/>
        </p:nvGraphicFramePr>
        <p:xfrm>
          <a:off x="6659563" y="3284538"/>
          <a:ext cx="2400300" cy="2590800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948" name="Text Box 128">
            <a:extLst>
              <a:ext uri="{FF2B5EF4-FFF2-40B4-BE49-F238E27FC236}">
                <a16:creationId xmlns:a16="http://schemas.microsoft.com/office/drawing/2014/main" id="{E4FB9D36-F6F8-0843-85D9-CD2E7D931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4975" y="6111875"/>
            <a:ext cx="21210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Charge distribution</a:t>
            </a:r>
          </a:p>
        </p:txBody>
      </p:sp>
      <p:sp>
        <p:nvSpPr>
          <p:cNvPr id="77949" name="Text Box 129">
            <a:extLst>
              <a:ext uri="{FF2B5EF4-FFF2-40B4-BE49-F238E27FC236}">
                <a16:creationId xmlns:a16="http://schemas.microsoft.com/office/drawing/2014/main" id="{114F452E-5327-CB41-96D2-7290956B6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7175" y="2478088"/>
            <a:ext cx="6126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800"/>
              <a:t>L</a:t>
            </a:r>
            <a:r>
              <a:rPr lang="fr-FR" altLang="fr-FR" sz="2800" b="1"/>
              <a:t>              x             U            =          C</a:t>
            </a:r>
            <a:endParaRPr lang="fr-FR" altLang="fr-FR" sz="2800"/>
          </a:p>
        </p:txBody>
      </p:sp>
      <p:sp>
        <p:nvSpPr>
          <p:cNvPr id="77950" name="Text Box 130">
            <a:extLst>
              <a:ext uri="{FF2B5EF4-FFF2-40B4-BE49-F238E27FC236}">
                <a16:creationId xmlns:a16="http://schemas.microsoft.com/office/drawing/2014/main" id="{DD713790-96F1-7F47-8576-FC855A8C5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72855"/>
            <a:ext cx="833433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800" b="1" dirty="0" err="1">
                <a:solidFill>
                  <a:schemeClr val="accent2"/>
                </a:solidFill>
              </a:rPr>
              <a:t>Why</a:t>
            </a:r>
            <a:r>
              <a:rPr lang="fr-FR" altLang="fr-FR" sz="2800" b="1" dirty="0">
                <a:solidFill>
                  <a:schemeClr val="accent2"/>
                </a:solidFill>
              </a:rPr>
              <a:t> </a:t>
            </a:r>
            <a:r>
              <a:rPr lang="fr-FR" altLang="fr-FR" sz="2800" b="1" dirty="0" err="1">
                <a:solidFill>
                  <a:schemeClr val="accent2"/>
                </a:solidFill>
              </a:rPr>
              <a:t>it</a:t>
            </a:r>
            <a:r>
              <a:rPr lang="fr-FR" altLang="fr-FR" sz="2800" b="1" dirty="0">
                <a:solidFill>
                  <a:schemeClr val="accent2"/>
                </a:solidFill>
              </a:rPr>
              <a:t> </a:t>
            </a:r>
            <a:r>
              <a:rPr lang="fr-FR" altLang="fr-FR" sz="2800" b="1" dirty="0" err="1">
                <a:solidFill>
                  <a:schemeClr val="accent2"/>
                </a:solidFill>
              </a:rPr>
              <a:t>is</a:t>
            </a:r>
            <a:r>
              <a:rPr lang="fr-FR" altLang="fr-FR" sz="2800" b="1" dirty="0">
                <a:solidFill>
                  <a:schemeClr val="accent2"/>
                </a:solidFill>
              </a:rPr>
              <a:t> not </a:t>
            </a:r>
            <a:r>
              <a:rPr lang="fr-FR" altLang="fr-FR" sz="2800" b="1" dirty="0" err="1">
                <a:solidFill>
                  <a:schemeClr val="accent2"/>
                </a:solidFill>
              </a:rPr>
              <a:t>easy</a:t>
            </a:r>
            <a:r>
              <a:rPr lang="fr-FR" altLang="fr-FR" sz="2800" b="1" dirty="0">
                <a:solidFill>
                  <a:schemeClr val="accent2"/>
                </a:solidFill>
              </a:rPr>
              <a:t> to </a:t>
            </a:r>
            <a:r>
              <a:rPr lang="fr-FR" altLang="fr-FR" sz="2800" b="1" dirty="0" err="1">
                <a:solidFill>
                  <a:schemeClr val="accent2"/>
                </a:solidFill>
              </a:rPr>
              <a:t>solve</a:t>
            </a:r>
            <a:r>
              <a:rPr lang="fr-FR" altLang="fr-FR" sz="2800" b="1" dirty="0">
                <a:solidFill>
                  <a:schemeClr val="accent2"/>
                </a:solidFill>
              </a:rPr>
              <a:t> an </a:t>
            </a:r>
            <a:r>
              <a:rPr lang="fr-FR" altLang="fr-FR" sz="2800" b="1" dirty="0" err="1">
                <a:solidFill>
                  <a:schemeClr val="accent2"/>
                </a:solidFill>
              </a:rPr>
              <a:t>elliptical</a:t>
            </a:r>
            <a:r>
              <a:rPr lang="fr-FR" altLang="fr-FR" sz="2800" b="1" dirty="0">
                <a:solidFill>
                  <a:schemeClr val="accent2"/>
                </a:solidFill>
              </a:rPr>
              <a:t> </a:t>
            </a:r>
            <a:r>
              <a:rPr lang="fr-FR" altLang="fr-FR" sz="2800" b="1" dirty="0" err="1">
                <a:solidFill>
                  <a:schemeClr val="accent2"/>
                </a:solidFill>
              </a:rPr>
              <a:t>equation</a:t>
            </a:r>
            <a:endParaRPr lang="fr-FR" altLang="fr-FR" sz="2800" b="1" dirty="0">
              <a:solidFill>
                <a:schemeClr val="accent2"/>
              </a:solidFill>
            </a:endParaRPr>
          </a:p>
          <a:p>
            <a:pPr eaLnBrk="1" hangingPunct="1"/>
            <a:r>
              <a:rPr lang="fr-FR" altLang="fr-FR" sz="2800" b="1" dirty="0" err="1">
                <a:solidFill>
                  <a:schemeClr val="accent2"/>
                </a:solidFill>
              </a:rPr>
              <a:t>Simply</a:t>
            </a:r>
            <a:r>
              <a:rPr lang="fr-FR" altLang="fr-FR" sz="2800" b="1" dirty="0">
                <a:solidFill>
                  <a:schemeClr val="accent2"/>
                </a:solidFill>
              </a:rPr>
              <a:t> by </a:t>
            </a:r>
            <a:r>
              <a:rPr lang="fr-FR" altLang="fr-FR" sz="2800" b="1" dirty="0" err="1">
                <a:solidFill>
                  <a:schemeClr val="accent2"/>
                </a:solidFill>
              </a:rPr>
              <a:t>using</a:t>
            </a:r>
            <a:r>
              <a:rPr lang="fr-FR" altLang="fr-FR" sz="2800" b="1" dirty="0">
                <a:solidFill>
                  <a:schemeClr val="accent2"/>
                </a:solidFill>
              </a:rPr>
              <a:t> </a:t>
            </a:r>
            <a:r>
              <a:rPr lang="fr-FR" altLang="fr-FR" sz="2800" b="1" dirty="0" err="1">
                <a:solidFill>
                  <a:schemeClr val="accent2"/>
                </a:solidFill>
              </a:rPr>
              <a:t>matrixes</a:t>
            </a:r>
            <a:r>
              <a:rPr lang="fr-FR" altLang="fr-FR" sz="2800" b="1" dirty="0">
                <a:solidFill>
                  <a:schemeClr val="accent2"/>
                </a:solidFill>
              </a:rPr>
              <a:t> </a:t>
            </a:r>
            <a:r>
              <a:rPr lang="fr-FR" altLang="fr-FR" sz="2800" b="1" dirty="0" err="1">
                <a:solidFill>
                  <a:schemeClr val="accent2"/>
                </a:solidFill>
              </a:rPr>
              <a:t>like</a:t>
            </a:r>
            <a:r>
              <a:rPr lang="fr-FR" altLang="fr-FR" sz="2800" b="1" dirty="0">
                <a:solidFill>
                  <a:schemeClr val="accent2"/>
                </a:solidFill>
              </a:rPr>
              <a:t> for </a:t>
            </a:r>
            <a:r>
              <a:rPr lang="fr-FR" altLang="fr-FR" sz="2800" b="1" dirty="0" err="1">
                <a:solidFill>
                  <a:schemeClr val="accent2"/>
                </a:solidFill>
              </a:rPr>
              <a:t>Heat</a:t>
            </a:r>
            <a:r>
              <a:rPr lang="fr-FR" altLang="fr-FR" sz="2800" b="1" dirty="0">
                <a:solidFill>
                  <a:schemeClr val="accent2"/>
                </a:solidFill>
              </a:rPr>
              <a:t> or</a:t>
            </a:r>
            <a:br>
              <a:rPr lang="fr-FR" altLang="fr-FR" sz="2800" b="1" dirty="0">
                <a:solidFill>
                  <a:schemeClr val="accent2"/>
                </a:solidFill>
              </a:rPr>
            </a:br>
            <a:r>
              <a:rPr lang="fr-FR" altLang="fr-FR" sz="2800" b="1" dirty="0">
                <a:solidFill>
                  <a:schemeClr val="accent2"/>
                </a:solidFill>
              </a:rPr>
              <a:t> transport </a:t>
            </a:r>
            <a:r>
              <a:rPr lang="fr-FR" altLang="fr-FR" sz="2800" b="1" dirty="0" err="1">
                <a:solidFill>
                  <a:schemeClr val="accent2"/>
                </a:solidFill>
              </a:rPr>
              <a:t>equations</a:t>
            </a:r>
            <a:r>
              <a:rPr lang="fr-FR" altLang="fr-FR" sz="2800" b="1" dirty="0">
                <a:solidFill>
                  <a:schemeClr val="accent2"/>
                </a:solidFill>
              </a:rPr>
              <a:t> ?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3">
            <a:extLst>
              <a:ext uri="{FF2B5EF4-FFF2-40B4-BE49-F238E27FC236}">
                <a16:creationId xmlns:a16="http://schemas.microsoft.com/office/drawing/2014/main" id="{62410D0C-A973-4741-A321-5D27CA65568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404813"/>
            <a:ext cx="8748713" cy="919162"/>
            <a:chOff x="249" y="1536"/>
            <a:chExt cx="5511" cy="579"/>
          </a:xfrm>
        </p:grpSpPr>
        <p:pic>
          <p:nvPicPr>
            <p:cNvPr id="78917" name="Picture 4" descr="$\displaystyle \left. 2u_{i,j}+ u_{i-1,j} +u_{i,j+1}-2u_{i,j}+u_{i,j-1} \right]&#10;= - \rho_{i,j}$">
              <a:extLst>
                <a:ext uri="{FF2B5EF4-FFF2-40B4-BE49-F238E27FC236}">
                  <a16:creationId xmlns:a16="http://schemas.microsoft.com/office/drawing/2014/main" id="{63606DF1-7F69-CC41-9108-691232604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" y="1661"/>
              <a:ext cx="428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918" name="Picture 5" descr="$\displaystyle \frac{1}{(\Delta l)^{2}} \left[ u_{i+1,j} \right.$">
              <a:extLst>
                <a:ext uri="{FF2B5EF4-FFF2-40B4-BE49-F238E27FC236}">
                  <a16:creationId xmlns:a16="http://schemas.microsoft.com/office/drawing/2014/main" id="{79A519BA-B4E9-4B48-A63F-7D5CD3B26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1536"/>
              <a:ext cx="1089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919" name="Text Box 6">
              <a:extLst>
                <a:ext uri="{FF2B5EF4-FFF2-40B4-BE49-F238E27FC236}">
                  <a16:creationId xmlns:a16="http://schemas.microsoft.com/office/drawing/2014/main" id="{819354AD-08C8-DE4B-B4C2-CD0C0E50F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" y="1664"/>
              <a:ext cx="17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2200" b="1"/>
                <a:t>-</a:t>
              </a:r>
            </a:p>
          </p:txBody>
        </p:sp>
      </p:grpSp>
      <p:sp>
        <p:nvSpPr>
          <p:cNvPr id="78851" name="Line 7">
            <a:extLst>
              <a:ext uri="{FF2B5EF4-FFF2-40B4-BE49-F238E27FC236}">
                <a16:creationId xmlns:a16="http://schemas.microsoft.com/office/drawing/2014/main" id="{451FCE5B-F008-A244-81F2-26907B1A69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2988" y="1052513"/>
            <a:ext cx="21590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2" name="Text Box 8">
            <a:extLst>
              <a:ext uri="{FF2B5EF4-FFF2-40B4-BE49-F238E27FC236}">
                <a16:creationId xmlns:a16="http://schemas.microsoft.com/office/drawing/2014/main" id="{A3A729EE-B878-304D-94A5-E5714E27C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1936750"/>
            <a:ext cx="156966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Shifting</a:t>
            </a:r>
            <a:r>
              <a:rPr lang="fr-FR" altLang="fr-FR" dirty="0"/>
              <a:t> a line
Down 
</a:t>
            </a:r>
          </a:p>
        </p:txBody>
      </p:sp>
      <p:sp>
        <p:nvSpPr>
          <p:cNvPr id="78853" name="Line 9">
            <a:extLst>
              <a:ext uri="{FF2B5EF4-FFF2-40B4-BE49-F238E27FC236}">
                <a16:creationId xmlns:a16="http://schemas.microsoft.com/office/drawing/2014/main" id="{5E908744-D490-2E46-AA52-E8D7AD021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1125538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4" name="Text Box 10">
            <a:extLst>
              <a:ext uri="{FF2B5EF4-FFF2-40B4-BE49-F238E27FC236}">
                <a16:creationId xmlns:a16="http://schemas.microsoft.com/office/drawing/2014/main" id="{606D5659-3C46-4446-A7CD-639E699A6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700" y="2297113"/>
            <a:ext cx="156966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Shifting</a:t>
            </a:r>
            <a:r>
              <a:rPr lang="fr-FR" altLang="fr-FR" dirty="0"/>
              <a:t> a line</a:t>
            </a:r>
            <a:br>
              <a:rPr lang="fr-FR" altLang="fr-FR" dirty="0"/>
            </a:br>
            <a:r>
              <a:rPr lang="fr-FR" altLang="fr-FR" dirty="0"/>
              <a:t>Up
</a:t>
            </a:r>
          </a:p>
        </p:txBody>
      </p:sp>
      <p:sp>
        <p:nvSpPr>
          <p:cNvPr id="78855" name="Line 11">
            <a:extLst>
              <a:ext uri="{FF2B5EF4-FFF2-40B4-BE49-F238E27FC236}">
                <a16:creationId xmlns:a16="http://schemas.microsoft.com/office/drawing/2014/main" id="{A958C200-0EA8-C54D-B974-E264C4000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1196975"/>
            <a:ext cx="935037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6" name="Text Box 12">
            <a:extLst>
              <a:ext uri="{FF2B5EF4-FFF2-40B4-BE49-F238E27FC236}">
                <a16:creationId xmlns:a16="http://schemas.microsoft.com/office/drawing/2014/main" id="{93855204-F426-6C4F-BDAD-DD0DEFD8F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3003550"/>
            <a:ext cx="163378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Shifting</a:t>
            </a:r>
            <a:r>
              <a:rPr lang="fr-FR" altLang="fr-FR" dirty="0"/>
              <a:t> a</a:t>
            </a:r>
            <a:br>
              <a:rPr lang="fr-FR" altLang="fr-FR" dirty="0"/>
            </a:br>
            <a:r>
              <a:rPr lang="fr-FR" altLang="fr-FR" dirty="0" err="1"/>
              <a:t>column</a:t>
            </a:r>
            <a:r>
              <a:rPr lang="fr-FR" altLang="fr-FR" dirty="0"/>
              <a:t> on the</a:t>
            </a:r>
            <a:br>
              <a:rPr lang="fr-FR" altLang="fr-FR" dirty="0"/>
            </a:br>
            <a:r>
              <a:rPr lang="fr-FR" altLang="fr-FR" dirty="0"/>
              <a:t> right
</a:t>
            </a:r>
          </a:p>
        </p:txBody>
      </p:sp>
      <p:sp>
        <p:nvSpPr>
          <p:cNvPr id="78857" name="Line 13">
            <a:extLst>
              <a:ext uri="{FF2B5EF4-FFF2-40B4-BE49-F238E27FC236}">
                <a16:creationId xmlns:a16="http://schemas.microsoft.com/office/drawing/2014/main" id="{4C081F2A-378D-1E47-9F2B-CAC487D3A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7050" y="1196975"/>
            <a:ext cx="719138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8" name="Text Box 14">
            <a:extLst>
              <a:ext uri="{FF2B5EF4-FFF2-40B4-BE49-F238E27FC236}">
                <a16:creationId xmlns:a16="http://schemas.microsoft.com/office/drawing/2014/main" id="{2B8B5EC5-F485-434D-B02B-A4EE6B839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75" y="2944813"/>
            <a:ext cx="205697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Shifting a
Column on the left
</a:t>
            </a:r>
            <a:endParaRPr lang="fr-FR" altLang="fr-FR" dirty="0"/>
          </a:p>
        </p:txBody>
      </p:sp>
      <p:sp>
        <p:nvSpPr>
          <p:cNvPr id="78859" name="Text Box 15">
            <a:extLst>
              <a:ext uri="{FF2B5EF4-FFF2-40B4-BE49-F238E27FC236}">
                <a16:creationId xmlns:a16="http://schemas.microsoft.com/office/drawing/2014/main" id="{49858FF4-C6BE-C747-85D7-5BD31F7AC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4168775"/>
            <a:ext cx="38524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To shift the lines we can multiply by:
</a:t>
            </a:r>
            <a:endParaRPr lang="fr-FR" altLang="fr-FR" dirty="0"/>
          </a:p>
        </p:txBody>
      </p:sp>
      <p:graphicFrame>
        <p:nvGraphicFramePr>
          <p:cNvPr id="114736" name="Group 48">
            <a:extLst>
              <a:ext uri="{FF2B5EF4-FFF2-40B4-BE49-F238E27FC236}">
                <a16:creationId xmlns:a16="http://schemas.microsoft.com/office/drawing/2014/main" id="{E70F0C1B-E5AD-3C44-8E71-D5E5976E723C}"/>
              </a:ext>
            </a:extLst>
          </p:cNvPr>
          <p:cNvGraphicFramePr>
            <a:graphicFrameLocks noGrp="1"/>
          </p:cNvGraphicFramePr>
          <p:nvPr/>
        </p:nvGraphicFramePr>
        <p:xfrm>
          <a:off x="5076825" y="4221163"/>
          <a:ext cx="1296988" cy="1463676"/>
        </p:xfrm>
        <a:graphic>
          <a:graphicData uri="http://schemas.openxmlformats.org/drawingml/2006/table">
            <a:tbl>
              <a:tblPr/>
              <a:tblGrid>
                <a:gridCol w="325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4737" name="Group 49">
            <a:extLst>
              <a:ext uri="{FF2B5EF4-FFF2-40B4-BE49-F238E27FC236}">
                <a16:creationId xmlns:a16="http://schemas.microsoft.com/office/drawing/2014/main" id="{7D61DC2D-8EAD-0442-860A-E159C0C0A61D}"/>
              </a:ext>
            </a:extLst>
          </p:cNvPr>
          <p:cNvGraphicFramePr>
            <a:graphicFrameLocks noGrp="1"/>
          </p:cNvGraphicFramePr>
          <p:nvPr/>
        </p:nvGraphicFramePr>
        <p:xfrm>
          <a:off x="7307263" y="4221163"/>
          <a:ext cx="1296987" cy="1463676"/>
        </p:xfrm>
        <a:graphic>
          <a:graphicData uri="http://schemas.openxmlformats.org/drawingml/2006/table">
            <a:tbl>
              <a:tblPr/>
              <a:tblGrid>
                <a:gridCol w="325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914" name="Text Box 76">
            <a:extLst>
              <a:ext uri="{FF2B5EF4-FFF2-40B4-BE49-F238E27FC236}">
                <a16:creationId xmlns:a16="http://schemas.microsoft.com/office/drawing/2014/main" id="{273C1A66-23D7-B047-99A6-CAB3A90B2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4384675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or</a:t>
            </a:r>
          </a:p>
        </p:txBody>
      </p:sp>
      <p:sp>
        <p:nvSpPr>
          <p:cNvPr id="78915" name="Text Box 77">
            <a:extLst>
              <a:ext uri="{FF2B5EF4-FFF2-40B4-BE49-F238E27FC236}">
                <a16:creationId xmlns:a16="http://schemas.microsoft.com/office/drawing/2014/main" id="{D355BC04-C3A6-ED49-93FD-CA4A2827E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5824538"/>
            <a:ext cx="471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S</a:t>
            </a:r>
            <a:r>
              <a:rPr lang="fr-FR" altLang="fr-FR" baseline="30000"/>
              <a:t>-1</a:t>
            </a:r>
          </a:p>
        </p:txBody>
      </p:sp>
      <p:sp>
        <p:nvSpPr>
          <p:cNvPr id="78916" name="Text Box 78">
            <a:extLst>
              <a:ext uri="{FF2B5EF4-FFF2-40B4-BE49-F238E27FC236}">
                <a16:creationId xmlns:a16="http://schemas.microsoft.com/office/drawing/2014/main" id="{C3CD233B-1F08-B942-B0DB-DE5D36B41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9525" y="5799138"/>
            <a:ext cx="509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S</a:t>
            </a:r>
            <a:r>
              <a:rPr lang="fr-FR" altLang="fr-FR" baseline="30000"/>
              <a:t>+1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7D6326E-3276-9E4A-A0FC-74A151F3FAF0}"/>
              </a:ext>
            </a:extLst>
          </p:cNvPr>
          <p:cNvSpPr txBox="1"/>
          <p:nvPr/>
        </p:nvSpPr>
        <p:spPr>
          <a:xfrm>
            <a:off x="2052638" y="116632"/>
            <a:ext cx="486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have a look at the equation more closely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>
            <a:extLst>
              <a:ext uri="{FF2B5EF4-FFF2-40B4-BE49-F238E27FC236}">
                <a16:creationId xmlns:a16="http://schemas.microsoft.com/office/drawing/2014/main" id="{39F17FD8-DDB2-2442-8D57-EBBEA9EB8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423863"/>
            <a:ext cx="8229600" cy="585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400" b="1" dirty="0">
                <a:solidFill>
                  <a:srgbClr val="FF3300"/>
                </a:solidFill>
              </a:rPr>
              <a:t>But to shift the </a:t>
            </a:r>
            <a:r>
              <a:rPr lang="fr-FR" altLang="fr-FR" sz="2400" b="1" dirty="0" err="1">
                <a:solidFill>
                  <a:srgbClr val="FF3300"/>
                </a:solidFill>
              </a:rPr>
              <a:t>columns</a:t>
            </a:r>
            <a:r>
              <a:rPr lang="fr-FR" altLang="fr-FR" sz="2400" b="1" dirty="0">
                <a:solidFill>
                  <a:srgbClr val="FF3300"/>
                </a:solidFill>
              </a:rPr>
              <a:t>?
</a:t>
            </a:r>
          </a:p>
          <a:p>
            <a:pPr eaLnBrk="1" hangingPunct="1"/>
            <a:r>
              <a:rPr lang="fr-FR" altLang="fr-FR" dirty="0"/>
              <a:t>The </a:t>
            </a:r>
            <a:r>
              <a:rPr lang="fr-FR" altLang="fr-FR" dirty="0" err="1"/>
              <a:t>only</a:t>
            </a:r>
            <a:r>
              <a:rPr lang="fr-FR" altLang="fr-FR" dirty="0"/>
              <a:t> </a:t>
            </a:r>
            <a:r>
              <a:rPr lang="fr-FR" altLang="fr-FR" dirty="0" err="1"/>
              <a:t>way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to use the </a:t>
            </a:r>
            <a:r>
              <a:rPr lang="fr-FR" altLang="fr-FR" dirty="0" err="1"/>
              <a:t>transposed</a:t>
            </a:r>
            <a:r>
              <a:rPr lang="fr-FR" altLang="fr-FR" dirty="0"/>
              <a:t> matrix
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Shifting</a:t>
            </a:r>
            <a:r>
              <a:rPr lang="fr-FR" altLang="fr-FR" dirty="0"/>
              <a:t> a a </a:t>
            </a:r>
            <a:r>
              <a:rPr lang="fr-FR" altLang="fr-FR" dirty="0" err="1"/>
              <a:t>column</a:t>
            </a:r>
            <a:r>
              <a:rPr lang="fr-FR" altLang="fr-FR" dirty="0"/>
              <a:t>: shift the </a:t>
            </a:r>
            <a:r>
              <a:rPr lang="fr-FR" altLang="fr-FR" dirty="0" err="1"/>
              <a:t>lines</a:t>
            </a:r>
            <a:r>
              <a:rPr lang="fr-FR" altLang="fr-FR" dirty="0"/>
              <a:t> of the </a:t>
            </a:r>
            <a:r>
              <a:rPr lang="fr-FR" altLang="fr-FR" dirty="0" err="1"/>
              <a:t>transposed</a:t>
            </a:r>
            <a:r>
              <a:rPr lang="fr-FR" altLang="fr-FR" dirty="0"/>
              <a:t> and </a:t>
            </a:r>
            <a:r>
              <a:rPr lang="fr-FR" altLang="fr-FR" dirty="0" err="1"/>
              <a:t>take</a:t>
            </a:r>
            <a:r>
              <a:rPr lang="fr-FR" altLang="fr-FR" dirty="0"/>
              <a:t> the </a:t>
            </a:r>
            <a:r>
              <a:rPr lang="fr-FR" altLang="fr-FR" dirty="0" err="1"/>
              <a:t>transposed</a:t>
            </a:r>
            <a:r>
              <a:rPr lang="fr-FR" altLang="fr-FR" dirty="0"/>
              <a:t> </a:t>
            </a:r>
            <a:r>
              <a:rPr lang="fr-FR" altLang="fr-FR" dirty="0" err="1"/>
              <a:t>result</a:t>
            </a:r>
            <a:r>
              <a:rPr lang="fr-FR" altLang="fr-FR" dirty="0"/>
              <a:t> (S-1 A</a:t>
            </a:r>
            <a:r>
              <a:rPr lang="fr-FR" altLang="fr-FR" baseline="30000" dirty="0"/>
              <a:t>T</a:t>
            </a:r>
            <a:r>
              <a:rPr lang="fr-FR" altLang="fr-FR" dirty="0"/>
              <a:t>)</a:t>
            </a:r>
            <a:r>
              <a:rPr lang="fr-FR" altLang="fr-FR" baseline="30000" dirty="0" err="1"/>
              <a:t>T</a:t>
            </a:r>
            <a:r>
              <a:rPr lang="fr-FR" altLang="fr-FR" dirty="0"/>
              <a:t>
</a:t>
            </a:r>
            <a:endParaRPr lang="fr-FR" altLang="fr-FR" baseline="30000" dirty="0"/>
          </a:p>
          <a:p>
            <a:pPr eaLnBrk="1" hangingPunct="1"/>
            <a:endParaRPr lang="fr-FR" altLang="fr-FR" baseline="30000" dirty="0"/>
          </a:p>
          <a:p>
            <a:pPr eaLnBrk="1" hangingPunct="1"/>
            <a:endParaRPr lang="fr-FR" altLang="fr-FR" baseline="30000" dirty="0"/>
          </a:p>
          <a:p>
            <a:pPr eaLnBrk="1" hangingPunct="1"/>
            <a:endParaRPr lang="fr-FR" altLang="fr-FR" baseline="30000" dirty="0"/>
          </a:p>
          <a:p>
            <a:pPr eaLnBrk="1" hangingPunct="1"/>
            <a:r>
              <a:rPr lang="fr-FR" altLang="fr-FR" dirty="0" err="1"/>
              <a:t>Let's</a:t>
            </a:r>
            <a:r>
              <a:rPr lang="fr-FR" altLang="fr-FR" dirty="0"/>
              <a:t> </a:t>
            </a:r>
            <a:r>
              <a:rPr lang="fr-FR" altLang="fr-FR" dirty="0" err="1"/>
              <a:t>think</a:t>
            </a:r>
            <a:r>
              <a:rPr lang="fr-FR" altLang="fr-FR" dirty="0"/>
              <a:t> about </a:t>
            </a:r>
            <a:r>
              <a:rPr lang="fr-FR" altLang="fr-FR" dirty="0" err="1"/>
              <a:t>it</a:t>
            </a:r>
            <a:r>
              <a:rPr lang="fr-FR" altLang="fr-FR" dirty="0"/>
              <a:t>....
</a:t>
            </a:r>
          </a:p>
          <a:p>
            <a:pPr eaLnBrk="1" hangingPunct="1"/>
            <a:endParaRPr lang="fr-FR" altLang="fr-FR" baseline="30000" dirty="0"/>
          </a:p>
          <a:p>
            <a:pPr eaLnBrk="1" hangingPunct="1"/>
            <a:r>
              <a:rPr lang="fr-FR" altLang="fr-FR" b="1" dirty="0" err="1">
                <a:solidFill>
                  <a:schemeClr val="accent2"/>
                </a:solidFill>
              </a:rPr>
              <a:t>Problem</a:t>
            </a:r>
            <a:r>
              <a:rPr lang="fr-FR" altLang="fr-FR" b="1" dirty="0">
                <a:solidFill>
                  <a:schemeClr val="accent2"/>
                </a:solidFill>
              </a:rPr>
              <a:t>  !!!! =&gt; </a:t>
            </a:r>
          </a:p>
          <a:p>
            <a:pPr eaLnBrk="1" hangingPunct="1"/>
            <a:endParaRPr lang="fr-FR" altLang="fr-FR" b="1" dirty="0">
              <a:solidFill>
                <a:schemeClr val="accent2"/>
              </a:solidFill>
            </a:endParaRPr>
          </a:p>
          <a:p>
            <a:pPr eaLnBrk="1" hangingPunct="1"/>
            <a:r>
              <a:rPr lang="fr-FR" altLang="fr-FR" b="1" dirty="0">
                <a:solidFill>
                  <a:schemeClr val="accent2"/>
                </a:solidFill>
              </a:rPr>
              <a:t>Matrix transposition </a:t>
            </a:r>
            <a:r>
              <a:rPr lang="fr-FR" altLang="fr-FR" b="1" dirty="0" err="1">
                <a:solidFill>
                  <a:schemeClr val="accent2"/>
                </a:solidFill>
              </a:rPr>
              <a:t>is</a:t>
            </a:r>
            <a:r>
              <a:rPr lang="fr-FR" altLang="fr-FR" b="1" dirty="0">
                <a:solidFill>
                  <a:schemeClr val="accent2"/>
                </a:solidFill>
              </a:rPr>
              <a:t> NOT a </a:t>
            </a:r>
            <a:r>
              <a:rPr lang="fr-FR" altLang="fr-FR" b="1" dirty="0" err="1">
                <a:solidFill>
                  <a:schemeClr val="accent2"/>
                </a:solidFill>
              </a:rPr>
              <a:t>linear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</a:rPr>
              <a:t>operation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</a:p>
          <a:p>
            <a:pPr eaLnBrk="1" hangingPunct="1"/>
            <a:r>
              <a:rPr lang="fr-FR" altLang="fr-FR" b="1" dirty="0">
                <a:solidFill>
                  <a:schemeClr val="accent2"/>
                </a:solidFill>
              </a:rPr>
              <a:t>
</a:t>
            </a:r>
            <a:r>
              <a:rPr lang="fr-FR" altLang="fr-FR" b="1" dirty="0" err="1">
                <a:solidFill>
                  <a:schemeClr val="accent2"/>
                </a:solidFill>
                <a:sym typeface="Wingdings" pitchFamily="2" charset="2"/>
              </a:rPr>
              <a:t>it</a:t>
            </a:r>
            <a:r>
              <a:rPr lang="fr-FR" altLang="fr-FR" b="1" dirty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  <a:sym typeface="Wingdings" pitchFamily="2" charset="2"/>
              </a:rPr>
              <a:t>is</a:t>
            </a:r>
            <a:r>
              <a:rPr lang="fr-FR" altLang="fr-FR" b="1" dirty="0">
                <a:solidFill>
                  <a:schemeClr val="accent2"/>
                </a:solidFill>
                <a:sym typeface="Wingdings" pitchFamily="2" charset="2"/>
              </a:rPr>
              <a:t> not possible to </a:t>
            </a:r>
            <a:r>
              <a:rPr lang="fr-FR" altLang="fr-FR" b="1" dirty="0" err="1">
                <a:solidFill>
                  <a:schemeClr val="accent2"/>
                </a:solidFill>
                <a:sym typeface="Wingdings" pitchFamily="2" charset="2"/>
              </a:rPr>
              <a:t>compute</a:t>
            </a:r>
            <a:r>
              <a:rPr lang="fr-FR" altLang="fr-FR" b="1" dirty="0">
                <a:solidFill>
                  <a:schemeClr val="accent2"/>
                </a:solidFill>
                <a:sym typeface="Wingdings" pitchFamily="2" charset="2"/>
              </a:rPr>
              <a:t> a« </a:t>
            </a:r>
            <a:r>
              <a:rPr lang="fr-FR" altLang="fr-FR" b="1" dirty="0" err="1">
                <a:solidFill>
                  <a:schemeClr val="accent2"/>
                </a:solidFill>
                <a:sym typeface="Wingdings" pitchFamily="2" charset="2"/>
              </a:rPr>
              <a:t>column</a:t>
            </a:r>
            <a:r>
              <a:rPr lang="fr-FR" altLang="fr-FR" b="1" dirty="0">
                <a:solidFill>
                  <a:schemeClr val="accent2"/>
                </a:solidFill>
                <a:sym typeface="Wingdings" pitchFamily="2" charset="2"/>
              </a:rPr>
              <a:t> shift » </a:t>
            </a:r>
            <a:r>
              <a:rPr lang="fr-FR" altLang="fr-FR" b="1" dirty="0">
                <a:solidFill>
                  <a:schemeClr val="accent2"/>
                </a:solidFill>
              </a:rPr>
              <a:t>by a simple matrix multiplication...!!!!
</a:t>
            </a:r>
          </a:p>
          <a:p>
            <a:pPr eaLnBrk="1" hangingPunct="1"/>
            <a:endParaRPr lang="fr-FR" altLang="fr-FR" dirty="0"/>
          </a:p>
        </p:txBody>
      </p:sp>
      <p:sp>
        <p:nvSpPr>
          <p:cNvPr id="79875" name="Text Box 5">
            <a:extLst>
              <a:ext uri="{FF2B5EF4-FFF2-40B4-BE49-F238E27FC236}">
                <a16:creationId xmlns:a16="http://schemas.microsoft.com/office/drawing/2014/main" id="{5FEDC27A-FE0F-0742-AA81-9B9D14A38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203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>
            <a:extLst>
              <a:ext uri="{FF2B5EF4-FFF2-40B4-BE49-F238E27FC236}">
                <a16:creationId xmlns:a16="http://schemas.microsoft.com/office/drawing/2014/main" id="{1014DD02-D23F-4C41-BFAC-6FD900BA4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1554163"/>
            <a:ext cx="864235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An </a:t>
            </a:r>
            <a:r>
              <a:rPr lang="fr-FR" altLang="fr-FR" dirty="0" err="1"/>
              <a:t>equation</a:t>
            </a:r>
            <a:r>
              <a:rPr lang="fr-FR" altLang="fr-FR" dirty="0"/>
              <a:t> of the type : A X + B X</a:t>
            </a:r>
            <a:r>
              <a:rPr lang="fr-FR" altLang="fr-FR" baseline="30000" dirty="0"/>
              <a:t>T</a:t>
            </a:r>
            <a:r>
              <a:rPr lang="fr-FR" altLang="fr-FR" dirty="0"/>
              <a:t> = C  </a:t>
            </a:r>
            <a:r>
              <a:rPr lang="fr-FR" altLang="fr-FR" dirty="0" err="1">
                <a:solidFill>
                  <a:srgbClr val="FF3300"/>
                </a:solidFill>
              </a:rPr>
              <a:t>is</a:t>
            </a:r>
            <a:r>
              <a:rPr lang="fr-FR" altLang="fr-FR" dirty="0">
                <a:solidFill>
                  <a:srgbClr val="FF3300"/>
                </a:solidFill>
              </a:rPr>
              <a:t> not a </a:t>
            </a:r>
            <a:r>
              <a:rPr lang="fr-FR" altLang="fr-FR" dirty="0" err="1">
                <a:solidFill>
                  <a:srgbClr val="FF3300"/>
                </a:solidFill>
              </a:rPr>
              <a:t>linear</a:t>
            </a:r>
            <a:r>
              <a:rPr lang="fr-FR" altLang="fr-FR" dirty="0">
                <a:solidFill>
                  <a:srgbClr val="FF3300"/>
                </a:solidFill>
              </a:rPr>
              <a:t> </a:t>
            </a:r>
            <a:r>
              <a:rPr lang="fr-FR" altLang="fr-FR" dirty="0" err="1">
                <a:solidFill>
                  <a:srgbClr val="FF3300"/>
                </a:solidFill>
              </a:rPr>
              <a:t>operation</a:t>
            </a:r>
            <a:r>
              <a:rPr lang="fr-FR" altLang="fr-FR" dirty="0">
                <a:solidFill>
                  <a:srgbClr val="FF3300"/>
                </a:solidFill>
              </a:rPr>
              <a:t> </a:t>
            </a:r>
            <a:r>
              <a:rPr lang="fr-FR" altLang="fr-FR" dirty="0"/>
              <a:t>….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So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can</a:t>
            </a:r>
            <a:r>
              <a:rPr lang="fr-FR" altLang="fr-FR" dirty="0"/>
              <a:t> NOT </a:t>
            </a:r>
            <a:r>
              <a:rPr lang="fr-FR" altLang="fr-FR" dirty="0" err="1"/>
              <a:t>simply</a:t>
            </a:r>
            <a:r>
              <a:rPr lang="fr-FR" altLang="fr-FR" dirty="0"/>
              <a:t> </a:t>
            </a:r>
            <a:r>
              <a:rPr lang="fr-FR" altLang="fr-FR" dirty="0" err="1"/>
              <a:t>write</a:t>
            </a:r>
            <a:r>
              <a:rPr lang="fr-FR" altLang="fr-FR" dirty="0"/>
              <a:t> </a:t>
            </a:r>
            <a:r>
              <a:rPr lang="fr-FR" altLang="fr-FR" dirty="0" err="1"/>
              <a:t>this</a:t>
            </a:r>
            <a:r>
              <a:rPr lang="fr-FR" altLang="fr-FR" dirty="0"/>
              <a:t> </a:t>
            </a:r>
            <a:r>
              <a:rPr lang="fr-FR" altLang="fr-FR" dirty="0" err="1"/>
              <a:t>problem</a:t>
            </a:r>
            <a:r>
              <a:rPr lang="fr-FR" altLang="fr-FR" dirty="0"/>
              <a:t> in the </a:t>
            </a:r>
            <a:r>
              <a:rPr lang="fr-FR" altLang="fr-FR" dirty="0" err="1"/>
              <a:t>form</a:t>
            </a:r>
            <a:r>
              <a:rPr lang="fr-FR" altLang="fr-FR" dirty="0"/>
              <a:t> of a 
Simple multiplication of </a:t>
            </a:r>
            <a:r>
              <a:rPr lang="fr-FR" altLang="fr-FR" dirty="0" err="1"/>
              <a:t>matrixes</a:t>
            </a:r>
            <a:r>
              <a:rPr lang="fr-FR" altLang="fr-FR" dirty="0"/>
              <a:t>...
You </a:t>
            </a:r>
            <a:r>
              <a:rPr lang="fr-FR" altLang="fr-FR" dirty="0" err="1"/>
              <a:t>can</a:t>
            </a:r>
            <a:r>
              <a:rPr lang="fr-FR" altLang="fr-FR" dirty="0"/>
              <a:t> </a:t>
            </a:r>
            <a:r>
              <a:rPr lang="fr-FR" altLang="fr-FR" dirty="0" err="1"/>
              <a:t>get</a:t>
            </a:r>
            <a:r>
              <a:rPr lang="fr-FR" altLang="fr-FR" dirty="0"/>
              <a:t> </a:t>
            </a:r>
            <a:r>
              <a:rPr lang="fr-FR" altLang="fr-FR" dirty="0" err="1"/>
              <a:t>away</a:t>
            </a:r>
            <a:r>
              <a:rPr lang="fr-FR" altLang="fr-FR" dirty="0"/>
              <a:t> </a:t>
            </a:r>
            <a:r>
              <a:rPr lang="fr-FR" altLang="fr-FR" dirty="0" err="1"/>
              <a:t>with</a:t>
            </a:r>
            <a:r>
              <a:rPr lang="fr-FR" altLang="fr-FR" dirty="0"/>
              <a:t> </a:t>
            </a:r>
            <a:r>
              <a:rPr lang="fr-FR" altLang="fr-FR" dirty="0" err="1"/>
              <a:t>it</a:t>
            </a:r>
            <a:r>
              <a:rPr lang="fr-FR" altLang="fr-FR" dirty="0"/>
              <a:t> by </a:t>
            </a:r>
            <a:r>
              <a:rPr lang="fr-FR" altLang="fr-FR" dirty="0" err="1"/>
              <a:t>writing</a:t>
            </a:r>
            <a:r>
              <a:rPr lang="fr-FR" altLang="fr-FR" dirty="0"/>
              <a:t> a system of N</a:t>
            </a:r>
            <a:r>
              <a:rPr lang="fr-FR" altLang="fr-FR" baseline="30000" dirty="0"/>
              <a:t>2</a:t>
            </a:r>
            <a:r>
              <a:rPr lang="fr-FR" altLang="fr-FR" dirty="0"/>
              <a:t> équations </a:t>
            </a:r>
            <a:r>
              <a:rPr lang="fr-FR" altLang="fr-FR" dirty="0" err="1"/>
              <a:t>with</a:t>
            </a:r>
            <a:r>
              <a:rPr lang="fr-FR" altLang="fr-FR" dirty="0"/>
              <a:t> N</a:t>
            </a:r>
            <a:r>
              <a:rPr lang="fr-FR" altLang="fr-FR" baseline="30000" dirty="0"/>
              <a:t>2</a:t>
            </a:r>
            <a:r>
              <a:rPr lang="fr-FR" altLang="fr-FR" dirty="0"/>
              <a:t>  </a:t>
            </a:r>
            <a:r>
              <a:rPr lang="fr-FR" altLang="fr-FR" dirty="0" err="1"/>
              <a:t>Unknown</a:t>
            </a:r>
            <a:r>
              <a:rPr lang="fr-FR" altLang="fr-FR" dirty="0"/>
              <a:t>
(</a:t>
            </a:r>
            <a:r>
              <a:rPr lang="fr-FR" altLang="fr-FR" dirty="0" err="1"/>
              <a:t>so</a:t>
            </a:r>
            <a:r>
              <a:rPr lang="fr-FR" altLang="fr-FR" dirty="0"/>
              <a:t> a matrix </a:t>
            </a:r>
            <a:r>
              <a:rPr lang="fr-FR" altLang="fr-FR" dirty="0" err="1"/>
              <a:t>containing</a:t>
            </a:r>
            <a:r>
              <a:rPr lang="fr-FR" altLang="fr-FR" dirty="0"/>
              <a:t> N4 </a:t>
            </a:r>
            <a:r>
              <a:rPr lang="fr-FR" altLang="fr-FR" dirty="0" err="1"/>
              <a:t>terms</a:t>
            </a:r>
            <a:r>
              <a:rPr lang="fr-FR" altLang="fr-FR" dirty="0"/>
              <a:t>)... </a:t>
            </a:r>
            <a:r>
              <a:rPr lang="fr-FR" altLang="fr-FR" dirty="0" err="1"/>
              <a:t>which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long and VERY ineffective...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This </a:t>
            </a:r>
            <a:r>
              <a:rPr lang="fr-FR" altLang="fr-FR" dirty="0" err="1"/>
              <a:t>would</a:t>
            </a:r>
            <a:r>
              <a:rPr lang="fr-FR" altLang="fr-FR" dirty="0"/>
              <a:t> </a:t>
            </a:r>
            <a:r>
              <a:rPr lang="fr-FR" altLang="fr-FR" dirty="0" err="1"/>
              <a:t>require</a:t>
            </a:r>
            <a:r>
              <a:rPr lang="fr-FR" altLang="fr-FR" dirty="0"/>
              <a:t> to </a:t>
            </a:r>
            <a:r>
              <a:rPr lang="fr-FR" altLang="fr-FR" dirty="0" err="1"/>
              <a:t>consider</a:t>
            </a:r>
            <a:r>
              <a:rPr lang="fr-FR" altLang="fr-FR" dirty="0"/>
              <a:t> a matrix </a:t>
            </a:r>
            <a:r>
              <a:rPr lang="fr-FR" altLang="fr-FR" dirty="0" err="1"/>
              <a:t>with</a:t>
            </a:r>
            <a:r>
              <a:rPr lang="fr-FR" altLang="fr-FR" dirty="0"/>
              <a:t> size N</a:t>
            </a:r>
            <a:r>
              <a:rPr lang="fr-FR" altLang="fr-FR" baseline="30000" dirty="0"/>
              <a:t>2</a:t>
            </a:r>
            <a:r>
              <a:rPr lang="fr-FR" altLang="fr-FR" dirty="0"/>
              <a:t>xN</a:t>
            </a:r>
            <a:r>
              <a:rPr lang="fr-FR" altLang="fr-FR" baseline="30000" dirty="0"/>
              <a:t>2</a:t>
            </a:r>
            <a:r>
              <a:rPr lang="fr-FR" altLang="fr-FR" dirty="0"/>
              <a:t>=N</a:t>
            </a:r>
            <a:r>
              <a:rPr lang="fr-FR" altLang="fr-FR" baseline="30000" dirty="0"/>
              <a:t>4 </a:t>
            </a:r>
            <a:r>
              <a:rPr lang="fr-FR" altLang="fr-FR" dirty="0"/>
              <a:t> </a:t>
            </a:r>
            <a:r>
              <a:rPr lang="fr-FR" altLang="fr-FR" dirty="0" err="1"/>
              <a:t>elements</a:t>
            </a:r>
            <a:r>
              <a:rPr lang="fr-FR" altLang="fr-FR" dirty="0"/>
              <a:t> !</a:t>
            </a:r>
          </a:p>
          <a:p>
            <a:pPr eaLnBrk="1" hangingPunct="1"/>
            <a:r>
              <a:rPr lang="fr-FR" altLang="fr-FR" dirty="0"/>
              <a:t>
So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see</a:t>
            </a:r>
            <a:r>
              <a:rPr lang="fr-FR" altLang="fr-FR" dirty="0"/>
              <a:t> </a:t>
            </a:r>
            <a:r>
              <a:rPr lang="fr-FR" altLang="fr-FR" dirty="0" err="1"/>
              <a:t>that</a:t>
            </a:r>
            <a:r>
              <a:rPr lang="fr-FR" altLang="fr-FR" dirty="0"/>
              <a:t> </a:t>
            </a:r>
            <a:r>
              <a:rPr lang="fr-FR" altLang="fr-FR" dirty="0" err="1"/>
              <a:t>elliptical</a:t>
            </a:r>
            <a:r>
              <a:rPr lang="fr-FR" altLang="fr-FR" dirty="0"/>
              <a:t> </a:t>
            </a:r>
            <a:r>
              <a:rPr lang="fr-FR" altLang="fr-FR" dirty="0" err="1"/>
              <a:t>equations</a:t>
            </a:r>
            <a:r>
              <a:rPr lang="fr-FR" altLang="fr-FR" dirty="0"/>
              <a:t> are </a:t>
            </a:r>
            <a:r>
              <a:rPr lang="fr-FR" altLang="fr-FR" dirty="0" err="1"/>
              <a:t>very</a:t>
            </a:r>
            <a:r>
              <a:rPr lang="fr-FR" altLang="fr-FR" dirty="0"/>
              <a:t> </a:t>
            </a:r>
            <a:r>
              <a:rPr lang="fr-FR" altLang="fr-FR" dirty="0" err="1"/>
              <a:t>expensive</a:t>
            </a:r>
            <a:r>
              <a:rPr lang="fr-FR" altLang="fr-FR" dirty="0"/>
              <a:t> in memory and computation
</a:t>
            </a:r>
          </a:p>
          <a:p>
            <a:pPr eaLnBrk="1" hangingPunct="1"/>
            <a:r>
              <a:rPr lang="fr-FR" altLang="fr-FR" dirty="0" err="1"/>
              <a:t>Example</a:t>
            </a:r>
            <a:r>
              <a:rPr lang="fr-FR" altLang="fr-FR" dirty="0"/>
              <a:t>: all </a:t>
            </a:r>
            <a:r>
              <a:rPr lang="fr-FR" altLang="fr-FR" dirty="0" err="1"/>
              <a:t>problems</a:t>
            </a:r>
            <a:r>
              <a:rPr lang="fr-FR" altLang="fr-FR" dirty="0"/>
              <a:t> </a:t>
            </a:r>
            <a:r>
              <a:rPr lang="fr-FR" altLang="fr-FR" dirty="0" err="1"/>
              <a:t>with</a:t>
            </a:r>
            <a:r>
              <a:rPr lang="fr-FR" altLang="fr-FR" dirty="0"/>
              <a:t> N body </a:t>
            </a:r>
            <a:r>
              <a:rPr lang="fr-FR" altLang="fr-FR" dirty="0" err="1"/>
              <a:t>where</a:t>
            </a:r>
            <a:r>
              <a:rPr lang="fr-FR" altLang="fr-FR" dirty="0"/>
              <a:t> the </a:t>
            </a:r>
            <a:r>
              <a:rPr lang="fr-FR" altLang="fr-FR" dirty="0" err="1"/>
              <a:t>gravity</a:t>
            </a:r>
            <a:r>
              <a:rPr lang="fr-FR" altLang="fr-FR" dirty="0"/>
              <a:t> </a:t>
            </a:r>
            <a:r>
              <a:rPr lang="fr-FR" altLang="fr-FR" dirty="0" err="1"/>
              <a:t>field</a:t>
            </a:r>
            <a:r>
              <a:rPr lang="fr-FR" altLang="fr-FR" dirty="0"/>
              <a:t> </a:t>
            </a:r>
            <a:r>
              <a:rPr lang="fr-FR" altLang="fr-FR" dirty="0" err="1"/>
              <a:t>equation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very</a:t>
            </a:r>
            <a:r>
              <a:rPr lang="fr-FR" altLang="fr-FR" dirty="0"/>
              <a:t> </a:t>
            </a:r>
            <a:r>
              <a:rPr lang="fr-FR" altLang="fr-FR" dirty="0" err="1"/>
              <a:t>computationally</a:t>
            </a:r>
            <a:r>
              <a:rPr lang="fr-FR" altLang="fr-FR" dirty="0"/>
              <a:t> intensive</a:t>
            </a:r>
          </a:p>
          <a:p>
            <a:pPr eaLnBrk="1" hangingPunct="1"/>
            <a:r>
              <a:rPr lang="fr-FR" altLang="fr-FR" dirty="0"/>
              <a:t>
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40E47416-1D91-5348-846E-20168655E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84138"/>
            <a:ext cx="746871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800" b="1" dirty="0" err="1">
                <a:solidFill>
                  <a:srgbClr val="FF3300"/>
                </a:solidFill>
              </a:rPr>
              <a:t>Solving</a:t>
            </a:r>
            <a:r>
              <a:rPr lang="fr-FR" altLang="fr-FR" sz="2800" b="1" dirty="0">
                <a:solidFill>
                  <a:srgbClr val="FF3300"/>
                </a:solidFill>
              </a:rPr>
              <a:t> the Poisson </a:t>
            </a:r>
            <a:r>
              <a:rPr lang="fr-FR" altLang="fr-FR" sz="2800" b="1" dirty="0" err="1">
                <a:solidFill>
                  <a:srgbClr val="FF3300"/>
                </a:solidFill>
              </a:rPr>
              <a:t>equation</a:t>
            </a:r>
            <a:r>
              <a:rPr lang="fr-FR" altLang="fr-FR" sz="2800" b="1" dirty="0">
                <a:solidFill>
                  <a:srgbClr val="FF3300"/>
                </a:solidFill>
              </a:rPr>
              <a:t> 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Slow relaxation </a:t>
            </a:r>
            <a:r>
              <a:rPr lang="fr-FR" altLang="fr-FR" dirty="0" err="1"/>
              <a:t>method</a:t>
            </a:r>
            <a:r>
              <a:rPr lang="fr-FR" altLang="fr-FR" dirty="0"/>
              <a:t> : the Gauss Seidel </a:t>
            </a:r>
            <a:r>
              <a:rPr lang="fr-FR" altLang="fr-FR" dirty="0" err="1"/>
              <a:t>method</a:t>
            </a:r>
            <a:r>
              <a:rPr lang="fr-FR" altLang="fr-FR" dirty="0"/>
              <a:t>, and Jacobi Method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D97E28-3471-4E4F-9045-B5D2A94D3E43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501775"/>
            <a:ext cx="8748712" cy="919163"/>
            <a:chOff x="249" y="1536"/>
            <a:chExt cx="5511" cy="579"/>
          </a:xfrm>
        </p:grpSpPr>
        <p:pic>
          <p:nvPicPr>
            <p:cNvPr id="6" name="Picture 5" descr="$\displaystyle \left. 2u_{i,j}+ u_{i-1,j} +u_{i,j+1}-2u_{i,j}+u_{i,j-1} \right]&#10;= - \rho_{i,j}$">
              <a:extLst>
                <a:ext uri="{FF2B5EF4-FFF2-40B4-BE49-F238E27FC236}">
                  <a16:creationId xmlns:a16="http://schemas.microsoft.com/office/drawing/2014/main" id="{762B06EB-660F-0244-BD21-8F474DCBC9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" y="1661"/>
              <a:ext cx="428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 descr="$\displaystyle \frac{1}{(\Delta l)^{2}} \left[ u_{i+1,j} \right.$">
              <a:extLst>
                <a:ext uri="{FF2B5EF4-FFF2-40B4-BE49-F238E27FC236}">
                  <a16:creationId xmlns:a16="http://schemas.microsoft.com/office/drawing/2014/main" id="{5D62420E-FCF5-EC4D-BD17-9D4BD0CE9C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1536"/>
              <a:ext cx="1089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84EDECB7-E62B-F746-B82E-C03A47B75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" y="1664"/>
              <a:ext cx="17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2200" b="1"/>
                <a:t>-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E5152758-1356-E041-B12C-6F793DF9101C}"/>
              </a:ext>
            </a:extLst>
          </p:cNvPr>
          <p:cNvSpPr txBox="1"/>
          <p:nvPr/>
        </p:nvSpPr>
        <p:spPr>
          <a:xfrm>
            <a:off x="467544" y="3140968"/>
            <a:ext cx="87469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Gauss-</a:t>
            </a:r>
            <a:r>
              <a:rPr lang="en-US" dirty="0" err="1"/>
              <a:t>Siedel</a:t>
            </a:r>
            <a:r>
              <a:rPr lang="en-US" dirty="0"/>
              <a:t> method is an iterative procedure that converges progressively</a:t>
            </a:r>
          </a:p>
          <a:p>
            <a:r>
              <a:rPr lang="en-US" dirty="0"/>
              <a:t>To the solution by successive steps of approximation.</a:t>
            </a:r>
          </a:p>
          <a:p>
            <a:endParaRPr lang="en-US" dirty="0"/>
          </a:p>
          <a:p>
            <a:r>
              <a:rPr lang="en-US" dirty="0"/>
              <a:t>Let’s call U</a:t>
            </a:r>
            <a:r>
              <a:rPr lang="en-US" baseline="30000" dirty="0"/>
              <a:t>n</a:t>
            </a:r>
            <a:r>
              <a:rPr lang="en-US" dirty="0"/>
              <a:t> the system at step n, so that U</a:t>
            </a:r>
            <a:r>
              <a:rPr lang="en-US" baseline="30000" dirty="0"/>
              <a:t>n+1</a:t>
            </a:r>
            <a:r>
              <a:rPr lang="en-US" dirty="0"/>
              <a:t> = f(U</a:t>
            </a:r>
            <a:r>
              <a:rPr lang="en-US" baseline="30000" dirty="0"/>
              <a:t>n</a:t>
            </a:r>
            <a:r>
              <a:rPr lang="en-US" dirty="0"/>
              <a:t>). With f an non-linear</a:t>
            </a:r>
          </a:p>
          <a:p>
            <a:r>
              <a:rPr lang="en-US" dirty="0"/>
              <a:t> (and maybe complex transformation)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try to find a a way that when n goes to infinity U</a:t>
            </a:r>
            <a:r>
              <a:rPr lang="en-US" baseline="30000" dirty="0"/>
              <a:t>n </a:t>
            </a:r>
            <a:r>
              <a:rPr lang="en-US" dirty="0"/>
              <a:t> becomes solution of the above</a:t>
            </a:r>
          </a:p>
          <a:p>
            <a:r>
              <a:rPr lang="en-US" dirty="0"/>
              <a:t>Equation (the </a:t>
            </a:r>
            <a:r>
              <a:rPr lang="en-US" dirty="0" err="1"/>
              <a:t>poisson</a:t>
            </a:r>
            <a:r>
              <a:rPr lang="en-US" dirty="0"/>
              <a:t> equation)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74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6B7075C-C2D3-854D-B729-369857E0D73F}"/>
              </a:ext>
            </a:extLst>
          </p:cNvPr>
          <p:cNvSpPr txBox="1"/>
          <p:nvPr/>
        </p:nvSpPr>
        <p:spPr>
          <a:xfrm>
            <a:off x="683568" y="476672"/>
            <a:ext cx="3659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from the above equation :</a:t>
            </a:r>
          </a:p>
          <a:p>
            <a:endParaRPr 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2B776413-B7A4-9744-A922-064BAC70B150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501775"/>
            <a:ext cx="8748712" cy="919163"/>
            <a:chOff x="249" y="1536"/>
            <a:chExt cx="5511" cy="579"/>
          </a:xfrm>
        </p:grpSpPr>
        <p:pic>
          <p:nvPicPr>
            <p:cNvPr id="7" name="Picture 5" descr="$\displaystyle \left. 2u_{i,j}+ u_{i-1,j} +u_{i,j+1}-2u_{i,j}+u_{i,j-1} \right]&#10;= - \rho_{i,j}$">
              <a:extLst>
                <a:ext uri="{FF2B5EF4-FFF2-40B4-BE49-F238E27FC236}">
                  <a16:creationId xmlns:a16="http://schemas.microsoft.com/office/drawing/2014/main" id="{7D7ECA1E-F530-144D-B669-EB23785F7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" y="1661"/>
              <a:ext cx="428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$\displaystyle \frac{1}{(\Delta l)^{2}} \left[ u_{i+1,j} \right.$">
              <a:extLst>
                <a:ext uri="{FF2B5EF4-FFF2-40B4-BE49-F238E27FC236}">
                  <a16:creationId xmlns:a16="http://schemas.microsoft.com/office/drawing/2014/main" id="{4F97FF86-9124-854A-9A65-50B7BD91A5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1536"/>
              <a:ext cx="1089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BCA4C42D-8E21-D244-A385-D9242D7A1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" y="1664"/>
              <a:ext cx="17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2200" b="1"/>
                <a:t>-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63B4D0F-11C5-3B48-8E05-A1F736C48DF4}"/>
                  </a:ext>
                </a:extLst>
              </p:cNvPr>
              <p:cNvSpPr txBox="1"/>
              <p:nvPr/>
            </p:nvSpPr>
            <p:spPr>
              <a:xfrm>
                <a:off x="683568" y="2780928"/>
                <a:ext cx="6840527" cy="14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 write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63B4D0F-11C5-3B48-8E05-A1F736C48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780928"/>
                <a:ext cx="6840527" cy="1414683"/>
              </a:xfrm>
              <a:prstGeom prst="rect">
                <a:avLst/>
              </a:prstGeom>
              <a:blipFill>
                <a:blip r:embed="rId4"/>
                <a:stretch>
                  <a:fillRect l="-741" t="-1770" b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C9B25EE-47BF-FE4E-9D43-043836388193}"/>
                  </a:ext>
                </a:extLst>
              </p:cNvPr>
              <p:cNvSpPr txBox="1"/>
              <p:nvPr/>
            </p:nvSpPr>
            <p:spPr>
              <a:xfrm>
                <a:off x="996854" y="4365104"/>
                <a:ext cx="7312964" cy="1426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Then we interpret this equation as an iterative procedure 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C9B25EE-47BF-FE4E-9D43-043836388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54" y="4365104"/>
                <a:ext cx="7312964" cy="1426994"/>
              </a:xfrm>
              <a:prstGeom prst="rect">
                <a:avLst/>
              </a:prstGeom>
              <a:blipFill>
                <a:blip r:embed="rId5"/>
                <a:stretch>
                  <a:fillRect l="-693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FC5BF21-1F58-C040-A395-A0EB0F23D3DC}"/>
              </a:ext>
            </a:extLst>
          </p:cNvPr>
          <p:cNvCxnSpPr/>
          <p:nvPr/>
        </p:nvCxnSpPr>
        <p:spPr>
          <a:xfrm flipV="1">
            <a:off x="683568" y="5517232"/>
            <a:ext cx="360213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16C6A20-C63A-F24B-A23D-C8286025AC81}"/>
              </a:ext>
            </a:extLst>
          </p:cNvPr>
          <p:cNvCxnSpPr>
            <a:cxnSpLocks/>
          </p:cNvCxnSpPr>
          <p:nvPr/>
        </p:nvCxnSpPr>
        <p:spPr>
          <a:xfrm flipV="1">
            <a:off x="5292080" y="5229200"/>
            <a:ext cx="0" cy="720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0F2FB92A-C9BE-6A4C-BA4E-32BD885E90B4}"/>
              </a:ext>
            </a:extLst>
          </p:cNvPr>
          <p:cNvSpPr txBox="1"/>
          <p:nvPr/>
        </p:nvSpPr>
        <p:spPr>
          <a:xfrm>
            <a:off x="741993" y="5847196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N+1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BE305AB-9E6A-3D40-A725-58972D7CC42D}"/>
              </a:ext>
            </a:extLst>
          </p:cNvPr>
          <p:cNvSpPr txBox="1"/>
          <p:nvPr/>
        </p:nvSpPr>
        <p:spPr>
          <a:xfrm>
            <a:off x="4949647" y="598063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374D0F-09B5-1D42-97AE-55B9987BBFF7}"/>
              </a:ext>
            </a:extLst>
          </p:cNvPr>
          <p:cNvSpPr txBox="1"/>
          <p:nvPr/>
        </p:nvSpPr>
        <p:spPr>
          <a:xfrm>
            <a:off x="130969" y="6266154"/>
            <a:ext cx="8058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U converges to the solution of the </a:t>
            </a:r>
            <a:r>
              <a:rPr lang="en-US" dirty="0" err="1"/>
              <a:t>poisson</a:t>
            </a:r>
            <a:r>
              <a:rPr lang="en-US" dirty="0"/>
              <a:t> equation, then the solution is the</a:t>
            </a:r>
          </a:p>
          <a:p>
            <a:r>
              <a:rPr lang="en-US" dirty="0"/>
              <a:t>Convergence point of the iterative procedure</a:t>
            </a:r>
          </a:p>
        </p:txBody>
      </p:sp>
    </p:spTree>
    <p:extLst>
      <p:ext uri="{BB962C8B-B14F-4D97-AF65-F5344CB8AC3E}">
        <p14:creationId xmlns:p14="http://schemas.microsoft.com/office/powerpoint/2010/main" val="270303150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F65D156-6928-8146-B2CB-AA37A1338E86}"/>
                  </a:ext>
                </a:extLst>
              </p:cNvPr>
              <p:cNvSpPr txBox="1"/>
              <p:nvPr/>
            </p:nvSpPr>
            <p:spPr>
              <a:xfrm>
                <a:off x="467544" y="260648"/>
                <a:ext cx="8097088" cy="1703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This is the JACOBI iteration: Every point (</a:t>
                </a:r>
                <a:r>
                  <a:rPr lang="en-US" dirty="0" err="1"/>
                  <a:t>i,j</a:t>
                </a:r>
                <a:r>
                  <a:rPr lang="en-US" dirty="0"/>
                  <a:t>) is calculated individually following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F65D156-6928-8146-B2CB-AA37A1338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60648"/>
                <a:ext cx="8097088" cy="1703993"/>
              </a:xfrm>
              <a:prstGeom prst="rect">
                <a:avLst/>
              </a:prstGeom>
              <a:blipFill>
                <a:blip r:embed="rId2"/>
                <a:stretch>
                  <a:fillRect l="-626" t="-1481" r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5FA581B-A15C-6B41-B86C-5AD94ABFEEAB}"/>
                  </a:ext>
                </a:extLst>
              </p:cNvPr>
              <p:cNvSpPr txBox="1"/>
              <p:nvPr/>
            </p:nvSpPr>
            <p:spPr>
              <a:xfrm>
                <a:off x="448420" y="1964641"/>
                <a:ext cx="8500725" cy="1789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At every step N you have to </a:t>
                </a:r>
                <a:r>
                  <a:rPr lang="en-US" dirty="0" err="1"/>
                  <a:t>chek</a:t>
                </a:r>
                <a:r>
                  <a:rPr lang="en-US" dirty="0"/>
                  <a:t> that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𝑎𝑏𝑠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+1 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dirty="0"/>
                  <a:t> gets smaller</a:t>
                </a:r>
              </a:p>
              <a:p>
                <a:r>
                  <a:rPr lang="en-US" dirty="0"/>
                  <a:t>Than a small pre-defined value </a:t>
                </a:r>
              </a:p>
              <a:p>
                <a:endParaRPr lang="en-US" dirty="0"/>
              </a:p>
              <a:p>
                <a:r>
                  <a:rPr lang="en-US" dirty="0"/>
                  <a:t>The above equation must be modified for the boundary conditions:</a:t>
                </a:r>
              </a:p>
              <a:p>
                <a:r>
                  <a:rPr lang="en-US" dirty="0"/>
                  <a:t>U</a:t>
                </a:r>
                <a:r>
                  <a:rPr lang="en-US" baseline="30000" dirty="0"/>
                  <a:t>N</a:t>
                </a:r>
                <a:r>
                  <a:rPr lang="en-US" baseline="-25000" dirty="0"/>
                  <a:t> 0,j</a:t>
                </a:r>
                <a:r>
                  <a:rPr lang="en-US" dirty="0"/>
                  <a:t> , U</a:t>
                </a:r>
                <a:r>
                  <a:rPr lang="en-US" baseline="30000" dirty="0"/>
                  <a:t>N</a:t>
                </a:r>
                <a:r>
                  <a:rPr lang="en-US" baseline="-25000" dirty="0"/>
                  <a:t> i,0</a:t>
                </a:r>
                <a:r>
                  <a:rPr lang="en-US" dirty="0"/>
                  <a:t> ,  U</a:t>
                </a:r>
                <a:r>
                  <a:rPr lang="en-US" baseline="30000" dirty="0"/>
                  <a:t>N</a:t>
                </a:r>
                <a:r>
                  <a:rPr lang="en-US" baseline="-25000" dirty="0"/>
                  <a:t> </a:t>
                </a:r>
                <a:r>
                  <a:rPr lang="en-US" baseline="-25000" dirty="0" err="1"/>
                  <a:t>imax,j</a:t>
                </a:r>
                <a:r>
                  <a:rPr lang="en-US" dirty="0"/>
                  <a:t> , U</a:t>
                </a:r>
                <a:r>
                  <a:rPr lang="en-US" baseline="30000" dirty="0"/>
                  <a:t>N</a:t>
                </a:r>
                <a:r>
                  <a:rPr lang="en-US" baseline="-25000" dirty="0"/>
                  <a:t> </a:t>
                </a:r>
                <a:r>
                  <a:rPr lang="en-US" baseline="-25000" dirty="0" err="1"/>
                  <a:t>i,jmax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5FA581B-A15C-6B41-B86C-5AD94ABFE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20" y="1964641"/>
                <a:ext cx="8500725" cy="1789977"/>
              </a:xfrm>
              <a:prstGeom prst="rect">
                <a:avLst/>
              </a:prstGeom>
              <a:blipFill>
                <a:blip r:embed="rId3"/>
                <a:stretch>
                  <a:fillRect l="-597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82589754-3E80-7644-B779-889E879421EC}"/>
              </a:ext>
            </a:extLst>
          </p:cNvPr>
          <p:cNvSpPr txBox="1"/>
          <p:nvPr/>
        </p:nvSpPr>
        <p:spPr>
          <a:xfrm>
            <a:off x="370850" y="3582516"/>
            <a:ext cx="7545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the Jacobi method for solving the Poisson Equation goes as follows :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4686CC7-36A5-E94E-A2A5-29A31F5CE5D7}"/>
                  </a:ext>
                </a:extLst>
              </p:cNvPr>
              <p:cNvSpPr txBox="1"/>
              <p:nvPr/>
            </p:nvSpPr>
            <p:spPr>
              <a:xfrm>
                <a:off x="1565792" y="4038663"/>
                <a:ext cx="7089057" cy="2966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1- Define the grid of charges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2- Start with U</a:t>
                </a:r>
                <a:r>
                  <a:rPr lang="en-US" baseline="30000" dirty="0"/>
                  <a:t>0 </a:t>
                </a:r>
                <a:r>
                  <a:rPr lang="en-US" dirty="0"/>
                  <a:t>=0 everywhere </a:t>
                </a:r>
              </a:p>
              <a:p>
                <a:r>
                  <a:rPr lang="en-US" dirty="0"/>
                  <a:t>3- Compute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4- Apply boundary conditions</a:t>
                </a:r>
              </a:p>
              <a:p>
                <a:r>
                  <a:rPr lang="en-US" dirty="0"/>
                  <a:t>5- Check for every (</a:t>
                </a:r>
                <a:r>
                  <a:rPr lang="en-US" dirty="0" err="1"/>
                  <a:t>I,j</a:t>
                </a:r>
                <a:r>
                  <a:rPr lang="en-US" dirty="0"/>
                  <a:t>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𝑎𝑏𝑠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take the max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6-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)&lt;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max_error</a:t>
                </a:r>
                <a:r>
                  <a:rPr lang="en-US" dirty="0"/>
                  <a:t> is predefined) then STOP</a:t>
                </a:r>
              </a:p>
              <a:p>
                <a:r>
                  <a:rPr lang="en-US" dirty="0"/>
                  <a:t>7- Otherwise go back to 3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4686CC7-36A5-E94E-A2A5-29A31F5CE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792" y="4038663"/>
                <a:ext cx="7089057" cy="2966325"/>
              </a:xfrm>
              <a:prstGeom prst="rect">
                <a:avLst/>
              </a:prstGeom>
              <a:blipFill>
                <a:blip r:embed="rId4"/>
                <a:stretch>
                  <a:fillRect l="-716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0257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88" name="Oval 101">
            <a:extLst>
              <a:ext uri="{FF2B5EF4-FFF2-40B4-BE49-F238E27FC236}">
                <a16:creationId xmlns:a16="http://schemas.microsoft.com/office/drawing/2014/main" id="{928E829C-1FA1-C044-8466-1BB935D46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5949950"/>
            <a:ext cx="144463" cy="14446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76889" name="Oval 102">
            <a:extLst>
              <a:ext uri="{FF2B5EF4-FFF2-40B4-BE49-F238E27FC236}">
                <a16:creationId xmlns:a16="http://schemas.microsoft.com/office/drawing/2014/main" id="{C6D282E9-53AE-F94F-BD0A-03D8B970C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6381750"/>
            <a:ext cx="144463" cy="1444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76890" name="Text Box 103">
            <a:extLst>
              <a:ext uri="{FF2B5EF4-FFF2-40B4-BE49-F238E27FC236}">
                <a16:creationId xmlns:a16="http://schemas.microsoft.com/office/drawing/2014/main" id="{0192875E-FD18-DA4E-B90F-56A91D563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25" y="5824538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: -4</a:t>
            </a:r>
          </a:p>
        </p:txBody>
      </p:sp>
      <p:sp>
        <p:nvSpPr>
          <p:cNvPr id="76891" name="Text Box 104">
            <a:extLst>
              <a:ext uri="{FF2B5EF4-FFF2-40B4-BE49-F238E27FC236}">
                <a16:creationId xmlns:a16="http://schemas.microsoft.com/office/drawing/2014/main" id="{CF9AEBBA-A720-6749-BF5D-98C60E3D7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3" y="623093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: 1</a:t>
            </a:r>
          </a:p>
        </p:txBody>
      </p:sp>
      <p:sp>
        <p:nvSpPr>
          <p:cNvPr id="76892" name="Text Box 105">
            <a:extLst>
              <a:ext uri="{FF2B5EF4-FFF2-40B4-BE49-F238E27FC236}">
                <a16:creationId xmlns:a16="http://schemas.microsoft.com/office/drawing/2014/main" id="{3FF23DFF-1E78-4D49-9350-440F39996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5537200"/>
            <a:ext cx="9669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weights</a:t>
            </a:r>
            <a:endParaRPr lang="fr-FR" alt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08DFBC4-3F65-5141-B262-13D11CA8791A}"/>
                  </a:ext>
                </a:extLst>
              </p:cNvPr>
              <p:cNvSpPr txBox="1"/>
              <p:nvPr/>
            </p:nvSpPr>
            <p:spPr>
              <a:xfrm>
                <a:off x="458369" y="0"/>
                <a:ext cx="8097088" cy="1703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This is the JACOBI iteration: Every point (</a:t>
                </a:r>
                <a:r>
                  <a:rPr lang="en-US" dirty="0" err="1"/>
                  <a:t>i,j</a:t>
                </a:r>
                <a:r>
                  <a:rPr lang="en-US" dirty="0"/>
                  <a:t>) is calculated individually following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08DFBC4-3F65-5141-B262-13D11CA87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69" y="0"/>
                <a:ext cx="8097088" cy="1703993"/>
              </a:xfrm>
              <a:prstGeom prst="rect">
                <a:avLst/>
              </a:prstGeom>
              <a:blipFill>
                <a:blip r:embed="rId3"/>
                <a:stretch>
                  <a:fillRect l="-627" t="-1481" r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33B7EE6C-B8D4-814E-B842-F6B1E0D62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950" y="1861547"/>
            <a:ext cx="1936963" cy="194483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52E3BC8-A7F2-D746-9533-E4759292B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320" y="1782301"/>
            <a:ext cx="1822450" cy="2024083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E265652-6269-FC40-880C-B9249C7D4AFF}"/>
              </a:ext>
            </a:extLst>
          </p:cNvPr>
          <p:cNvCxnSpPr>
            <a:stCxn id="6" idx="3"/>
          </p:cNvCxnSpPr>
          <p:nvPr/>
        </p:nvCxnSpPr>
        <p:spPr>
          <a:xfrm flipV="1">
            <a:off x="2067770" y="2794342"/>
            <a:ext cx="5021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2F88DA9-26F8-4346-9176-BE16D27E4CC1}"/>
              </a:ext>
            </a:extLst>
          </p:cNvPr>
          <p:cNvCxnSpPr/>
          <p:nvPr/>
        </p:nvCxnSpPr>
        <p:spPr>
          <a:xfrm flipV="1">
            <a:off x="4586888" y="2846719"/>
            <a:ext cx="5021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 36">
            <a:extLst>
              <a:ext uri="{FF2B5EF4-FFF2-40B4-BE49-F238E27FC236}">
                <a16:creationId xmlns:a16="http://schemas.microsoft.com/office/drawing/2014/main" id="{A49C7858-56A6-A94F-AB75-3E4C0712D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8093" y="1861547"/>
            <a:ext cx="1822450" cy="202408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7D6E078-94EE-8140-BFD1-75C63E517CB8}"/>
              </a:ext>
            </a:extLst>
          </p:cNvPr>
          <p:cNvSpPr txBox="1"/>
          <p:nvPr/>
        </p:nvSpPr>
        <p:spPr>
          <a:xfrm>
            <a:off x="739719" y="151932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baseline="30000" dirty="0"/>
              <a:t>N</a:t>
            </a:r>
            <a:r>
              <a:rPr lang="en-US" dirty="0"/>
              <a:t>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76190FB-70FB-274A-8724-A37A2BA84C37}"/>
              </a:ext>
            </a:extLst>
          </p:cNvPr>
          <p:cNvSpPr txBox="1"/>
          <p:nvPr/>
        </p:nvSpPr>
        <p:spPr>
          <a:xfrm>
            <a:off x="2554291" y="4025460"/>
            <a:ext cx="33425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4 neighbors are</a:t>
            </a:r>
          </a:p>
          <a:p>
            <a:r>
              <a:rPr lang="en-US" dirty="0"/>
              <a:t>Used to compute U</a:t>
            </a:r>
            <a:r>
              <a:rPr lang="en-US" baseline="30000" dirty="0"/>
              <a:t>N+1</a:t>
            </a:r>
            <a:r>
              <a:rPr lang="en-US" dirty="0"/>
              <a:t> for each</a:t>
            </a:r>
          </a:p>
          <a:p>
            <a:r>
              <a:rPr lang="en-US" dirty="0"/>
              <a:t>(</a:t>
            </a:r>
            <a:r>
              <a:rPr lang="en-US" dirty="0" err="1"/>
              <a:t>I,j</a:t>
            </a:r>
            <a:r>
              <a:rPr lang="en-US" dirty="0"/>
              <a:t>)</a:t>
            </a:r>
          </a:p>
          <a:p>
            <a:r>
              <a:rPr lang="en-US" dirty="0"/>
              <a:t>This operation is also called a </a:t>
            </a:r>
          </a:p>
          <a:p>
            <a:r>
              <a:rPr lang="en-US" dirty="0"/>
              <a:t>“convolution”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8D55286-C719-F14F-BAF4-2564DB8908BA}"/>
              </a:ext>
            </a:extLst>
          </p:cNvPr>
          <p:cNvSpPr txBox="1"/>
          <p:nvPr/>
        </p:nvSpPr>
        <p:spPr>
          <a:xfrm>
            <a:off x="5748901" y="164246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baseline="30000" dirty="0"/>
              <a:t>N+1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90371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1FE087F-971B-1447-B22B-8B7EE9A9AF02}"/>
              </a:ext>
            </a:extLst>
          </p:cNvPr>
          <p:cNvSpPr txBox="1"/>
          <p:nvPr/>
        </p:nvSpPr>
        <p:spPr>
          <a:xfrm>
            <a:off x="827584" y="548680"/>
            <a:ext cx="672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Variants : The Gauss-Seidel and and SOR method to accelerate</a:t>
            </a:r>
          </a:p>
          <a:p>
            <a:r>
              <a:rPr lang="en-US" dirty="0"/>
              <a:t>convergence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B00C2C04-CA94-464B-B9C5-75559D3E3AA4}"/>
                  </a:ext>
                </a:extLst>
              </p:cNvPr>
              <p:cNvSpPr txBox="1"/>
              <p:nvPr/>
            </p:nvSpPr>
            <p:spPr>
              <a:xfrm>
                <a:off x="697894" y="1484784"/>
                <a:ext cx="7482882" cy="2257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Gauss- </a:t>
                </a:r>
                <a:r>
                  <a:rPr lang="en-US" b="1" dirty="0" err="1"/>
                  <a:t>Siedel</a:t>
                </a:r>
                <a:r>
                  <a:rPr lang="en-US" b="1" dirty="0"/>
                  <a:t> </a:t>
                </a:r>
                <a:r>
                  <a:rPr lang="en-US" dirty="0"/>
                  <a:t>: Going from </a:t>
                </a:r>
                <a:r>
                  <a:rPr lang="en-US" dirty="0" err="1"/>
                  <a:t>i</a:t>
                </a:r>
                <a:r>
                  <a:rPr lang="en-US" dirty="0"/>
                  <a:t>=0 to </a:t>
                </a:r>
                <a:r>
                  <a:rPr lang="en-US" dirty="0" err="1"/>
                  <a:t>i</a:t>
                </a:r>
                <a:r>
                  <a:rPr lang="en-US" dirty="0"/>
                  <a:t>=</a:t>
                </a:r>
                <a:r>
                  <a:rPr lang="en-US" dirty="0" err="1"/>
                  <a:t>i</a:t>
                </a:r>
                <a:r>
                  <a:rPr lang="en-US" baseline="-25000" dirty="0" err="1"/>
                  <a:t>max</a:t>
                </a:r>
                <a:r>
                  <a:rPr lang="en-US" dirty="0"/>
                  <a:t> and from j=0 to j=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endParaRPr lang="en-US" baseline="-25000" dirty="0"/>
              </a:p>
              <a:p>
                <a:endParaRPr lang="en-US" dirty="0"/>
              </a:p>
              <a:p>
                <a:r>
                  <a:rPr lang="en-US" dirty="0"/>
                  <a:t>Note that U</a:t>
                </a:r>
                <a:r>
                  <a:rPr lang="en-US" baseline="-25000" dirty="0"/>
                  <a:t>i,0</a:t>
                </a:r>
                <a:r>
                  <a:rPr lang="en-US" dirty="0"/>
                  <a:t> and U</a:t>
                </a:r>
                <a:r>
                  <a:rPr lang="en-US" baseline="-25000" dirty="0"/>
                  <a:t>0,j </a:t>
                </a:r>
                <a:r>
                  <a:rPr lang="en-US" dirty="0"/>
                  <a:t> are given by boundary conditions :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B00C2C04-CA94-464B-B9C5-75559D3E3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94" y="1484784"/>
                <a:ext cx="7482882" cy="2257990"/>
              </a:xfrm>
              <a:prstGeom prst="rect">
                <a:avLst/>
              </a:prstGeom>
              <a:blipFill>
                <a:blip r:embed="rId2"/>
                <a:stretch>
                  <a:fillRect l="-677" t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B1A7795-B8ED-4F4B-90DB-913F179E001B}"/>
              </a:ext>
            </a:extLst>
          </p:cNvPr>
          <p:cNvCxnSpPr>
            <a:cxnSpLocks/>
          </p:cNvCxnSpPr>
          <p:nvPr/>
        </p:nvCxnSpPr>
        <p:spPr>
          <a:xfrm flipH="1" flipV="1">
            <a:off x="3635896" y="3161536"/>
            <a:ext cx="803439" cy="1707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DC9EADF-8DE0-9A41-AFA2-CE38A24D6E2C}"/>
              </a:ext>
            </a:extLst>
          </p:cNvPr>
          <p:cNvCxnSpPr>
            <a:cxnSpLocks/>
          </p:cNvCxnSpPr>
          <p:nvPr/>
        </p:nvCxnSpPr>
        <p:spPr>
          <a:xfrm flipV="1">
            <a:off x="5220072" y="3161536"/>
            <a:ext cx="725846" cy="1707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9A99E2BC-F911-074F-B459-29D90931CEE7}"/>
              </a:ext>
            </a:extLst>
          </p:cNvPr>
          <p:cNvSpPr txBox="1"/>
          <p:nvPr/>
        </p:nvSpPr>
        <p:spPr>
          <a:xfrm>
            <a:off x="3347864" y="5013176"/>
            <a:ext cx="52715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2 terms has been computed PREVIOUSLY</a:t>
            </a:r>
          </a:p>
          <a:p>
            <a:r>
              <a:rPr lang="en-US" dirty="0"/>
              <a:t>When computing U</a:t>
            </a:r>
            <a:r>
              <a:rPr lang="en-US" baseline="30000" dirty="0"/>
              <a:t>N+1</a:t>
            </a:r>
            <a:r>
              <a:rPr lang="en-US" baseline="-25000" dirty="0"/>
              <a:t>i,j</a:t>
            </a:r>
          </a:p>
          <a:p>
            <a:endParaRPr lang="en-US" baseline="-25000" dirty="0"/>
          </a:p>
          <a:p>
            <a:r>
              <a:rPr lang="en-US" dirty="0"/>
              <a:t>So this is an implicit method</a:t>
            </a:r>
          </a:p>
        </p:txBody>
      </p:sp>
    </p:spTree>
    <p:extLst>
      <p:ext uri="{BB962C8B-B14F-4D97-AF65-F5344CB8AC3E}">
        <p14:creationId xmlns:p14="http://schemas.microsoft.com/office/powerpoint/2010/main" val="268959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7">
            <a:extLst>
              <a:ext uri="{FF2B5EF4-FFF2-40B4-BE49-F238E27FC236}">
                <a16:creationId xmlns:a16="http://schemas.microsoft.com/office/drawing/2014/main" id="{CF941AF2-29EB-324F-9926-E4DD0630B0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600" y="404813"/>
          <a:ext cx="4219575" cy="577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Equation" r:id="rId3" imgW="38912800" imgH="53251100" progId="Equation.3">
                  <p:embed/>
                </p:oleObj>
              </mc:Choice>
              <mc:Fallback>
                <p:oleObj name="Equation" r:id="rId3" imgW="38912800" imgH="53251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04813"/>
                        <a:ext cx="4219575" cy="577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ext Box 9">
            <a:extLst>
              <a:ext uri="{FF2B5EF4-FFF2-40B4-BE49-F238E27FC236}">
                <a16:creationId xmlns:a16="http://schemas.microsoft.com/office/drawing/2014/main" id="{2E39C615-6E0D-8D46-8DE8-62BD36BC2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6302375"/>
            <a:ext cx="52758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So how </a:t>
            </a:r>
            <a:r>
              <a:rPr lang="fr-FR" altLang="fr-FR" dirty="0" err="1"/>
              <a:t>does</a:t>
            </a:r>
            <a:r>
              <a:rPr lang="fr-FR" altLang="fr-FR" dirty="0"/>
              <a:t> the advection </a:t>
            </a:r>
            <a:r>
              <a:rPr lang="fr-FR" altLang="fr-FR" dirty="0" err="1"/>
              <a:t>equation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 </a:t>
            </a:r>
            <a:r>
              <a:rPr lang="fr-FR" altLang="fr-FR" dirty="0" err="1"/>
              <a:t>rewritten</a:t>
            </a:r>
            <a:r>
              <a:rPr lang="fr-FR" altLang="fr-FR" dirty="0"/>
              <a:t>?
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D8BE2A2-95EA-CC44-A652-717F73813FEF}"/>
                  </a:ext>
                </a:extLst>
              </p:cNvPr>
              <p:cNvSpPr txBox="1"/>
              <p:nvPr/>
            </p:nvSpPr>
            <p:spPr>
              <a:xfrm>
                <a:off x="3570" y="332656"/>
                <a:ext cx="8285986" cy="1482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SOR Method : apply a coefficient to accelerate convergence: Over Relaxation</a:t>
                </a:r>
                <a:endParaRPr lang="en-US" sz="1600" dirty="0"/>
              </a:p>
              <a:p>
                <a:endParaRPr lang="en-US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fr-FR" sz="20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sSubSup>
                            <m:sSub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D8BE2A2-95EA-CC44-A652-717F73813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" y="332656"/>
                <a:ext cx="8285986" cy="1482457"/>
              </a:xfrm>
              <a:prstGeom prst="rect">
                <a:avLst/>
              </a:prstGeom>
              <a:blipFill>
                <a:blip r:embed="rId2"/>
                <a:stretch>
                  <a:fillRect l="-459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453EC118-4802-2744-BE14-E2324EBEF3DE}"/>
              </a:ext>
            </a:extLst>
          </p:cNvPr>
          <p:cNvSpPr txBox="1"/>
          <p:nvPr/>
        </p:nvSpPr>
        <p:spPr>
          <a:xfrm>
            <a:off x="611560" y="2348880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1&lt;𝛽&lt;2. 𝛽 =1.5 is often a good choice. </a:t>
            </a:r>
          </a:p>
          <a:p>
            <a:r>
              <a:rPr lang="en-US" dirty="0"/>
              <a:t>This technics is called “Over relaxation”.  </a:t>
            </a:r>
          </a:p>
        </p:txBody>
      </p:sp>
    </p:spTree>
    <p:extLst>
      <p:ext uri="{BB962C8B-B14F-4D97-AF65-F5344CB8AC3E}">
        <p14:creationId xmlns:p14="http://schemas.microsoft.com/office/powerpoint/2010/main" val="23250483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E346E24-8153-A74A-9B2F-4D4ADA388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11250"/>
            <a:ext cx="7327900" cy="46355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F7D8805-0E12-4542-A33E-B48F60E4B09F}"/>
              </a:ext>
            </a:extLst>
          </p:cNvPr>
          <p:cNvSpPr txBox="1"/>
          <p:nvPr/>
        </p:nvSpPr>
        <p:spPr>
          <a:xfrm>
            <a:off x="1564499" y="215329"/>
            <a:ext cx="7314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solving the steady state temperature distribution in a square</a:t>
            </a:r>
          </a:p>
          <a:p>
            <a:r>
              <a:rPr lang="en-US" dirty="0"/>
              <a:t>Grid with boundary conditions. </a:t>
            </a:r>
          </a:p>
          <a:p>
            <a:r>
              <a:rPr lang="en-US" dirty="0"/>
              <a:t>The equation is Laplacian(T)=0 + Boundary conditions on the edges</a:t>
            </a:r>
          </a:p>
          <a:p>
            <a:r>
              <a:rPr lang="en-US" dirty="0"/>
              <a:t>Of the domain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9C7AAAE-A85C-074E-A49D-D3CB4F9A75EF}"/>
              </a:ext>
            </a:extLst>
          </p:cNvPr>
          <p:cNvSpPr txBox="1"/>
          <p:nvPr/>
        </p:nvSpPr>
        <p:spPr>
          <a:xfrm>
            <a:off x="789162" y="5667856"/>
            <a:ext cx="768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equation to solve written in finite difference is ( U=temperature at </a:t>
            </a:r>
            <a:r>
              <a:rPr lang="en-US" dirty="0" err="1"/>
              <a:t>i,j</a:t>
            </a:r>
            <a:r>
              <a:rPr lang="en-US" dirty="0"/>
              <a:t>):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A979B5-9219-164C-8A9D-E704514EF750}"/>
              </a:ext>
            </a:extLst>
          </p:cNvPr>
          <p:cNvSpPr txBox="1"/>
          <p:nvPr/>
        </p:nvSpPr>
        <p:spPr>
          <a:xfrm>
            <a:off x="1547664" y="3645024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Boundary condition</a:t>
            </a:r>
          </a:p>
          <a:p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FCAE3B5-1578-2C40-B8C9-6E4F9614098C}"/>
              </a:ext>
            </a:extLst>
          </p:cNvPr>
          <p:cNvSpPr txBox="1"/>
          <p:nvPr/>
        </p:nvSpPr>
        <p:spPr>
          <a:xfrm rot="5231064">
            <a:off x="6767306" y="289172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Boundary condition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8078E23-5D4E-8846-865A-B980F3748B45}"/>
                  </a:ext>
                </a:extLst>
              </p:cNvPr>
              <p:cNvSpPr txBox="1"/>
              <p:nvPr/>
            </p:nvSpPr>
            <p:spPr>
              <a:xfrm>
                <a:off x="941649" y="6095149"/>
                <a:ext cx="6571158" cy="596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, but on edges </a:t>
                </a:r>
                <a:r>
                  <a:rPr lang="en-US" sz="2000" dirty="0" err="1"/>
                  <a:t>U</a:t>
                </a:r>
                <a:r>
                  <a:rPr lang="en-US" sz="2000" baseline="-25000" dirty="0" err="1"/>
                  <a:t>i,j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=0 or 1</a:t>
                </a:r>
                <a:endParaRPr lang="en-US" sz="2000" baseline="-25000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8078E23-5D4E-8846-865A-B980F3748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49" y="6095149"/>
                <a:ext cx="6571158" cy="596317"/>
              </a:xfrm>
              <a:prstGeom prst="rect">
                <a:avLst/>
              </a:prstGeom>
              <a:blipFill>
                <a:blip r:embed="rId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81573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38E1215-0E29-E84E-9075-A8DA91962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022350"/>
            <a:ext cx="7696200" cy="48133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91A304F-30E1-A048-A2AE-EC0C2D817FE0}"/>
              </a:ext>
            </a:extLst>
          </p:cNvPr>
          <p:cNvSpPr txBox="1"/>
          <p:nvPr/>
        </p:nvSpPr>
        <p:spPr>
          <a:xfrm>
            <a:off x="971600" y="260648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3697043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D1309AF-09A8-2F45-BE0B-51AA6156D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692696"/>
            <a:ext cx="41021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985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0E10290-0402-B64D-814F-3AF2FFAE2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3742671" cy="363812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1C1085F-70F4-694D-BE46-E3FCB7E13BF9}"/>
              </a:ext>
            </a:extLst>
          </p:cNvPr>
          <p:cNvSpPr txBox="1"/>
          <p:nvPr/>
        </p:nvSpPr>
        <p:spPr>
          <a:xfrm>
            <a:off x="3203848" y="620688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after convergence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C0F66C0-F0C9-8246-993F-AC773184C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792735"/>
            <a:ext cx="4538484" cy="350847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58CA42D-6692-854A-A5E5-368824CB156C}"/>
              </a:ext>
            </a:extLst>
          </p:cNvPr>
          <p:cNvSpPr txBox="1"/>
          <p:nvPr/>
        </p:nvSpPr>
        <p:spPr>
          <a:xfrm>
            <a:off x="46638" y="5880354"/>
            <a:ext cx="85417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: you have to keep in mind that we have computed here the “steady-state” , </a:t>
            </a:r>
            <a:br>
              <a:rPr lang="en-US" dirty="0"/>
            </a:br>
            <a:r>
              <a:rPr lang="en-US" dirty="0"/>
              <a:t>there is NO time evolution here. The iteration (N-&gt; N+1) “mimics” a time evolution </a:t>
            </a:r>
            <a:br>
              <a:rPr lang="en-US" dirty="0"/>
            </a:br>
            <a:r>
              <a:rPr lang="en-US" dirty="0"/>
              <a:t>but it is not physical.</a:t>
            </a:r>
          </a:p>
        </p:txBody>
      </p:sp>
    </p:spTree>
    <p:extLst>
      <p:ext uri="{BB962C8B-B14F-4D97-AF65-F5344CB8AC3E}">
        <p14:creationId xmlns:p14="http://schemas.microsoft.com/office/powerpoint/2010/main" val="342399341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3">
            <a:extLst>
              <a:ext uri="{FF2B5EF4-FFF2-40B4-BE49-F238E27FC236}">
                <a16:creationId xmlns:a16="http://schemas.microsoft.com/office/drawing/2014/main" id="{536D5FD4-B056-264C-BB91-2C5F7C1FE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84138"/>
            <a:ext cx="7858241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800" b="1" dirty="0" err="1">
                <a:solidFill>
                  <a:srgbClr val="FF3300"/>
                </a:solidFill>
              </a:rPr>
              <a:t>Other</a:t>
            </a:r>
            <a:r>
              <a:rPr lang="fr-FR" altLang="fr-FR" sz="2800" b="1" dirty="0">
                <a:solidFill>
                  <a:srgbClr val="FF3300"/>
                </a:solidFill>
              </a:rPr>
              <a:t> </a:t>
            </a:r>
            <a:r>
              <a:rPr lang="fr-FR" altLang="fr-FR" sz="2800" b="1" dirty="0" err="1">
                <a:solidFill>
                  <a:srgbClr val="FF3300"/>
                </a:solidFill>
              </a:rPr>
              <a:t>method</a:t>
            </a:r>
            <a:r>
              <a:rPr lang="fr-FR" altLang="fr-FR" sz="2800" b="1" dirty="0">
                <a:solidFill>
                  <a:srgbClr val="FF3300"/>
                </a:solidFill>
              </a:rPr>
              <a:t>: </a:t>
            </a:r>
            <a:r>
              <a:rPr lang="fr-FR" altLang="fr-FR" sz="2500" b="1" dirty="0">
                <a:solidFill>
                  <a:schemeClr val="accent2"/>
                </a:solidFill>
              </a:rPr>
              <a:t>Introduction to spectral </a:t>
            </a:r>
            <a:r>
              <a:rPr lang="fr-FR" altLang="fr-FR" sz="2500" b="1" dirty="0" err="1">
                <a:solidFill>
                  <a:schemeClr val="accent2"/>
                </a:solidFill>
              </a:rPr>
              <a:t>methods</a:t>
            </a:r>
            <a:r>
              <a:rPr lang="fr-FR" altLang="fr-FR" sz="2500" b="1" dirty="0">
                <a:solidFill>
                  <a:schemeClr val="accent2"/>
                </a:solidFill>
              </a:rPr>
              <a:t>
</a:t>
            </a:r>
          </a:p>
        </p:txBody>
      </p:sp>
      <p:grpSp>
        <p:nvGrpSpPr>
          <p:cNvPr id="81923" name="Group 4">
            <a:extLst>
              <a:ext uri="{FF2B5EF4-FFF2-40B4-BE49-F238E27FC236}">
                <a16:creationId xmlns:a16="http://schemas.microsoft.com/office/drawing/2014/main" id="{93FCD975-8061-C744-92A1-92B8F19BEBFD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501775"/>
            <a:ext cx="8748712" cy="919163"/>
            <a:chOff x="249" y="1536"/>
            <a:chExt cx="5511" cy="579"/>
          </a:xfrm>
        </p:grpSpPr>
        <p:pic>
          <p:nvPicPr>
            <p:cNvPr id="81929" name="Picture 5" descr="$\displaystyle \left. 2u_{i,j}+ u_{i-1,j} +u_{i,j+1}-2u_{i,j}+u_{i,j-1} \right]&#10;= - \rho_{i,j}$">
              <a:extLst>
                <a:ext uri="{FF2B5EF4-FFF2-40B4-BE49-F238E27FC236}">
                  <a16:creationId xmlns:a16="http://schemas.microsoft.com/office/drawing/2014/main" id="{5BB86CFF-87A8-A04B-93EF-B9350EB002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" y="1661"/>
              <a:ext cx="428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30" name="Picture 6" descr="$\displaystyle \frac{1}{(\Delta l)^{2}} \left[ u_{i+1,j} \right.$">
              <a:extLst>
                <a:ext uri="{FF2B5EF4-FFF2-40B4-BE49-F238E27FC236}">
                  <a16:creationId xmlns:a16="http://schemas.microsoft.com/office/drawing/2014/main" id="{FE055508-8E0F-2547-B536-F6206D05EE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1536"/>
              <a:ext cx="1089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31" name="Text Box 7">
              <a:extLst>
                <a:ext uri="{FF2B5EF4-FFF2-40B4-BE49-F238E27FC236}">
                  <a16:creationId xmlns:a16="http://schemas.microsoft.com/office/drawing/2014/main" id="{AB32253E-EB1B-814C-BA05-1BB5D5870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" y="1664"/>
              <a:ext cx="17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2200" b="1"/>
                <a:t>-</a:t>
              </a:r>
            </a:p>
          </p:txBody>
        </p:sp>
      </p:grpSp>
      <p:sp>
        <p:nvSpPr>
          <p:cNvPr id="81924" name="Text Box 8">
            <a:extLst>
              <a:ext uri="{FF2B5EF4-FFF2-40B4-BE49-F238E27FC236}">
                <a16:creationId xmlns:a16="http://schemas.microsoft.com/office/drawing/2014/main" id="{D2B18E73-BBBE-A44D-B1DD-3D2DB8B97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2728913"/>
            <a:ext cx="575029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 err="1"/>
              <a:t>Principle</a:t>
            </a:r>
            <a:r>
              <a:rPr lang="fr-FR" altLang="fr-FR" b="1" dirty="0"/>
              <a:t>: Note </a:t>
            </a:r>
            <a:r>
              <a:rPr lang="fr-FR" altLang="fr-FR" b="1" dirty="0" err="1"/>
              <a:t>that</a:t>
            </a:r>
            <a:r>
              <a:rPr lang="fr-FR" altLang="fr-FR" b="1" dirty="0"/>
              <a:t> </a:t>
            </a:r>
            <a:r>
              <a:rPr lang="fr-FR" altLang="fr-FR" b="1" dirty="0" err="1"/>
              <a:t>this</a:t>
            </a:r>
            <a:r>
              <a:rPr lang="fr-FR" altLang="fr-FR" b="1" dirty="0"/>
              <a:t> </a:t>
            </a:r>
            <a:r>
              <a:rPr lang="fr-FR" altLang="fr-FR" b="1" dirty="0" err="1"/>
              <a:t>mathematical</a:t>
            </a:r>
            <a:r>
              <a:rPr lang="fr-FR" altLang="fr-FR" b="1" dirty="0"/>
              <a:t> </a:t>
            </a:r>
            <a:r>
              <a:rPr lang="fr-FR" altLang="fr-FR" b="1" dirty="0" err="1"/>
              <a:t>operation</a:t>
            </a:r>
            <a:r>
              <a:rPr lang="fr-FR" altLang="fr-FR" b="1" dirty="0"/>
              <a:t> </a:t>
            </a:r>
            <a:r>
              <a:rPr lang="fr-FR" altLang="fr-FR" b="1" dirty="0" err="1"/>
              <a:t>is</a:t>
            </a:r>
            <a:r>
              <a:rPr lang="fr-FR" altLang="fr-FR" b="1" dirty="0"/>
              <a:t> 
</a:t>
            </a:r>
            <a:r>
              <a:rPr lang="fr-FR" altLang="fr-FR" b="1" dirty="0" err="1"/>
              <a:t>actually</a:t>
            </a:r>
            <a:r>
              <a:rPr lang="fr-FR" altLang="fr-FR" b="1" dirty="0"/>
              <a:t> a CONVOLUTION:
</a:t>
            </a:r>
          </a:p>
        </p:txBody>
      </p:sp>
      <p:sp>
        <p:nvSpPr>
          <p:cNvPr id="81925" name="Text Box 9">
            <a:extLst>
              <a:ext uri="{FF2B5EF4-FFF2-40B4-BE49-F238E27FC236}">
                <a16:creationId xmlns:a16="http://schemas.microsoft.com/office/drawing/2014/main" id="{AA1E0322-2E92-CD41-9E28-152FF0F92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024313"/>
            <a:ext cx="28007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Recall</a:t>
            </a:r>
            <a:r>
              <a:rPr lang="fr-FR" altLang="fr-FR" dirty="0"/>
              <a:t> on 1D convolution:
</a:t>
            </a:r>
          </a:p>
        </p:txBody>
      </p:sp>
      <p:pic>
        <p:nvPicPr>
          <p:cNvPr id="81926" name="Picture 11" descr="(f  * g )(t) = \int f(\tau) g(t - \tau)\, d\tau">
            <a:extLst>
              <a:ext uri="{FF2B5EF4-FFF2-40B4-BE49-F238E27FC236}">
                <a16:creationId xmlns:a16="http://schemas.microsoft.com/office/drawing/2014/main" id="{B963FF4B-31A0-6B43-9A48-9EE38AA33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508500"/>
            <a:ext cx="4799012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7" name="Text Box 12">
            <a:extLst>
              <a:ext uri="{FF2B5EF4-FFF2-40B4-BE49-F238E27FC236}">
                <a16:creationId xmlns:a16="http://schemas.microsoft.com/office/drawing/2014/main" id="{20D35FEF-B812-D04B-8C7A-BC8AACCD1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5465763"/>
            <a:ext cx="53270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Discreet</a:t>
            </a:r>
            <a:r>
              <a:rPr lang="fr-FR" altLang="fr-FR" dirty="0"/>
              <a:t> convolution : « value of f * g  at point m » </a:t>
            </a:r>
          </a:p>
        </p:txBody>
      </p:sp>
      <p:pic>
        <p:nvPicPr>
          <p:cNvPr id="81928" name="Picture 13" descr="(f  * g)(m) = \sum_n {f(n) g(m - n)} \,">
            <a:extLst>
              <a:ext uri="{FF2B5EF4-FFF2-40B4-BE49-F238E27FC236}">
                <a16:creationId xmlns:a16="http://schemas.microsoft.com/office/drawing/2014/main" id="{DFADFAA6-9531-6448-BF39-726838CCE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5905500"/>
            <a:ext cx="54737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6">
            <a:extLst>
              <a:ext uri="{FF2B5EF4-FFF2-40B4-BE49-F238E27FC236}">
                <a16:creationId xmlns:a16="http://schemas.microsoft.com/office/drawing/2014/main" id="{CF14CBF9-5ECF-B744-8CD9-7EE934E54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80988"/>
            <a:ext cx="835998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Example</a:t>
            </a:r>
            <a:r>
              <a:rPr lang="fr-FR" altLang="fr-FR" dirty="0"/>
              <a:t>: 
</a:t>
            </a:r>
            <a:r>
              <a:rPr lang="fr-FR" altLang="fr-FR" dirty="0" err="1"/>
              <a:t>Either</a:t>
            </a:r>
            <a:r>
              <a:rPr lang="fr-FR" altLang="fr-FR" dirty="0"/>
              <a:t> f a </a:t>
            </a:r>
            <a:r>
              <a:rPr lang="fr-FR" altLang="fr-FR" dirty="0" err="1"/>
              <a:t>series</a:t>
            </a:r>
            <a:r>
              <a:rPr lang="fr-FR" altLang="fr-FR" dirty="0"/>
              <a:t> of values (one </a:t>
            </a:r>
            <a:r>
              <a:rPr lang="fr-FR" altLang="fr-FR" dirty="0" err="1"/>
              <a:t>vector</a:t>
            </a:r>
            <a:r>
              <a:rPr lang="fr-FR" altLang="fr-FR" dirty="0"/>
              <a:t>), </a:t>
            </a:r>
            <a:r>
              <a:rPr lang="fr-FR" altLang="fr-FR" dirty="0" err="1"/>
              <a:t>here</a:t>
            </a:r>
            <a:r>
              <a:rPr lang="fr-FR" altLang="fr-FR" dirty="0"/>
              <a:t> 20 values
</a:t>
            </a:r>
          </a:p>
          <a:p>
            <a:pPr eaLnBrk="1" hangingPunct="1"/>
            <a:r>
              <a:rPr lang="fr-FR" altLang="fr-FR" dirty="0"/>
              <a:t>F(m)=[100, 98,95,89,80,70, 58,45,30,15, 0, -15, -30,-45,-58 ,-70,-80,-89,-95,-98]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82947" name="Picture 7" descr="f1">
            <a:extLst>
              <a:ext uri="{FF2B5EF4-FFF2-40B4-BE49-F238E27FC236}">
                <a16:creationId xmlns:a16="http://schemas.microsoft.com/office/drawing/2014/main" id="{6FF16989-4AD2-684D-B0A5-DADF28EE3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565400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8" name="Text Box 8">
            <a:extLst>
              <a:ext uri="{FF2B5EF4-FFF2-40B4-BE49-F238E27FC236}">
                <a16:creationId xmlns:a16="http://schemas.microsoft.com/office/drawing/2014/main" id="{235274D2-F08B-E04E-BDA0-FFCF2913C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632936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m</a:t>
            </a:r>
          </a:p>
        </p:txBody>
      </p:sp>
      <p:sp>
        <p:nvSpPr>
          <p:cNvPr id="82949" name="Text Box 9">
            <a:extLst>
              <a:ext uri="{FF2B5EF4-FFF2-40B4-BE49-F238E27FC236}">
                <a16:creationId xmlns:a16="http://schemas.microsoft.com/office/drawing/2014/main" id="{C1E01C9D-65B0-A44E-B58B-4F319AE26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3952875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f</a:t>
            </a:r>
          </a:p>
        </p:txBody>
      </p:sp>
      <p:sp>
        <p:nvSpPr>
          <p:cNvPr id="82950" name="Text Box 10">
            <a:extLst>
              <a:ext uri="{FF2B5EF4-FFF2-40B4-BE49-F238E27FC236}">
                <a16:creationId xmlns:a16="http://schemas.microsoft.com/office/drawing/2014/main" id="{E866498B-4444-E44F-9CA9-28DFD05A0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488" y="3592513"/>
            <a:ext cx="251863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Convolutions
This </a:t>
            </a:r>
            <a:r>
              <a:rPr lang="fr-FR" altLang="fr-FR" dirty="0" err="1"/>
              <a:t>function</a:t>
            </a:r>
            <a:r>
              <a:rPr lang="fr-FR" altLang="fr-FR" dirty="0"/>
              <a:t>
</a:t>
            </a:r>
            <a:r>
              <a:rPr lang="fr-FR" altLang="fr-FR" dirty="0" err="1"/>
              <a:t>With</a:t>
            </a:r>
            <a:r>
              <a:rPr lang="fr-FR" altLang="fr-FR" dirty="0"/>
              <a:t> the </a:t>
            </a:r>
            <a:r>
              <a:rPr lang="fr-FR" altLang="fr-FR" dirty="0" err="1"/>
              <a:t>function</a:t>
            </a:r>
            <a:r>
              <a:rPr lang="fr-FR" altLang="fr-FR" dirty="0"/>
              <a:t> 
"</a:t>
            </a:r>
            <a:r>
              <a:rPr lang="fr-FR" altLang="fr-FR" dirty="0" err="1"/>
              <a:t>hat</a:t>
            </a:r>
            <a:r>
              <a:rPr lang="fr-FR" altLang="fr-FR" dirty="0"/>
              <a:t>"
</a:t>
            </a:r>
          </a:p>
          <a:p>
            <a:pPr eaLnBrk="1" hangingPunct="1"/>
            <a:r>
              <a:rPr lang="fr-FR" altLang="fr-FR" dirty="0"/>
              <a:t>F(x)=1/2 si -1&lt;x&lt;1</a:t>
            </a:r>
          </a:p>
          <a:p>
            <a:pPr eaLnBrk="1" hangingPunct="1"/>
            <a:r>
              <a:rPr lang="fr-FR" altLang="fr-FR" dirty="0"/>
              <a:t>F(x)=0 </a:t>
            </a:r>
            <a:r>
              <a:rPr lang="fr-FR" altLang="fr-FR" dirty="0" err="1"/>
              <a:t>otherwise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=&gt;  3 points </a:t>
            </a:r>
            <a:r>
              <a:rPr lang="fr-FR" altLang="fr-FR" dirty="0" err="1"/>
              <a:t>smoothing</a:t>
            </a:r>
            <a:endParaRPr lang="fr-FR" altLang="fr-FR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>
            <a:extLst>
              <a:ext uri="{FF2B5EF4-FFF2-40B4-BE49-F238E27FC236}">
                <a16:creationId xmlns:a16="http://schemas.microsoft.com/office/drawing/2014/main" id="{761FCD2A-0385-7244-A89D-DABB35301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352425"/>
            <a:ext cx="46881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Let’s</a:t>
            </a:r>
            <a:r>
              <a:rPr lang="fr-FR" altLang="fr-FR" dirty="0"/>
              <a:t> do convolution </a:t>
            </a:r>
            <a:r>
              <a:rPr lang="fr-FR" altLang="fr-FR" dirty="0" err="1"/>
              <a:t>with</a:t>
            </a:r>
            <a:r>
              <a:rPr lang="fr-FR" altLang="fr-FR" dirty="0"/>
              <a:t> </a:t>
            </a:r>
            <a:r>
              <a:rPr lang="fr-FR" altLang="fr-FR" dirty="0" err="1"/>
              <a:t>kernel</a:t>
            </a:r>
            <a:r>
              <a:rPr lang="fr-FR" altLang="fr-FR" dirty="0"/>
              <a:t> </a:t>
            </a:r>
            <a:r>
              <a:rPr lang="fr-FR" altLang="fr-FR" b="1" dirty="0"/>
              <a:t>G=[1,1,1] /3</a:t>
            </a:r>
            <a:endParaRPr lang="fr-FR" altLang="fr-FR" dirty="0"/>
          </a:p>
        </p:txBody>
      </p:sp>
      <p:pic>
        <p:nvPicPr>
          <p:cNvPr id="83971" name="Picture 3" descr="(f  * g)(m) = \sum_n {f(n) g(m - n)} \,">
            <a:extLst>
              <a:ext uri="{FF2B5EF4-FFF2-40B4-BE49-F238E27FC236}">
                <a16:creationId xmlns:a16="http://schemas.microsoft.com/office/drawing/2014/main" id="{F8B930E4-B31F-2F48-BF17-DEFBFD009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079500"/>
            <a:ext cx="54737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2" name="Text Box 4">
            <a:extLst>
              <a:ext uri="{FF2B5EF4-FFF2-40B4-BE49-F238E27FC236}">
                <a16:creationId xmlns:a16="http://schemas.microsoft.com/office/drawing/2014/main" id="{4D996DC6-63E2-D749-8992-B4CC150F9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712788"/>
            <a:ext cx="723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since</a:t>
            </a:r>
            <a:endParaRPr lang="fr-FR" altLang="fr-FR" dirty="0"/>
          </a:p>
        </p:txBody>
      </p:sp>
      <p:sp>
        <p:nvSpPr>
          <p:cNvPr id="83973" name="Text Box 5">
            <a:extLst>
              <a:ext uri="{FF2B5EF4-FFF2-40B4-BE49-F238E27FC236}">
                <a16:creationId xmlns:a16="http://schemas.microsoft.com/office/drawing/2014/main" id="{3CDD2D4E-1B0F-5549-A6EB-50340743C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2224088"/>
            <a:ext cx="70775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Let  C=f*g , </a:t>
            </a:r>
            <a:r>
              <a:rPr lang="fr-FR" altLang="fr-FR" dirty="0" err="1"/>
              <a:t>then</a:t>
            </a:r>
            <a:r>
              <a:rPr lang="fr-FR" altLang="fr-FR" dirty="0"/>
              <a:t> </a:t>
            </a:r>
            <a:r>
              <a:rPr lang="fr-FR" altLang="fr-FR" dirty="0" err="1"/>
              <a:t>each</a:t>
            </a:r>
            <a:r>
              <a:rPr lang="fr-FR" altLang="fr-FR" dirty="0"/>
              <a:t> point of C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replaced</a:t>
            </a:r>
            <a:r>
              <a:rPr lang="fr-FR" altLang="fr-FR" dirty="0"/>
              <a:t> by the </a:t>
            </a:r>
            <a:r>
              <a:rPr lang="fr-FR" altLang="fr-FR" dirty="0" err="1"/>
              <a:t>average</a:t>
            </a:r>
            <a:r>
              <a:rPr lang="fr-FR" altLang="fr-FR" dirty="0"/>
              <a:t> of the 3</a:t>
            </a:r>
            <a:br>
              <a:rPr lang="fr-FR" altLang="fr-FR" dirty="0"/>
            </a:br>
            <a:r>
              <a:rPr lang="fr-FR" altLang="fr-FR" dirty="0" err="1"/>
              <a:t>neighboring</a:t>
            </a:r>
            <a:r>
              <a:rPr lang="fr-FR" altLang="fr-FR" dirty="0"/>
              <a:t> points of f</a:t>
            </a:r>
          </a:p>
        </p:txBody>
      </p:sp>
      <p:sp>
        <p:nvSpPr>
          <p:cNvPr id="83974" name="Rectangle 6">
            <a:extLst>
              <a:ext uri="{FF2B5EF4-FFF2-40B4-BE49-F238E27FC236}">
                <a16:creationId xmlns:a16="http://schemas.microsoft.com/office/drawing/2014/main" id="{0B014C41-A023-4B40-B264-83F301DC1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213100"/>
            <a:ext cx="8216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F(m)=[100, 98,95,89,80,70, 58,45,30,15, 0, -15, -30,-45,-58 ,-70,-80,-89,-95,-98</a:t>
            </a:r>
          </a:p>
        </p:txBody>
      </p:sp>
      <p:sp>
        <p:nvSpPr>
          <p:cNvPr id="83975" name="Rectangle 8">
            <a:extLst>
              <a:ext uri="{FF2B5EF4-FFF2-40B4-BE49-F238E27FC236}">
                <a16:creationId xmlns:a16="http://schemas.microsoft.com/office/drawing/2014/main" id="{C4E784BC-BC3C-DA4E-AE86-B2E082A2D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998913"/>
            <a:ext cx="145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[1/3,1/3,1/3] </a:t>
            </a:r>
          </a:p>
        </p:txBody>
      </p:sp>
      <p:sp>
        <p:nvSpPr>
          <p:cNvPr id="83976" name="Rectangle 9">
            <a:extLst>
              <a:ext uri="{FF2B5EF4-FFF2-40B4-BE49-F238E27FC236}">
                <a16:creationId xmlns:a16="http://schemas.microsoft.com/office/drawing/2014/main" id="{C1090EBE-13D3-EB42-82E7-544D5DBCF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41888"/>
            <a:ext cx="10548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600"/>
              <a:t>[0.,97.6,94.0,88.0, 79.6, 69.3, 57.6, 44.3, 30.0,15.0, 0.0, 15.0,  -30.0, -44.3, -57.6, -69.3, -79.6,…]</a:t>
            </a:r>
          </a:p>
        </p:txBody>
      </p:sp>
      <p:sp>
        <p:nvSpPr>
          <p:cNvPr id="83977" name="AutoShape 10">
            <a:extLst>
              <a:ext uri="{FF2B5EF4-FFF2-40B4-BE49-F238E27FC236}">
                <a16:creationId xmlns:a16="http://schemas.microsoft.com/office/drawing/2014/main" id="{EC0F43C8-1B09-D142-9EB4-5FE88A6F3F33}"/>
              </a:ext>
            </a:extLst>
          </p:cNvPr>
          <p:cNvSpPr>
            <a:spLocks/>
          </p:cNvSpPr>
          <p:nvPr/>
        </p:nvSpPr>
        <p:spPr bwMode="auto">
          <a:xfrm rot="-5400000">
            <a:off x="1547020" y="3285331"/>
            <a:ext cx="360362" cy="936625"/>
          </a:xfrm>
          <a:prstGeom prst="leftBrace">
            <a:avLst>
              <a:gd name="adj1" fmla="val 216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83978" name="Line 11">
            <a:extLst>
              <a:ext uri="{FF2B5EF4-FFF2-40B4-BE49-F238E27FC236}">
                <a16:creationId xmlns:a16="http://schemas.microsoft.com/office/drawing/2014/main" id="{088B903F-D8D2-E243-BD66-283A2E781B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188" y="4365625"/>
            <a:ext cx="108108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9" name="AutoShape 12">
            <a:extLst>
              <a:ext uri="{FF2B5EF4-FFF2-40B4-BE49-F238E27FC236}">
                <a16:creationId xmlns:a16="http://schemas.microsoft.com/office/drawing/2014/main" id="{9CD7D33A-3A38-F240-B626-09B93ECE51E2}"/>
              </a:ext>
            </a:extLst>
          </p:cNvPr>
          <p:cNvSpPr>
            <a:spLocks/>
          </p:cNvSpPr>
          <p:nvPr/>
        </p:nvSpPr>
        <p:spPr bwMode="auto">
          <a:xfrm rot="-5400000">
            <a:off x="2986882" y="3212306"/>
            <a:ext cx="360362" cy="936625"/>
          </a:xfrm>
          <a:prstGeom prst="leftBrace">
            <a:avLst>
              <a:gd name="adj1" fmla="val 21659"/>
              <a:gd name="adj2" fmla="val 50000"/>
            </a:avLst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83980" name="Line 13">
            <a:extLst>
              <a:ext uri="{FF2B5EF4-FFF2-40B4-BE49-F238E27FC236}">
                <a16:creationId xmlns:a16="http://schemas.microsoft.com/office/drawing/2014/main" id="{7021003C-143D-9141-8C35-BD14986715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975" y="4005263"/>
            <a:ext cx="792163" cy="9366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1" name="AutoShape 14">
            <a:extLst>
              <a:ext uri="{FF2B5EF4-FFF2-40B4-BE49-F238E27FC236}">
                <a16:creationId xmlns:a16="http://schemas.microsoft.com/office/drawing/2014/main" id="{B37419E8-2403-9342-9970-660A1472565D}"/>
              </a:ext>
            </a:extLst>
          </p:cNvPr>
          <p:cNvSpPr>
            <a:spLocks/>
          </p:cNvSpPr>
          <p:nvPr/>
        </p:nvSpPr>
        <p:spPr bwMode="auto">
          <a:xfrm rot="-5400000">
            <a:off x="4644231" y="3356769"/>
            <a:ext cx="360363" cy="936625"/>
          </a:xfrm>
          <a:prstGeom prst="leftBrace">
            <a:avLst>
              <a:gd name="adj1" fmla="val 216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83982" name="Line 15">
            <a:extLst>
              <a:ext uri="{FF2B5EF4-FFF2-40B4-BE49-F238E27FC236}">
                <a16:creationId xmlns:a16="http://schemas.microsoft.com/office/drawing/2014/main" id="{7FB4CCE9-2523-AB4A-9850-7C738697F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4149725"/>
            <a:ext cx="73025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3" name="Text Box 16">
            <a:extLst>
              <a:ext uri="{FF2B5EF4-FFF2-40B4-BE49-F238E27FC236}">
                <a16:creationId xmlns:a16="http://schemas.microsoft.com/office/drawing/2014/main" id="{80F39B50-E6AE-5340-B79B-8AE127089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681663"/>
            <a:ext cx="709040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/>
              <a:t>Convolution </a:t>
            </a:r>
            <a:r>
              <a:rPr lang="fr-FR" altLang="fr-FR" b="1" dirty="0" err="1"/>
              <a:t>can</a:t>
            </a:r>
            <a:r>
              <a:rPr lang="fr-FR" altLang="fr-FR" b="1" dirty="0"/>
              <a:t> </a:t>
            </a:r>
            <a:r>
              <a:rPr lang="fr-FR" altLang="fr-FR" b="1" dirty="0" err="1"/>
              <a:t>be</a:t>
            </a:r>
            <a:r>
              <a:rPr lang="fr-FR" altLang="fr-FR" b="1" dirty="0"/>
              <a:t> </a:t>
            </a:r>
            <a:r>
              <a:rPr lang="fr-FR" altLang="fr-FR" b="1" dirty="0" err="1"/>
              <a:t>seen</a:t>
            </a:r>
            <a:r>
              <a:rPr lang="fr-FR" altLang="fr-FR" b="1" dirty="0"/>
              <a:t> as a </a:t>
            </a:r>
            <a:r>
              <a:rPr lang="fr-FR" altLang="fr-FR" b="1" dirty="0" err="1"/>
              <a:t>kind</a:t>
            </a:r>
            <a:r>
              <a:rPr lang="fr-FR" altLang="fr-FR" b="1" dirty="0"/>
              <a:t> of  »</a:t>
            </a:r>
            <a:r>
              <a:rPr lang="fr-FR" altLang="fr-FR" b="1" dirty="0" err="1"/>
              <a:t>moving</a:t>
            </a:r>
            <a:r>
              <a:rPr lang="fr-FR" altLang="fr-FR" b="1" dirty="0"/>
              <a:t>" </a:t>
            </a:r>
            <a:r>
              <a:rPr lang="fr-FR" altLang="fr-FR" b="1" dirty="0" err="1"/>
              <a:t>window</a:t>
            </a:r>
            <a:r>
              <a:rPr lang="fr-FR" altLang="fr-FR" b="1" dirty="0"/>
              <a:t> acting</a:t>
            </a:r>
            <a:br>
              <a:rPr lang="fr-FR" altLang="fr-FR" b="1" dirty="0"/>
            </a:br>
            <a:r>
              <a:rPr lang="fr-FR" altLang="fr-FR" b="1" dirty="0"/>
              <a:t>on the </a:t>
            </a:r>
            <a:r>
              <a:rPr lang="fr-FR" altLang="fr-FR" b="1" dirty="0" err="1"/>
              <a:t>function</a:t>
            </a:r>
            <a:r>
              <a:rPr lang="fr-FR" altLang="fr-FR" b="1" dirty="0"/>
              <a:t> </a:t>
            </a:r>
            <a:r>
              <a:rPr lang="fr-FR" altLang="fr-FR" b="1" dirty="0" err="1"/>
              <a:t>itself</a:t>
            </a:r>
            <a:r>
              <a:rPr lang="fr-FR" altLang="fr-FR" b="1" dirty="0"/>
              <a:t>. G </a:t>
            </a:r>
            <a:r>
              <a:rPr lang="fr-FR" altLang="fr-FR" b="1" dirty="0" err="1"/>
              <a:t>is</a:t>
            </a:r>
            <a:r>
              <a:rPr lang="fr-FR" altLang="fr-FR" b="1" dirty="0"/>
              <a:t> </a:t>
            </a:r>
            <a:r>
              <a:rPr lang="fr-FR" altLang="fr-FR" b="1" dirty="0" err="1"/>
              <a:t>called</a:t>
            </a:r>
            <a:r>
              <a:rPr lang="fr-FR" altLang="fr-FR" b="1" dirty="0"/>
              <a:t> the "convolution </a:t>
            </a:r>
            <a:r>
              <a:rPr lang="fr-FR" altLang="fr-FR" b="1" dirty="0" err="1"/>
              <a:t>kernel</a:t>
            </a:r>
            <a:r>
              <a:rPr lang="fr-FR" altLang="fr-FR" b="1" dirty="0"/>
              <a:t>"
</a:t>
            </a:r>
            <a:endParaRPr lang="fr-FR" altLang="fr-FR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>
            <a:extLst>
              <a:ext uri="{FF2B5EF4-FFF2-40B4-BE49-F238E27FC236}">
                <a16:creationId xmlns:a16="http://schemas.microsoft.com/office/drawing/2014/main" id="{3D7200C6-8563-EF49-87CC-4425FCC78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423863"/>
            <a:ext cx="559223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2D convolution: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We</a:t>
            </a:r>
            <a:r>
              <a:rPr lang="fr-FR" altLang="fr-FR" dirty="0"/>
              <a:t> shift the « </a:t>
            </a:r>
            <a:r>
              <a:rPr lang="fr-FR" altLang="fr-FR" dirty="0" err="1"/>
              <a:t>window</a:t>
            </a:r>
            <a:r>
              <a:rPr lang="fr-FR" altLang="fr-FR" dirty="0"/>
              <a:t> » </a:t>
            </a:r>
            <a:r>
              <a:rPr lang="fr-FR" altLang="fr-FR" dirty="0" err="1"/>
              <a:t>with</a:t>
            </a:r>
            <a:r>
              <a:rPr lang="fr-FR" altLang="fr-FR" dirty="0"/>
              <a:t> the convolution </a:t>
            </a:r>
            <a:r>
              <a:rPr lang="fr-FR" altLang="fr-FR" dirty="0" err="1"/>
              <a:t>kernel</a:t>
            </a:r>
            <a:r>
              <a:rPr lang="fr-FR" altLang="fr-FR" dirty="0"/>
              <a:t> :</a:t>
            </a:r>
          </a:p>
        </p:txBody>
      </p:sp>
      <p:grpSp>
        <p:nvGrpSpPr>
          <p:cNvPr id="86019" name="Group 3">
            <a:extLst>
              <a:ext uri="{FF2B5EF4-FFF2-40B4-BE49-F238E27FC236}">
                <a16:creationId xmlns:a16="http://schemas.microsoft.com/office/drawing/2014/main" id="{AE2CEFE5-5AC2-9141-BE39-0D992618D692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341438"/>
            <a:ext cx="8748712" cy="919162"/>
            <a:chOff x="249" y="1536"/>
            <a:chExt cx="5511" cy="579"/>
          </a:xfrm>
        </p:grpSpPr>
        <p:pic>
          <p:nvPicPr>
            <p:cNvPr id="86130" name="Picture 4" descr="$\displaystyle \left. 2u_{i,j}+ u_{i-1,j} +u_{i,j+1}-2u_{i,j}+u_{i,j-1} \right]&#10;= - \rho_{i,j}$">
              <a:extLst>
                <a:ext uri="{FF2B5EF4-FFF2-40B4-BE49-F238E27FC236}">
                  <a16:creationId xmlns:a16="http://schemas.microsoft.com/office/drawing/2014/main" id="{339E1912-87C1-5241-B3DE-95FD9E245B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" y="1661"/>
              <a:ext cx="428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131" name="Picture 5" descr="$\displaystyle \frac{1}{(\Delta l)^{2}} \left[ u_{i+1,j} \right.$">
              <a:extLst>
                <a:ext uri="{FF2B5EF4-FFF2-40B4-BE49-F238E27FC236}">
                  <a16:creationId xmlns:a16="http://schemas.microsoft.com/office/drawing/2014/main" id="{863781E0-49B8-564D-8C31-B495618628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1536"/>
              <a:ext cx="1089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132" name="Text Box 6">
              <a:extLst>
                <a:ext uri="{FF2B5EF4-FFF2-40B4-BE49-F238E27FC236}">
                  <a16:creationId xmlns:a16="http://schemas.microsoft.com/office/drawing/2014/main" id="{D5F2FA83-F786-B24C-8991-7DAD708FC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" y="1664"/>
              <a:ext cx="17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2200" b="1"/>
                <a:t>-</a:t>
              </a:r>
            </a:p>
          </p:txBody>
        </p:sp>
      </p:grpSp>
      <p:sp>
        <p:nvSpPr>
          <p:cNvPr id="86020" name="AutoShape 7">
            <a:extLst>
              <a:ext uri="{FF2B5EF4-FFF2-40B4-BE49-F238E27FC236}">
                <a16:creationId xmlns:a16="http://schemas.microsoft.com/office/drawing/2014/main" id="{6EF22E64-B0CB-C646-8201-FBFEFD07EC60}"/>
              </a:ext>
            </a:extLst>
          </p:cNvPr>
          <p:cNvSpPr>
            <a:spLocks/>
          </p:cNvSpPr>
          <p:nvPr/>
        </p:nvSpPr>
        <p:spPr bwMode="auto">
          <a:xfrm rot="-5400000">
            <a:off x="4175919" y="-927893"/>
            <a:ext cx="504825" cy="6192837"/>
          </a:xfrm>
          <a:prstGeom prst="leftBrace">
            <a:avLst>
              <a:gd name="adj1" fmla="val 10222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86021" name="Text Box 8">
            <a:extLst>
              <a:ext uri="{FF2B5EF4-FFF2-40B4-BE49-F238E27FC236}">
                <a16:creationId xmlns:a16="http://schemas.microsoft.com/office/drawing/2014/main" id="{7E23C0F9-0606-C140-B145-416679F0C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349500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Laplacian</a:t>
            </a:r>
            <a:endParaRPr lang="fr-FR" altLang="fr-FR" dirty="0"/>
          </a:p>
        </p:txBody>
      </p:sp>
      <p:graphicFrame>
        <p:nvGraphicFramePr>
          <p:cNvPr id="108571" name="Group 27">
            <a:extLst>
              <a:ext uri="{FF2B5EF4-FFF2-40B4-BE49-F238E27FC236}">
                <a16:creationId xmlns:a16="http://schemas.microsoft.com/office/drawing/2014/main" id="{F413FE5F-66C4-2F44-886D-5352AC16C97B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3357563"/>
          <a:ext cx="2039937" cy="1671636"/>
        </p:xfrm>
        <a:graphic>
          <a:graphicData uri="http://schemas.openxmlformats.org/drawingml/2006/table">
            <a:tbl>
              <a:tblPr/>
              <a:tblGrid>
                <a:gridCol w="6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040" name="Line 28">
            <a:extLst>
              <a:ext uri="{FF2B5EF4-FFF2-40B4-BE49-F238E27FC236}">
                <a16:creationId xmlns:a16="http://schemas.microsoft.com/office/drawing/2014/main" id="{00A277FA-B757-8E4F-8671-2289B6D0F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53736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1" name="Text Box 29">
            <a:extLst>
              <a:ext uri="{FF2B5EF4-FFF2-40B4-BE49-F238E27FC236}">
                <a16:creationId xmlns:a16="http://schemas.microsoft.com/office/drawing/2014/main" id="{1060A567-2C6D-384C-9D3A-F817B5BE3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75" y="5392738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j</a:t>
            </a:r>
          </a:p>
        </p:txBody>
      </p:sp>
      <p:sp>
        <p:nvSpPr>
          <p:cNvPr id="86042" name="Line 30">
            <a:extLst>
              <a:ext uri="{FF2B5EF4-FFF2-40B4-BE49-F238E27FC236}">
                <a16:creationId xmlns:a16="http://schemas.microsoft.com/office/drawing/2014/main" id="{A5343EAB-7CC2-C64A-B9EE-E15A86AEE5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288" y="3357563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3" name="Text Box 31">
            <a:extLst>
              <a:ext uri="{FF2B5EF4-FFF2-40B4-BE49-F238E27FC236}">
                <a16:creationId xmlns:a16="http://schemas.microsoft.com/office/drawing/2014/main" id="{E7B54E60-0A76-AA49-B12F-4F8C9DEC9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" y="402431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i</a:t>
            </a:r>
          </a:p>
        </p:txBody>
      </p:sp>
      <p:sp>
        <p:nvSpPr>
          <p:cNvPr id="86044" name="Text Box 32">
            <a:extLst>
              <a:ext uri="{FF2B5EF4-FFF2-40B4-BE49-F238E27FC236}">
                <a16:creationId xmlns:a16="http://schemas.microsoft.com/office/drawing/2014/main" id="{A9F5682C-F241-C440-8BB3-F7070E7E0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75" y="5969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g</a:t>
            </a:r>
          </a:p>
        </p:txBody>
      </p:sp>
      <p:graphicFrame>
        <p:nvGraphicFramePr>
          <p:cNvPr id="108577" name="Group 33">
            <a:extLst>
              <a:ext uri="{FF2B5EF4-FFF2-40B4-BE49-F238E27FC236}">
                <a16:creationId xmlns:a16="http://schemas.microsoft.com/office/drawing/2014/main" id="{807FAE78-E4A3-A141-BCC4-D2B4118F0E9E}"/>
              </a:ext>
            </a:extLst>
          </p:cNvPr>
          <p:cNvGraphicFramePr>
            <a:graphicFrameLocks noGrp="1"/>
          </p:cNvGraphicFramePr>
          <p:nvPr/>
        </p:nvGraphicFramePr>
        <p:xfrm>
          <a:off x="3276600" y="3289300"/>
          <a:ext cx="2400300" cy="2590800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083" name="Text Box 71">
            <a:extLst>
              <a:ext uri="{FF2B5EF4-FFF2-40B4-BE49-F238E27FC236}">
                <a16:creationId xmlns:a16="http://schemas.microsoft.com/office/drawing/2014/main" id="{D45B923B-1580-B74A-8F92-9A0226894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25" y="60213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U</a:t>
            </a:r>
          </a:p>
        </p:txBody>
      </p:sp>
      <p:sp>
        <p:nvSpPr>
          <p:cNvPr id="86084" name="Text Box 72">
            <a:extLst>
              <a:ext uri="{FF2B5EF4-FFF2-40B4-BE49-F238E27FC236}">
                <a16:creationId xmlns:a16="http://schemas.microsoft.com/office/drawing/2014/main" id="{55829EAB-71A0-384D-9D5A-10A4C81D6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3887788"/>
            <a:ext cx="357187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3500"/>
              <a:t>*</a:t>
            </a:r>
          </a:p>
        </p:txBody>
      </p:sp>
      <p:sp>
        <p:nvSpPr>
          <p:cNvPr id="86085" name="Text Box 73">
            <a:extLst>
              <a:ext uri="{FF2B5EF4-FFF2-40B4-BE49-F238E27FC236}">
                <a16:creationId xmlns:a16="http://schemas.microsoft.com/office/drawing/2014/main" id="{8CB79300-662B-C843-BC1C-EFED58775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4168775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=</a:t>
            </a:r>
          </a:p>
        </p:txBody>
      </p:sp>
      <p:graphicFrame>
        <p:nvGraphicFramePr>
          <p:cNvPr id="108618" name="Group 74">
            <a:extLst>
              <a:ext uri="{FF2B5EF4-FFF2-40B4-BE49-F238E27FC236}">
                <a16:creationId xmlns:a16="http://schemas.microsoft.com/office/drawing/2014/main" id="{364F48E3-0529-224E-BD40-B7FFCB1C60B4}"/>
              </a:ext>
            </a:extLst>
          </p:cNvPr>
          <p:cNvGraphicFramePr>
            <a:graphicFrameLocks noGrp="1"/>
          </p:cNvGraphicFramePr>
          <p:nvPr/>
        </p:nvGraphicFramePr>
        <p:xfrm>
          <a:off x="6275388" y="3213100"/>
          <a:ext cx="2400300" cy="2590800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124" name="Rectangle 112">
            <a:extLst>
              <a:ext uri="{FF2B5EF4-FFF2-40B4-BE49-F238E27FC236}">
                <a16:creationId xmlns:a16="http://schemas.microsoft.com/office/drawing/2014/main" id="{4D96D4B0-FC7F-5A4B-86ED-5F2EBD3F4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789363"/>
            <a:ext cx="1439862" cy="1584325"/>
          </a:xfrm>
          <a:prstGeom prst="rect">
            <a:avLst/>
          </a:prstGeom>
          <a:solidFill>
            <a:srgbClr val="FBB0A3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86125" name="Line 113">
            <a:extLst>
              <a:ext uri="{FF2B5EF4-FFF2-40B4-BE49-F238E27FC236}">
                <a16:creationId xmlns:a16="http://schemas.microsoft.com/office/drawing/2014/main" id="{3CE1A3E6-9EE0-6846-96B7-86E6FD5F4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4221163"/>
            <a:ext cx="1800225" cy="3603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126" name="Line 114">
            <a:extLst>
              <a:ext uri="{FF2B5EF4-FFF2-40B4-BE49-F238E27FC236}">
                <a16:creationId xmlns:a16="http://schemas.microsoft.com/office/drawing/2014/main" id="{C75E9ADD-DA10-DE49-B680-F87FC7D596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4581525"/>
            <a:ext cx="3095625" cy="71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127" name="Text Box 115">
            <a:extLst>
              <a:ext uri="{FF2B5EF4-FFF2-40B4-BE49-F238E27FC236}">
                <a16:creationId xmlns:a16="http://schemas.microsoft.com/office/drawing/2014/main" id="{E5DDC677-67A4-ED4A-8000-E8A3F2AA9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488" y="5969000"/>
            <a:ext cx="1723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Laplacian</a:t>
            </a:r>
            <a:r>
              <a:rPr lang="fr-FR" altLang="fr-FR" dirty="0"/>
              <a:t> of  U</a:t>
            </a:r>
          </a:p>
        </p:txBody>
      </p:sp>
      <p:sp>
        <p:nvSpPr>
          <p:cNvPr id="86129" name="Text Box 117">
            <a:extLst>
              <a:ext uri="{FF2B5EF4-FFF2-40B4-BE49-F238E27FC236}">
                <a16:creationId xmlns:a16="http://schemas.microsoft.com/office/drawing/2014/main" id="{BC02F2BD-3C07-DB40-9172-473EEF840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427831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G*U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>
            <a:extLst>
              <a:ext uri="{FF2B5EF4-FFF2-40B4-BE49-F238E27FC236}">
                <a16:creationId xmlns:a16="http://schemas.microsoft.com/office/drawing/2014/main" id="{AC496CBF-820D-9B4E-8ACE-A6C8B6AEE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80988"/>
            <a:ext cx="14795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Ex :</a:t>
            </a:r>
          </a:p>
          <a:p>
            <a:pPr eaLnBrk="1" hangingPunct="1"/>
            <a:endParaRPr lang="fr-FR" altLang="fr-FR"/>
          </a:p>
          <a:p>
            <a:pPr eaLnBrk="1" hangingPunct="1"/>
            <a:r>
              <a:rPr lang="fr-FR" altLang="fr-FR"/>
              <a:t>U(i,j)= 1/i+1/j</a:t>
            </a:r>
          </a:p>
        </p:txBody>
      </p:sp>
      <p:pic>
        <p:nvPicPr>
          <p:cNvPr id="87043" name="Picture 3" descr="lap1">
            <a:extLst>
              <a:ext uri="{FF2B5EF4-FFF2-40B4-BE49-F238E27FC236}">
                <a16:creationId xmlns:a16="http://schemas.microsoft.com/office/drawing/2014/main" id="{ADCC2087-A57C-1243-8960-9222BABA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5715000" cy="283845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044" name="Text Box 4">
            <a:extLst>
              <a:ext uri="{FF2B5EF4-FFF2-40B4-BE49-F238E27FC236}">
                <a16:creationId xmlns:a16="http://schemas.microsoft.com/office/drawing/2014/main" id="{67B23371-532E-E640-A9BB-667F9ACD0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857250"/>
            <a:ext cx="5788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Laplacian</a:t>
            </a:r>
            <a:r>
              <a:rPr lang="fr-FR" altLang="fr-FR" dirty="0"/>
              <a:t> of U </a:t>
            </a:r>
            <a:r>
              <a:rPr lang="fr-FR" altLang="fr-FR" dirty="0" err="1"/>
              <a:t>after</a:t>
            </a:r>
            <a:r>
              <a:rPr lang="fr-FR" altLang="fr-FR" dirty="0"/>
              <a:t> </a:t>
            </a:r>
            <a:r>
              <a:rPr lang="fr-FR" altLang="fr-FR" dirty="0" err="1"/>
              <a:t>applying</a:t>
            </a:r>
            <a:r>
              <a:rPr lang="fr-FR" altLang="fr-FR" dirty="0"/>
              <a:t> convolution to </a:t>
            </a:r>
            <a:r>
              <a:rPr lang="fr-FR" altLang="fr-FR" dirty="0" err="1"/>
              <a:t>every</a:t>
            </a:r>
            <a:r>
              <a:rPr lang="fr-FR" altLang="fr-FR" dirty="0"/>
              <a:t> point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14877</TotalTime>
  <Words>6631</Words>
  <Application>Microsoft Macintosh PowerPoint</Application>
  <PresentationFormat>Affichage à l'écran (4:3)</PresentationFormat>
  <Paragraphs>891</Paragraphs>
  <Slides>111</Slides>
  <Notes>3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111</vt:i4>
      </vt:variant>
    </vt:vector>
  </HeadingPairs>
  <TitlesOfParts>
    <vt:vector size="116" baseType="lpstr">
      <vt:lpstr>Arial</vt:lpstr>
      <vt:lpstr>Cambria Math</vt:lpstr>
      <vt:lpstr>Symbol</vt:lpstr>
      <vt:lpstr>Modèle par défaut</vt:lpstr>
      <vt:lpstr>Equation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charnoz</dc:creator>
  <cp:lastModifiedBy>Utilisateur Microsoft Office</cp:lastModifiedBy>
  <cp:revision>255</cp:revision>
  <dcterms:created xsi:type="dcterms:W3CDTF">2005-10-05T08:15:22Z</dcterms:created>
  <dcterms:modified xsi:type="dcterms:W3CDTF">2020-11-13T05:47:46Z</dcterms:modified>
</cp:coreProperties>
</file>