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3" r:id="rId10"/>
    <p:sldId id="261" r:id="rId11"/>
    <p:sldId id="264" r:id="rId12"/>
  </p:sldIdLst>
  <p:sldSz cx="14630400" cy="8229600"/>
  <p:notesSz cx="8229600" cy="14630400"/>
  <p:embeddedFontLst>
    <p:embeddedFont>
      <p:font typeface="Palatino Linotype" panose="02040502050505030304" pitchFamily="18" charset="0"/>
      <p:regular r:id="rId14"/>
      <p:bold r:id="rId15"/>
      <p:italic r:id="rId16"/>
      <p:boldItalic r:id="rId17"/>
    </p:embeddedFont>
    <p:embeddedFont>
      <p:font typeface="Prata" panose="020B0604020202020204" charset="0"/>
      <p:regular r:id="rId18"/>
    </p:embeddedFont>
    <p:embeddedFont>
      <p:font typeface="Raleway" pitchFamily="2" charset="0"/>
      <p:regular r:id="rId19"/>
      <p:bold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92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8716"/>
            <a:ext cx="7556421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1150"/>
              </a:lnSpc>
              <a:buNone/>
            </a:pPr>
            <a:r>
              <a:rPr lang="en-US" sz="89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PaisaProfit</a:t>
            </a:r>
            <a:endParaRPr lang="en-US" sz="8900" dirty="0"/>
          </a:p>
        </p:txBody>
      </p:sp>
      <p:sp>
        <p:nvSpPr>
          <p:cNvPr id="4" name="Text 1"/>
          <p:cNvSpPr/>
          <p:nvPr/>
        </p:nvSpPr>
        <p:spPr>
          <a:xfrm>
            <a:off x="793790" y="48165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0808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 Finance Made Fun.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44F10-675B-99C7-EACB-8A39172CC842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62E9B-9B34-6167-1586-AD3D3128B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56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Revenue Model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4462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Traders' Hub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02883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Best competitive platform fees for trading amongst all competitors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174462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Subscription Fees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3028831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Subscription-based course and access to all game resources and full AI features for premium members.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174462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Sponsorships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302883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Collaborations with existing giants for service-product advertisement.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797981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93790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Consultancy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93790" y="608218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 to advice from professional consulting service providers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704" y="4797981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254704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In-Game Purchase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5254704" y="608218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In-game transactions allowing for purchase of virtual currency to be used in simulation</a:t>
            </a:r>
            <a:endParaRPr lang="en-US" sz="17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738" y="4797981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9715738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Database Expansion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9715738" y="6082189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Generate revenue by offering anonymized data insights to organizations, adhering to privacy compliance.</a:t>
            </a:r>
            <a:endParaRPr lang="en-US" sz="17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09B58-BDE8-A46C-0753-4727B0B32DFD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9E46E8-E833-C5AA-0EE6-DDE4CF6044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439" y="515064"/>
            <a:ext cx="6620232" cy="5853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What the Future Holds for Us</a:t>
            </a:r>
            <a:endParaRPr lang="en-US" sz="3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09" y="1474946"/>
            <a:ext cx="1648182" cy="137850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44779" y="2155508"/>
            <a:ext cx="80843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996577" y="1812012"/>
            <a:ext cx="2341007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Global Expansion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4996577" y="2216825"/>
            <a:ext cx="568690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Partnering with foreign brands to enable forex and overseas trade.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4856083" y="2867263"/>
            <a:ext cx="9072086" cy="11430"/>
          </a:xfrm>
          <a:prstGeom prst="roundRect">
            <a:avLst>
              <a:gd name="adj" fmla="val 245786"/>
            </a:avLst>
          </a:prstGeom>
          <a:solidFill>
            <a:srgbClr val="535455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9" y="2900243"/>
            <a:ext cx="3296483" cy="137850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13346" y="3402211"/>
            <a:ext cx="143589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1800" dirty="0"/>
          </a:p>
        </p:txBody>
      </p:sp>
      <p:sp>
        <p:nvSpPr>
          <p:cNvPr id="10" name="Text 6"/>
          <p:cNvSpPr/>
          <p:nvPr/>
        </p:nvSpPr>
        <p:spPr>
          <a:xfrm>
            <a:off x="5820728" y="3237309"/>
            <a:ext cx="3326011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Wide Services - One Platform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5820728" y="3642122"/>
            <a:ext cx="473821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Learning, Practicing, Gaming, Investing all at one place.</a:t>
            </a:r>
            <a:endParaRPr lang="en-US" sz="1450" dirty="0"/>
          </a:p>
        </p:txBody>
      </p:sp>
      <p:sp>
        <p:nvSpPr>
          <p:cNvPr id="12" name="Shape 8"/>
          <p:cNvSpPr/>
          <p:nvPr/>
        </p:nvSpPr>
        <p:spPr>
          <a:xfrm>
            <a:off x="5680234" y="4292560"/>
            <a:ext cx="8247936" cy="11430"/>
          </a:xfrm>
          <a:prstGeom prst="roundRect">
            <a:avLst>
              <a:gd name="adj" fmla="val 245786"/>
            </a:avLst>
          </a:prstGeom>
          <a:solidFill>
            <a:srgbClr val="535455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08" y="4325541"/>
            <a:ext cx="4944785" cy="137850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12632" y="4827508"/>
            <a:ext cx="145137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1800" dirty="0"/>
          </a:p>
        </p:txBody>
      </p:sp>
      <p:sp>
        <p:nvSpPr>
          <p:cNvPr id="15" name="Text 10"/>
          <p:cNvSpPr/>
          <p:nvPr/>
        </p:nvSpPr>
        <p:spPr>
          <a:xfrm>
            <a:off x="6644878" y="4662607"/>
            <a:ext cx="2961799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Financial Literacy In India</a:t>
            </a:r>
            <a:endParaRPr lang="en-US" sz="1800" dirty="0"/>
          </a:p>
        </p:txBody>
      </p:sp>
      <p:sp>
        <p:nvSpPr>
          <p:cNvPr id="16" name="Text 11"/>
          <p:cNvSpPr/>
          <p:nvPr/>
        </p:nvSpPr>
        <p:spPr>
          <a:xfrm>
            <a:off x="6644878" y="5067419"/>
            <a:ext cx="5236369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Ensuring easy and accessible finance education across India.</a:t>
            </a:r>
            <a:endParaRPr lang="en-US" sz="1450" dirty="0"/>
          </a:p>
        </p:txBody>
      </p:sp>
      <p:sp>
        <p:nvSpPr>
          <p:cNvPr id="17" name="Shape 12"/>
          <p:cNvSpPr/>
          <p:nvPr/>
        </p:nvSpPr>
        <p:spPr>
          <a:xfrm>
            <a:off x="6504384" y="5717858"/>
            <a:ext cx="7423785" cy="11430"/>
          </a:xfrm>
          <a:prstGeom prst="roundRect">
            <a:avLst>
              <a:gd name="adj" fmla="val 245786"/>
            </a:avLst>
          </a:prstGeom>
          <a:solidFill>
            <a:srgbClr val="535455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58" y="5750838"/>
            <a:ext cx="6593086" cy="1378506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16561" y="6252805"/>
            <a:ext cx="137041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1800" dirty="0"/>
          </a:p>
        </p:txBody>
      </p:sp>
      <p:sp>
        <p:nvSpPr>
          <p:cNvPr id="20" name="Text 14"/>
          <p:cNvSpPr/>
          <p:nvPr/>
        </p:nvSpPr>
        <p:spPr>
          <a:xfrm>
            <a:off x="7469029" y="5938123"/>
            <a:ext cx="292274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Comprehensive Guidance</a:t>
            </a:r>
            <a:endParaRPr lang="en-US" sz="1800" dirty="0"/>
          </a:p>
        </p:txBody>
      </p:sp>
      <p:sp>
        <p:nvSpPr>
          <p:cNvPr id="21" name="Text 15"/>
          <p:cNvSpPr/>
          <p:nvPr/>
        </p:nvSpPr>
        <p:spPr>
          <a:xfrm>
            <a:off x="7469029" y="6342936"/>
            <a:ext cx="6318647" cy="599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Offering personalized guidance on banking, investments, loans and more. </a:t>
            </a:r>
            <a:endParaRPr lang="en-US" sz="1450" dirty="0"/>
          </a:p>
        </p:txBody>
      </p:sp>
      <p:sp>
        <p:nvSpPr>
          <p:cNvPr id="22" name="Text 16"/>
          <p:cNvSpPr/>
          <p:nvPr/>
        </p:nvSpPr>
        <p:spPr>
          <a:xfrm>
            <a:off x="655439" y="7339965"/>
            <a:ext cx="13319522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F4E883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"PaisaProfit - Where Fun meets Finance"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E183C4-1A86-0BC0-81CD-6B565536E365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A580F6-AD7D-CAAF-A67E-0CDD23977B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64162"/>
            <a:ext cx="11341298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1150"/>
              </a:lnSpc>
              <a:buNone/>
            </a:pPr>
            <a:r>
              <a:rPr lang="en-US" sz="89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Team </a:t>
            </a:r>
            <a:r>
              <a:rPr lang="en-US" sz="8900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PaisaProfit</a:t>
            </a:r>
            <a:r>
              <a:rPr lang="en-US" sz="89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:</a:t>
            </a:r>
            <a:endParaRPr lang="en-US" sz="8900" dirty="0"/>
          </a:p>
        </p:txBody>
      </p:sp>
      <p:sp>
        <p:nvSpPr>
          <p:cNvPr id="3" name="Text 1"/>
          <p:cNvSpPr/>
          <p:nvPr/>
        </p:nvSpPr>
        <p:spPr>
          <a:xfrm>
            <a:off x="793790" y="3701296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Saswat Balyan - 24BCE0591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34101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Divyansh Seth - 24BEE0174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66905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Tejas Khare – 24BCE2382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99710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Eshaan Sistla - 24BCE2345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32515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Naman Agarwal - 24BEE0173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8260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3930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AF7EE-B3B9-AF92-A921-97B04EEE4E55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0EB39B-41F6-6447-7C84-AEA0CA635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192696"/>
            <a:ext cx="8382015" cy="160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88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Track</a:t>
            </a: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 -  </a:t>
            </a:r>
            <a:r>
              <a:rPr lang="en-US" sz="5400" dirty="0">
                <a:solidFill>
                  <a:srgbClr val="F2E782"/>
                </a:solidFill>
                <a:latin typeface="Palatino Linotype" panose="02040502050505030304" pitchFamily="18" charset="0"/>
                <a:ea typeface="Prata" pitchFamily="34" charset="-122"/>
                <a:cs typeface="Prata" pitchFamily="34" charset="-120"/>
              </a:rPr>
              <a:t>Gaming</a:t>
            </a:r>
            <a:endParaRPr lang="en-US" sz="4450" dirty="0">
              <a:latin typeface="Palatino Linotype" panose="0204050205050503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75188" y="2847929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i="1" dirty="0">
                <a:solidFill>
                  <a:srgbClr val="F4E883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Statement: </a:t>
            </a:r>
            <a:r>
              <a:rPr lang="en-US" sz="20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Create a game for teaching financial literacy to teenagers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758219" y="2642441"/>
            <a:ext cx="30480" cy="873204"/>
          </a:xfrm>
          <a:prstGeom prst="rect">
            <a:avLst/>
          </a:prstGeom>
          <a:solidFill>
            <a:srgbClr val="EEE27D"/>
          </a:solidFill>
          <a:ln/>
        </p:spPr>
      </p:sp>
      <p:sp>
        <p:nvSpPr>
          <p:cNvPr id="5" name="Text 3"/>
          <p:cNvSpPr/>
          <p:nvPr/>
        </p:nvSpPr>
        <p:spPr>
          <a:xfrm>
            <a:off x="905106" y="40092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Expectations</a:t>
            </a:r>
            <a:r>
              <a:rPr lang="en-US" sz="28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73459" y="48140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Interactive and fun gameplay.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793790" y="56189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Real-world financial scenarios.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790702" y="64444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Progress tracking and feedback.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41126-FEA4-4251-E5BB-5733DCAE894E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EB0A47-3E19-D30D-1379-1953AF630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8" y="7914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18711" y="2035360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F4E883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Targeting financial illiteracy in India, specifically aiming among teens and young adults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809030" y="1806193"/>
            <a:ext cx="30480" cy="873204"/>
          </a:xfrm>
          <a:prstGeom prst="rect">
            <a:avLst/>
          </a:prstGeom>
          <a:solidFill>
            <a:srgbClr val="EEE27D"/>
          </a:solidFill>
          <a:ln/>
        </p:spPr>
      </p:sp>
      <p:sp>
        <p:nvSpPr>
          <p:cNvPr id="5" name="Text 3"/>
          <p:cNvSpPr/>
          <p:nvPr/>
        </p:nvSpPr>
        <p:spPr>
          <a:xfrm>
            <a:off x="778549" y="31201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Gamifying financial planning! 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turns learning into an interactive adventure—explore topics, track progress, and earn rewards as you grow your money skills!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78548" y="41574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User-learning powerful AI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Paisaprofit delivers personalized recommendations to guide and empower you on your financial journey!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9" y="515264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combines innovative tools and a user-friendly interface to </a:t>
            </a: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simplify financial management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empowering you to take control of your finances with confidence and ease!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14787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introduces a unique conversation platform where users can connect with experienced investors, traders, and </a:t>
            </a: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professionals for real-time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personalized guidance, fostering direct engagement to answer questions and shape financial strategies.</a:t>
            </a: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40089-868B-D3A4-0C41-08E6E6BB8209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D2D09F-F979-49B3-9DEF-1B584F8C0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97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Services Offered: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48696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3A3B3C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1755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Gamified Learning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665928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adopts a gamified approach to make financial literacy engaging and practical.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1948696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3A3B3C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2175510"/>
            <a:ext cx="29377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Skill-building courses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2665928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offers curated courses to build essential financial skills, from budgeting to investing, tailored for all skill levels.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1948696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3A3B3C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2175510"/>
            <a:ext cx="35047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Simulated Virtual Trading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2665928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provides a risk-free platform to practice trading with virtual money, enhancing real-world investment skills.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571167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A3B3C"/>
          </a:solidFill>
          <a:ln/>
        </p:spPr>
      </p:sp>
      <p:sp>
        <p:nvSpPr>
          <p:cNvPr id="13" name="Text 11"/>
          <p:cNvSpPr/>
          <p:nvPr/>
        </p:nvSpPr>
        <p:spPr>
          <a:xfrm>
            <a:off x="1020604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AI assistant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0604" y="5288399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features an AI-powered assistant to offer personalized financial insights, tips, and guidance.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5216962" y="4571167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A3B3C"/>
          </a:solidFill>
          <a:ln/>
        </p:spPr>
      </p:sp>
      <p:sp>
        <p:nvSpPr>
          <p:cNvPr id="16" name="Text 14"/>
          <p:cNvSpPr/>
          <p:nvPr/>
        </p:nvSpPr>
        <p:spPr>
          <a:xfrm>
            <a:off x="5443776" y="4797981"/>
            <a:ext cx="31636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Professional consulting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5443776" y="5288399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Connect with top Market experts on </a:t>
            </a:r>
            <a:r>
              <a:rPr lang="en-US" sz="1750" i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for personalized advice and tailored strategies to reach your goals!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9640133" y="4571167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A3B3C"/>
          </a:solidFill>
          <a:ln/>
        </p:spPr>
      </p:sp>
      <p:sp>
        <p:nvSpPr>
          <p:cNvPr id="19" name="Text 17"/>
          <p:cNvSpPr/>
          <p:nvPr/>
        </p:nvSpPr>
        <p:spPr>
          <a:xfrm>
            <a:off x="9866948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Trading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9866948" y="5288399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provides a real-time investment trading platform, allowing users to trade with real money once they're confident in their skills!</a:t>
            </a:r>
            <a:endParaRPr lang="en-US" sz="17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0D7B7-E4D7-98D1-982C-D95EB2B1BDF9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7FB05A-9142-4DEF-5CC1-4345A595E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BA747-3E03-700A-182E-72845D294ECD}"/>
              </a:ext>
            </a:extLst>
          </p:cNvPr>
          <p:cNvSpPr txBox="1"/>
          <p:nvPr/>
        </p:nvSpPr>
        <p:spPr>
          <a:xfrm>
            <a:off x="946205" y="906449"/>
            <a:ext cx="10845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Technical Approach:</a:t>
            </a:r>
            <a:endParaRPr lang="en-IN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92593-5934-9BA4-E9D0-7A9616479835}"/>
              </a:ext>
            </a:extLst>
          </p:cNvPr>
          <p:cNvSpPr txBox="1"/>
          <p:nvPr/>
        </p:nvSpPr>
        <p:spPr>
          <a:xfrm>
            <a:off x="1105232" y="2019630"/>
            <a:ext cx="112431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Frontend - Html, CSS, Vanilla </a:t>
            </a:r>
            <a:r>
              <a:rPr lang="en-US" sz="2400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javascript</a:t>
            </a:r>
            <a:endParaRPr lang="en-US" sz="2400" dirty="0">
              <a:solidFill>
                <a:srgbClr val="F2E782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Backend – Python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Figma 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Libraries used :-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Tradeview</a:t>
            </a: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lightweight charts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AI-Mistral 7B ai model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88671-A400-3826-2779-F85C42592105}"/>
              </a:ext>
            </a:extLst>
          </p:cNvPr>
          <p:cNvSpPr txBox="1"/>
          <p:nvPr/>
        </p:nvSpPr>
        <p:spPr>
          <a:xfrm>
            <a:off x="12680451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54A3E-18BA-3FA4-F78B-F3E4797C5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96948" y="7269982"/>
            <a:ext cx="959617" cy="9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6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40A2E-E22E-7122-D24E-FDB17919F9F9}"/>
              </a:ext>
            </a:extLst>
          </p:cNvPr>
          <p:cNvSpPr txBox="1"/>
          <p:nvPr/>
        </p:nvSpPr>
        <p:spPr>
          <a:xfrm>
            <a:off x="612251" y="850786"/>
            <a:ext cx="1200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Target Audience and Impact: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2320C-410A-A63F-F0DF-8D324206D571}"/>
              </a:ext>
            </a:extLst>
          </p:cNvPr>
          <p:cNvSpPr txBox="1"/>
          <p:nvPr/>
        </p:nvSpPr>
        <p:spPr>
          <a:xfrm>
            <a:off x="866692" y="1896382"/>
            <a:ext cx="127856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Unlock Your Financial Potential</a:t>
            </a:r>
          </a:p>
          <a:p>
            <a:endParaRPr lang="en-US" sz="1800" dirty="0">
              <a:solidFill>
                <a:srgbClr val="F2E782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>
              <a:lnSpc>
                <a:spcPct val="200000"/>
              </a:lnSpc>
            </a:pPr>
            <a:endParaRPr lang="en-US" sz="1800" dirty="0">
              <a:solidFill>
                <a:srgbClr val="F2E782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 ambitious young adults  from 18-25 ready to master finance, make impactful investments, and accelerate wealth growth.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2E782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Regardless of your platform empowers you with expert insights to invest smartly and achieve financial independence faster.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rata" panose="020B0604020202020204" charset="0"/>
              </a:rPr>
              <a:t>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B4BE7-94D0-5E78-0C01-B32794CD8E20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55A58-0F3B-18EE-CAB1-D0D653BD0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96948" y="7269982"/>
            <a:ext cx="959617" cy="9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135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047" y="698897"/>
            <a:ext cx="5400556" cy="675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Why Us?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7299960" y="1805940"/>
            <a:ext cx="30480" cy="5724644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</p:sp>
      <p:sp>
        <p:nvSpPr>
          <p:cNvPr id="4" name="Shape 2"/>
          <p:cNvSpPr/>
          <p:nvPr/>
        </p:nvSpPr>
        <p:spPr>
          <a:xfrm>
            <a:off x="6346627" y="2276713"/>
            <a:ext cx="756047" cy="30480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</p:sp>
      <p:sp>
        <p:nvSpPr>
          <p:cNvPr id="5" name="Shape 3"/>
          <p:cNvSpPr/>
          <p:nvPr/>
        </p:nvSpPr>
        <p:spPr>
          <a:xfrm>
            <a:off x="7072193" y="2048947"/>
            <a:ext cx="486013" cy="486013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6" name="Text 4"/>
          <p:cNvSpPr/>
          <p:nvPr/>
        </p:nvSpPr>
        <p:spPr>
          <a:xfrm>
            <a:off x="7259241" y="2129909"/>
            <a:ext cx="111800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2293977" y="2021919"/>
            <a:ext cx="383309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User-longed platform policies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756047" y="2489002"/>
            <a:ext cx="5371028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Best competitive transaction and platform fees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27727" y="3356729"/>
            <a:ext cx="756047" cy="30480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</p:sp>
      <p:sp>
        <p:nvSpPr>
          <p:cNvPr id="10" name="Shape 8"/>
          <p:cNvSpPr/>
          <p:nvPr/>
        </p:nvSpPr>
        <p:spPr>
          <a:xfrm>
            <a:off x="7072193" y="3128963"/>
            <a:ext cx="486013" cy="486013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1" name="Text 9"/>
          <p:cNvSpPr/>
          <p:nvPr/>
        </p:nvSpPr>
        <p:spPr>
          <a:xfrm>
            <a:off x="7215902" y="3209925"/>
            <a:ext cx="198596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8503325" y="3101935"/>
            <a:ext cx="3992404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All-In-One Fintech Mentorship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8503325" y="3569018"/>
            <a:ext cx="5371028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Authentic personalized AI solutions to skyrocket the course of your finance journey.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46627" y="4328755"/>
            <a:ext cx="756047" cy="30480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</p:sp>
      <p:sp>
        <p:nvSpPr>
          <p:cNvPr id="15" name="Shape 13"/>
          <p:cNvSpPr/>
          <p:nvPr/>
        </p:nvSpPr>
        <p:spPr>
          <a:xfrm>
            <a:off x="7072193" y="4100989"/>
            <a:ext cx="486013" cy="486013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6" name="Text 14"/>
          <p:cNvSpPr/>
          <p:nvPr/>
        </p:nvSpPr>
        <p:spPr>
          <a:xfrm>
            <a:off x="7214711" y="4181951"/>
            <a:ext cx="200978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1990844" y="4073962"/>
            <a:ext cx="4136231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Make learning fun and engaging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756047" y="4541044"/>
            <a:ext cx="5371028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most versatile Fintech Gaming Platform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27727" y="5300901"/>
            <a:ext cx="756047" cy="30480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</p:sp>
      <p:sp>
        <p:nvSpPr>
          <p:cNvPr id="20" name="Shape 18"/>
          <p:cNvSpPr/>
          <p:nvPr/>
        </p:nvSpPr>
        <p:spPr>
          <a:xfrm>
            <a:off x="7072193" y="5073134"/>
            <a:ext cx="486013" cy="486013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21" name="Text 19"/>
          <p:cNvSpPr/>
          <p:nvPr/>
        </p:nvSpPr>
        <p:spPr>
          <a:xfrm>
            <a:off x="7220426" y="5154097"/>
            <a:ext cx="189548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550" dirty="0"/>
          </a:p>
        </p:txBody>
      </p:sp>
      <p:sp>
        <p:nvSpPr>
          <p:cNvPr id="22" name="Text 20"/>
          <p:cNvSpPr/>
          <p:nvPr/>
        </p:nvSpPr>
        <p:spPr>
          <a:xfrm>
            <a:off x="8503325" y="5046107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No In-Game Ads</a:t>
            </a:r>
            <a:endParaRPr lang="en-US" sz="2100" dirty="0"/>
          </a:p>
        </p:txBody>
      </p:sp>
      <p:sp>
        <p:nvSpPr>
          <p:cNvPr id="23" name="Text 21"/>
          <p:cNvSpPr/>
          <p:nvPr/>
        </p:nvSpPr>
        <p:spPr>
          <a:xfrm>
            <a:off x="8503325" y="5513189"/>
            <a:ext cx="5371028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 cheap money-generating models ensuring smooth experience. 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46627" y="6273046"/>
            <a:ext cx="756047" cy="30480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</p:sp>
      <p:sp>
        <p:nvSpPr>
          <p:cNvPr id="25" name="Shape 23"/>
          <p:cNvSpPr/>
          <p:nvPr/>
        </p:nvSpPr>
        <p:spPr>
          <a:xfrm>
            <a:off x="7072193" y="6045279"/>
            <a:ext cx="486013" cy="486013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26" name="Text 24"/>
          <p:cNvSpPr/>
          <p:nvPr/>
        </p:nvSpPr>
        <p:spPr>
          <a:xfrm>
            <a:off x="7216973" y="6126242"/>
            <a:ext cx="196334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5</a:t>
            </a:r>
            <a:endParaRPr lang="en-US" sz="2550" dirty="0"/>
          </a:p>
        </p:txBody>
      </p:sp>
      <p:sp>
        <p:nvSpPr>
          <p:cNvPr id="27" name="Text 25"/>
          <p:cNvSpPr/>
          <p:nvPr/>
        </p:nvSpPr>
        <p:spPr>
          <a:xfrm>
            <a:off x="2198727" y="6018252"/>
            <a:ext cx="392834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One-Stop Outreach to Market </a:t>
            </a:r>
            <a:endParaRPr lang="en-US" sz="2100" dirty="0"/>
          </a:p>
        </p:txBody>
      </p:sp>
      <p:sp>
        <p:nvSpPr>
          <p:cNvPr id="28" name="Text 26"/>
          <p:cNvSpPr/>
          <p:nvPr/>
        </p:nvSpPr>
        <p:spPr>
          <a:xfrm>
            <a:off x="756047" y="6485334"/>
            <a:ext cx="5371028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Platforming real-time advisory from existing finance experts, professional traders and market bulls.                                                                             </a:t>
            </a:r>
            <a:endParaRPr lang="en-US" sz="1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E9B6B-AB32-5D48-45A3-0CCB5AD570E3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E3309A7-2D78-0ACC-CEE9-A1362EE6F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4715" y="451604"/>
            <a:ext cx="4587240" cy="513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Summary of Impact:</a:t>
            </a:r>
            <a:endParaRPr lang="en-US" sz="3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15" y="1211223"/>
            <a:ext cx="821174" cy="131385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2229" y="1375410"/>
            <a:ext cx="2106454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Educational Platform</a:t>
            </a:r>
            <a:endParaRPr lang="en-US" sz="1600" b="1" dirty="0"/>
          </a:p>
        </p:txBody>
      </p:sp>
      <p:sp>
        <p:nvSpPr>
          <p:cNvPr id="5" name="Text 2"/>
          <p:cNvSpPr/>
          <p:nvPr/>
        </p:nvSpPr>
        <p:spPr>
          <a:xfrm>
            <a:off x="1642229" y="1730454"/>
            <a:ext cx="1241345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Targeting financial illiteracy among teens and young adults</a:t>
            </a:r>
            <a:endParaRPr lang="en-US" sz="12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15" y="2525078"/>
            <a:ext cx="821174" cy="131385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42229" y="2689265"/>
            <a:ext cx="3032403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Gamified Fun Approach to Finance</a:t>
            </a:r>
            <a:endParaRPr lang="en-US" sz="1600" b="1" dirty="0"/>
          </a:p>
        </p:txBody>
      </p:sp>
      <p:sp>
        <p:nvSpPr>
          <p:cNvPr id="8" name="Text 4"/>
          <p:cNvSpPr/>
          <p:nvPr/>
        </p:nvSpPr>
        <p:spPr>
          <a:xfrm>
            <a:off x="1642229" y="3044309"/>
            <a:ext cx="1241345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Gamified learning and an all-in-one platform for finance-related needs</a:t>
            </a:r>
            <a:endParaRPr lang="en-US" sz="12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15" y="3838932"/>
            <a:ext cx="821174" cy="131385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42229" y="4003119"/>
            <a:ext cx="2213848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Viable Revenue Model</a:t>
            </a:r>
            <a:endParaRPr lang="en-US" sz="1600" b="1" dirty="0"/>
          </a:p>
        </p:txBody>
      </p:sp>
      <p:sp>
        <p:nvSpPr>
          <p:cNvPr id="11" name="Text 6"/>
          <p:cNvSpPr/>
          <p:nvPr/>
        </p:nvSpPr>
        <p:spPr>
          <a:xfrm>
            <a:off x="1642229" y="4358164"/>
            <a:ext cx="1241345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Revenue streams include minimal platform fees, subscriptions, consulting and add free experience.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715" y="5152787"/>
            <a:ext cx="821174" cy="131385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42229" y="5316974"/>
            <a:ext cx="2052876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Social Impact</a:t>
            </a:r>
            <a:endParaRPr lang="en-US" sz="1600" b="1" dirty="0"/>
          </a:p>
        </p:txBody>
      </p:sp>
      <p:sp>
        <p:nvSpPr>
          <p:cNvPr id="14" name="Text 8"/>
          <p:cNvSpPr/>
          <p:nvPr/>
        </p:nvSpPr>
        <p:spPr>
          <a:xfrm>
            <a:off x="1642229" y="5672018"/>
            <a:ext cx="1241345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Addressing sustainable growth of economy ensuring upright Fund Allocation. </a:t>
            </a:r>
            <a:endParaRPr lang="en-US" sz="12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15" y="6466642"/>
            <a:ext cx="821174" cy="131385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42229" y="6630829"/>
            <a:ext cx="2052876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Room For Growth</a:t>
            </a:r>
            <a:endParaRPr lang="en-US" sz="1600" b="1" dirty="0"/>
          </a:p>
        </p:txBody>
      </p:sp>
      <p:sp>
        <p:nvSpPr>
          <p:cNvPr id="17" name="Text 10"/>
          <p:cNvSpPr/>
          <p:nvPr/>
        </p:nvSpPr>
        <p:spPr>
          <a:xfrm>
            <a:off x="1642229" y="6985873"/>
            <a:ext cx="1241345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Including expansion to cover crypto, forex, banking services and loan models all at one Platform!  </a:t>
            </a:r>
            <a:endParaRPr lang="en-US" sz="12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929749-55EF-A2E3-35E9-9204BFDE7324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51A633-5ACA-EBAD-0129-02A897FDA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695</Words>
  <Application>Microsoft Office PowerPoint</Application>
  <PresentationFormat>Custom</PresentationFormat>
  <Paragraphs>111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Raleway</vt:lpstr>
      <vt:lpstr>Prata</vt:lpstr>
      <vt:lpstr>Wingdings</vt:lpstr>
      <vt:lpstr>Palatino Linotype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namanao5k@outlook.com</cp:lastModifiedBy>
  <cp:revision>5</cp:revision>
  <dcterms:created xsi:type="dcterms:W3CDTF">2025-01-22T10:20:20Z</dcterms:created>
  <dcterms:modified xsi:type="dcterms:W3CDTF">2025-01-23T05:03:53Z</dcterms:modified>
</cp:coreProperties>
</file>