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71960" y="191916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7196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25188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03144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3144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25188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47196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71960" y="1919160"/>
            <a:ext cx="822168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71960" y="191916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7196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325188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031440" y="191916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3144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80" name="PlaceHolder 6"/>
          <p:cNvSpPr>
            <a:spLocks noGrp="1"/>
          </p:cNvSpPr>
          <p:nvPr>
            <p:ph type="body"/>
          </p:nvPr>
        </p:nvSpPr>
        <p:spPr>
          <a:xfrm>
            <a:off x="325188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81" name="PlaceHolder 7"/>
          <p:cNvSpPr>
            <a:spLocks noGrp="1"/>
          </p:cNvSpPr>
          <p:nvPr>
            <p:ph type="body"/>
          </p:nvPr>
        </p:nvSpPr>
        <p:spPr>
          <a:xfrm>
            <a:off x="471960" y="3334680"/>
            <a:ext cx="26470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71960" y="1919160"/>
            <a:ext cx="822168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7196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8468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71960" y="1919160"/>
            <a:ext cx="4011840" cy="270972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84680" y="333468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1960" y="738720"/>
            <a:ext cx="8221680" cy="767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7196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84680" y="1919160"/>
            <a:ext cx="401184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71960" y="3334680"/>
            <a:ext cx="8221680" cy="1292400"/>
          </a:xfrm>
          <a:prstGeom prst="rect">
            <a:avLst/>
          </a:prstGeom>
        </p:spPr>
        <p:txBody>
          <a:bodyPr lIns="0" rIns="0" tIns="0" bIns="0">
            <a:normAutofit/>
          </a:bodyPr>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6520" y="4245840"/>
            <a:ext cx="897120" cy="897120"/>
          </a:xfrm>
          <a:prstGeom prst="round1Rect">
            <a:avLst>
              <a:gd name="adj" fmla="val 16667"/>
            </a:avLst>
          </a:prstGeom>
          <a:solidFill>
            <a:schemeClr val="lt1">
              <a:alpha val="65098"/>
            </a:schemeClr>
          </a:solidFill>
          <a:ln>
            <a:noFill/>
          </a:ln>
        </p:spPr>
        <p:style>
          <a:lnRef idx="0"/>
          <a:fillRef idx="0"/>
          <a:effectRef idx="0"/>
          <a:fontRef idx="minor"/>
        </p:style>
      </p:sp>
      <p:sp>
        <p:nvSpPr>
          <p:cNvPr id="2" name="PlaceHolder 3"/>
          <p:cNvSpPr>
            <a:spLocks noGrp="1"/>
          </p:cNvSpPr>
          <p:nvPr>
            <p:ph type="title"/>
          </p:nvPr>
        </p:nvSpPr>
        <p:spPr>
          <a:xfrm>
            <a:off x="390600" y="1819440"/>
            <a:ext cx="8221680" cy="933120"/>
          </a:xfrm>
          <a:prstGeom prst="rect">
            <a:avLst/>
          </a:prstGeom>
        </p:spPr>
        <p:txBody>
          <a:bodyPr tIns="91440" bIns="91440" anchor="b">
            <a:normAutofit/>
          </a:bodyPr>
          <a:p>
            <a:r>
              <a:rPr b="0" lang="en-US" sz="4800" spc="-1" strike="noStrike">
                <a:solidFill>
                  <a:srgbClr val="000000"/>
                </a:solidFill>
                <a:uFill>
                  <a:solidFill>
                    <a:srgbClr val="ffffff"/>
                  </a:solidFill>
                </a:uFill>
                <a:latin typeface="Arial"/>
              </a:rPr>
              <a:t>Click to edit the title text format</a:t>
            </a:r>
            <a:endParaRPr b="0" lang="en-US" sz="48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normAutofit/>
          </a:bodyPr>
          <a:p>
            <a:pPr algn="r">
              <a:lnSpc>
                <a:spcPct val="100000"/>
              </a:lnSpc>
            </a:pPr>
            <a:fld id="{0E6B4947-3DA2-4407-98BD-87F93934298D}" type="slidenum">
              <a:rPr b="0" lang="en-US" sz="1000" spc="-1" strike="noStrike">
                <a:solidFill>
                  <a:srgbClr val="737373"/>
                </a:solidFill>
                <a:uFill>
                  <a:solidFill>
                    <a:srgbClr val="ffffff"/>
                  </a:solidFill>
                </a:uFill>
                <a:latin typeface="Roboto"/>
                <a:ea typeface="Roboto"/>
              </a:rPr>
              <a:t>&lt;number&gt;</a:t>
            </a:fld>
            <a:endParaRPr b="0" lang="en-US" sz="10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41" name="CustomShape 1"/>
          <p:cNvSpPr/>
          <p:nvPr/>
        </p:nvSpPr>
        <p:spPr>
          <a:xfrm flipH="1" rot="10800000">
            <a:off x="9143280" y="5143680"/>
            <a:ext cx="9143640" cy="3457080"/>
          </a:xfrm>
          <a:prstGeom prst="rect">
            <a:avLst/>
          </a:prstGeom>
          <a:solidFill>
            <a:schemeClr val="accent4"/>
          </a:solidFill>
          <a:ln>
            <a:noFill/>
          </a:ln>
        </p:spPr>
        <p:style>
          <a:lnRef idx="0"/>
          <a:fillRef idx="0"/>
          <a:effectRef idx="0"/>
          <a:fontRef idx="minor"/>
        </p:style>
      </p:sp>
      <p:sp>
        <p:nvSpPr>
          <p:cNvPr id="42" name="CustomShape 2"/>
          <p:cNvSpPr/>
          <p:nvPr/>
        </p:nvSpPr>
        <p:spPr>
          <a:xfrm>
            <a:off x="0" y="1685880"/>
            <a:ext cx="914364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3" name="PlaceHolder 3"/>
          <p:cNvSpPr>
            <a:spLocks noGrp="1"/>
          </p:cNvSpPr>
          <p:nvPr>
            <p:ph type="title"/>
          </p:nvPr>
        </p:nvSpPr>
        <p:spPr>
          <a:xfrm>
            <a:off x="471960" y="738720"/>
            <a:ext cx="8221680" cy="767520"/>
          </a:xfrm>
          <a:prstGeom prst="rect">
            <a:avLst/>
          </a:prstGeom>
        </p:spPr>
        <p:txBody>
          <a:bodyPr tIns="91440" bIns="91440" anchor="b">
            <a:normAutofit/>
          </a:bodyPr>
          <a:p>
            <a:r>
              <a:rPr b="0" lang="en-US" sz="3200" spc="-1" strike="noStrike">
                <a:solidFill>
                  <a:srgbClr val="000000"/>
                </a:solidFill>
                <a:uFill>
                  <a:solidFill>
                    <a:srgbClr val="ffffff"/>
                  </a:solidFill>
                </a:uFill>
                <a:latin typeface="Arial"/>
              </a:rPr>
              <a:t>Click to edit the title text format</a:t>
            </a:r>
            <a:endParaRPr b="0" lang="en-US"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471960" y="1919160"/>
            <a:ext cx="8221680" cy="270972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45" name="PlaceHolder 5"/>
          <p:cNvSpPr>
            <a:spLocks noGrp="1"/>
          </p:cNvSpPr>
          <p:nvPr>
            <p:ph type="sldNum"/>
          </p:nvPr>
        </p:nvSpPr>
        <p:spPr>
          <a:xfrm>
            <a:off x="8523720" y="4695480"/>
            <a:ext cx="548280" cy="393120"/>
          </a:xfrm>
          <a:prstGeom prst="rect">
            <a:avLst/>
          </a:prstGeom>
        </p:spPr>
        <p:txBody>
          <a:bodyPr tIns="91440" bIns="91440" anchor="ctr">
            <a:normAutofit/>
          </a:bodyPr>
          <a:p>
            <a:pPr algn="r">
              <a:lnSpc>
                <a:spcPct val="100000"/>
              </a:lnSpc>
            </a:pPr>
            <a:fld id="{23A0AEC9-0127-4F3F-AE06-4522BC0C2507}" type="slidenum">
              <a:rPr b="0" lang="en-US" sz="1000" spc="-1" strike="noStrike">
                <a:solidFill>
                  <a:srgbClr val="737373"/>
                </a:solidFill>
                <a:uFill>
                  <a:solidFill>
                    <a:srgbClr val="ffffff"/>
                  </a:solidFill>
                </a:uFill>
                <a:latin typeface="Roboto"/>
                <a:ea typeface="Roboto"/>
              </a:rPr>
              <a:t>&lt;number&gt;</a:t>
            </a:fld>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openacc.org/" TargetMode="External"/><Relationship Id="rId2" Type="http://schemas.openxmlformats.org/officeDocument/2006/relationships/hyperlink" Target="https://www.pgroup.com/resources/accel.htm" TargetMode="External"/><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90600" y="1887480"/>
            <a:ext cx="8221680" cy="933120"/>
          </a:xfrm>
          <a:prstGeom prst="rect">
            <a:avLst/>
          </a:prstGeom>
          <a:noFill/>
          <a:ln>
            <a:noFill/>
          </a:ln>
        </p:spPr>
        <p:txBody>
          <a:bodyPr tIns="91440" bIns="91440" anchor="b">
            <a:normAutofit/>
          </a:bodyPr>
          <a:p>
            <a:pPr>
              <a:lnSpc>
                <a:spcPct val="100000"/>
              </a:lnSpc>
            </a:pPr>
            <a:r>
              <a:rPr b="0" lang="en-US" sz="4800" spc="-1" strike="noStrike">
                <a:solidFill>
                  <a:srgbClr val="ffffff"/>
                </a:solidFill>
                <a:uFill>
                  <a:solidFill>
                    <a:srgbClr val="ffffff"/>
                  </a:solidFill>
                </a:uFill>
                <a:latin typeface="Roboto"/>
                <a:ea typeface="Roboto"/>
              </a:rPr>
              <a:t>Computer Engineering 145</a:t>
            </a:r>
            <a:br/>
            <a:r>
              <a:rPr b="0" lang="en-US" sz="4580" spc="-1" strike="noStrike">
                <a:solidFill>
                  <a:srgbClr val="ffffff"/>
                </a:solidFill>
                <a:uFill>
                  <a:solidFill>
                    <a:srgbClr val="ffffff"/>
                  </a:solidFill>
                </a:uFill>
                <a:latin typeface="Roboto"/>
                <a:ea typeface="Roboto"/>
              </a:rPr>
              <a:t>Introduction to Parallel Computing </a:t>
            </a:r>
            <a:endParaRPr b="0" lang="en-US" sz="4580" spc="-1" strike="noStrike">
              <a:solidFill>
                <a:srgbClr val="000000"/>
              </a:solidFill>
              <a:uFill>
                <a:solidFill>
                  <a:srgbClr val="ffffff"/>
                </a:solidFill>
              </a:uFill>
              <a:latin typeface="Arial"/>
            </a:endParaRPr>
          </a:p>
        </p:txBody>
      </p:sp>
      <p:sp>
        <p:nvSpPr>
          <p:cNvPr id="83" name="TextShape 2"/>
          <p:cNvSpPr txBox="1"/>
          <p:nvPr/>
        </p:nvSpPr>
        <p:spPr>
          <a:xfrm>
            <a:off x="390600" y="2789280"/>
            <a:ext cx="8221680" cy="432720"/>
          </a:xfrm>
          <a:prstGeom prst="rect">
            <a:avLst/>
          </a:prstGeom>
          <a:noFill/>
          <a:ln>
            <a:noFill/>
          </a:ln>
        </p:spPr>
        <p:txBody>
          <a:bodyPr tIns="91440" bIns="91440">
            <a:normAutofit/>
          </a:bodyPr>
          <a:p>
            <a:pPr>
              <a:lnSpc>
                <a:spcPct val="100000"/>
              </a:lnSpc>
            </a:pPr>
            <a:r>
              <a:rPr b="0" lang="en-US" sz="1800" spc="-1" strike="noStrike">
                <a:solidFill>
                  <a:srgbClr val="ffffff"/>
                </a:solidFill>
                <a:uFill>
                  <a:solidFill>
                    <a:srgbClr val="ffffff"/>
                  </a:solidFill>
                </a:uFill>
                <a:latin typeface="Roboto"/>
                <a:ea typeface="Roboto"/>
              </a:rPr>
              <a:t>Lab 9</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101" name="TextShape 2"/>
          <p:cNvSpPr txBox="1"/>
          <p:nvPr/>
        </p:nvSpPr>
        <p:spPr>
          <a:xfrm>
            <a:off x="471960" y="1919160"/>
            <a:ext cx="8478000" cy="2709720"/>
          </a:xfrm>
          <a:prstGeom prst="rect">
            <a:avLst/>
          </a:prstGeom>
          <a:noFill/>
          <a:ln>
            <a:noFill/>
          </a:ln>
        </p:spPr>
        <p:txBody>
          <a:bodyPr tIns="91440" bIns="91440">
            <a:normAutofit/>
          </a:bodyPr>
          <a:p>
            <a:pPr marL="457200" indent="-32544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Demo your work to the TA and submit the code file on Camino.</a:t>
            </a:r>
            <a:endParaRPr b="0" lang="en-US" sz="1800" spc="-1" strike="noStrike">
              <a:solidFill>
                <a:srgbClr val="000000"/>
              </a:solidFill>
              <a:uFill>
                <a:solidFill>
                  <a:srgbClr val="ffffff"/>
                </a:solidFill>
              </a:uFill>
              <a:latin typeface="Arial"/>
            </a:endParaRPr>
          </a:p>
          <a:p>
            <a:pPr marL="457200" indent="-325440">
              <a:lnSpc>
                <a:spcPct val="100000"/>
              </a:lnSpc>
              <a:spcBef>
                <a:spcPts val="1001"/>
              </a:spcBef>
              <a:buClr>
                <a:srgbClr val="171717"/>
              </a:buClr>
              <a:buFont typeface="Roboto"/>
              <a:buChar char="●"/>
            </a:pPr>
            <a:r>
              <a:rPr b="0" lang="en-US" sz="1800" spc="-1" strike="noStrike">
                <a:solidFill>
                  <a:srgbClr val="171717"/>
                </a:solidFill>
                <a:uFill>
                  <a:solidFill>
                    <a:srgbClr val="ffffff"/>
                  </a:solidFill>
                </a:uFill>
                <a:latin typeface="Roboto"/>
                <a:ea typeface="Roboto"/>
              </a:rPr>
              <a:t>Additional resources:</a:t>
            </a:r>
            <a:endParaRPr b="0" lang="en-US" sz="1800" spc="-1" strike="noStrike">
              <a:solidFill>
                <a:srgbClr val="000000"/>
              </a:solidFill>
              <a:uFill>
                <a:solidFill>
                  <a:srgbClr val="ffffff"/>
                </a:solidFill>
              </a:uFill>
              <a:latin typeface="Arial"/>
            </a:endParaRPr>
          </a:p>
          <a:p>
            <a:pPr marL="457200">
              <a:lnSpc>
                <a:spcPct val="100000"/>
              </a:lnSpc>
              <a:spcBef>
                <a:spcPts val="1001"/>
              </a:spcBef>
            </a:pPr>
            <a:r>
              <a:rPr b="0" lang="en-US" sz="1800" spc="-1" strike="noStrike" u="sng">
                <a:solidFill>
                  <a:srgbClr val="1a237e"/>
                </a:solidFill>
                <a:uFill>
                  <a:solidFill>
                    <a:srgbClr val="ffffff"/>
                  </a:solidFill>
                </a:uFill>
                <a:latin typeface="Roboto"/>
                <a:ea typeface="Roboto"/>
                <a:hlinkClick r:id="rId1"/>
              </a:rPr>
              <a:t>https://www.openacc.org/</a:t>
            </a:r>
            <a:endParaRPr b="0" lang="en-US" sz="1800" spc="-1" strike="noStrike">
              <a:solidFill>
                <a:srgbClr val="000000"/>
              </a:solidFill>
              <a:uFill>
                <a:solidFill>
                  <a:srgbClr val="ffffff"/>
                </a:solidFill>
              </a:uFill>
              <a:latin typeface="Arial"/>
            </a:endParaRPr>
          </a:p>
          <a:p>
            <a:pPr marL="457200">
              <a:lnSpc>
                <a:spcPct val="115000"/>
              </a:lnSpc>
              <a:spcBef>
                <a:spcPts val="1199"/>
              </a:spcBef>
            </a:pPr>
            <a:r>
              <a:rPr b="0" lang="en-US" sz="1800" spc="-1" strike="noStrike" u="sng">
                <a:solidFill>
                  <a:srgbClr val="1a237e"/>
                </a:solidFill>
                <a:uFill>
                  <a:solidFill>
                    <a:srgbClr val="ffffff"/>
                  </a:solidFill>
                </a:uFill>
                <a:latin typeface="Roboto"/>
                <a:ea typeface="Roboto"/>
                <a:hlinkClick r:id="rId2"/>
              </a:rPr>
              <a:t>https://www.pgroup.com/resources/accel.htm</a:t>
            </a:r>
            <a:endParaRPr b="0" lang="en-US" sz="1800" spc="-1" strike="noStrike">
              <a:solidFill>
                <a:srgbClr val="000000"/>
              </a:solidFill>
              <a:uFill>
                <a:solidFill>
                  <a:srgbClr val="ffffff"/>
                </a:solidFill>
              </a:uFill>
              <a:latin typeface="Arial"/>
            </a:endParaRPr>
          </a:p>
          <a:p>
            <a:pPr marL="457200">
              <a:lnSpc>
                <a:spcPct val="115000"/>
              </a:lnSpc>
              <a:spcBef>
                <a:spcPts val="1199"/>
              </a:spcBef>
            </a:pPr>
            <a:endParaRPr b="0" lang="en-US" sz="1800" spc="-1" strike="noStrike">
              <a:solidFill>
                <a:srgbClr val="000000"/>
              </a:solidFill>
              <a:uFill>
                <a:solidFill>
                  <a:srgbClr val="ffffff"/>
                </a:solidFill>
              </a:uFill>
              <a:latin typeface="Arial"/>
            </a:endParaRPr>
          </a:p>
          <a:p>
            <a:pPr marL="457200">
              <a:lnSpc>
                <a:spcPct val="115000"/>
              </a:lnSpc>
              <a:spcBef>
                <a:spcPts val="1199"/>
              </a:spcBef>
              <a:spcAft>
                <a:spcPts val="1199"/>
              </a:spcAft>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71960" y="738720"/>
            <a:ext cx="8221680" cy="767520"/>
          </a:xfrm>
          <a:prstGeom prst="rect">
            <a:avLst/>
          </a:prstGeom>
          <a:noFill/>
          <a:ln>
            <a:noFill/>
          </a:ln>
        </p:spPr>
        <p:txBody>
          <a:bodyPr tIns="91440" bIns="91440" anchor="b">
            <a:normAutofit/>
          </a:bodyPr>
          <a:p>
            <a:pPr>
              <a:lnSpc>
                <a:spcPct val="100000"/>
              </a:lnSpc>
            </a:pPr>
            <a:r>
              <a:rPr b="0" lang="en-US" sz="3200" spc="-1" strike="noStrike">
                <a:solidFill>
                  <a:srgbClr val="ffffff"/>
                </a:solidFill>
                <a:uFill>
                  <a:solidFill>
                    <a:srgbClr val="ffffff"/>
                  </a:solidFill>
                </a:uFill>
                <a:latin typeface="Roboto"/>
                <a:ea typeface="Roboto"/>
              </a:rPr>
              <a:t>OpenACC (Open Accelerators)</a:t>
            </a:r>
            <a:endParaRPr b="0" lang="en-US" sz="3200" spc="-1" strike="noStrike">
              <a:solidFill>
                <a:srgbClr val="000000"/>
              </a:solidFill>
              <a:uFill>
                <a:solidFill>
                  <a:srgbClr val="ffffff"/>
                </a:solidFill>
              </a:uFill>
              <a:latin typeface="Arial"/>
            </a:endParaRPr>
          </a:p>
        </p:txBody>
      </p:sp>
      <p:sp>
        <p:nvSpPr>
          <p:cNvPr id="85" name="TextShape 2"/>
          <p:cNvSpPr txBox="1"/>
          <p:nvPr/>
        </p:nvSpPr>
        <p:spPr>
          <a:xfrm>
            <a:off x="471960" y="1919160"/>
            <a:ext cx="8221680" cy="2709720"/>
          </a:xfrm>
          <a:prstGeom prst="rect">
            <a:avLst/>
          </a:prstGeom>
          <a:noFill/>
          <a:ln>
            <a:noFill/>
          </a:ln>
        </p:spPr>
        <p:txBody>
          <a:bodyPr tIns="91440" bIns="91440">
            <a:normAutofit/>
          </a:bodyPr>
          <a:p>
            <a:pPr marL="914400" indent="-342720">
              <a:lnSpc>
                <a:spcPct val="115000"/>
              </a:lnSpc>
              <a:buClr>
                <a:srgbClr val="424242"/>
              </a:buClr>
              <a:buFont typeface="Roboto"/>
              <a:buChar char="❏"/>
            </a:pPr>
            <a:r>
              <a:rPr b="0" lang="en-US" sz="1800" spc="-1" strike="noStrike">
                <a:solidFill>
                  <a:srgbClr val="424242"/>
                </a:solidFill>
                <a:uFill>
                  <a:solidFill>
                    <a:srgbClr val="ffffff"/>
                  </a:solidFill>
                </a:uFill>
                <a:latin typeface="Roboto"/>
                <a:ea typeface="Roboto"/>
              </a:rPr>
              <a:t>It is a programming standard for parallel computing developed by Cray, CAPS, Nvidia and PGI. </a:t>
            </a:r>
            <a:endParaRPr b="0" lang="en-US" sz="1800" spc="-1" strike="noStrike">
              <a:solidFill>
                <a:srgbClr val="000000"/>
              </a:solidFill>
              <a:uFill>
                <a:solidFill>
                  <a:srgbClr val="ffffff"/>
                </a:solidFill>
              </a:uFill>
              <a:latin typeface="Arial"/>
            </a:endParaRPr>
          </a:p>
          <a:p>
            <a:pPr marL="914400" indent="-342720">
              <a:lnSpc>
                <a:spcPct val="115000"/>
              </a:lnSpc>
              <a:buClr>
                <a:srgbClr val="424242"/>
              </a:buClr>
              <a:buFont typeface="Roboto"/>
              <a:buChar char="❏"/>
            </a:pPr>
            <a:r>
              <a:rPr b="0" lang="en-US" sz="1800" spc="-1" strike="noStrike">
                <a:solidFill>
                  <a:srgbClr val="424242"/>
                </a:solidFill>
                <a:uFill>
                  <a:solidFill>
                    <a:srgbClr val="ffffff"/>
                  </a:solidFill>
                </a:uFill>
                <a:latin typeface="Roboto"/>
                <a:ea typeface="Roboto"/>
              </a:rPr>
              <a:t>The standard is designed to simplify parallel programming of heterogeneous CPU/GPU systems.</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471960" y="1919160"/>
            <a:ext cx="8221680" cy="2709720"/>
          </a:xfrm>
          <a:prstGeom prst="rect">
            <a:avLst/>
          </a:prstGeom>
          <a:noFill/>
          <a:ln>
            <a:noFill/>
          </a:ln>
        </p:spPr>
        <p:txBody>
          <a:bodyPr tIns="91440" bIns="91440"/>
          <a:p>
            <a:pPr marL="457200" indent="-342720">
              <a:lnSpc>
                <a:spcPct val="115000"/>
              </a:lnSpc>
              <a:buClr>
                <a:srgbClr val="000000"/>
              </a:buClr>
              <a:buFont typeface="Roboto"/>
              <a:buChar char="❏"/>
            </a:pPr>
            <a:r>
              <a:rPr b="0" lang="en-US" sz="1800" spc="-1" strike="noStrike">
                <a:solidFill>
                  <a:srgbClr val="000000"/>
                </a:solidFill>
                <a:uFill>
                  <a:solidFill>
                    <a:srgbClr val="ffffff"/>
                  </a:solidFill>
                </a:uFill>
                <a:latin typeface="Roboto"/>
                <a:ea typeface="Roboto"/>
              </a:rPr>
              <a:t>OpenACC directive syntax </a:t>
            </a:r>
            <a:r>
              <a:rPr b="1" lang="en-US" sz="1800" spc="-1" strike="noStrike">
                <a:solidFill>
                  <a:srgbClr val="000000"/>
                </a:solidFill>
                <a:uFill>
                  <a:solidFill>
                    <a:srgbClr val="ffffff"/>
                  </a:solidFill>
                </a:uFill>
                <a:latin typeface="Roboto"/>
                <a:ea typeface="Roboto"/>
              </a:rPr>
              <a:t># pragma acc directive [clause [,] clause]</a:t>
            </a:r>
            <a:endParaRPr b="0" lang="en-US" sz="1800" spc="-1" strike="noStrike">
              <a:solidFill>
                <a:srgbClr val="000000"/>
              </a:solidFill>
              <a:uFill>
                <a:solidFill>
                  <a:srgbClr val="ffffff"/>
                </a:solidFill>
              </a:uFill>
              <a:latin typeface="Arial"/>
            </a:endParaRPr>
          </a:p>
          <a:p>
            <a:pPr marL="457200">
              <a:lnSpc>
                <a:spcPct val="115000"/>
              </a:lnSpc>
            </a:pPr>
            <a:r>
              <a:rPr b="0" lang="en-US" sz="1800" spc="-1" strike="noStrike">
                <a:solidFill>
                  <a:srgbClr val="000000"/>
                </a:solidFill>
                <a:uFill>
                  <a:solidFill>
                    <a:srgbClr val="ffffff"/>
                  </a:solidFill>
                </a:uFill>
                <a:latin typeface="Roboto"/>
                <a:ea typeface="Roboto"/>
              </a:rPr>
              <a:t>followed by a structured code …]… block</a:t>
            </a:r>
            <a:endParaRPr b="0" lang="en-US" sz="1800" spc="-1" strike="noStrike">
              <a:solidFill>
                <a:srgbClr val="000000"/>
              </a:solidFill>
              <a:uFill>
                <a:solidFill>
                  <a:srgbClr val="ffffff"/>
                </a:solidFill>
              </a:uFill>
              <a:latin typeface="Arial"/>
            </a:endParaRPr>
          </a:p>
          <a:p>
            <a:pPr marL="457200" indent="-342720">
              <a:lnSpc>
                <a:spcPct val="115000"/>
              </a:lnSpc>
              <a:buClr>
                <a:srgbClr val="000000"/>
              </a:buClr>
              <a:buFont typeface="Roboto"/>
              <a:buChar char="●"/>
            </a:pPr>
            <a:r>
              <a:rPr b="1" lang="en-US" sz="1800" spc="-1" strike="noStrike">
                <a:solidFill>
                  <a:srgbClr val="000000"/>
                </a:solidFill>
                <a:uFill>
                  <a:solidFill>
                    <a:srgbClr val="ffffff"/>
                  </a:solidFill>
                </a:uFill>
                <a:latin typeface="Roboto"/>
                <a:ea typeface="Roboto"/>
              </a:rPr>
              <a:t>#pragma acc kernels loop:</a:t>
            </a:r>
            <a:r>
              <a:rPr b="0" lang="en-US" sz="1800" spc="-1" strike="noStrike">
                <a:solidFill>
                  <a:srgbClr val="000000"/>
                </a:solidFill>
                <a:uFill>
                  <a:solidFill>
                    <a:srgbClr val="ffffff"/>
                  </a:solidFill>
                </a:uFill>
                <a:latin typeface="Roboto"/>
                <a:ea typeface="Roboto"/>
              </a:rPr>
              <a:t> The kernels loop construct tells the compiler to map the body of the following loop into an accelerator kernel.</a:t>
            </a:r>
            <a:endParaRPr b="0" lang="en-US" sz="1800" spc="-1" strike="noStrike">
              <a:solidFill>
                <a:srgbClr val="000000"/>
              </a:solidFill>
              <a:uFill>
                <a:solidFill>
                  <a:srgbClr val="ffffff"/>
                </a:solidFill>
              </a:uFill>
              <a:latin typeface="Arial"/>
            </a:endParaRPr>
          </a:p>
          <a:p>
            <a:pPr marL="457200" indent="-342720">
              <a:lnSpc>
                <a:spcPct val="115000"/>
              </a:lnSpc>
              <a:buClr>
                <a:srgbClr val="000000"/>
              </a:buClr>
              <a:buFont typeface="Roboto"/>
              <a:buChar char="●"/>
            </a:pPr>
            <a:r>
              <a:rPr b="1" lang="en-US" sz="1800" spc="-1" strike="noStrike">
                <a:solidFill>
                  <a:srgbClr val="000000"/>
                </a:solidFill>
                <a:uFill>
                  <a:solidFill>
                    <a:srgbClr val="ffffff"/>
                  </a:solidFill>
                </a:uFill>
                <a:latin typeface="Roboto"/>
                <a:ea typeface="Roboto"/>
              </a:rPr>
              <a:t>#pragma acc data: </a:t>
            </a:r>
            <a:r>
              <a:rPr b="0" lang="en-US" sz="1800" spc="-1" strike="noStrike">
                <a:solidFill>
                  <a:srgbClr val="000000"/>
                </a:solidFill>
                <a:uFill>
                  <a:solidFill>
                    <a:srgbClr val="ffffff"/>
                  </a:solidFill>
                </a:uFill>
                <a:latin typeface="Roboto"/>
                <a:ea typeface="Roboto"/>
              </a:rPr>
              <a:t>It tells the compiler to create code that performs specific data movements and provides hints about data usage.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89"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00000"/>
              </a:lnSpc>
              <a:buClr>
                <a:srgbClr val="737373"/>
              </a:buClr>
              <a:buFont typeface="Roboto"/>
              <a:buChar char="●"/>
            </a:pPr>
            <a:r>
              <a:rPr b="1" lang="en-US" sz="1800" spc="-1" strike="noStrike">
                <a:solidFill>
                  <a:srgbClr val="424242"/>
                </a:solidFill>
                <a:uFill>
                  <a:solidFill>
                    <a:srgbClr val="ffffff"/>
                  </a:solidFill>
                </a:uFill>
                <a:latin typeface="Roboto"/>
                <a:ea typeface="Roboto"/>
              </a:rPr>
              <a:t>#pragma acc parallel:</a:t>
            </a:r>
            <a:r>
              <a:rPr b="0" lang="en-US" sz="1800" spc="-1" strike="noStrike">
                <a:solidFill>
                  <a:srgbClr val="171717"/>
                </a:solidFill>
                <a:uFill>
                  <a:solidFill>
                    <a:srgbClr val="ffffff"/>
                  </a:solidFill>
                </a:uFill>
                <a:latin typeface="Roboto"/>
                <a:ea typeface="Roboto"/>
              </a:rPr>
              <a:t> It creates a number of parallel gangs that immediately begin executing the body of the construct redundantly. This is effectively the same behavior as with OpenMP with the nowait clause on all work-sharing loops.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91"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15000"/>
              </a:lnSpc>
              <a:buClr>
                <a:srgbClr val="171717"/>
              </a:buClr>
              <a:buFont typeface="Roboto"/>
              <a:buChar char="❏"/>
            </a:pPr>
            <a:r>
              <a:rPr b="1" lang="en-US" sz="1800" spc="-1" strike="noStrike">
                <a:solidFill>
                  <a:srgbClr val="171717"/>
                </a:solidFill>
                <a:uFill>
                  <a:solidFill>
                    <a:srgbClr val="ffffff"/>
                  </a:solidFill>
                </a:uFill>
                <a:latin typeface="Roboto"/>
                <a:ea typeface="Roboto"/>
              </a:rPr>
              <a:t>Copyin clause(list): </a:t>
            </a:r>
            <a:r>
              <a:rPr b="0" lang="en-US" sz="1800" spc="-1" strike="noStrike">
                <a:solidFill>
                  <a:srgbClr val="171717"/>
                </a:solidFill>
                <a:uFill>
                  <a:solidFill>
                    <a:srgbClr val="ffffff"/>
                  </a:solidFill>
                </a:uFill>
                <a:latin typeface="Roboto"/>
                <a:ea typeface="Roboto"/>
              </a:rPr>
              <a:t>It allocates memory on the accelerator and copies data from the host to the accelerator when entering the data region indicated by the directive; however, it does not copy the data back to the host on exiting the data region. </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Char char="❏"/>
            </a:pPr>
            <a:r>
              <a:rPr b="1" lang="en-US" sz="1800" spc="-1" strike="noStrike">
                <a:solidFill>
                  <a:srgbClr val="171717"/>
                </a:solidFill>
                <a:uFill>
                  <a:solidFill>
                    <a:srgbClr val="ffffff"/>
                  </a:solidFill>
                </a:uFill>
                <a:latin typeface="Roboto"/>
                <a:ea typeface="Roboto"/>
              </a:rPr>
              <a:t>Copyout clause(list):</a:t>
            </a:r>
            <a:r>
              <a:rPr b="0" lang="en-US" sz="1800" spc="-1" strike="noStrike">
                <a:solidFill>
                  <a:srgbClr val="171717"/>
                </a:solidFill>
                <a:uFill>
                  <a:solidFill>
                    <a:srgbClr val="ffffff"/>
                  </a:solidFill>
                </a:uFill>
                <a:latin typeface="Roboto"/>
                <a:ea typeface="Roboto"/>
              </a:rPr>
              <a:t> The third data clause, copyout, allocates memory on the accelerator when entering the accelerated region but only copies data from the accelerator to the host when exiting the OpenACC data region. No data is copied from the accelerator to the host.</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00000"/>
              </a:lnSpc>
              <a:buClr>
                <a:srgbClr val="737373"/>
              </a:buClr>
              <a:buFont typeface="Roboto"/>
              <a:buChar char="❏"/>
            </a:pPr>
            <a:r>
              <a:rPr b="1" lang="en-US" sz="1800" spc="-1" strike="noStrike">
                <a:solidFill>
                  <a:srgbClr val="171717"/>
                </a:solidFill>
                <a:uFill>
                  <a:solidFill>
                    <a:srgbClr val="ffffff"/>
                  </a:solidFill>
                </a:uFill>
                <a:latin typeface="Roboto"/>
                <a:ea typeface="Roboto"/>
              </a:rPr>
              <a:t>Present clause(list): </a:t>
            </a:r>
            <a:r>
              <a:rPr b="0" lang="en-US" sz="1800" spc="-1" strike="noStrike">
                <a:solidFill>
                  <a:srgbClr val="171717"/>
                </a:solidFill>
                <a:uFill>
                  <a:solidFill>
                    <a:srgbClr val="ffffff"/>
                  </a:solidFill>
                </a:uFill>
                <a:latin typeface="Roboto"/>
                <a:ea typeface="Roboto"/>
              </a:rPr>
              <a:t>To help the compiler produce better code, the present clause in a data directive makes the compiler check whether the data is on device. If it isn't, the execution will abort.</a:t>
            </a:r>
            <a:endParaRPr b="0" lang="en-US" sz="1800" spc="-1" strike="noStrike">
              <a:solidFill>
                <a:srgbClr val="000000"/>
              </a:solidFill>
              <a:uFill>
                <a:solidFill>
                  <a:srgbClr val="ffffff"/>
                </a:solidFill>
              </a:uFill>
              <a:latin typeface="Arial"/>
            </a:endParaRPr>
          </a:p>
          <a:p>
            <a:pPr marL="457200" indent="-342720">
              <a:lnSpc>
                <a:spcPct val="100000"/>
              </a:lnSpc>
              <a:buClr>
                <a:srgbClr val="171717"/>
              </a:buClr>
              <a:buFont typeface="Roboto"/>
              <a:buChar char="❏"/>
            </a:pPr>
            <a:r>
              <a:rPr b="1" lang="en-US" sz="1800" spc="-1" strike="noStrike">
                <a:solidFill>
                  <a:srgbClr val="171717"/>
                </a:solidFill>
                <a:uFill>
                  <a:solidFill>
                    <a:srgbClr val="ffffff"/>
                  </a:solidFill>
                </a:uFill>
                <a:latin typeface="Roboto"/>
                <a:ea typeface="Roboto"/>
              </a:rPr>
              <a:t>Private clause(list): </a:t>
            </a:r>
            <a:r>
              <a:rPr b="0" lang="en-US" sz="1800" spc="-1" strike="noStrike">
                <a:solidFill>
                  <a:srgbClr val="171717"/>
                </a:solidFill>
                <a:uFill>
                  <a:solidFill>
                    <a:srgbClr val="ffffff"/>
                  </a:solidFill>
                </a:uFill>
                <a:latin typeface="Roboto"/>
                <a:ea typeface="Roboto"/>
              </a:rPr>
              <a:t>A copy of each variable in the list is copied to each gang.</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71960" y="738720"/>
            <a:ext cx="8221680" cy="767520"/>
          </a:xfrm>
          <a:prstGeom prst="rect">
            <a:avLst/>
          </a:prstGeom>
          <a:noFill/>
          <a:ln>
            <a:noFill/>
          </a:ln>
        </p:spPr>
        <p:txBody>
          <a:bodyPr tIns="91440" bIns="91440" anchor="b">
            <a:normAutofit/>
          </a:bodyPr>
          <a:p>
            <a:endParaRPr b="0" lang="en-US" sz="1400" spc="-1" strike="noStrike">
              <a:solidFill>
                <a:srgbClr val="000000"/>
              </a:solidFill>
              <a:uFill>
                <a:solidFill>
                  <a:srgbClr val="ffffff"/>
                </a:solidFill>
              </a:uFill>
              <a:latin typeface="Arial"/>
            </a:endParaRPr>
          </a:p>
        </p:txBody>
      </p:sp>
      <p:sp>
        <p:nvSpPr>
          <p:cNvPr id="95"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00000"/>
              </a:lnSpc>
              <a:buClr>
                <a:srgbClr val="171717"/>
              </a:buClr>
              <a:buFont typeface="Roboto"/>
              <a:buChar char="❏"/>
            </a:pPr>
            <a:r>
              <a:rPr b="1" lang="en-US" sz="1800" spc="-1" strike="noStrike">
                <a:solidFill>
                  <a:srgbClr val="171717"/>
                </a:solidFill>
                <a:uFill>
                  <a:solidFill>
                    <a:srgbClr val="ffffff"/>
                  </a:solidFill>
                </a:uFill>
                <a:latin typeface="Roboto"/>
                <a:ea typeface="Roboto"/>
              </a:rPr>
              <a:t>Reduction clause(list):</a:t>
            </a:r>
            <a:r>
              <a:rPr b="0" lang="en-US" sz="1800" spc="-1" strike="noStrike">
                <a:solidFill>
                  <a:srgbClr val="171717"/>
                </a:solidFill>
                <a:uFill>
                  <a:solidFill>
                    <a:srgbClr val="ffffff"/>
                  </a:solidFill>
                </a:uFill>
                <a:latin typeface="Roboto"/>
                <a:ea typeface="Roboto"/>
              </a:rPr>
              <a:t> A private copy of each variable, array or subarray in list is allocated for each thread that executes the loop or loops. The values for all threads are combined with the operator at the end of the loops. Array reductions are performed individually for each element.</a:t>
            </a:r>
            <a:endParaRPr b="0" lang="en-US" sz="1800" spc="-1" strike="noStrike">
              <a:solidFill>
                <a:srgbClr val="000000"/>
              </a:solidFill>
              <a:uFill>
                <a:solidFill>
                  <a:srgbClr val="ffffff"/>
                </a:solidFill>
              </a:uFill>
              <a:latin typeface="Arial"/>
            </a:endParaRPr>
          </a:p>
          <a:p>
            <a:pPr marL="457200">
              <a:lnSpc>
                <a:spcPct val="100000"/>
              </a:lnSpc>
            </a:pPr>
            <a:r>
              <a:rPr b="1" lang="en-US" sz="1800" spc="-1" strike="noStrike">
                <a:solidFill>
                  <a:srgbClr val="424242"/>
                </a:solidFill>
                <a:uFill>
                  <a:solidFill>
                    <a:srgbClr val="ffffff"/>
                  </a:solidFill>
                </a:uFill>
                <a:latin typeface="Roboto"/>
                <a:ea typeface="Roboto"/>
              </a:rPr>
              <a:t>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71960" y="738720"/>
            <a:ext cx="8221680" cy="767520"/>
          </a:xfrm>
          <a:prstGeom prst="rect">
            <a:avLst/>
          </a:prstGeom>
          <a:noFill/>
          <a:ln>
            <a:noFill/>
          </a:ln>
        </p:spPr>
        <p:txBody>
          <a:bodyPr tIns="91440" bIns="91440" anchor="b">
            <a:normAutofit/>
          </a:bodyPr>
          <a:p>
            <a:pPr>
              <a:lnSpc>
                <a:spcPct val="100000"/>
              </a:lnSpc>
            </a:pPr>
            <a:r>
              <a:rPr b="0" lang="en-US" sz="3200" spc="-1" strike="noStrike">
                <a:solidFill>
                  <a:srgbClr val="ffffff"/>
                </a:solidFill>
                <a:uFill>
                  <a:solidFill>
                    <a:srgbClr val="ffffff"/>
                  </a:solidFill>
                </a:uFill>
                <a:latin typeface="Roboto"/>
                <a:ea typeface="Roboto"/>
              </a:rPr>
              <a:t>Commands</a:t>
            </a:r>
            <a:endParaRPr b="0" lang="en-US" sz="3200" spc="-1" strike="noStrike">
              <a:solidFill>
                <a:srgbClr val="000000"/>
              </a:solidFill>
              <a:uFill>
                <a:solidFill>
                  <a:srgbClr val="ffffff"/>
                </a:solidFill>
              </a:uFill>
              <a:latin typeface="Arial"/>
            </a:endParaRPr>
          </a:p>
        </p:txBody>
      </p:sp>
      <p:sp>
        <p:nvSpPr>
          <p:cNvPr id="97"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Request gpu resources (refer lab1 slides)</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a:t>
            </a:r>
            <a:r>
              <a:rPr b="0" lang="en-US" sz="1800" spc="-1" strike="noStrike">
                <a:solidFill>
                  <a:srgbClr val="171717"/>
                </a:solidFill>
                <a:uFill>
                  <a:solidFill>
                    <a:srgbClr val="ffffff"/>
                  </a:solidFill>
                </a:uFill>
                <a:latin typeface="Roboto"/>
                <a:ea typeface="Roboto"/>
              </a:rPr>
              <a:t>module load NVHPC”</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Compile the program using the command:</a:t>
            </a:r>
            <a:endParaRPr b="0" lang="en-US" sz="1800" spc="-1" strike="noStrike">
              <a:solidFill>
                <a:srgbClr val="000000"/>
              </a:solidFill>
              <a:uFill>
                <a:solidFill>
                  <a:srgbClr val="ffffff"/>
                </a:solidFill>
              </a:uFill>
              <a:latin typeface="Arial"/>
            </a:endParaRPr>
          </a:p>
          <a:p>
            <a:pPr marL="114480">
              <a:lnSpc>
                <a:spcPct val="115000"/>
              </a:lnSpc>
            </a:pPr>
            <a:r>
              <a:rPr b="0" lang="en-US" sz="1800" spc="-1" strike="noStrike">
                <a:solidFill>
                  <a:srgbClr val="171717"/>
                </a:solidFill>
                <a:uFill>
                  <a:solidFill>
                    <a:srgbClr val="ffffff"/>
                  </a:solidFill>
                </a:uFill>
                <a:latin typeface="Roboto"/>
                <a:ea typeface="Roboto"/>
              </a:rPr>
              <a:t>	</a:t>
            </a:r>
            <a:r>
              <a:rPr b="1" lang="en-US" sz="1800" spc="-1" strike="noStrike">
                <a:solidFill>
                  <a:srgbClr val="171717"/>
                </a:solidFill>
                <a:uFill>
                  <a:solidFill>
                    <a:srgbClr val="ffffff"/>
                  </a:solidFill>
                </a:uFill>
                <a:latin typeface="Courier New"/>
                <a:ea typeface="Courier New"/>
              </a:rPr>
              <a:t>pgcc -acc lab9.c –o lab9</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Execute the program with the command</a:t>
            </a:r>
            <a:endParaRPr b="0" lang="en-US" sz="1800" spc="-1" strike="noStrike">
              <a:solidFill>
                <a:srgbClr val="000000"/>
              </a:solidFill>
              <a:uFill>
                <a:solidFill>
                  <a:srgbClr val="ffffff"/>
                </a:solidFill>
              </a:uFill>
              <a:latin typeface="Arial"/>
            </a:endParaRPr>
          </a:p>
          <a:p>
            <a:pPr marL="114480">
              <a:lnSpc>
                <a:spcPct val="115000"/>
              </a:lnSpc>
            </a:pPr>
            <a:r>
              <a:rPr b="0" lang="en-US" sz="1800" spc="-1" strike="noStrike">
                <a:solidFill>
                  <a:srgbClr val="171717"/>
                </a:solidFill>
                <a:uFill>
                  <a:solidFill>
                    <a:srgbClr val="ffffff"/>
                  </a:solidFill>
                </a:uFill>
                <a:latin typeface="Roboto"/>
                <a:ea typeface="Roboto"/>
              </a:rPr>
              <a:t>	</a:t>
            </a:r>
            <a:r>
              <a:rPr b="1" lang="en-US" sz="1800" spc="-1" strike="noStrike">
                <a:solidFill>
                  <a:srgbClr val="171717"/>
                </a:solidFill>
                <a:uFill>
                  <a:solidFill>
                    <a:srgbClr val="ffffff"/>
                  </a:solidFill>
                </a:uFill>
                <a:latin typeface="Courier New"/>
                <a:ea typeface="Courier New"/>
              </a:rPr>
              <a:t>./lab9</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71960" y="738720"/>
            <a:ext cx="8221680" cy="767520"/>
          </a:xfrm>
          <a:prstGeom prst="rect">
            <a:avLst/>
          </a:prstGeom>
          <a:noFill/>
          <a:ln>
            <a:noFill/>
          </a:ln>
        </p:spPr>
        <p:txBody>
          <a:bodyPr tIns="91440" bIns="91440" anchor="b">
            <a:normAutofit/>
          </a:bodyPr>
          <a:p>
            <a:pPr>
              <a:lnSpc>
                <a:spcPct val="100000"/>
              </a:lnSpc>
            </a:pPr>
            <a:r>
              <a:rPr b="0" lang="en-US" sz="3200" spc="-1" strike="noStrike">
                <a:solidFill>
                  <a:srgbClr val="ffffff"/>
                </a:solidFill>
                <a:uFill>
                  <a:solidFill>
                    <a:srgbClr val="ffffff"/>
                  </a:solidFill>
                </a:uFill>
                <a:latin typeface="Roboto"/>
                <a:ea typeface="Roboto"/>
              </a:rPr>
              <a:t>Task &amp; Requirements</a:t>
            </a:r>
            <a:endParaRPr b="0" lang="en-US" sz="3200" spc="-1" strike="noStrike">
              <a:solidFill>
                <a:srgbClr val="000000"/>
              </a:solidFill>
              <a:uFill>
                <a:solidFill>
                  <a:srgbClr val="ffffff"/>
                </a:solidFill>
              </a:uFill>
              <a:latin typeface="Arial"/>
            </a:endParaRPr>
          </a:p>
        </p:txBody>
      </p:sp>
      <p:sp>
        <p:nvSpPr>
          <p:cNvPr id="99" name="TextShape 2"/>
          <p:cNvSpPr txBox="1"/>
          <p:nvPr/>
        </p:nvSpPr>
        <p:spPr>
          <a:xfrm>
            <a:off x="471960" y="1919160"/>
            <a:ext cx="8221680" cy="2709720"/>
          </a:xfrm>
          <a:prstGeom prst="rect">
            <a:avLst/>
          </a:prstGeom>
          <a:noFill/>
          <a:ln>
            <a:noFill/>
          </a:ln>
        </p:spPr>
        <p:txBody>
          <a:bodyPr tIns="91440" bIns="91440">
            <a:normAutofit/>
          </a:bodyPr>
          <a:p>
            <a:pPr marL="457200" indent="-342720">
              <a:lnSpc>
                <a:spcPct val="115000"/>
              </a:lnSpc>
              <a:buClr>
                <a:srgbClr val="171717"/>
              </a:buClr>
              <a:buFont typeface="Roboto"/>
              <a:buChar char="●"/>
            </a:pPr>
            <a:r>
              <a:rPr b="0" lang="en-US" sz="1800" spc="-1" strike="noStrike">
                <a:solidFill>
                  <a:srgbClr val="171717"/>
                </a:solidFill>
                <a:uFill>
                  <a:solidFill>
                    <a:srgbClr val="ffffff"/>
                  </a:solidFill>
                </a:uFill>
                <a:latin typeface="Roboto"/>
                <a:ea typeface="Roboto"/>
              </a:rPr>
              <a:t>Write a C program that performs the following:</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AutoNum type="arabicPeriod"/>
            </a:pPr>
            <a:r>
              <a:rPr b="0" lang="en-US" sz="1800" spc="-1" strike="noStrike">
                <a:solidFill>
                  <a:srgbClr val="171717"/>
                </a:solidFill>
                <a:uFill>
                  <a:solidFill>
                    <a:srgbClr val="ffffff"/>
                  </a:solidFill>
                </a:uFill>
                <a:latin typeface="Roboto"/>
                <a:ea typeface="Roboto"/>
              </a:rPr>
              <a:t>Randomly initialize 2 matrices and multiply them.</a:t>
            </a:r>
            <a:endParaRPr b="0" lang="en-US" sz="1800" spc="-1" strike="noStrike">
              <a:solidFill>
                <a:srgbClr val="000000"/>
              </a:solidFill>
              <a:uFill>
                <a:solidFill>
                  <a:srgbClr val="ffffff"/>
                </a:solidFill>
              </a:uFill>
              <a:latin typeface="Arial"/>
            </a:endParaRPr>
          </a:p>
          <a:p>
            <a:pPr marL="457200" indent="-342720">
              <a:lnSpc>
                <a:spcPct val="115000"/>
              </a:lnSpc>
              <a:buClr>
                <a:srgbClr val="171717"/>
              </a:buClr>
              <a:buFont typeface="Roboto"/>
              <a:buAutoNum type="arabicPeriod"/>
            </a:pPr>
            <a:r>
              <a:rPr b="0" lang="en-US" sz="1800" spc="-1" strike="noStrike">
                <a:solidFill>
                  <a:srgbClr val="171717"/>
                </a:solidFill>
                <a:uFill>
                  <a:solidFill>
                    <a:srgbClr val="ffffff"/>
                  </a:solidFill>
                </a:uFill>
                <a:latin typeface="Roboto"/>
                <a:ea typeface="Roboto"/>
              </a:rPr>
              <a:t>Parallelize your code using OpenACC and GPU resources.</a:t>
            </a:r>
            <a:endParaRPr b="0" lang="en-US" sz="1800" spc="-1" strike="noStrike">
              <a:solidFill>
                <a:srgbClr val="000000"/>
              </a:solidFill>
              <a:uFill>
                <a:solidFill>
                  <a:srgbClr val="ffffff"/>
                </a:solidFill>
              </a:uFill>
              <a:latin typeface="Arial"/>
            </a:endParaRPr>
          </a:p>
          <a:p>
            <a:pPr marL="457200">
              <a:lnSpc>
                <a:spcPct val="115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2022-11-16T14:25:05Z</dcterms:modified>
  <cp:revision>1</cp:revision>
  <dc:subject/>
  <dc:title/>
</cp:coreProperties>
</file>