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  <p:sldId id="275" r:id="rId21"/>
    <p:sldId id="276" r:id="rId22"/>
    <p:sldId id="280" r:id="rId23"/>
    <p:sldId id="277" r:id="rId24"/>
    <p:sldId id="279" r:id="rId25"/>
    <p:sldId id="278" r:id="rId26"/>
    <p:sldId id="281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22"/>
    <a:srgbClr val="FFCE23"/>
    <a:srgbClr val="B8F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438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000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40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2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1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97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380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04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16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65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54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01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95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9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21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47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A3CB-F260-4A10-8D0A-7651A08E521C}" type="datetimeFigureOut">
              <a:rPr lang="sr-Latn-RS" smtClean="0"/>
              <a:t>20.4.2017.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8FB9-2B93-4EEF-9A5D-3A3653D659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8565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01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33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A3CB-F260-4A10-8D0A-7651A08E521C}" type="datetimeFigureOut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20.4.2017.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8FB9-2B93-4EEF-9A5D-3A3653D6590A}" type="slidenum">
              <a:rPr lang="sr-Latn-R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6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r.wikipedia.org/wiki/%D0%9A%D1%80%D0%B5%D0%B1%D1%81%D0%BE%D0%B2_%D1%86%D0%B8%D0%BA%D0%BB%D1%83%D1%81" TargetMode="External"/><Relationship Id="rId2" Type="http://schemas.openxmlformats.org/officeDocument/2006/relationships/hyperlink" Target="https://sr.wikipedia.org/wiki/%D0%93%D0%BB%D1%83%D0%BA%D0%BE%D0%B7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hyperlink" Target="https://sr.wikipedia.org/wiki/%D0%9C%D0%B5%D1%82%D0%B0%D0%B1%D0%BE%D0%BB%D0%B8%D0%B7%D0%B0%D0%BC_%D0%BF%D0%B5%D0%BD%D1%82%D0%BE%D0%B7%D0%BE-%D1%84%D0%BE%D1%81%D1%84%D0%B0%D1%82%D0%B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504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Cyrl-RS" sz="6600" smtClean="0"/>
              <a:t>Разградња глукозе</a:t>
            </a:r>
            <a:endParaRPr lang="sr-Latn-RS" sz="660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54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064" y="667834"/>
            <a:ext cx="8574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Процесом липидног метаболизма се </a:t>
            </a:r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синтетишу</a:t>
            </a:r>
            <a:r>
              <a:rPr lang="ru-RU" sz="2200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деградирају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ускладиштени липиди и производе се структурни и функционални липиди карактеристични за појединачна ткива.</a:t>
            </a:r>
            <a:r>
              <a:rPr lang="sr-Cyrl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 </a:t>
            </a:r>
            <a:endParaRPr lang="sr-Latn-R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sr-Cyrl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 оксидација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је метаболички процес којим се </a:t>
            </a: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масне </a:t>
            </a: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киселине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разлажу у митохондријама и/или у пероксизомима да би се формирао ацетил-КоА.</a:t>
            </a:r>
          </a:p>
          <a:p>
            <a:pPr algn="just"/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Активација масних киселина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Реактивност масти повећава се њиховим превођењем у </a:t>
            </a:r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тиоестре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Тиоестри</a:t>
            </a:r>
            <a:r>
              <a:rPr lang="ru-RU" sz="2200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поседују висок потенцијал за пренос група тј. богати су енергијом.</a:t>
            </a:r>
            <a:endParaRPr lang="sr-Latn-R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sr-Latn-R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Унутар митохондрије, сваки циклус бета оксидације у коме се ослобађа ацетил-КоА се састоји од секвенце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четири реакције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-58282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Бета оксидација</a:t>
            </a:r>
            <a:endParaRPr lang="sr-Latn-R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489200"/>
            <a:ext cx="85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74725"/>
            <a:ext cx="7969133" cy="2585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413" y="3870359"/>
            <a:ext cx="78241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Прва реакција</a:t>
            </a:r>
            <a:r>
              <a:rPr lang="sr-Cyrl-RS" sz="2200" b="1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разградње на коензим везане масне киселине </a:t>
            </a:r>
            <a:r>
              <a:rPr lang="sr-Cyrl-R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је </a:t>
            </a:r>
            <a:r>
              <a:rPr lang="sr-Cyrl-RS" sz="2200" b="1" u="sng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дехидрогенизација</a:t>
            </a:r>
            <a:r>
              <a:rPr lang="sr-Cyrl-RS" sz="2200" b="1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уз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ацил-КоА-дехидрогеназу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Водоник се преноси на </a:t>
            </a:r>
            <a:r>
              <a:rPr lang="en-U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преко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флавопротеина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пренос електрона убацује у респираторни ланац. </a:t>
            </a:r>
            <a:endParaRPr 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0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-58282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Бета оксидација</a:t>
            </a:r>
            <a:endParaRPr lang="sr-Latn-R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489200"/>
            <a:ext cx="85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2705725"/>
            <a:ext cx="4954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другој реакцији</a:t>
            </a:r>
            <a:r>
              <a:rPr lang="sr-Cyrl-RS" sz="2200" b="1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адира се вода посредовањем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еноил-КоА-хидратазе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Тиме настаје на бета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атому хидроксилна група.</a:t>
            </a:r>
            <a:endParaRPr 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4" y="853552"/>
            <a:ext cx="3267652" cy="58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7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-58282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smtClean="0"/>
              <a:t>Бета оксидација</a:t>
            </a:r>
            <a:endParaRPr lang="sr-Latn-RS" sz="4000"/>
          </a:p>
        </p:txBody>
      </p:sp>
      <p:sp>
        <p:nvSpPr>
          <p:cNvPr id="4" name="TextBox 3"/>
          <p:cNvSpPr txBox="1"/>
          <p:nvPr/>
        </p:nvSpPr>
        <p:spPr>
          <a:xfrm>
            <a:off x="1141413" y="2489200"/>
            <a:ext cx="85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4" y="1250961"/>
            <a:ext cx="49545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трећој реакцији</a:t>
            </a:r>
            <a:r>
              <a:rPr lang="sr-Cyrl-RS" sz="2200" b="1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секундарна хидроксилна група на бета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sr-Cyrl-R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атому </a:t>
            </a:r>
            <a:r>
              <a:rPr lang="sr-Cyrl-RS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дехидрогенизује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уз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хидроксиацил-КоА-дехидрогеназу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са </a:t>
            </a:r>
            <a:r>
              <a:rPr lang="en-U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</a:t>
            </a:r>
            <a:r>
              <a:rPr lang="en-US" sz="2200" b="1" u="sng" baseline="30000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2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као акцептором водоника.</a:t>
            </a:r>
            <a:endParaRPr 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219218"/>
            <a:ext cx="88487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9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-58282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smtClean="0"/>
              <a:t>Бета оксидација</a:t>
            </a:r>
            <a:endParaRPr lang="sr-Latn-RS" sz="4000"/>
          </a:p>
        </p:txBody>
      </p:sp>
      <p:sp>
        <p:nvSpPr>
          <p:cNvPr id="4" name="TextBox 3"/>
          <p:cNvSpPr txBox="1"/>
          <p:nvPr/>
        </p:nvSpPr>
        <p:spPr>
          <a:xfrm>
            <a:off x="1141413" y="2489200"/>
            <a:ext cx="85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308" y="1250961"/>
            <a:ext cx="39809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Четврту</a:t>
            </a:r>
            <a:r>
              <a:rPr lang="sr-Latn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реакцију</a:t>
            </a:r>
            <a:r>
              <a:rPr lang="sr-Cyrl-RS" sz="2200" b="1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катализира</a:t>
            </a:r>
            <a:r>
              <a:rPr 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 кетотиолаза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Деловањем КоА цепа се ланац, а као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r-Cyrl-RS" sz="2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јединица појављује се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ацетил-КоА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(активирана сирћетна киселина).</a:t>
            </a:r>
          </a:p>
          <a:p>
            <a:endParaRPr lang="sr-Cyrl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Поновна активација са АТП више </a:t>
            </a:r>
            <a:r>
              <a:rPr lang="sr-Cyrl-RS" sz="2200" b="1" u="sng" dirty="0" smtClean="0">
                <a:solidFill>
                  <a:srgbClr val="FFCE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није потребна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једном активирана дуголанчана масна киселина може се потпуно разградити у ацетил-КоА</a:t>
            </a:r>
            <a:endParaRPr 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93" y="1134910"/>
            <a:ext cx="7126691" cy="47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2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97" y="954028"/>
            <a:ext cx="5746880" cy="1864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90" y="1629716"/>
            <a:ext cx="2258385" cy="4018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1" y="2187675"/>
            <a:ext cx="5535186" cy="36703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-58282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smtClean="0"/>
              <a:t>Бета оксидација</a:t>
            </a:r>
            <a:endParaRPr lang="sr-Latn-RS" sz="4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97" y="4718920"/>
            <a:ext cx="5554353" cy="19550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3" y="939925"/>
            <a:ext cx="7957122" cy="57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2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04 -0.09769 L -3.75E-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4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8 0.15046 L 1.45833E-6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-7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94 0.16944 L 4.375E-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8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73 -0.03032 L -1.458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1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50499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sz="6600" smtClean="0"/>
              <a:t>Разградња аминокиселина</a:t>
            </a:r>
            <a:endParaRPr lang="sr-Latn-RS" sz="6600"/>
          </a:p>
        </p:txBody>
      </p:sp>
    </p:spTree>
    <p:extLst>
      <p:ext uri="{BB962C8B-B14F-4D97-AF65-F5344CB8AC3E}">
        <p14:creationId xmlns:p14="http://schemas.microsoft.com/office/powerpoint/2010/main" val="28028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274" y="1661532"/>
            <a:ext cx="9433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sr-Cyrl-R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Амино киселине се могу разградити на неколико начина: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FF7A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Елиминација</a:t>
            </a:r>
            <a:r>
              <a:rPr lang="sr-Cyrl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бочног ланца уз задржавање групације алфа-аминокарбоксилне киселине</a:t>
            </a:r>
            <a:r>
              <a:rPr lang="sr-Cyrl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sr-Cyrl-R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FF7A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Декарбоксилација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FF7A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Трансаминација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FF7A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Дезаминација</a:t>
            </a:r>
            <a:endParaRPr lang="sr-Latn-RS" sz="2200" b="1" u="sng" dirty="0">
              <a:solidFill>
                <a:srgbClr val="FF7A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4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2" y="2902496"/>
            <a:ext cx="94339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200" dirty="0" smtClean="0"/>
              <a:t>Елиминацијом карбокслине групе ослобађа се </a:t>
            </a:r>
            <a:r>
              <a:rPr lang="en-US" sz="2200" dirty="0" smtClean="0"/>
              <a:t>CO</a:t>
            </a:r>
            <a:r>
              <a:rPr lang="en-US" sz="2200" baseline="-25000" dirty="0" smtClean="0"/>
              <a:t>2</a:t>
            </a:r>
            <a:r>
              <a:rPr lang="sr-Cyrl-RS" sz="2200" dirty="0" smtClean="0"/>
              <a:t>, а након тога и одговарајући биогени амин.</a:t>
            </a:r>
          </a:p>
          <a:p>
            <a:pPr algn="just"/>
            <a:endParaRPr lang="sr-Cyrl-RS" sz="2200" dirty="0"/>
          </a:p>
          <a:p>
            <a:pPr algn="just"/>
            <a:r>
              <a:rPr lang="sr-Cyrl-RS" sz="2200" dirty="0" smtClean="0"/>
              <a:t>Катализатор ове ензимске реакције је пиридоксал-фосфат.</a:t>
            </a:r>
          </a:p>
          <a:p>
            <a:pPr algn="just"/>
            <a:r>
              <a:rPr lang="sr-Cyrl-RS" sz="2200" dirty="0" smtClean="0"/>
              <a:t>Декарбоксилазе аминокиселина су најчешће специфичне за одређену аминокиселину, и то за </a:t>
            </a:r>
            <a:r>
              <a:rPr lang="en-US" sz="2200" dirty="0" smtClean="0"/>
              <a:t>L</a:t>
            </a:r>
            <a:r>
              <a:rPr lang="sr-Cyrl-RS" sz="2200" dirty="0" smtClean="0"/>
              <a:t>-облик. </a:t>
            </a:r>
            <a:endParaRPr lang="en-US" sz="2200" dirty="0" smtClean="0"/>
          </a:p>
          <a:p>
            <a:pPr algn="just"/>
            <a:endParaRPr lang="en-US" sz="2200" dirty="0"/>
          </a:p>
          <a:p>
            <a:pPr algn="just"/>
            <a:r>
              <a:rPr lang="sr-Cyrl-RS" sz="2200" dirty="0" smtClean="0"/>
              <a:t>Хистамин који настаје декарбоксилацијом хистидина, у присуству ензима хистидин-декарбоксилазе поред осталих ефеката, утиче стимулаторно на лучење желудачног сока.</a:t>
            </a:r>
            <a:endParaRPr lang="sr-Latn-RS" sz="2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8006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Декарбоксилација</a:t>
            </a:r>
            <a:endParaRPr lang="sr-Latn-RS" sz="4000" dirty="0"/>
          </a:p>
        </p:txBody>
      </p:sp>
      <p:pic>
        <p:nvPicPr>
          <p:cNvPr id="4098" name="Picture 2" descr="https://upload.wikimedia.org/wikipedia/commons/thumb/b/b7/Histidine_decarboxylase.svg/512px-Histidine_decarboxyl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7" y="1039999"/>
            <a:ext cx="6278679" cy="16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92836" y="1957155"/>
            <a:ext cx="178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L-</a:t>
            </a:r>
            <a:r>
              <a:rPr lang="sr-Cyrl-RS" dirty="0" smtClean="0"/>
              <a:t>хистидин</a:t>
            </a:r>
            <a:endParaRPr lang="en-US" dirty="0" smtClean="0"/>
          </a:p>
          <a:p>
            <a:r>
              <a:rPr lang="sr-Cyrl-RS" dirty="0" smtClean="0"/>
              <a:t>декарбоксилаза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4685047" y="24684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хистидин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8469027" y="240589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хистамин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20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Декарбоксилација</a:t>
            </a:r>
            <a:endParaRPr lang="sr-Latn-R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89314"/>
            <a:ext cx="5172118" cy="49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96" y="0"/>
            <a:ext cx="3625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3" y="1831980"/>
            <a:ext cx="94339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200" dirty="0" smtClean="0"/>
              <a:t>Трансаминација представља реакциони пут у току кога долази до преноса аминогрупе са једне аминокиселине на кетокиселину при чему долази до настајања неесенцијалне аминокиселине. Самим тим не долази до издвајања слободног амонијака. </a:t>
            </a:r>
          </a:p>
          <a:p>
            <a:pPr algn="just"/>
            <a:endParaRPr lang="sr-Cyrl-RS" sz="2200" dirty="0"/>
          </a:p>
          <a:p>
            <a:pPr algn="just"/>
            <a:r>
              <a:rPr lang="sr-Cyrl-RS" sz="2200" dirty="0" smtClean="0"/>
              <a:t>Овим процесом се практично повећава количина неесенцијалних аминокиселина у организму.</a:t>
            </a:r>
            <a:endParaRPr lang="sr-Latn-RS" sz="2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Трансаминација</a:t>
            </a:r>
            <a:endParaRPr lang="sr-Latn-RS" sz="4000" dirty="0"/>
          </a:p>
        </p:txBody>
      </p:sp>
      <p:pic>
        <p:nvPicPr>
          <p:cNvPr id="7170" name="Picture 2" descr="https://themedicalbiochemistrypage.org/images/aminotransferasere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97" y="4461843"/>
            <a:ext cx="53435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3" y="1518076"/>
            <a:ext cx="9433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dirty="0" smtClean="0"/>
              <a:t>Трансаминација на примеру аланина</a:t>
            </a:r>
            <a:endParaRPr lang="sr-Latn-RS" sz="2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95430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Трансаминација</a:t>
            </a:r>
            <a:endParaRPr lang="sr-Latn-R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81" y="2030851"/>
            <a:ext cx="7932786" cy="451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4199" y="1866243"/>
            <a:ext cx="3013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dirty="0" smtClean="0"/>
              <a:t>Аланин(лево, горе) реагује са пиридоксал-фосфатом и ствара Шифову базу. Мезомеријом, помаком двоструке везе и хидро</a:t>
            </a:r>
            <a:r>
              <a:rPr lang="sr-Latn-RS" dirty="0" smtClean="0"/>
              <a:t>-</a:t>
            </a:r>
            <a:r>
              <a:rPr lang="sr-Cyrl-RS" dirty="0" smtClean="0"/>
              <a:t>лизом настаје 2-оксокиселина, пируват</a:t>
            </a:r>
            <a:r>
              <a:rPr lang="sr-Latn-RS" dirty="0" smtClean="0"/>
              <a:t> </a:t>
            </a:r>
            <a:r>
              <a:rPr lang="sr-Cyrl-RS" dirty="0" smtClean="0"/>
              <a:t>(продукт) и пиридоксамин-фосфат. У следећем кораку он реагује са 2-оксоглу</a:t>
            </a:r>
            <a:r>
              <a:rPr lang="sr-Latn-RS" dirty="0" smtClean="0"/>
              <a:t>-</a:t>
            </a:r>
            <a:r>
              <a:rPr lang="sr-Cyrl-RS" dirty="0" smtClean="0"/>
              <a:t>таратом дајући Шифову базу. Након помака двоструке везе ослобађа се након хидро</a:t>
            </a:r>
            <a:r>
              <a:rPr lang="sr-Latn-RS" dirty="0" smtClean="0"/>
              <a:t>-</a:t>
            </a:r>
            <a:r>
              <a:rPr lang="sr-Cyrl-RS" dirty="0" smtClean="0"/>
              <a:t>лизе глутамат. Након тога циклус може почети изнова.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851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413" y="1831980"/>
            <a:ext cx="9433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200" dirty="0" smtClean="0"/>
              <a:t>Код дезаминације ослобађа се азот из алфа-аминогрупе у облику амонијака. Амонијак је снажан отров па се мора уклонити. Најважнији продукт детоксикације је мокраћа. </a:t>
            </a:r>
          </a:p>
          <a:p>
            <a:pPr algn="just"/>
            <a:endParaRPr lang="sr-Cyrl-RS" sz="2200" dirty="0"/>
          </a:p>
          <a:p>
            <a:pPr algn="just"/>
            <a:r>
              <a:rPr lang="sr-Cyrl-RS" sz="2200" dirty="0" smtClean="0"/>
              <a:t>Процес дезаминације почиње дехидрогеновањем при чему настаје иминокиселина, која у следећој реакционој фази даје кетокиселину и амонијак. Водоник који се издваја из аминокиселине завршава у респираторном ланцу где са кисеоником даје коначан производ – воду.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sr-Cyrl-RS" sz="4000" dirty="0" smtClean="0"/>
              <a:t>Дезаминација</a:t>
            </a:r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2310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504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Cyrl-RS" sz="6600" dirty="0" smtClean="0"/>
              <a:t>Хвала на пажњи</a:t>
            </a:r>
            <a:endParaRPr lang="sr-Latn-R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794787" y="5497158"/>
            <a:ext cx="367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>
                <a:solidFill>
                  <a:prstClr val="white"/>
                </a:solidFill>
              </a:rPr>
              <a:t>Павле Алексов</a:t>
            </a:r>
          </a:p>
          <a:p>
            <a:r>
              <a:rPr lang="sr-Cyrl-RS" sz="2400" dirty="0">
                <a:solidFill>
                  <a:prstClr val="white"/>
                </a:solidFill>
              </a:rPr>
              <a:t>Лазар Д. Ђорђевић</a:t>
            </a:r>
            <a:endParaRPr lang="sr-Latn-RS" sz="2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0056" y="5497158"/>
            <a:ext cx="3671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white"/>
                </a:solidFill>
              </a:rPr>
              <a:t>IV</a:t>
            </a:r>
            <a:r>
              <a:rPr lang="en-US" sz="3600" dirty="0">
                <a:solidFill>
                  <a:prstClr val="white"/>
                </a:solidFill>
              </a:rPr>
              <a:t>1</a:t>
            </a:r>
            <a:endParaRPr lang="sr-Latn-R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2683" y="354544"/>
            <a:ext cx="57599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/>
              <a:t>Гликолиза</a:t>
            </a:r>
            <a:r>
              <a:rPr lang="ru-RU" sz="2200" dirty="0" smtClean="0"/>
              <a:t> је процес који се састоји од низа реакција и којим се </a:t>
            </a:r>
            <a:r>
              <a:rPr lang="ru-RU" sz="2200" b="1" dirty="0" smtClean="0">
                <a:hlinkClick r:id="rId2" tooltip="Глукоза"/>
              </a:rPr>
              <a:t>глукоза</a:t>
            </a:r>
            <a:r>
              <a:rPr lang="ru-RU" sz="2200" dirty="0" smtClean="0"/>
              <a:t> конвертује у пирогрожђану киселину</a:t>
            </a:r>
            <a:r>
              <a:rPr lang="en-US" sz="2200" dirty="0" smtClean="0"/>
              <a:t>. </a:t>
            </a:r>
            <a:r>
              <a:rPr lang="ru-RU" sz="2200" dirty="0"/>
              <a:t>У аеробним </a:t>
            </a:r>
            <a:r>
              <a:rPr lang="ru-RU" sz="2200" dirty="0" smtClean="0"/>
              <a:t>орга-низмима </a:t>
            </a:r>
            <a:r>
              <a:rPr lang="ru-RU" sz="2200" dirty="0"/>
              <a:t>гликолиза је </a:t>
            </a:r>
            <a:r>
              <a:rPr lang="ru-RU" sz="2200" dirty="0" smtClean="0"/>
              <a:t>праћена</a:t>
            </a:r>
            <a:r>
              <a:rPr lang="ru-RU" sz="2200" dirty="0"/>
              <a:t> </a:t>
            </a:r>
            <a:r>
              <a:rPr lang="ru-RU" sz="2200" b="1" dirty="0" smtClean="0">
                <a:hlinkClick r:id="rId3" tooltip="Кребсов циклус"/>
              </a:rPr>
              <a:t>Кребсовим циклусом</a:t>
            </a:r>
            <a:r>
              <a:rPr lang="ru-RU" sz="2200" dirty="0" smtClean="0"/>
              <a:t>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 smtClean="0"/>
              <a:t>Ако </a:t>
            </a:r>
            <a:r>
              <a:rPr lang="ru-RU" sz="2200" dirty="0"/>
              <a:t>је количина кисеоника </a:t>
            </a:r>
            <a:r>
              <a:rPr lang="ru-RU" sz="2200" dirty="0" smtClean="0"/>
              <a:t>неадекватна</a:t>
            </a:r>
            <a:r>
              <a:rPr lang="en-US" sz="2200" dirty="0" smtClean="0"/>
              <a:t>, </a:t>
            </a:r>
            <a:r>
              <a:rPr lang="ru-RU" sz="2200" dirty="0" smtClean="0"/>
              <a:t>пирогрожђана </a:t>
            </a:r>
            <a:r>
              <a:rPr lang="ru-RU" sz="2200" dirty="0"/>
              <a:t>киселина бива конвертована у </a:t>
            </a:r>
            <a:r>
              <a:rPr lang="ru-RU" sz="2200" b="1" u="sng" dirty="0">
                <a:solidFill>
                  <a:srgbClr val="B8FA56"/>
                </a:solidFill>
              </a:rPr>
              <a:t>млечну киселину</a:t>
            </a:r>
            <a:r>
              <a:rPr lang="ru-RU" sz="2200" dirty="0"/>
              <a:t>. У анаеробним условима, у условима где кисеоник није присутан, пирогрођжана киселина се конвертује у </a:t>
            </a:r>
            <a:r>
              <a:rPr lang="ru-RU" sz="2200" b="1" u="sng" dirty="0" smtClean="0">
                <a:solidFill>
                  <a:srgbClr val="B8FA56"/>
                </a:solidFill>
              </a:rPr>
              <a:t>етанол</a:t>
            </a:r>
            <a:r>
              <a:rPr lang="ru-RU" sz="2200" b="1" dirty="0" smtClean="0">
                <a:solidFill>
                  <a:srgbClr val="B8FA56"/>
                </a:solidFill>
              </a:rPr>
              <a:t> </a:t>
            </a:r>
            <a:r>
              <a:rPr lang="sr-Cyrl-RS" sz="2200" b="1" dirty="0" smtClean="0"/>
              <a:t>(</a:t>
            </a:r>
            <a:r>
              <a:rPr lang="ru-RU" sz="2200" b="1" u="sng" dirty="0" smtClean="0">
                <a:solidFill>
                  <a:srgbClr val="B8FA56"/>
                </a:solidFill>
              </a:rPr>
              <a:t>ферментација</a:t>
            </a:r>
            <a:r>
              <a:rPr lang="ru-RU" sz="2200" b="1" dirty="0" smtClean="0"/>
              <a:t>)</a:t>
            </a:r>
            <a:r>
              <a:rPr lang="ru-RU" sz="2200" dirty="0" smtClean="0"/>
              <a:t>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Алтернативни катаболички пут разградње глукозе је </a:t>
            </a:r>
            <a:r>
              <a:rPr lang="ru-RU" sz="2200" b="1" dirty="0">
                <a:hlinkClick r:id="rId4" tooltip="Метаболизам пентозо-фосфата"/>
              </a:rPr>
              <a:t>фосфоглуконатни</a:t>
            </a:r>
            <a:r>
              <a:rPr lang="ru-RU" sz="2200" dirty="0">
                <a:hlinkClick r:id="rId4" tooltip="Метаболизам пентозо-фосфата"/>
              </a:rPr>
              <a:t> </a:t>
            </a:r>
            <a:r>
              <a:rPr lang="ru-RU" sz="2200" b="1" dirty="0">
                <a:hlinkClick r:id="rId4" tooltip="Метаболизам пентозо-фосфата"/>
              </a:rPr>
              <a:t>пут</a:t>
            </a:r>
            <a:r>
              <a:rPr lang="ru-RU" sz="2200" dirty="0"/>
              <a:t> у којем настају редукциони еквиваленти кључни за бројне анаболичке процесе.</a:t>
            </a:r>
          </a:p>
          <a:p>
            <a:pPr algn="just"/>
            <a:endParaRPr lang="sr-Latn-RS" sz="2200" dirty="0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9" y="0"/>
            <a:ext cx="4417023" cy="6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 dirty="0" smtClean="0"/>
              <a:t>Основни типови реакција гликолизе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198688"/>
            <a:ext cx="916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200" dirty="0"/>
              <a:t>Гликолиза је веома важан процес без којег ћелије не би могле да функционишу</a:t>
            </a:r>
            <a:r>
              <a:rPr lang="sr-Cyrl-RS" sz="2200" dirty="0" smtClean="0"/>
              <a:t>. </a:t>
            </a:r>
            <a:r>
              <a:rPr lang="sr-Cyrl-RS" sz="2200" dirty="0"/>
              <a:t>Типови рекација које чине гликолизу, заједно са ензимима који катализују реакције, су</a:t>
            </a:r>
            <a:r>
              <a:rPr lang="sr-Cyrl-RS" sz="22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B8FA56"/>
                </a:solidFill>
              </a:rPr>
              <a:t>Премештање фосфорил групе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B8FA56"/>
                </a:solidFill>
              </a:rPr>
              <a:t>Трансфер фосфорил групе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B8FA56"/>
                </a:solidFill>
              </a:rPr>
              <a:t>Изомеризација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B8FA56"/>
                </a:solidFill>
              </a:rPr>
              <a:t>Дехидратација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sz="2200" b="1" u="sng" dirty="0" smtClean="0">
                <a:solidFill>
                  <a:srgbClr val="B8FA56"/>
                </a:solidFill>
              </a:rPr>
              <a:t>Кидање алдол везе</a:t>
            </a:r>
            <a:endParaRPr lang="sr-Latn-RS" sz="2200" b="1" u="sng" dirty="0">
              <a:solidFill>
                <a:srgbClr val="B8FA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/>
              <a:t>Премештање </a:t>
            </a:r>
            <a:r>
              <a:rPr lang="sr-Cyrl-RS" sz="4000" smtClean="0"/>
              <a:t>фосфатне </a:t>
            </a:r>
            <a:r>
              <a:rPr lang="sr-Cyrl-RS" sz="4000" dirty="0" smtClean="0"/>
              <a:t>групе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63700" y="2111376"/>
            <a:ext cx="370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У овој </a:t>
            </a:r>
            <a:r>
              <a:rPr lang="ru-RU" sz="2200" dirty="0" smtClean="0"/>
              <a:t>реакцији</a:t>
            </a:r>
            <a:r>
              <a:rPr lang="ru-RU" sz="2200" smtClean="0"/>
              <a:t>, </a:t>
            </a:r>
            <a:r>
              <a:rPr lang="ru-RU" sz="2200" u="sng" smtClean="0">
                <a:solidFill>
                  <a:srgbClr val="B8FA56"/>
                </a:solidFill>
              </a:rPr>
              <a:t>фосфатна </a:t>
            </a:r>
            <a:r>
              <a:rPr lang="ru-RU" sz="2200" u="sng" dirty="0">
                <a:solidFill>
                  <a:srgbClr val="B8FA56"/>
                </a:solidFill>
              </a:rPr>
              <a:t>група</a:t>
            </a:r>
            <a:r>
              <a:rPr lang="ru-RU" sz="2200" dirty="0">
                <a:solidFill>
                  <a:srgbClr val="B8FA56"/>
                </a:solidFill>
              </a:rPr>
              <a:t> </a:t>
            </a:r>
            <a:r>
              <a:rPr lang="ru-RU" sz="2200" dirty="0"/>
              <a:t>бива премештена са једног атома кисеоника на други у самом молекулу</a:t>
            </a:r>
            <a:r>
              <a:rPr lang="ru-RU" sz="2200" dirty="0" smtClean="0"/>
              <a:t>.</a:t>
            </a:r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Катализатор </a:t>
            </a:r>
            <a:r>
              <a:rPr lang="ru-RU" sz="2200" dirty="0"/>
              <a:t>ове реакције је ензим који припада породици </a:t>
            </a:r>
            <a:r>
              <a:rPr lang="ru-RU" sz="2200" b="1" u="sng" dirty="0">
                <a:solidFill>
                  <a:srgbClr val="B8FA56"/>
                </a:solidFill>
              </a:rPr>
              <a:t>мутаза</a:t>
            </a:r>
            <a:r>
              <a:rPr lang="ru-RU" sz="2200" dirty="0"/>
              <a:t>.</a:t>
            </a:r>
            <a:endParaRPr lang="sr-Latn-RS" sz="2200" dirty="0"/>
          </a:p>
        </p:txBody>
      </p:sp>
      <p:pic>
        <p:nvPicPr>
          <p:cNvPr id="1026" name="Picture 2" descr="https://upload.wikimedia.org/wikipedia/sr/a/a1/Muta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2505864"/>
            <a:ext cx="5524499" cy="184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/>
              <a:t>Трансфер </a:t>
            </a:r>
            <a:r>
              <a:rPr lang="sr-Cyrl-RS" sz="4000" smtClean="0"/>
              <a:t>фосфатне </a:t>
            </a:r>
            <a:r>
              <a:rPr lang="sr-Cyrl-RS" sz="4000" dirty="0"/>
              <a:t>групе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63700" y="2111376"/>
            <a:ext cx="3898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У овој реакцији</a:t>
            </a:r>
            <a:r>
              <a:rPr lang="ru-RU" sz="2200" smtClean="0"/>
              <a:t>, </a:t>
            </a:r>
            <a:r>
              <a:rPr lang="ru-RU" sz="2200" u="sng" smtClean="0">
                <a:solidFill>
                  <a:srgbClr val="B8FA56"/>
                </a:solidFill>
              </a:rPr>
              <a:t>фосфатна </a:t>
            </a:r>
            <a:r>
              <a:rPr lang="ru-RU" sz="2200" u="sng" dirty="0" smtClean="0">
                <a:solidFill>
                  <a:srgbClr val="B8FA56"/>
                </a:solidFill>
              </a:rPr>
              <a:t>група</a:t>
            </a:r>
            <a:r>
              <a:rPr lang="ru-RU" sz="2200" dirty="0" smtClean="0"/>
              <a:t> бива премештена са АТП молекула на међучлан гликолизе или са међучлана на АТП. 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 smtClean="0"/>
              <a:t>Катализатор реакције припада породоци ензима </a:t>
            </a:r>
            <a:r>
              <a:rPr lang="ru-RU" sz="2200" b="1" u="sng" dirty="0" smtClean="0">
                <a:solidFill>
                  <a:srgbClr val="B8FA56"/>
                </a:solidFill>
              </a:rPr>
              <a:t>киназа</a:t>
            </a:r>
            <a:r>
              <a:rPr lang="ru-RU" sz="2200" dirty="0" smtClean="0"/>
              <a:t>.</a:t>
            </a:r>
            <a:endParaRPr lang="sr-Cyrl-RS" sz="2200" dirty="0"/>
          </a:p>
        </p:txBody>
      </p:sp>
      <p:pic>
        <p:nvPicPr>
          <p:cNvPr id="2050" name="Picture 2" descr="https://upload.wikimedia.org/wikipedia/sr/d/d8/Fosforiltrans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2524124"/>
            <a:ext cx="6169490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 dirty="0"/>
              <a:t>Изомеризација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63700" y="2111376"/>
            <a:ext cx="398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solidFill>
                  <a:prstClr val="white"/>
                </a:solidFill>
              </a:rPr>
              <a:t>Изомеризација је повратна реакција при којој се </a:t>
            </a:r>
            <a:r>
              <a:rPr lang="ru-RU" sz="2200" u="sng" dirty="0">
                <a:solidFill>
                  <a:srgbClr val="B8FA56"/>
                </a:solidFill>
              </a:rPr>
              <a:t>кетоза</a:t>
            </a:r>
            <a:r>
              <a:rPr lang="ru-RU" sz="2200" dirty="0">
                <a:solidFill>
                  <a:prstClr val="white"/>
                </a:solidFill>
              </a:rPr>
              <a:t> </a:t>
            </a:r>
            <a:r>
              <a:rPr lang="ru-RU" sz="2200" dirty="0" smtClean="0">
                <a:solidFill>
                  <a:prstClr val="white"/>
                </a:solidFill>
              </a:rPr>
              <a:t>конвертује </a:t>
            </a:r>
            <a:r>
              <a:rPr lang="ru-RU" sz="2200" dirty="0">
                <a:solidFill>
                  <a:prstClr val="white"/>
                </a:solidFill>
              </a:rPr>
              <a:t>у </a:t>
            </a:r>
            <a:r>
              <a:rPr lang="ru-RU" sz="2200" u="sng" dirty="0">
                <a:solidFill>
                  <a:srgbClr val="B8FA56"/>
                </a:solidFill>
              </a:rPr>
              <a:t>алдозу</a:t>
            </a:r>
            <a:r>
              <a:rPr lang="ru-RU" sz="2200" dirty="0">
                <a:solidFill>
                  <a:prstClr val="white"/>
                </a:solidFill>
              </a:rPr>
              <a:t>, и </a:t>
            </a:r>
            <a:r>
              <a:rPr lang="ru-RU" sz="2200" dirty="0" smtClean="0">
                <a:solidFill>
                  <a:prstClr val="white"/>
                </a:solidFill>
              </a:rPr>
              <a:t>обрнуто.</a:t>
            </a:r>
          </a:p>
          <a:p>
            <a:pPr algn="just"/>
            <a:endParaRPr lang="ru-RU" sz="2200" dirty="0">
              <a:solidFill>
                <a:prstClr val="white"/>
              </a:solidFill>
            </a:endParaRPr>
          </a:p>
          <a:p>
            <a:pPr algn="just"/>
            <a:r>
              <a:rPr lang="ru-RU" sz="2200" dirty="0" smtClean="0">
                <a:solidFill>
                  <a:prstClr val="white"/>
                </a:solidFill>
              </a:rPr>
              <a:t>Катализатор ове реакције је ензим </a:t>
            </a:r>
            <a:r>
              <a:rPr lang="ru-RU" sz="2200" b="1" u="sng" dirty="0">
                <a:solidFill>
                  <a:srgbClr val="B8FA56"/>
                </a:solidFill>
              </a:rPr>
              <a:t>изомераза</a:t>
            </a:r>
            <a:r>
              <a:rPr lang="ru-RU" sz="2200" dirty="0" smtClean="0">
                <a:solidFill>
                  <a:prstClr val="white"/>
                </a:solidFill>
              </a:rPr>
              <a:t>. </a:t>
            </a:r>
          </a:p>
        </p:txBody>
      </p:sp>
      <p:pic>
        <p:nvPicPr>
          <p:cNvPr id="3074" name="Picture 2" descr="https://upload.wikimedia.org/wikipedia/sr/5/53/Izomera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7522"/>
            <a:ext cx="4141788" cy="17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000" dirty="0" smtClean="0"/>
              <a:t>Дехидратација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63700" y="1872689"/>
            <a:ext cx="398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solidFill>
                  <a:prstClr val="white"/>
                </a:solidFill>
              </a:rPr>
              <a:t>При </a:t>
            </a:r>
            <a:r>
              <a:rPr lang="ru-RU" sz="2200" dirty="0" smtClean="0">
                <a:solidFill>
                  <a:prstClr val="white"/>
                </a:solidFill>
              </a:rPr>
              <a:t>дехидратацији молекули </a:t>
            </a:r>
            <a:r>
              <a:rPr lang="ru-RU" sz="2200" dirty="0">
                <a:solidFill>
                  <a:prstClr val="white"/>
                </a:solidFill>
              </a:rPr>
              <a:t>воде се </a:t>
            </a:r>
            <a:r>
              <a:rPr lang="ru-RU" sz="2200" dirty="0" smtClean="0">
                <a:solidFill>
                  <a:prstClr val="white"/>
                </a:solidFill>
              </a:rPr>
              <a:t>елиминишу. </a:t>
            </a:r>
          </a:p>
          <a:p>
            <a:pPr algn="just"/>
            <a:endParaRPr lang="ru-RU" sz="2200" dirty="0">
              <a:solidFill>
                <a:prstClr val="white"/>
              </a:solidFill>
            </a:endParaRPr>
          </a:p>
          <a:p>
            <a:pPr algn="just"/>
            <a:r>
              <a:rPr lang="ru-RU" sz="2200" dirty="0" smtClean="0">
                <a:solidFill>
                  <a:prstClr val="white"/>
                </a:solidFill>
              </a:rPr>
              <a:t>Реакција </a:t>
            </a:r>
            <a:r>
              <a:rPr lang="ru-RU" sz="2200" dirty="0">
                <a:solidFill>
                  <a:prstClr val="white"/>
                </a:solidFill>
              </a:rPr>
              <a:t>је катализована од стране ензима </a:t>
            </a:r>
            <a:r>
              <a:rPr lang="ru-RU" sz="2200" b="1" u="sng" dirty="0">
                <a:solidFill>
                  <a:srgbClr val="B8FA56"/>
                </a:solidFill>
              </a:rPr>
              <a:t>дехидратаза</a:t>
            </a:r>
            <a:r>
              <a:rPr lang="ru-RU" sz="22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37301" y="3429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000" dirty="0"/>
              <a:t>Кидање алдол везе</a:t>
            </a:r>
            <a:endParaRPr lang="sr-Latn-R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4578958"/>
            <a:ext cx="398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solidFill>
                  <a:prstClr val="white"/>
                </a:solidFill>
              </a:rPr>
              <a:t>Веза између два угљеникова </a:t>
            </a:r>
            <a:r>
              <a:rPr lang="ru-RU" sz="2200" dirty="0" smtClean="0">
                <a:solidFill>
                  <a:prstClr val="white"/>
                </a:solidFill>
              </a:rPr>
              <a:t>атома </a:t>
            </a:r>
            <a:r>
              <a:rPr lang="ru-RU" sz="2200" dirty="0">
                <a:solidFill>
                  <a:prstClr val="white"/>
                </a:solidFill>
              </a:rPr>
              <a:t>се кида при овој </a:t>
            </a:r>
            <a:r>
              <a:rPr lang="ru-RU" sz="2200" dirty="0" smtClean="0">
                <a:solidFill>
                  <a:prstClr val="white"/>
                </a:solidFill>
              </a:rPr>
              <a:t>реакцији, </a:t>
            </a:r>
            <a:r>
              <a:rPr lang="ru-RU" sz="2200" dirty="0">
                <a:solidFill>
                  <a:prstClr val="white"/>
                </a:solidFill>
              </a:rPr>
              <a:t>која је катализована </a:t>
            </a:r>
            <a:r>
              <a:rPr lang="ru-RU" sz="2200" dirty="0" smtClean="0">
                <a:solidFill>
                  <a:prstClr val="white"/>
                </a:solidFill>
              </a:rPr>
              <a:t>ензимом </a:t>
            </a:r>
            <a:r>
              <a:rPr lang="sr-Cyrl-RS" sz="2200" dirty="0" smtClean="0">
                <a:solidFill>
                  <a:prstClr val="white"/>
                </a:solidFill>
              </a:rPr>
              <a:t>типа </a:t>
            </a:r>
            <a:r>
              <a:rPr lang="ru-RU" sz="2200" b="1" u="sng" dirty="0" smtClean="0">
                <a:solidFill>
                  <a:srgbClr val="B8FA56"/>
                </a:solidFill>
              </a:rPr>
              <a:t>алдолаза</a:t>
            </a:r>
            <a:r>
              <a:rPr lang="ru-RU" sz="2200" dirty="0" smtClean="0">
                <a:solidFill>
                  <a:prstClr val="white"/>
                </a:solidFill>
              </a:rPr>
              <a:t>.</a:t>
            </a:r>
            <a:endParaRPr lang="ru-RU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504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Cyrl-RS" sz="6600" dirty="0" smtClean="0"/>
              <a:t>Разградња липида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2219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3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4.xml><?xml version="1.0" encoding="utf-8"?>
<a:theme xmlns:a="http://schemas.openxmlformats.org/drawingml/2006/main" name="3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457</TotalTime>
  <Words>554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1_Circuit</vt:lpstr>
      <vt:lpstr>2_Circuit</vt:lpstr>
      <vt:lpstr>3_Circuit</vt:lpstr>
      <vt:lpstr>Разградња глукозе</vt:lpstr>
      <vt:lpstr>PowerPoint Presentation</vt:lpstr>
      <vt:lpstr>PowerPoint Presentation</vt:lpstr>
      <vt:lpstr>Основни типови реакција гликолизе</vt:lpstr>
      <vt:lpstr>Премештање фосфатне групе</vt:lpstr>
      <vt:lpstr>Трансфер фосфатне групе</vt:lpstr>
      <vt:lpstr>Изомеризација</vt:lpstr>
      <vt:lpstr>Дехидратација</vt:lpstr>
      <vt:lpstr>Разградња липида</vt:lpstr>
      <vt:lpstr>PowerPoint Presentation</vt:lpstr>
      <vt:lpstr>Бета оксидација</vt:lpstr>
      <vt:lpstr>Бета оксидација</vt:lpstr>
      <vt:lpstr>Бета оксидација</vt:lpstr>
      <vt:lpstr>Бета оксидација</vt:lpstr>
      <vt:lpstr>Бета оксидација</vt:lpstr>
      <vt:lpstr>Разградња аминокиселина</vt:lpstr>
      <vt:lpstr>PowerPoint Presentation</vt:lpstr>
      <vt:lpstr>Декарбоксилација</vt:lpstr>
      <vt:lpstr>Декарбоксилација</vt:lpstr>
      <vt:lpstr>Трансаминација</vt:lpstr>
      <vt:lpstr>Трансаминација</vt:lpstr>
      <vt:lpstr>Дезаминација</vt:lpstr>
      <vt:lpstr>Хвала на пажњи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Разградња аминокиселина</dc:title>
  <dc:creator>Pavle Aleksov</dc:creator>
  <cp:lastModifiedBy>Pavle Aleksov</cp:lastModifiedBy>
  <cp:revision>49</cp:revision>
  <dcterms:created xsi:type="dcterms:W3CDTF">2017-04-19T15:02:32Z</dcterms:created>
  <dcterms:modified xsi:type="dcterms:W3CDTF">2017-04-20T13:47:38Z</dcterms:modified>
</cp:coreProperties>
</file>