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69" r:id="rId3"/>
    <p:sldId id="271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75" r:id="rId12"/>
    <p:sldId id="279" r:id="rId13"/>
    <p:sldId id="274" r:id="rId14"/>
    <p:sldId id="272" r:id="rId15"/>
    <p:sldId id="270" r:id="rId16"/>
    <p:sldId id="267" r:id="rId17"/>
  </p:sldIdLst>
  <p:sldSz cx="18288000" cy="13716000"/>
  <p:notesSz cx="6858000" cy="9144000"/>
  <p:defaultTextStyle>
    <a:defPPr>
      <a:defRPr lang="ja-JP"/>
    </a:defPPr>
    <a:lvl1pPr marL="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189" userDrawn="1">
          <p15:clr>
            <a:srgbClr val="A4A3A4"/>
          </p15:clr>
        </p15:guide>
        <p15:guide id="3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4242"/>
    <a:srgbClr val="F3F3F3"/>
    <a:srgbClr val="EDEDED"/>
    <a:srgbClr val="B1B1B1"/>
    <a:srgbClr val="EAEAEA"/>
    <a:srgbClr val="E0E0E0"/>
    <a:srgbClr val="F6F6F6"/>
    <a:srgbClr val="47BEB0"/>
    <a:srgbClr val="45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4648"/>
  </p:normalViewPr>
  <p:slideViewPr>
    <p:cSldViewPr snapToGrid="0" snapToObjects="1">
      <p:cViewPr>
        <p:scale>
          <a:sx n="40" d="100"/>
          <a:sy n="40" d="100"/>
        </p:scale>
        <p:origin x="1128" y="-368"/>
      </p:cViewPr>
      <p:guideLst>
        <p:guide orient="horz" pos="4343"/>
        <p:guide pos="7189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0EB-EED5-E74A-9E1B-64442734BBCE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AD5B-25DE-AE41-9ACA-EFDE3C4BB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5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9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4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B48260-19DA-2240-B1D7-219E5D21CDB1}"/>
              </a:ext>
            </a:extLst>
          </p:cNvPr>
          <p:cNvSpPr/>
          <p:nvPr userDrawn="1"/>
        </p:nvSpPr>
        <p:spPr>
          <a:xfrm>
            <a:off x="8984" y="3505120"/>
            <a:ext cx="18288000" cy="671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0D4-FB1F-5045-A5FB-D67CE7237500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1210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66" userDrawn="1">
          <p15:clr>
            <a:srgbClr val="FBAE40"/>
          </p15:clr>
        </p15:guide>
        <p15:guide id="2" pos="38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5EC5-D658-824E-A88A-55BC96EF3183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768-C83C-C747-99B5-0034D3F5EC66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4593-9D32-064E-8D02-B80E86540EA1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BF0D79E-DC97-7244-B970-BA67ACDF9F7B}"/>
              </a:ext>
            </a:extLst>
          </p:cNvPr>
          <p:cNvSpPr/>
          <p:nvPr userDrawn="1"/>
        </p:nvSpPr>
        <p:spPr>
          <a:xfrm rot="5400000">
            <a:off x="-1319547" y="-1502762"/>
            <a:ext cx="2628000" cy="2988000"/>
          </a:xfrm>
          <a:prstGeom prst="arc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ADBD5D3-E43E-EB4E-BFAF-EF2E8E601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2615" y="-159024"/>
            <a:ext cx="6450012" cy="1420388"/>
          </a:xfrm>
        </p:spPr>
        <p:txBody>
          <a:bodyPr>
            <a:noAutofit/>
          </a:bodyPr>
          <a:lstStyle>
            <a:lvl1pPr marL="0" indent="0">
              <a:buNone/>
              <a:defRPr sz="105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No.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5162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EF83EC6-99EF-E94B-ADD7-5D20EA9BC096}"/>
              </a:ext>
            </a:extLst>
          </p:cNvPr>
          <p:cNvSpPr/>
          <p:nvPr userDrawn="1"/>
        </p:nvSpPr>
        <p:spPr>
          <a:xfrm>
            <a:off x="753228" y="866722"/>
            <a:ext cx="126000" cy="12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8A53-4B9C-AA47-9D23-C853407570D5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6578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6195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ピー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3302-F0C9-0C40-8F44-0A0B19EA10DD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C64DA23-46D9-984B-B610-6E67459B873E}"/>
              </a:ext>
            </a:extLst>
          </p:cNvPr>
          <p:cNvGrpSpPr/>
          <p:nvPr userDrawn="1"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665C4E3-299D-DF48-8BFD-9D032E326C5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36DCA53-79EE-E047-9C3D-D1D6BE4D29A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75F477-C889-2943-A2CA-1622C8EA202B}"/>
              </a:ext>
            </a:extLst>
          </p:cNvPr>
          <p:cNvGrpSpPr/>
          <p:nvPr userDrawn="1"/>
        </p:nvGrpSpPr>
        <p:grpSpPr>
          <a:xfrm>
            <a:off x="617232" y="2555510"/>
            <a:ext cx="539448" cy="487368"/>
            <a:chOff x="400056" y="1061560"/>
            <a:chExt cx="269724" cy="243684"/>
          </a:xfrm>
        </p:grpSpPr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2A685D1C-1FAF-1B40-9357-32E276CD76E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4B27A33D-C837-B14A-83D0-153BF1C23F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三角形 47">
            <a:extLst>
              <a:ext uri="{FF2B5EF4-FFF2-40B4-BE49-F238E27FC236}">
                <a16:creationId xmlns:a16="http://schemas.microsoft.com/office/drawing/2014/main" id="{BEA7B9D1-FCCE-824A-BFC7-6A498C977FD4}"/>
              </a:ext>
            </a:extLst>
          </p:cNvPr>
          <p:cNvSpPr/>
          <p:nvPr userDrawn="1"/>
        </p:nvSpPr>
        <p:spPr>
          <a:xfrm rot="5400000">
            <a:off x="1076238" y="3359928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1BC1998B-2FF5-524F-8768-2B4D222F8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6886" y="2484733"/>
            <a:ext cx="16632960" cy="99783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0" name="テキスト プレースホルダー 29">
            <a:extLst>
              <a:ext uri="{FF2B5EF4-FFF2-40B4-BE49-F238E27FC236}">
                <a16:creationId xmlns:a16="http://schemas.microsoft.com/office/drawing/2014/main" id="{8BEB543B-9F21-374C-8C29-418CED1A8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0" y="3246502"/>
            <a:ext cx="16135964" cy="85399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51" name="テキスト プレースホルダー 30">
            <a:extLst>
              <a:ext uri="{FF2B5EF4-FFF2-40B4-BE49-F238E27FC236}">
                <a16:creationId xmlns:a16="http://schemas.microsoft.com/office/drawing/2014/main" id="{02304497-0A2B-5C45-97ED-E58D120C14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049" y="1583871"/>
            <a:ext cx="17302163" cy="1403350"/>
          </a:xfrm>
        </p:spPr>
        <p:txBody>
          <a:bodyPr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C0-43C7-0143-82CF-0F72F2B314AE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D3A-4ECA-A644-B18B-6F396ECDFE7A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E55-496E-EB46-8AFE-50318DA0A9F7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A53-34CA-334B-9033-1B4A6AFAA9EF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B79E-36EB-D546-8C4C-A8DF60568454}" type="datetime1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2571E-41D4-D848-BB3B-72FBCA05A8F2}"/>
              </a:ext>
            </a:extLst>
          </p:cNvPr>
          <p:cNvSpPr/>
          <p:nvPr userDrawn="1"/>
        </p:nvSpPr>
        <p:spPr>
          <a:xfrm>
            <a:off x="0" y="13349930"/>
            <a:ext cx="18288000" cy="349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798F2-936C-9A42-9A8A-109E75FBD456}"/>
              </a:ext>
            </a:extLst>
          </p:cNvPr>
          <p:cNvSpPr/>
          <p:nvPr userDrawn="1"/>
        </p:nvSpPr>
        <p:spPr>
          <a:xfrm>
            <a:off x="0" y="-1802"/>
            <a:ext cx="18288000" cy="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658" y="1315493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fld id="{61019C5A-EDAE-924F-9663-D7968AE4A143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86238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862" y="131535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2"/>
                </a:solidFill>
              </a:defRPr>
            </a:lvl1pPr>
          </a:lstStyle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10" Type="http://schemas.openxmlformats.org/officeDocument/2006/relationships/image" Target="../media/image290.png"/><Relationship Id="rId14" Type="http://schemas.openxmlformats.org/officeDocument/2006/relationships/image" Target="../media/image48.png"/><Relationship Id="rId9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16" Type="http://schemas.openxmlformats.org/officeDocument/2006/relationships/image" Target="../media/image1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10" Type="http://schemas.openxmlformats.org/officeDocument/2006/relationships/image" Target="../media/image290.png"/><Relationship Id="rId19" Type="http://schemas.openxmlformats.org/officeDocument/2006/relationships/image" Target="../media/image50.png"/><Relationship Id="rId14" Type="http://schemas.openxmlformats.org/officeDocument/2006/relationships/image" Target="../media/image49.png"/><Relationship Id="rId9" Type="http://schemas.openxmlformats.org/officeDocument/2006/relationships/image" Target="../media/image2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40.png"/><Relationship Id="rId3" Type="http://schemas.openxmlformats.org/officeDocument/2006/relationships/image" Target="../media/image330.png"/><Relationship Id="rId7" Type="http://schemas.openxmlformats.org/officeDocument/2006/relationships/image" Target="../media/image61.png"/><Relationship Id="rId12" Type="http://schemas.openxmlformats.org/officeDocument/2006/relationships/image" Target="../media/image2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10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2" Type="http://schemas.openxmlformats.org/officeDocument/2006/relationships/image" Target="../media/image36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Relationship Id="rId6" Type="http://schemas.openxmlformats.org/officeDocument/2006/relationships/image" Target="../media/image500.png"/><Relationship Id="rId10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20.png"/><Relationship Id="rId1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BF32-0C66-1E44-925C-F1A9DBEC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59135"/>
            <a:ext cx="15544800" cy="4775200"/>
          </a:xfrm>
        </p:spPr>
        <p:txBody>
          <a:bodyPr/>
          <a:lstStyle/>
          <a:p>
            <a:r>
              <a:rPr kumimoji="1" lang="ja-JP" altLang="en-US"/>
              <a:t>勉強会課題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パーセプトロン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14C09A7-F9A3-4246-953E-DEDDA0B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8118485"/>
            <a:ext cx="13716000" cy="3311524"/>
          </a:xfrm>
        </p:spPr>
        <p:txBody>
          <a:bodyPr/>
          <a:lstStyle/>
          <a:p>
            <a:r>
              <a:rPr lang="en-US" altLang="ja-JP" dirty="0"/>
              <a:t>17268508 </a:t>
            </a:r>
            <a:r>
              <a:rPr lang="ja-JP" altLang="en-US"/>
              <a:t>松下昌悟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711B5A-02FA-904E-8709-C7DBEEC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B1D-1969-294B-A231-5557BC3730B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02093A-5EED-FE40-9D94-B21C99E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F569F-A4A1-AC4F-AF16-B68230E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1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109F178-2620-4DDC-A122-E40821A5302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3"/>
                  <a:stretch>
                    <a:fillRect t="-2934" r="-3430" b="-7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pPr/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46646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5" y="6479637"/>
                <a:ext cx="8199873" cy="707886"/>
              </a:xfrm>
              <a:prstGeom prst="rect">
                <a:avLst/>
              </a:prstGeom>
              <a:blipFill>
                <a:blip r:embed="rId5"/>
                <a:stretch>
                  <a:fillRect t="-12931" r="-1338" b="-38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5413549" y="9277449"/>
                <a:ext cx="4472589" cy="1120753"/>
              </a:xfrm>
              <a:prstGeom prst="wedgeRoundRectCallout">
                <a:avLst>
                  <a:gd name="adj1" fmla="val 41185"/>
                  <a:gd name="adj2" fmla="val -88750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学習率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49" y="9277449"/>
                <a:ext cx="4472589" cy="1120753"/>
              </a:xfrm>
              <a:prstGeom prst="wedgeRoundRectCallout">
                <a:avLst>
                  <a:gd name="adj1" fmla="val 41185"/>
                  <a:gd name="adj2" fmla="val -88750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角丸四角形吹き出し 207">
            <a:extLst>
              <a:ext uri="{FF2B5EF4-FFF2-40B4-BE49-F238E27FC236}">
                <a16:creationId xmlns:a16="http://schemas.microsoft.com/office/drawing/2014/main" id="{B2FBD197-0E76-45E1-AF95-55D3B578E73B}"/>
              </a:ext>
            </a:extLst>
          </p:cNvPr>
          <p:cNvSpPr/>
          <p:nvPr/>
        </p:nvSpPr>
        <p:spPr>
          <a:xfrm>
            <a:off x="768288" y="11360251"/>
            <a:ext cx="9117850" cy="9040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このような方法を</a:t>
            </a:r>
            <a:r>
              <a:rPr lang="ja-JP" altLang="en-US" b="1" dirty="0">
                <a:solidFill>
                  <a:schemeClr val="accent2"/>
                </a:solidFill>
              </a:rPr>
              <a:t>勾配降下法</a:t>
            </a:r>
            <a:r>
              <a:rPr lang="ja-JP" altLang="en-US" dirty="0">
                <a:solidFill>
                  <a:schemeClr val="tx1"/>
                </a:solidFill>
              </a:rPr>
              <a:t>という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9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出力層の値によってクラスを判断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単純パーセプトロンによるクラス分類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38DD0C-F3B5-7142-8FAD-6AF943DAD892}"/>
              </a:ext>
            </a:extLst>
          </p:cNvPr>
          <p:cNvGrpSpPr/>
          <p:nvPr/>
        </p:nvGrpSpPr>
        <p:grpSpPr>
          <a:xfrm>
            <a:off x="10560185" y="4688564"/>
            <a:ext cx="7291353" cy="3255221"/>
            <a:chOff x="10441814" y="4175489"/>
            <a:chExt cx="7291353" cy="3255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/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sz="40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blipFill>
                  <a:blip r:embed="rId10"/>
                  <a:stretch>
                    <a:fillRect t="-208621" b="-300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角丸四角形吹き出し 207">
              <a:extLst>
                <a:ext uri="{FF2B5EF4-FFF2-40B4-BE49-F238E27FC236}">
                  <a16:creationId xmlns:a16="http://schemas.microsoft.com/office/drawing/2014/main" id="{065B326F-57CE-B54D-962F-580A1584153F}"/>
                </a:ext>
              </a:extLst>
            </p:cNvPr>
            <p:cNvSpPr/>
            <p:nvPr/>
          </p:nvSpPr>
          <p:spPr>
            <a:xfrm>
              <a:off x="11587317" y="4175489"/>
              <a:ext cx="3969306" cy="1458854"/>
            </a:xfrm>
            <a:prstGeom prst="wedgeRoundRectCallout">
              <a:avLst>
                <a:gd name="adj1" fmla="val -33873"/>
                <a:gd name="adj2" fmla="val 84296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901F66B-491E-B449-91C4-B40601F8FDB8}"/>
              </a:ext>
            </a:extLst>
          </p:cNvPr>
          <p:cNvGrpSpPr/>
          <p:nvPr/>
        </p:nvGrpSpPr>
        <p:grpSpPr>
          <a:xfrm>
            <a:off x="10849346" y="8222247"/>
            <a:ext cx="6713032" cy="3842956"/>
            <a:chOff x="7980485" y="9191709"/>
            <a:chExt cx="6713032" cy="3842956"/>
          </a:xfrm>
        </p:grpSpPr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E6DE5A8-7F47-BB40-B4C6-9EAB91E9813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7BD8B2B8-3DE0-274A-9F41-E32862C51662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6CE0EA44-3EF1-A948-9EDE-75996B5B5F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B49C970-7C91-BE4E-8368-75EE08DA1B66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B37475A-2A8A-434B-A9D2-5A5F549DECBF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A93153D6-12CF-CD46-BC37-57482560E846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D866BE4-FA84-6543-A842-65A315285C57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6E2D2FA5-920E-9945-8E96-A7AB2B29949D}"/>
              </a:ext>
            </a:extLst>
          </p:cNvPr>
          <p:cNvGrpSpPr/>
          <p:nvPr/>
        </p:nvGrpSpPr>
        <p:grpSpPr>
          <a:xfrm>
            <a:off x="5358265" y="5351970"/>
            <a:ext cx="5703435" cy="2638894"/>
            <a:chOff x="5398734" y="4902055"/>
            <a:chExt cx="5198417" cy="26388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2424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sz="4000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24244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角丸四角形吹き出し 91">
              <a:extLst>
                <a:ext uri="{FF2B5EF4-FFF2-40B4-BE49-F238E27FC236}">
                  <a16:creationId xmlns:a16="http://schemas.microsoft.com/office/drawing/2014/main" id="{23BAC41A-BB83-5445-94FE-847B23312EF3}"/>
                </a:ext>
              </a:extLst>
            </p:cNvPr>
            <p:cNvSpPr/>
            <p:nvPr/>
          </p:nvSpPr>
          <p:spPr>
            <a:xfrm>
              <a:off x="5398734" y="4902055"/>
              <a:ext cx="5198417" cy="2322755"/>
            </a:xfrm>
            <a:prstGeom prst="wedgeRoundRectCallout">
              <a:avLst>
                <a:gd name="adj1" fmla="val -40441"/>
                <a:gd name="adj2" fmla="val 7089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A8A728B-C2B4-4E97-9EE7-B31CA4D69043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56" name="円/楕円 85">
              <a:extLst>
                <a:ext uri="{FF2B5EF4-FFF2-40B4-BE49-F238E27FC236}">
                  <a16:creationId xmlns:a16="http://schemas.microsoft.com/office/drawing/2014/main" id="{0DF6537F-2113-41A3-8041-D6346EE66B73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18699E6F-453A-4F20-9EBB-BB2B85FD6D34}"/>
                </a:ext>
              </a:extLst>
            </p:cNvPr>
            <p:cNvCxnSpPr>
              <a:cxnSpLocks/>
              <a:stCxn id="5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1AB27FF2-D52B-4153-84F2-C1AE14679D38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4A9801E-3943-4C86-BD60-CB1D9965865C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4A9801E-3943-4C86-BD60-CB1D99658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74B70F9C-D3BA-41B1-AAC3-B2029AC5CBDD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74B70F9C-D3BA-41B1-AAC3-B2029AC5C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63C9A69D-1FE8-404F-B77A-E79660F8DE42}"/>
                </a:ext>
              </a:extLst>
            </p:cNvPr>
            <p:cNvCxnSpPr>
              <a:cxnSpLocks/>
              <a:stCxn id="63" idx="6"/>
              <a:endCxn id="5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1A7830FF-24F3-44B7-A2DF-456C744E2DDE}"/>
                </a:ext>
              </a:extLst>
            </p:cNvPr>
            <p:cNvCxnSpPr>
              <a:cxnSpLocks/>
              <a:stCxn id="64" idx="6"/>
              <a:endCxn id="5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円/楕円 101">
              <a:extLst>
                <a:ext uri="{FF2B5EF4-FFF2-40B4-BE49-F238E27FC236}">
                  <a16:creationId xmlns:a16="http://schemas.microsoft.com/office/drawing/2014/main" id="{ADB6F934-E8FE-4C12-946A-C7F60E9F1A9E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102">
              <a:extLst>
                <a:ext uri="{FF2B5EF4-FFF2-40B4-BE49-F238E27FC236}">
                  <a16:creationId xmlns:a16="http://schemas.microsoft.com/office/drawing/2014/main" id="{5B67450C-8E15-4D4F-A041-CC15A8701DD8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103">
              <a:extLst>
                <a:ext uri="{FF2B5EF4-FFF2-40B4-BE49-F238E27FC236}">
                  <a16:creationId xmlns:a16="http://schemas.microsoft.com/office/drawing/2014/main" id="{EF5C1AEC-79BE-473C-A14E-F1967B40C876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4157EF7F-8D39-46F0-9EB5-E949876BAE8B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4CEA958-1833-4243-B5B4-90936DF9E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6CA3EB5-B6BB-4ED0-BE02-FB9E30257A6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A8FCA66-3366-41CF-9E94-3AEE5BE81E18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A8FCA66-3366-41CF-9E94-3AEE5BE81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4950DBD3-47E0-4E82-BF0C-EDB0B1FB83E9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4950DBD3-47E0-4E82-BF0C-EDB0B1FB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86F31AA7-C8A5-4082-8E9B-BA4EB034817E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B92F2EA-824B-4D67-B659-74DBD047AC8B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B1706A3B-AF3C-49FC-8F29-BAD81DBE4244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F0ACBBC0-11E9-476D-8F4A-4A025C70DC0D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43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出力層の値によってクラスを判断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単純パーセプトロンによるクラス分類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38DD0C-F3B5-7142-8FAD-6AF943DAD892}"/>
              </a:ext>
            </a:extLst>
          </p:cNvPr>
          <p:cNvGrpSpPr/>
          <p:nvPr/>
        </p:nvGrpSpPr>
        <p:grpSpPr>
          <a:xfrm>
            <a:off x="10560185" y="4688564"/>
            <a:ext cx="7291353" cy="3255221"/>
            <a:chOff x="10441814" y="4175489"/>
            <a:chExt cx="7291353" cy="3255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/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sz="40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id="{2B9FD2FA-69B5-6944-B2AD-64301A01E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814" y="5965309"/>
                  <a:ext cx="7291353" cy="1465401"/>
                </a:xfrm>
                <a:prstGeom prst="rect">
                  <a:avLst/>
                </a:prstGeom>
                <a:blipFill>
                  <a:blip r:embed="rId10"/>
                  <a:stretch>
                    <a:fillRect t="-208621" b="-300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角丸四角形吹き出し 207">
              <a:extLst>
                <a:ext uri="{FF2B5EF4-FFF2-40B4-BE49-F238E27FC236}">
                  <a16:creationId xmlns:a16="http://schemas.microsoft.com/office/drawing/2014/main" id="{065B326F-57CE-B54D-962F-580A1584153F}"/>
                </a:ext>
              </a:extLst>
            </p:cNvPr>
            <p:cNvSpPr/>
            <p:nvPr/>
          </p:nvSpPr>
          <p:spPr>
            <a:xfrm>
              <a:off x="11587317" y="4175489"/>
              <a:ext cx="3969306" cy="1458854"/>
            </a:xfrm>
            <a:prstGeom prst="wedgeRoundRectCallout">
              <a:avLst>
                <a:gd name="adj1" fmla="val -33873"/>
                <a:gd name="adj2" fmla="val 84296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901F66B-491E-B449-91C4-B40601F8FDB8}"/>
              </a:ext>
            </a:extLst>
          </p:cNvPr>
          <p:cNvGrpSpPr/>
          <p:nvPr/>
        </p:nvGrpSpPr>
        <p:grpSpPr>
          <a:xfrm>
            <a:off x="10849346" y="8222247"/>
            <a:ext cx="6713032" cy="3842956"/>
            <a:chOff x="7980485" y="9191709"/>
            <a:chExt cx="6713032" cy="3842956"/>
          </a:xfrm>
        </p:grpSpPr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E6DE5A8-7F47-BB40-B4C6-9EAB91E9813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7BD8B2B8-3DE0-274A-9F41-E32862C51662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6CE0EA44-3EF1-A948-9EDE-75996B5B5F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B49C970-7C91-BE4E-8368-75EE08DA1B66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B37475A-2A8A-434B-A9D2-5A5F549DECBF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A93153D6-12CF-CD46-BC37-57482560E846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9D866BE4-FA84-6543-A842-65A315285C57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6E2D2FA5-920E-9945-8E96-A7AB2B29949D}"/>
              </a:ext>
            </a:extLst>
          </p:cNvPr>
          <p:cNvGrpSpPr/>
          <p:nvPr/>
        </p:nvGrpSpPr>
        <p:grpSpPr>
          <a:xfrm>
            <a:off x="5358265" y="5351970"/>
            <a:ext cx="5703435" cy="2322755"/>
            <a:chOff x="5398734" y="4902055"/>
            <a:chExt cx="5198417" cy="2322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823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sz="4000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42781A65-962C-0F45-863C-4F4588B44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82306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角丸四角形吹き出し 91">
              <a:extLst>
                <a:ext uri="{FF2B5EF4-FFF2-40B4-BE49-F238E27FC236}">
                  <a16:creationId xmlns:a16="http://schemas.microsoft.com/office/drawing/2014/main" id="{23BAC41A-BB83-5445-94FE-847B23312EF3}"/>
                </a:ext>
              </a:extLst>
            </p:cNvPr>
            <p:cNvSpPr/>
            <p:nvPr/>
          </p:nvSpPr>
          <p:spPr>
            <a:xfrm>
              <a:off x="5398734" y="4902055"/>
              <a:ext cx="5198417" cy="2322755"/>
            </a:xfrm>
            <a:prstGeom prst="wedgeRoundRectCallout">
              <a:avLst>
                <a:gd name="adj1" fmla="val -40441"/>
                <a:gd name="adj2" fmla="val 7089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37E2BF1-0455-41E0-A862-57079C1ED87C}"/>
              </a:ext>
            </a:extLst>
          </p:cNvPr>
          <p:cNvGrpSpPr/>
          <p:nvPr/>
        </p:nvGrpSpPr>
        <p:grpSpPr>
          <a:xfrm>
            <a:off x="704797" y="4892084"/>
            <a:ext cx="6583937" cy="7182999"/>
            <a:chOff x="704797" y="4892084"/>
            <a:chExt cx="6583937" cy="718299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A8A728B-C2B4-4E97-9EE7-B31CA4D69043}"/>
                </a:ext>
              </a:extLst>
            </p:cNvPr>
            <p:cNvGrpSpPr/>
            <p:nvPr/>
          </p:nvGrpSpPr>
          <p:grpSpPr>
            <a:xfrm>
              <a:off x="829073" y="6619414"/>
              <a:ext cx="6459661" cy="5455669"/>
              <a:chOff x="829073" y="6641716"/>
              <a:chExt cx="6459661" cy="5455669"/>
            </a:xfrm>
          </p:grpSpPr>
          <p:sp>
            <p:nvSpPr>
              <p:cNvPr id="56" name="円/楕円 85">
                <a:extLst>
                  <a:ext uri="{FF2B5EF4-FFF2-40B4-BE49-F238E27FC236}">
                    <a16:creationId xmlns:a16="http://schemas.microsoft.com/office/drawing/2014/main" id="{0DF6537F-2113-41A3-8041-D6346EE66B73}"/>
                  </a:ext>
                </a:extLst>
              </p:cNvPr>
              <p:cNvSpPr/>
              <p:nvPr/>
            </p:nvSpPr>
            <p:spPr>
              <a:xfrm>
                <a:off x="4768734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18699E6F-453A-4F20-9EBB-BB2B85FD6D34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6028734" y="8948648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1AB27FF2-D52B-4153-84F2-C1AE14679D38}"/>
                  </a:ext>
                </a:extLst>
              </p:cNvPr>
              <p:cNvCxnSpPr>
                <a:cxnSpLocks/>
                <a:stCxn id="65" idx="6"/>
              </p:cNvCxnSpPr>
              <p:nvPr/>
            </p:nvCxnSpPr>
            <p:spPr>
              <a:xfrm flipV="1">
                <a:off x="3367045" y="9325422"/>
                <a:ext cx="1586212" cy="2141813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04A9801E-3943-4C86-BD60-CB1D9965865C}"/>
                      </a:ext>
                    </a:extLst>
                  </p:cNvPr>
                  <p:cNvSpPr txBox="1"/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04A9801E-3943-4C86-BD60-CB1D99658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74B70F9C-D3BA-41B1-AAC3-B2029AC5CBD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74B70F9C-D3BA-41B1-AAC3-B2029AC5C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63C9A69D-1FE8-404F-B77A-E79660F8DE42}"/>
                  </a:ext>
                </a:extLst>
              </p:cNvPr>
              <p:cNvCxnSpPr>
                <a:cxnSpLocks/>
                <a:stCxn id="63" idx="6"/>
                <a:endCxn id="56" idx="1"/>
              </p:cNvCxnSpPr>
              <p:nvPr/>
            </p:nvCxnSpPr>
            <p:spPr>
              <a:xfrm>
                <a:off x="3367045" y="7299857"/>
                <a:ext cx="1586212" cy="120320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1A7830FF-24F3-44B7-A2DF-456C744E2DDE}"/>
                  </a:ext>
                </a:extLst>
              </p:cNvPr>
              <p:cNvCxnSpPr>
                <a:cxnSpLocks/>
                <a:stCxn id="64" idx="6"/>
                <a:endCxn id="56" idx="2"/>
              </p:cNvCxnSpPr>
              <p:nvPr/>
            </p:nvCxnSpPr>
            <p:spPr>
              <a:xfrm>
                <a:off x="3367045" y="8948648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円/楕円 101">
                <a:extLst>
                  <a:ext uri="{FF2B5EF4-FFF2-40B4-BE49-F238E27FC236}">
                    <a16:creationId xmlns:a16="http://schemas.microsoft.com/office/drawing/2014/main" id="{ADB6F934-E8FE-4C12-946A-C7F60E9F1A9E}"/>
                  </a:ext>
                </a:extLst>
              </p:cNvPr>
              <p:cNvSpPr/>
              <p:nvPr/>
            </p:nvSpPr>
            <p:spPr>
              <a:xfrm>
                <a:off x="2107045" y="6669707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102">
                <a:extLst>
                  <a:ext uri="{FF2B5EF4-FFF2-40B4-BE49-F238E27FC236}">
                    <a16:creationId xmlns:a16="http://schemas.microsoft.com/office/drawing/2014/main" id="{5B67450C-8E15-4D4F-A041-CC15A8701DD8}"/>
                  </a:ext>
                </a:extLst>
              </p:cNvPr>
              <p:cNvSpPr/>
              <p:nvPr/>
            </p:nvSpPr>
            <p:spPr>
              <a:xfrm>
                <a:off x="2107045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103">
                <a:extLst>
                  <a:ext uri="{FF2B5EF4-FFF2-40B4-BE49-F238E27FC236}">
                    <a16:creationId xmlns:a16="http://schemas.microsoft.com/office/drawing/2014/main" id="{EF5C1AEC-79BE-473C-A14E-F1967B40C876}"/>
                  </a:ext>
                </a:extLst>
              </p:cNvPr>
              <p:cNvSpPr/>
              <p:nvPr/>
            </p:nvSpPr>
            <p:spPr>
              <a:xfrm>
                <a:off x="2107045" y="1083708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4157EF7F-8D39-46F0-9EB5-E949876BA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7299857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94CEA958-1833-4243-B5B4-90936DF9E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688" y="8948648"/>
                <a:ext cx="1260000" cy="1308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6CA3EB5-B6BB-4ED0-BE02-FB9E30257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1146723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3A8FCA66-3366-41CF-9E94-3AEE5BE8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3A8FCA66-3366-41CF-9E94-3AEE5BE81E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4950DBD3-47E0-4E82-BF0C-EDB0B1FB83E9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4950DBD3-47E0-4E82-BF0C-EDB0B1FB8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86F31AA7-C8A5-4082-8E9B-BA4EB03481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64EA002C-43F4-CA4E-8183-B4B540FD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7B92F2EA-824B-4D67-B659-74DBD047AC8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DD50B245-BD1A-2F40-96E8-106D1439EC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B1706A3B-AF3C-49FC-8F29-BAD81DBE42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テキスト ボックス 111">
                    <a:extLst>
                      <a:ext uri="{FF2B5EF4-FFF2-40B4-BE49-F238E27FC236}">
                        <a16:creationId xmlns:a16="http://schemas.microsoft.com/office/drawing/2014/main" id="{7A6AEA5D-0017-C445-9F22-60D7D5C13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F0ACBBC0-11E9-476D-8F4A-4A025C70D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4800" b="0" dirty="0"/>
                  </a:p>
                </p:txBody>
              </p:sp>
            </mc:Choice>
            <mc:Fallback xmlns="">
              <p:sp>
                <p:nvSpPr>
                  <p:cNvPr id="113" name="テキスト ボックス 112">
                    <a:extLst>
                      <a:ext uri="{FF2B5EF4-FFF2-40B4-BE49-F238E27FC236}">
                        <a16:creationId xmlns:a16="http://schemas.microsoft.com/office/drawing/2014/main" id="{E38E121B-DF32-D34D-9461-B903DCA69F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194E9C1-F7CA-4D7C-9E16-817FDD27A021}"/>
                </a:ext>
              </a:extLst>
            </p:cNvPr>
            <p:cNvGrpSpPr/>
            <p:nvPr/>
          </p:nvGrpSpPr>
          <p:grpSpPr>
            <a:xfrm>
              <a:off x="704797" y="4892084"/>
              <a:ext cx="4732533" cy="3410637"/>
              <a:chOff x="704797" y="4892084"/>
              <a:chExt cx="4732533" cy="3410637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5C0CC95D-C2E5-4EF8-9BDD-7BA051E71116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>
                <a:off x="3367045" y="5550225"/>
                <a:ext cx="1763755" cy="2752496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円/楕円 101">
                <a:extLst>
                  <a:ext uri="{FF2B5EF4-FFF2-40B4-BE49-F238E27FC236}">
                    <a16:creationId xmlns:a16="http://schemas.microsoft.com/office/drawing/2014/main" id="{CF4BC00B-FA3A-4696-B046-33217B472CF3}"/>
                  </a:ext>
                </a:extLst>
              </p:cNvPr>
              <p:cNvSpPr/>
              <p:nvPr/>
            </p:nvSpPr>
            <p:spPr>
              <a:xfrm>
                <a:off x="2107045" y="492007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CA16D77A-EE66-4BE3-85BA-0C95A6112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555022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5082F41C-770C-4F4D-A6B1-2D64EE6B23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5082F41C-770C-4F4D-A6B1-2D64EE6B2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54B38D67-2F98-49CA-9720-D370A0191AFB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kumimoji="1" lang="ja-JP" alt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54B38D67-2F98-49CA-9720-D370A0191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819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0</a:t>
            </a:r>
            <a:r>
              <a:rPr lang="ja-JP" altLang="en-US"/>
              <a:t>と</a:t>
            </a:r>
            <a:r>
              <a:rPr lang="en-US" altLang="ja-JP" dirty="0"/>
              <a:t>1</a:t>
            </a:r>
            <a:r>
              <a:rPr lang="ja-JP" altLang="en-US"/>
              <a:t>に分類</a:t>
            </a:r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FDECA3DD-C8FC-3F41-918E-BE43805FCAE3}"/>
              </a:ext>
            </a:extLst>
          </p:cNvPr>
          <p:cNvGrpSpPr/>
          <p:nvPr/>
        </p:nvGrpSpPr>
        <p:grpSpPr>
          <a:xfrm>
            <a:off x="72526" y="5405921"/>
            <a:ext cx="17814919" cy="7551795"/>
            <a:chOff x="72526" y="5405921"/>
            <a:chExt cx="17814919" cy="7551795"/>
          </a:xfrm>
        </p:grpSpPr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97D81CDF-4463-8941-BE29-E5D130AB1233}"/>
                </a:ext>
              </a:extLst>
            </p:cNvPr>
            <p:cNvGrpSpPr/>
            <p:nvPr/>
          </p:nvGrpSpPr>
          <p:grpSpPr>
            <a:xfrm>
              <a:off x="72526" y="7007690"/>
              <a:ext cx="6134902" cy="4207767"/>
              <a:chOff x="10187642" y="8441738"/>
              <a:chExt cx="6134902" cy="4207767"/>
            </a:xfrm>
          </p:grpSpPr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11270423-A33A-8C4B-95FD-10F682EA12F9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4D1BCB8D-7060-D84C-81A1-FEF7FA36D18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163" name="グループ化 162">
                    <a:extLst>
                      <a:ext uri="{FF2B5EF4-FFF2-40B4-BE49-F238E27FC236}">
                        <a16:creationId xmlns:a16="http://schemas.microsoft.com/office/drawing/2014/main" id="{7AED27C8-5708-E447-B33A-72DD3C1076AF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165" name="グループ化 164">
                      <a:extLst>
                        <a:ext uri="{FF2B5EF4-FFF2-40B4-BE49-F238E27FC236}">
                          <a16:creationId xmlns:a16="http://schemas.microsoft.com/office/drawing/2014/main" id="{F5D8B624-BA75-6741-9617-E5CB0E32F0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97469" y="9276428"/>
                      <a:ext cx="5010467" cy="2520000"/>
                      <a:chOff x="12048829" y="9276428"/>
                      <a:chExt cx="5010467" cy="2520000"/>
                    </a:xfrm>
                  </p:grpSpPr>
                  <p:sp>
                    <p:nvSpPr>
                      <p:cNvPr id="171" name="円/楕円 170">
                        <a:extLst>
                          <a:ext uri="{FF2B5EF4-FFF2-40B4-BE49-F238E27FC236}">
                            <a16:creationId xmlns:a16="http://schemas.microsoft.com/office/drawing/2014/main" id="{AB5C5E97-E1B0-B647-A16C-5360D5D0E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172" name="直線コネクタ 171">
                        <a:extLst>
                          <a:ext uri="{FF2B5EF4-FFF2-40B4-BE49-F238E27FC236}">
                            <a16:creationId xmlns:a16="http://schemas.microsoft.com/office/drawing/2014/main" id="{BB7F8AFB-0443-8A44-B2C0-449D77A769B6}"/>
                          </a:ext>
                        </a:extLst>
                      </p:cNvPr>
                      <p:cNvCxnSpPr>
                        <a:cxnSpLocks/>
                        <a:stCxn id="171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直線コネクタ 172">
                        <a:extLst>
                          <a:ext uri="{FF2B5EF4-FFF2-40B4-BE49-F238E27FC236}">
                            <a16:creationId xmlns:a16="http://schemas.microsoft.com/office/drawing/2014/main" id="{A418416F-88A9-734B-98BD-96CB948DEC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直線コネクタ 173">
                        <a:extLst>
                          <a:ext uri="{FF2B5EF4-FFF2-40B4-BE49-F238E27FC236}">
                            <a16:creationId xmlns:a16="http://schemas.microsoft.com/office/drawing/2014/main" id="{35ABE583-7D3E-2D4B-B9A5-45BF8A8D9C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E358D69-C5D9-134C-8C0E-05A4CA4F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167" name="テキスト ボックス 166">
                      <a:extLst>
                        <a:ext uri="{FF2B5EF4-FFF2-40B4-BE49-F238E27FC236}">
                          <a16:creationId xmlns:a16="http://schemas.microsoft.com/office/drawing/2014/main" id="{B3F47586-9AB6-9343-A935-4480A8187A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テキスト ボックス 169">
                          <a:extLst>
                            <a:ext uri="{FF2B5EF4-FFF2-40B4-BE49-F238E27FC236}">
                              <a16:creationId xmlns:a16="http://schemas.microsoft.com/office/drawing/2014/main" id="{28958B51-3401-D445-AEEA-8293FD83735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4" name="テキスト ボックス 163">
                    <a:extLst>
                      <a:ext uri="{FF2B5EF4-FFF2-40B4-BE49-F238E27FC236}">
                        <a16:creationId xmlns:a16="http://schemas.microsoft.com/office/drawing/2014/main" id="{454500E5-9F9F-9B42-B9E8-3BFDAE4AA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パーセプトロン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テキスト ボックス 159">
                      <a:extLst>
                        <a:ext uri="{FF2B5EF4-FFF2-40B4-BE49-F238E27FC236}">
                          <a16:creationId xmlns:a16="http://schemas.microsoft.com/office/drawing/2014/main" id="{75DD4326-361C-704A-89A2-0C875726E8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AEF0C104-0277-1D43-AC65-148D10486561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テキスト ボックス 157">
                    <a:extLst>
                      <a:ext uri="{FF2B5EF4-FFF2-40B4-BE49-F238E27FC236}">
                        <a16:creationId xmlns:a16="http://schemas.microsoft.com/office/drawing/2014/main" id="{C2005895-CEE2-DE4E-948D-60C2E8FB1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F3546F80-5CAE-B343-BBFF-FEB1F961FD62}"/>
                </a:ext>
              </a:extLst>
            </p:cNvPr>
            <p:cNvGrpSpPr/>
            <p:nvPr/>
          </p:nvGrpSpPr>
          <p:grpSpPr>
            <a:xfrm>
              <a:off x="7059397" y="5405921"/>
              <a:ext cx="10828048" cy="7551795"/>
              <a:chOff x="7059397" y="5405921"/>
              <a:chExt cx="10828048" cy="7551795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50505311-4450-F147-92BB-2962940CE196}"/>
                  </a:ext>
                </a:extLst>
              </p:cNvPr>
              <p:cNvGrpSpPr/>
              <p:nvPr/>
            </p:nvGrpSpPr>
            <p:grpSpPr>
              <a:xfrm>
                <a:off x="13217614" y="6055118"/>
                <a:ext cx="2796433" cy="1474973"/>
                <a:chOff x="12897510" y="6559198"/>
                <a:chExt cx="2796433" cy="1474973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456BC8F9-0357-704C-9427-81B10F635607}"/>
                    </a:ext>
                  </a:extLst>
                </p:cNvPr>
                <p:cNvGrpSpPr/>
                <p:nvPr/>
              </p:nvGrpSpPr>
              <p:grpSpPr>
                <a:xfrm>
                  <a:off x="12897510" y="6559198"/>
                  <a:ext cx="2751829" cy="584775"/>
                  <a:chOff x="13370832" y="8496225"/>
                  <a:chExt cx="2751829" cy="584775"/>
                </a:xfrm>
              </p:grpSpPr>
              <p:sp>
                <p:nvSpPr>
                  <p:cNvPr id="59" name="円/楕円 58">
                    <a:extLst>
                      <a:ext uri="{FF2B5EF4-FFF2-40B4-BE49-F238E27FC236}">
                        <a16:creationId xmlns:a16="http://schemas.microsoft.com/office/drawing/2014/main" id="{59EA7EC1-D045-6043-97F6-1B65360F4FBB}"/>
                      </a:ext>
                    </a:extLst>
                  </p:cNvPr>
                  <p:cNvSpPr/>
                  <p:nvPr/>
                </p:nvSpPr>
                <p:spPr>
                  <a:xfrm>
                    <a:off x="13443879" y="8563462"/>
                    <a:ext cx="432000" cy="43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3CA19453-4689-F748-B2EC-6D5AAB9ABA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832" y="8496225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kumimoji="1" lang="en-US" altLang="ja-JP" sz="3200" dirty="0"/>
                      <a:t>TRUE(1)</a:t>
                    </a:r>
                    <a:endParaRPr kumimoji="1" lang="ja-JP" altLang="en-US" sz="3200"/>
                  </a:p>
                </p:txBody>
              </p:sp>
            </p:grp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043A4D7E-D39F-3E4E-B2C6-F7E57677F7D9}"/>
                    </a:ext>
                  </a:extLst>
                </p:cNvPr>
                <p:cNvGrpSpPr/>
                <p:nvPr/>
              </p:nvGrpSpPr>
              <p:grpSpPr>
                <a:xfrm>
                  <a:off x="12942114" y="7449396"/>
                  <a:ext cx="2751829" cy="584775"/>
                  <a:chOff x="13415436" y="9096497"/>
                  <a:chExt cx="2751829" cy="584775"/>
                </a:xfrm>
              </p:grpSpPr>
              <p:sp>
                <p:nvSpPr>
                  <p:cNvPr id="60" name="ひし形 59">
                    <a:extLst>
                      <a:ext uri="{FF2B5EF4-FFF2-40B4-BE49-F238E27FC236}">
                        <a16:creationId xmlns:a16="http://schemas.microsoft.com/office/drawing/2014/main" id="{0DB34F89-FC37-7640-8548-4B4FF829A909}"/>
                      </a:ext>
                    </a:extLst>
                  </p:cNvPr>
                  <p:cNvSpPr/>
                  <p:nvPr/>
                </p:nvSpPr>
                <p:spPr>
                  <a:xfrm>
                    <a:off x="13437738" y="9168261"/>
                    <a:ext cx="432000" cy="432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704FD9B4-249A-084C-9C69-0E12FFB80E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5436" y="9096497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lang="en-US" altLang="ja-JP" sz="3200" dirty="0"/>
                      <a:t>FALSE</a:t>
                    </a:r>
                    <a:r>
                      <a:rPr kumimoji="1" lang="en-US" altLang="ja-JP" sz="3200" dirty="0"/>
                      <a:t>(0)</a:t>
                    </a:r>
                    <a:endParaRPr kumimoji="1" lang="ja-JP" altLang="en-US" sz="3200"/>
                  </a:p>
                </p:txBody>
              </p:sp>
            </p:grpSp>
          </p:grpSp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2FDEEE26-FC38-724B-9B98-A218896052ED}"/>
                  </a:ext>
                </a:extLst>
              </p:cNvPr>
              <p:cNvGrpSpPr/>
              <p:nvPr/>
            </p:nvGrpSpPr>
            <p:grpSpPr>
              <a:xfrm>
                <a:off x="7059397" y="561799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95" name="グループ化 94">
                  <a:extLst>
                    <a:ext uri="{FF2B5EF4-FFF2-40B4-BE49-F238E27FC236}">
                      <a16:creationId xmlns:a16="http://schemas.microsoft.com/office/drawing/2014/main" id="{B63F94D7-50EE-7C45-A1FE-717B132DBFC4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318528"/>
                  <a:chOff x="3063259" y="6188982"/>
                  <a:chExt cx="7054251" cy="6318528"/>
                </a:xfrm>
              </p:grpSpPr>
              <p:cxnSp>
                <p:nvCxnSpPr>
                  <p:cNvPr id="97" name="直線矢印コネクタ 96">
                    <a:extLst>
                      <a:ext uri="{FF2B5EF4-FFF2-40B4-BE49-F238E27FC236}">
                        <a16:creationId xmlns:a16="http://schemas.microsoft.com/office/drawing/2014/main" id="{BFCCD9CB-06DE-5848-8DDD-CF015606A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矢印コネクタ 97">
                    <a:extLst>
                      <a:ext uri="{FF2B5EF4-FFF2-40B4-BE49-F238E27FC236}">
                        <a16:creationId xmlns:a16="http://schemas.microsoft.com/office/drawing/2014/main" id="{332F2DAC-B646-3142-BCEC-ECDF675D8875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矢印コネクタ 98">
                    <a:extLst>
                      <a:ext uri="{FF2B5EF4-FFF2-40B4-BE49-F238E27FC236}">
                        <a16:creationId xmlns:a16="http://schemas.microsoft.com/office/drawing/2014/main" id="{7F1E8BC5-B685-4146-A903-ABBA7647D65D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矢印コネクタ 99">
                    <a:extLst>
                      <a:ext uri="{FF2B5EF4-FFF2-40B4-BE49-F238E27FC236}">
                        <a16:creationId xmlns:a16="http://schemas.microsoft.com/office/drawing/2014/main" id="{C0611E78-E81A-D047-B2AC-7EC365BF97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3099FF0C-576E-4249-9518-2B3FC394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097653BA-E981-8046-BB3C-33C8A5215314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7" name="円/楕円 106">
                    <a:extLst>
                      <a:ext uri="{FF2B5EF4-FFF2-40B4-BE49-F238E27FC236}">
                        <a16:creationId xmlns:a16="http://schemas.microsoft.com/office/drawing/2014/main" id="{DBFD9500-51AA-2B45-9EB3-2432A7BB6440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8" name="円/楕円 107">
                    <a:extLst>
                      <a:ext uri="{FF2B5EF4-FFF2-40B4-BE49-F238E27FC236}">
                        <a16:creationId xmlns:a16="http://schemas.microsoft.com/office/drawing/2014/main" id="{719C1DA9-6E5D-D947-A451-983A9555BDA6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9" name="円/楕円 108">
                    <a:extLst>
                      <a:ext uri="{FF2B5EF4-FFF2-40B4-BE49-F238E27FC236}">
                        <a16:creationId xmlns:a16="http://schemas.microsoft.com/office/drawing/2014/main" id="{860FCFED-7749-AB40-B8FD-6D4BC581AEFC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10" name="ひし形 109">
                    <a:extLst>
                      <a:ext uri="{FF2B5EF4-FFF2-40B4-BE49-F238E27FC236}">
                        <a16:creationId xmlns:a16="http://schemas.microsoft.com/office/drawing/2014/main" id="{426753C8-5D5A-8944-998A-DD990C0CB011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82514F5-09F5-EE46-A0D7-57E497E39B19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195" name="角丸四角形吹き出し 194">
                <a:extLst>
                  <a:ext uri="{FF2B5EF4-FFF2-40B4-BE49-F238E27FC236}">
                    <a16:creationId xmlns:a16="http://schemas.microsoft.com/office/drawing/2014/main" id="{FE52F940-F052-E54E-9475-74D372878545}"/>
                  </a:ext>
                </a:extLst>
              </p:cNvPr>
              <p:cNvSpPr/>
              <p:nvPr/>
            </p:nvSpPr>
            <p:spPr>
              <a:xfrm>
                <a:off x="7134418" y="5405921"/>
                <a:ext cx="10753027" cy="7551795"/>
              </a:xfrm>
              <a:prstGeom prst="wedgeRoundRectCallout">
                <a:avLst>
                  <a:gd name="adj1" fmla="val -63569"/>
                  <a:gd name="adj2" fmla="val -5922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7" name="角丸四角形 196">
                <a:extLst>
                  <a:ext uri="{FF2B5EF4-FFF2-40B4-BE49-F238E27FC236}">
                    <a16:creationId xmlns:a16="http://schemas.microsoft.com/office/drawing/2014/main" id="{3E031060-E9AE-A44E-80F4-8DB4EC591E1A}"/>
                  </a:ext>
                </a:extLst>
              </p:cNvPr>
              <p:cNvSpPr/>
              <p:nvPr/>
            </p:nvSpPr>
            <p:spPr>
              <a:xfrm>
                <a:off x="12349334" y="8492227"/>
                <a:ext cx="5220000" cy="1826505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2"/>
                    </a:solidFill>
                  </a:rPr>
                  <a:t>TRUE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と</a:t>
                </a:r>
                <a:r>
                  <a:rPr kumimoji="1" lang="en-US" altLang="ja-JP" dirty="0">
                    <a:solidFill>
                      <a:schemeClr val="bg2"/>
                    </a:solidFill>
                  </a:rPr>
                  <a:t>FALSE</a:t>
                </a:r>
                <a:r>
                  <a:rPr lang="ja-JP" altLang="en-US">
                    <a:solidFill>
                      <a:schemeClr val="bg2"/>
                    </a:solidFill>
                  </a:rPr>
                  <a:t>を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分類する直線を引きたい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018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TRUE</a:t>
            </a:r>
            <a:r>
              <a:rPr lang="ja-JP" altLang="en-US"/>
              <a:t>と</a:t>
            </a:r>
            <a:r>
              <a:rPr lang="en-US" altLang="ja-JP" dirty="0"/>
              <a:t>FALSE</a:t>
            </a:r>
            <a:r>
              <a:rPr lang="ja-JP" altLang="en-US"/>
              <a:t>に分類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C6F58BF-3F6D-4945-BBD7-A2D5A314F299}"/>
              </a:ext>
            </a:extLst>
          </p:cNvPr>
          <p:cNvGrpSpPr/>
          <p:nvPr/>
        </p:nvGrpSpPr>
        <p:grpSpPr>
          <a:xfrm>
            <a:off x="7833775" y="7007690"/>
            <a:ext cx="6134902" cy="4207767"/>
            <a:chOff x="10187642" y="8441738"/>
            <a:chExt cx="6134902" cy="4207767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79E7C4C0-5AFC-A442-85D3-57586DB8BA11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569754"/>
              <a:chExt cx="6134902" cy="4207767"/>
            </a:xfrm>
          </p:grpSpPr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4B60D4B6-87F6-2E4C-9442-2932B4EC5AED}"/>
                  </a:ext>
                </a:extLst>
              </p:cNvPr>
              <p:cNvGrpSpPr/>
              <p:nvPr/>
            </p:nvGrpSpPr>
            <p:grpSpPr>
              <a:xfrm>
                <a:off x="10187642" y="8569754"/>
                <a:ext cx="6134902" cy="4207767"/>
                <a:chOff x="9803594" y="8569754"/>
                <a:chExt cx="6134902" cy="4207767"/>
              </a:xfrm>
            </p:grpSpPr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EE5942C6-9BBE-324B-9FBF-0D0AAA963BD8}"/>
                    </a:ext>
                  </a:extLst>
                </p:cNvPr>
                <p:cNvGrpSpPr/>
                <p:nvPr/>
              </p:nvGrpSpPr>
              <p:grpSpPr>
                <a:xfrm>
                  <a:off x="9803594" y="8569754"/>
                  <a:ext cx="6134902" cy="3758276"/>
                  <a:chOff x="11473034" y="8382933"/>
                  <a:chExt cx="6134902" cy="3758276"/>
                </a:xfrm>
              </p:grpSpPr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2F73918A-EF46-D445-962F-6B4549DE900C}"/>
                      </a:ext>
                    </a:extLst>
                  </p:cNvPr>
                  <p:cNvGrpSpPr/>
                  <p:nvPr/>
                </p:nvGrpSpPr>
                <p:grpSpPr>
                  <a:xfrm>
                    <a:off x="12597469" y="9276428"/>
                    <a:ext cx="5010467" cy="2520000"/>
                    <a:chOff x="12048829" y="9276428"/>
                    <a:chExt cx="5010467" cy="2520000"/>
                  </a:xfrm>
                </p:grpSpPr>
                <p:sp>
                  <p:nvSpPr>
                    <p:cNvPr id="129" name="円/楕円 128">
                      <a:extLst>
                        <a:ext uri="{FF2B5EF4-FFF2-40B4-BE49-F238E27FC236}">
                          <a16:creationId xmlns:a16="http://schemas.microsoft.com/office/drawing/2014/main" id="{699CF16D-C837-AB4F-B6DC-7CF64FCB9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07297" y="9276428"/>
                      <a:ext cx="2520000" cy="2520000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30" name="直線コネクタ 129">
                      <a:extLst>
                        <a:ext uri="{FF2B5EF4-FFF2-40B4-BE49-F238E27FC236}">
                          <a16:creationId xmlns:a16="http://schemas.microsoft.com/office/drawing/2014/main" id="{66FE427B-9ECC-1347-B3BE-ECE79A1EF9E8}"/>
                        </a:ext>
                      </a:extLst>
                    </p:cNvPr>
                    <p:cNvCxnSpPr>
                      <a:cxnSpLocks/>
                      <a:stCxn id="129" idx="6"/>
                    </p:cNvCxnSpPr>
                    <p:nvPr/>
                  </p:nvCxnSpPr>
                  <p:spPr>
                    <a:xfrm flipV="1">
                      <a:off x="15727296" y="10523050"/>
                      <a:ext cx="1332000" cy="13378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線コネクタ 130">
                      <a:extLst>
                        <a:ext uri="{FF2B5EF4-FFF2-40B4-BE49-F238E27FC236}">
                          <a16:creationId xmlns:a16="http://schemas.microsoft.com/office/drawing/2014/main" id="{CC5A346E-03CA-0E40-8DAA-1F6067C3FE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800000">
                      <a:off x="12049433" y="11387398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06703410-BF6F-F54F-A2C8-4EB2DBED2C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00000">
                      <a:off x="12048829" y="9711206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DC991610-D0EC-0F4F-B379-109FEBE02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3034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入力</a:t>
                    </a:r>
                    <a:endParaRPr kumimoji="1" lang="ja-JP" altLang="en-US" sz="3200"/>
                  </a:p>
                </p:txBody>
              </p:sp>
              <p:sp>
                <p:nvSpPr>
                  <p:cNvPr id="125" name="テキスト ボックス 124">
                    <a:extLst>
                      <a:ext uri="{FF2B5EF4-FFF2-40B4-BE49-F238E27FC236}">
                        <a16:creationId xmlns:a16="http://schemas.microsoft.com/office/drawing/2014/main" id="{1666B67E-1FBF-0645-9880-9AD9A3F3A8B2}"/>
                      </a:ext>
                    </a:extLst>
                  </p:cNvPr>
                  <p:cNvSpPr txBox="1"/>
                  <p:nvPr/>
                </p:nvSpPr>
                <p:spPr>
                  <a:xfrm>
                    <a:off x="16128143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出力</a:t>
                    </a:r>
                    <a:endParaRPr kumimoji="1" lang="ja-JP" altLang="en-US" sz="32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8" name="テキスト ボックス 127">
                        <a:extLst>
                          <a:ext uri="{FF2B5EF4-FFF2-40B4-BE49-F238E27FC236}">
                            <a16:creationId xmlns:a16="http://schemas.microsoft.com/office/drawing/2014/main" id="{CE2A1867-7E40-4945-A453-E8DDB1F46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9" name="テキスト ボックス 38">
                        <a:extLst>
                          <a:ext uri="{FF2B5EF4-FFF2-40B4-BE49-F238E27FC236}">
                            <a16:creationId xmlns:a16="http://schemas.microsoft.com/office/drawing/2014/main" id="{8F25B4CD-2A26-4D45-9345-09078A7B64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94833E81-9073-6745-814E-86704F4CEE8C}"/>
                    </a:ext>
                  </a:extLst>
                </p:cNvPr>
                <p:cNvSpPr txBox="1"/>
                <p:nvPr/>
              </p:nvSpPr>
              <p:spPr>
                <a:xfrm>
                  <a:off x="11383441" y="1219274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パーセプトロン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84EB0A48-B570-8648-85F1-F4BDDA4276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5654B1DA-B66C-8C42-8DF3-39B345C1E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ADFC355-367A-CA45-A758-A18554F2CCC5}"/>
                  </a:ext>
                </a:extLst>
              </p:cNvPr>
              <p:cNvSpPr txBox="1"/>
              <p:nvPr/>
            </p:nvSpPr>
            <p:spPr>
              <a:xfrm>
                <a:off x="11401304" y="8575646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>
                    <a:solidFill>
                      <a:schemeClr val="accent2"/>
                    </a:solidFill>
                  </a:rPr>
                  <a:t>重み</a:t>
                </a:r>
                <a:endParaRPr kumimoji="1" lang="ja-JP" altLang="en-US" sz="320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DF801DE5-A6B4-254C-91C4-2EFAAFDCA2A5}"/>
                    </a:ext>
                  </a:extLst>
                </p:cNvPr>
                <p:cNvSpPr txBox="1"/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閾値</a:t>
                  </a:r>
                  <a:endParaRPr kumimoji="1" lang="en-US" altLang="ja-JP" sz="3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7F1CBA6-E465-A24E-9101-0948D0C0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blipFill>
                  <a:blip r:embed="rId10"/>
                  <a:stretch>
                    <a:fillRect l="-1000" t="-7059" r="-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906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単純パーセプトロン</a:t>
            </a:r>
            <a:endParaRPr kumimoji="1" lang="ja-JP" altLang="en-US"/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15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495DF3-16A4-654A-9D11-1D7E7244A0C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92B9F6-F283-2549-A481-FBA806DDCFF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970E969-907D-954C-A83C-FD63749386F0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50BB1B-AADC-CF44-B675-276E62C40AFF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5698CB54-86A8-A647-86D7-12071B1A8C9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5A6F8EFE-C00B-284A-AB82-3AC427BA1B1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27" name="テキスト プレースホルダー 27">
            <a:extLst>
              <a:ext uri="{FF2B5EF4-FFF2-40B4-BE49-F238E27FC236}">
                <a16:creationId xmlns:a16="http://schemas.microsoft.com/office/drawing/2014/main" id="{39E33993-2CE4-494C-84F2-0AA2083C8754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</a:rPr>
              <a:t>線形分離可能でない問題</a:t>
            </a:r>
            <a:r>
              <a:rPr lang="ja-JP" altLang="en-US"/>
              <a:t>は扱うことができない</a:t>
            </a:r>
          </a:p>
        </p:txBody>
      </p:sp>
      <p:sp>
        <p:nvSpPr>
          <p:cNvPr id="29" name="テキスト プレースホルダー 30">
            <a:extLst>
              <a:ext uri="{FF2B5EF4-FFF2-40B4-BE49-F238E27FC236}">
                <a16:creationId xmlns:a16="http://schemas.microsoft.com/office/drawing/2014/main" id="{AAD20A52-E904-5044-83D2-9D309566C36B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単純パーセプトロンの限界</a:t>
            </a:r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998B31C8-DBDD-5149-B60E-7F482DD2A435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B86DE0E6-1743-8449-8B76-7A749103642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例：</a:t>
            </a:r>
            <a:r>
              <a:rPr lang="en-US" altLang="ja-JP" dirty="0"/>
              <a:t>XOR</a:t>
            </a:r>
            <a:r>
              <a:rPr lang="ja-JP" altLang="en-US"/>
              <a:t>ゲート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6FE0A2-C9B7-DD48-9A7A-43BE9F36EB04}"/>
              </a:ext>
            </a:extLst>
          </p:cNvPr>
          <p:cNvGrpSpPr/>
          <p:nvPr/>
        </p:nvGrpSpPr>
        <p:grpSpPr>
          <a:xfrm>
            <a:off x="1481777" y="4851796"/>
            <a:ext cx="15324446" cy="7433508"/>
            <a:chOff x="1481777" y="4651078"/>
            <a:chExt cx="15324446" cy="7433508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7205618D-BBEB-6F41-BC3D-D0E013A88AE5}"/>
                </a:ext>
              </a:extLst>
            </p:cNvPr>
            <p:cNvGrpSpPr/>
            <p:nvPr/>
          </p:nvGrpSpPr>
          <p:grpSpPr>
            <a:xfrm>
              <a:off x="1481777" y="4651078"/>
              <a:ext cx="7054251" cy="7433508"/>
              <a:chOff x="1481777" y="4651078"/>
              <a:chExt cx="7054251" cy="7433508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59ED3957-75D3-DE4A-9FB7-339808B533A3}"/>
                  </a:ext>
                </a:extLst>
              </p:cNvPr>
              <p:cNvGrpSpPr/>
              <p:nvPr/>
            </p:nvGrpSpPr>
            <p:grpSpPr>
              <a:xfrm>
                <a:off x="1481777" y="497698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542DC590-80C5-A643-B52E-0241E3C749AE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403873"/>
                  <a:chOff x="3063259" y="6188982"/>
                  <a:chExt cx="7054251" cy="6403873"/>
                </a:xfrm>
              </p:grpSpPr>
              <p:cxnSp>
                <p:nvCxnSpPr>
                  <p:cNvPr id="46" name="直線矢印コネクタ 45">
                    <a:extLst>
                      <a:ext uri="{FF2B5EF4-FFF2-40B4-BE49-F238E27FC236}">
                        <a16:creationId xmlns:a16="http://schemas.microsoft.com/office/drawing/2014/main" id="{E48E1A3F-696D-B14A-AE88-CF280D2BB8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矢印コネクタ 44">
                    <a:extLst>
                      <a:ext uri="{FF2B5EF4-FFF2-40B4-BE49-F238E27FC236}">
                        <a16:creationId xmlns:a16="http://schemas.microsoft.com/office/drawing/2014/main" id="{B57123EB-2B41-314B-B736-899D0465418E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矢印コネクタ 30">
                    <a:extLst>
                      <a:ext uri="{FF2B5EF4-FFF2-40B4-BE49-F238E27FC236}">
                        <a16:creationId xmlns:a16="http://schemas.microsoft.com/office/drawing/2014/main" id="{62496468-A677-0A40-82B7-5A88FA3C5BF1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矢印コネクタ 31">
                    <a:extLst>
                      <a:ext uri="{FF2B5EF4-FFF2-40B4-BE49-F238E27FC236}">
                        <a16:creationId xmlns:a16="http://schemas.microsoft.com/office/drawing/2014/main" id="{00D4602A-1BC9-744F-8CC1-2854FBA2A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線コネクタ 36">
                    <a:extLst>
                      <a:ext uri="{FF2B5EF4-FFF2-40B4-BE49-F238E27FC236}">
                        <a16:creationId xmlns:a16="http://schemas.microsoft.com/office/drawing/2014/main" id="{BC2C16F7-10EA-E741-97FB-36E91E6B8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478" y="8266531"/>
                    <a:ext cx="4193335" cy="432632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FA775639-0772-7E4F-88CD-88A5E8A7591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7EFAE0A-F248-A747-9A15-BA8B3B9AB0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2" name="円/楕円 41">
                    <a:extLst>
                      <a:ext uri="{FF2B5EF4-FFF2-40B4-BE49-F238E27FC236}">
                        <a16:creationId xmlns:a16="http://schemas.microsoft.com/office/drawing/2014/main" id="{A03A2DD3-3D71-1149-8EE6-EDFF38C2F557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3" name="円/楕円 42">
                    <a:extLst>
                      <a:ext uri="{FF2B5EF4-FFF2-40B4-BE49-F238E27FC236}">
                        <a16:creationId xmlns:a16="http://schemas.microsoft.com/office/drawing/2014/main" id="{BA6EA6BA-DB1A-A545-9C2D-1C0154A55E5D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4" name="円/楕円 43">
                    <a:extLst>
                      <a:ext uri="{FF2B5EF4-FFF2-40B4-BE49-F238E27FC236}">
                        <a16:creationId xmlns:a16="http://schemas.microsoft.com/office/drawing/2014/main" id="{C010A9DC-5AFB-764C-9E01-956683CB2FB9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7" name="ひし形 46">
                    <a:extLst>
                      <a:ext uri="{FF2B5EF4-FFF2-40B4-BE49-F238E27FC236}">
                        <a16:creationId xmlns:a16="http://schemas.microsoft.com/office/drawing/2014/main" id="{D658A82A-CD54-2742-B464-7D5CCE404C8C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14864B9-93AA-8D43-9031-B065E9706E43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7AA281B-70F6-084F-898E-8DC64F19CE46}"/>
                  </a:ext>
                </a:extLst>
              </p:cNvPr>
              <p:cNvSpPr txBox="1"/>
              <p:nvPr/>
            </p:nvSpPr>
            <p:spPr>
              <a:xfrm>
                <a:off x="2680382" y="4651078"/>
                <a:ext cx="392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</a:t>
                </a: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2ABDA3F-76E9-0943-BD71-ACEC6F855CBF}"/>
                </a:ext>
              </a:extLst>
            </p:cNvPr>
            <p:cNvGrpSpPr/>
            <p:nvPr/>
          </p:nvGrpSpPr>
          <p:grpSpPr>
            <a:xfrm>
              <a:off x="9493241" y="4684398"/>
              <a:ext cx="7312982" cy="7400188"/>
              <a:chOff x="9493241" y="4684398"/>
              <a:chExt cx="7312982" cy="740018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B76EA36-DC02-984C-997A-A72A4128A547}"/>
                  </a:ext>
                </a:extLst>
              </p:cNvPr>
              <p:cNvGrpSpPr/>
              <p:nvPr/>
            </p:nvGrpSpPr>
            <p:grpSpPr>
              <a:xfrm>
                <a:off x="9493241" y="4976980"/>
                <a:ext cx="7312982" cy="7107606"/>
                <a:chOff x="9330715" y="4976980"/>
                <a:chExt cx="7312982" cy="7107606"/>
              </a:xfrm>
            </p:grpSpPr>
            <p:sp>
              <p:nvSpPr>
                <p:cNvPr id="64" name="フリーフォーム 63">
                  <a:extLst>
                    <a:ext uri="{FF2B5EF4-FFF2-40B4-BE49-F238E27FC236}">
                      <a16:creationId xmlns:a16="http://schemas.microsoft.com/office/drawing/2014/main" id="{CA1BB8B5-77EC-F44B-A5EB-E586BEF21281}"/>
                    </a:ext>
                  </a:extLst>
                </p:cNvPr>
                <p:cNvSpPr/>
                <p:nvPr/>
              </p:nvSpPr>
              <p:spPr>
                <a:xfrm>
                  <a:off x="9654288" y="6074515"/>
                  <a:ext cx="5570086" cy="5855215"/>
                </a:xfrm>
                <a:custGeom>
                  <a:avLst/>
                  <a:gdLst>
                    <a:gd name="connsiteX0" fmla="*/ 574233 w 5570086"/>
                    <a:gd name="connsiteY0" fmla="*/ 262490 h 5855215"/>
                    <a:gd name="connsiteX1" fmla="*/ 2147852 w 5570086"/>
                    <a:gd name="connsiteY1" fmla="*/ 432611 h 5855215"/>
                    <a:gd name="connsiteX2" fmla="*/ 233991 w 5570086"/>
                    <a:gd name="connsiteY2" fmla="*/ 4302862 h 5855215"/>
                    <a:gd name="connsiteX3" fmla="*/ 552968 w 5570086"/>
                    <a:gd name="connsiteY3" fmla="*/ 5748890 h 5855215"/>
                    <a:gd name="connsiteX4" fmla="*/ 4912317 w 5570086"/>
                    <a:gd name="connsiteY4" fmla="*/ 3601113 h 5855215"/>
                    <a:gd name="connsiteX5" fmla="*/ 5550270 w 5570086"/>
                    <a:gd name="connsiteY5" fmla="*/ 5642564 h 5855215"/>
                    <a:gd name="connsiteX6" fmla="*/ 5550270 w 5570086"/>
                    <a:gd name="connsiteY6" fmla="*/ 5642564 h 5855215"/>
                    <a:gd name="connsiteX7" fmla="*/ 5358884 w 5570086"/>
                    <a:gd name="connsiteY7" fmla="*/ 5621299 h 5855215"/>
                    <a:gd name="connsiteX8" fmla="*/ 4848521 w 5570086"/>
                    <a:gd name="connsiteY8" fmla="*/ 5855215 h 585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70086" h="5855215">
                      <a:moveTo>
                        <a:pt x="574233" y="262490"/>
                      </a:moveTo>
                      <a:cubicBezTo>
                        <a:pt x="1389396" y="10853"/>
                        <a:pt x="2204559" y="-240784"/>
                        <a:pt x="2147852" y="432611"/>
                      </a:cubicBezTo>
                      <a:cubicBezTo>
                        <a:pt x="2091145" y="1106006"/>
                        <a:pt x="499805" y="3416815"/>
                        <a:pt x="233991" y="4302862"/>
                      </a:cubicBezTo>
                      <a:cubicBezTo>
                        <a:pt x="-31823" y="5188909"/>
                        <a:pt x="-226753" y="5865848"/>
                        <a:pt x="552968" y="5748890"/>
                      </a:cubicBezTo>
                      <a:cubicBezTo>
                        <a:pt x="1332689" y="5631932"/>
                        <a:pt x="4079433" y="3618834"/>
                        <a:pt x="4912317" y="3601113"/>
                      </a:cubicBezTo>
                      <a:cubicBezTo>
                        <a:pt x="5745201" y="3583392"/>
                        <a:pt x="5550270" y="5642564"/>
                        <a:pt x="5550270" y="5642564"/>
                      </a:cubicBezTo>
                      <a:lnTo>
                        <a:pt x="5550270" y="5642564"/>
                      </a:lnTo>
                      <a:cubicBezTo>
                        <a:pt x="5518372" y="5639020"/>
                        <a:pt x="5475842" y="5585857"/>
                        <a:pt x="5358884" y="5621299"/>
                      </a:cubicBezTo>
                      <a:cubicBezTo>
                        <a:pt x="5241926" y="5656741"/>
                        <a:pt x="5045223" y="5755978"/>
                        <a:pt x="4848521" y="585521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フリーフォーム 64">
                  <a:extLst>
                    <a:ext uri="{FF2B5EF4-FFF2-40B4-BE49-F238E27FC236}">
                      <a16:creationId xmlns:a16="http://schemas.microsoft.com/office/drawing/2014/main" id="{11A3AC0B-3D54-3741-A365-73A29DD273FC}"/>
                    </a:ext>
                  </a:extLst>
                </p:cNvPr>
                <p:cNvSpPr/>
                <p:nvPr/>
              </p:nvSpPr>
              <p:spPr>
                <a:xfrm>
                  <a:off x="9330715" y="6251731"/>
                  <a:ext cx="5866126" cy="5695923"/>
                </a:xfrm>
                <a:custGeom>
                  <a:avLst/>
                  <a:gdLst>
                    <a:gd name="connsiteX0" fmla="*/ 68466 w 5866126"/>
                    <a:gd name="connsiteY0" fmla="*/ 765757 h 5695923"/>
                    <a:gd name="connsiteX1" fmla="*/ 1642085 w 5866126"/>
                    <a:gd name="connsiteY1" fmla="*/ 213 h 5695923"/>
                    <a:gd name="connsiteX2" fmla="*/ 2705341 w 5866126"/>
                    <a:gd name="connsiteY2" fmla="*/ 829553 h 5695923"/>
                    <a:gd name="connsiteX3" fmla="*/ 387443 w 5866126"/>
                    <a:gd name="connsiteY3" fmla="*/ 4253236 h 5695923"/>
                    <a:gd name="connsiteX4" fmla="*/ 515034 w 5866126"/>
                    <a:gd name="connsiteY4" fmla="*/ 5677999 h 5695923"/>
                    <a:gd name="connsiteX5" fmla="*/ 5363480 w 5866126"/>
                    <a:gd name="connsiteY5" fmla="*/ 3381367 h 5695923"/>
                    <a:gd name="connsiteX6" fmla="*/ 5469806 w 5866126"/>
                    <a:gd name="connsiteY6" fmla="*/ 5507878 h 569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126" h="5695923">
                      <a:moveTo>
                        <a:pt x="68466" y="765757"/>
                      </a:moveTo>
                      <a:cubicBezTo>
                        <a:pt x="635536" y="377668"/>
                        <a:pt x="1202606" y="-10420"/>
                        <a:pt x="1642085" y="213"/>
                      </a:cubicBezTo>
                      <a:cubicBezTo>
                        <a:pt x="2081564" y="10846"/>
                        <a:pt x="2914448" y="120716"/>
                        <a:pt x="2705341" y="829553"/>
                      </a:cubicBezTo>
                      <a:cubicBezTo>
                        <a:pt x="2496234" y="1538390"/>
                        <a:pt x="752494" y="3445162"/>
                        <a:pt x="387443" y="4253236"/>
                      </a:cubicBezTo>
                      <a:cubicBezTo>
                        <a:pt x="22392" y="5061310"/>
                        <a:pt x="-314306" y="5823311"/>
                        <a:pt x="515034" y="5677999"/>
                      </a:cubicBezTo>
                      <a:cubicBezTo>
                        <a:pt x="1344374" y="5532688"/>
                        <a:pt x="4537685" y="3409721"/>
                        <a:pt x="5363480" y="3381367"/>
                      </a:cubicBezTo>
                      <a:cubicBezTo>
                        <a:pt x="6189275" y="3353013"/>
                        <a:pt x="5829540" y="4430445"/>
                        <a:pt x="5469806" y="550787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838CC63D-456F-C942-AD05-2A55B2621EAE}"/>
                    </a:ext>
                  </a:extLst>
                </p:cNvPr>
                <p:cNvGrpSpPr/>
                <p:nvPr/>
              </p:nvGrpSpPr>
              <p:grpSpPr>
                <a:xfrm>
                  <a:off x="9589446" y="4976980"/>
                  <a:ext cx="7054251" cy="6703342"/>
                  <a:chOff x="9589616" y="5149911"/>
                  <a:chExt cx="7054251" cy="6703342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2999DF3A-945F-7347-94AF-4443641082E9}"/>
                      </a:ext>
                    </a:extLst>
                  </p:cNvPr>
                  <p:cNvGrpSpPr/>
                  <p:nvPr/>
                </p:nvGrpSpPr>
                <p:grpSpPr>
                  <a:xfrm>
                    <a:off x="9589616" y="5149911"/>
                    <a:ext cx="7054251" cy="6318528"/>
                    <a:chOff x="3063259" y="6188982"/>
                    <a:chExt cx="7054251" cy="6318528"/>
                  </a:xfrm>
                </p:grpSpPr>
                <p:cxnSp>
                  <p:nvCxnSpPr>
                    <p:cNvPr id="50" name="直線矢印コネクタ 49">
                      <a:extLst>
                        <a:ext uri="{FF2B5EF4-FFF2-40B4-BE49-F238E27FC236}">
                          <a16:creationId xmlns:a16="http://schemas.microsoft.com/office/drawing/2014/main" id="{5247A3CC-7131-7847-AB4B-853C42568A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912689" y="10081422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矢印コネクタ 50">
                      <a:extLst>
                        <a:ext uri="{FF2B5EF4-FFF2-40B4-BE49-F238E27FC236}">
                          <a16:creationId xmlns:a16="http://schemas.microsoft.com/office/drawing/2014/main" id="{148479DF-7403-D54B-8C8D-48BE10D878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56784" y="8254378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矢印コネクタ 51">
                      <a:extLst>
                        <a:ext uri="{FF2B5EF4-FFF2-40B4-BE49-F238E27FC236}">
                          <a16:creationId xmlns:a16="http://schemas.microsoft.com/office/drawing/2014/main" id="{077B9E43-D654-A640-93D5-82AC109C1F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82719" y="11908465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矢印コネクタ 52">
                      <a:extLst>
                        <a:ext uri="{FF2B5EF4-FFF2-40B4-BE49-F238E27FC236}">
                          <a16:creationId xmlns:a16="http://schemas.microsoft.com/office/drawing/2014/main" id="{80A78578-8753-D34B-B092-ED5F98BBF8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92142" y="9683306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4BE6DAF3-F2F8-0549-80C0-40B12A6E3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3259" y="7919850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59" name="テキスト ボックス 58">
                      <a:extLst>
                        <a:ext uri="{FF2B5EF4-FFF2-40B4-BE49-F238E27FC236}">
                          <a16:creationId xmlns:a16="http://schemas.microsoft.com/office/drawing/2014/main" id="{845A8B55-8957-E840-8148-E6FC097F5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3960" y="1192260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60" name="円/楕円 59">
                      <a:extLst>
                        <a:ext uri="{FF2B5EF4-FFF2-40B4-BE49-F238E27FC236}">
                          <a16:creationId xmlns:a16="http://schemas.microsoft.com/office/drawing/2014/main" id="{4EA67FF8-A773-0A4E-9ED8-8DA08207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756" y="8091471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円/楕円 60">
                      <a:extLst>
                        <a:ext uri="{FF2B5EF4-FFF2-40B4-BE49-F238E27FC236}">
                          <a16:creationId xmlns:a16="http://schemas.microsoft.com/office/drawing/2014/main" id="{4ECCC833-931D-4644-95E7-4825041EF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11739935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2" name="ひし形 61">
                      <a:extLst>
                        <a:ext uri="{FF2B5EF4-FFF2-40B4-BE49-F238E27FC236}">
                          <a16:creationId xmlns:a16="http://schemas.microsoft.com/office/drawing/2014/main" id="{57C4B061-A7E1-4D46-AC8A-B031F36CF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8064583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3" name="ひし形 62">
                      <a:extLst>
                        <a:ext uri="{FF2B5EF4-FFF2-40B4-BE49-F238E27FC236}">
                          <a16:creationId xmlns:a16="http://schemas.microsoft.com/office/drawing/2014/main" id="{F147976F-2C50-6A43-A9CA-26C8224C3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784" y="11712990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  <p:sp>
                <p:nvSpPr>
                  <p:cNvPr id="66" name="フリーフォーム 65">
                    <a:extLst>
                      <a:ext uri="{FF2B5EF4-FFF2-40B4-BE49-F238E27FC236}">
                        <a16:creationId xmlns:a16="http://schemas.microsoft.com/office/drawing/2014/main" id="{9CA614D6-BA41-8349-A9E5-2FA7F859C880}"/>
                      </a:ext>
                    </a:extLst>
                  </p:cNvPr>
                  <p:cNvSpPr/>
                  <p:nvPr/>
                </p:nvSpPr>
                <p:spPr>
                  <a:xfrm>
                    <a:off x="9760865" y="5723331"/>
                    <a:ext cx="5810864" cy="6129922"/>
                  </a:xfrm>
                  <a:custGeom>
                    <a:avLst/>
                    <a:gdLst>
                      <a:gd name="connsiteX0" fmla="*/ 0 w 5810864"/>
                      <a:gd name="connsiteY0" fmla="*/ 1439935 h 6129922"/>
                      <a:gd name="connsiteX1" fmla="*/ 1032387 w 5810864"/>
                      <a:gd name="connsiteY1" fmla="*/ 201070 h 6129922"/>
                      <a:gd name="connsiteX2" fmla="*/ 2330245 w 5810864"/>
                      <a:gd name="connsiteY2" fmla="*/ 466541 h 6129922"/>
                      <a:gd name="connsiteX3" fmla="*/ 235974 w 5810864"/>
                      <a:gd name="connsiteY3" fmla="*/ 4566593 h 6129922"/>
                      <a:gd name="connsiteX4" fmla="*/ 648929 w 5810864"/>
                      <a:gd name="connsiteY4" fmla="*/ 6041432 h 6129922"/>
                      <a:gd name="connsiteX5" fmla="*/ 4689987 w 5810864"/>
                      <a:gd name="connsiteY5" fmla="*/ 3622696 h 6129922"/>
                      <a:gd name="connsiteX6" fmla="*/ 5810864 w 5810864"/>
                      <a:gd name="connsiteY6" fmla="*/ 6129922 h 612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10864" h="6129922">
                        <a:moveTo>
                          <a:pt x="0" y="1439935"/>
                        </a:moveTo>
                        <a:cubicBezTo>
                          <a:pt x="322006" y="901618"/>
                          <a:pt x="644013" y="363302"/>
                          <a:pt x="1032387" y="201070"/>
                        </a:cubicBezTo>
                        <a:cubicBezTo>
                          <a:pt x="1420761" y="38838"/>
                          <a:pt x="2462980" y="-261046"/>
                          <a:pt x="2330245" y="466541"/>
                        </a:cubicBezTo>
                        <a:cubicBezTo>
                          <a:pt x="2197510" y="1194128"/>
                          <a:pt x="516193" y="3637445"/>
                          <a:pt x="235974" y="4566593"/>
                        </a:cubicBezTo>
                        <a:cubicBezTo>
                          <a:pt x="-44245" y="5495741"/>
                          <a:pt x="-93406" y="6198748"/>
                          <a:pt x="648929" y="6041432"/>
                        </a:cubicBezTo>
                        <a:cubicBezTo>
                          <a:pt x="1391264" y="5884116"/>
                          <a:pt x="3829665" y="3607948"/>
                          <a:pt x="4689987" y="3622696"/>
                        </a:cubicBezTo>
                        <a:cubicBezTo>
                          <a:pt x="5550309" y="3637444"/>
                          <a:pt x="5680586" y="4883683"/>
                          <a:pt x="5810864" y="612992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F9282EC-C0D7-D74C-9470-A4C4FF9D1C0F}"/>
                    </a:ext>
                  </a:extLst>
                </p:cNvPr>
                <p:cNvSpPr txBox="1"/>
                <p:nvPr/>
              </p:nvSpPr>
              <p:spPr>
                <a:xfrm>
                  <a:off x="10967107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XOR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9B30E50-10AA-754C-81A4-FE17F1B4BF0E}"/>
                  </a:ext>
                </a:extLst>
              </p:cNvPr>
              <p:cNvSpPr txBox="1"/>
              <p:nvPr/>
            </p:nvSpPr>
            <p:spPr>
              <a:xfrm>
                <a:off x="10783244" y="4684398"/>
                <a:ext cx="4297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線形分離可能でない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26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43D92D-1E68-EF4A-8153-4DC9B21D77F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34D3398-9322-F748-B364-CA3F60D9B540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D43C602-551C-5746-BC9B-C19E492EADDB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D2F3500-005E-9541-81E5-8F781456C6E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D29DEB6E-A193-0546-B684-3CB43FF9DF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2CEA62FD-E89F-5B40-B5BD-22C36179584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3" name="三角形 42">
            <a:extLst>
              <a:ext uri="{FF2B5EF4-FFF2-40B4-BE49-F238E27FC236}">
                <a16:creationId xmlns:a16="http://schemas.microsoft.com/office/drawing/2014/main" id="{F0E65632-B875-9644-B7BD-5AC77419A68E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4" name="テキスト プレースホルダー 27">
            <a:extLst>
              <a:ext uri="{FF2B5EF4-FFF2-40B4-BE49-F238E27FC236}">
                <a16:creationId xmlns:a16="http://schemas.microsoft.com/office/drawing/2014/main" id="{3ED0938B-63CA-DD4A-9751-C64A1DA1B535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2</a:t>
            </a:r>
            <a:endParaRPr lang="ja-JP" altLang="en-US"/>
          </a:p>
        </p:txBody>
      </p:sp>
      <p:sp>
        <p:nvSpPr>
          <p:cNvPr id="45" name="テキスト プレースホルダー 29">
            <a:extLst>
              <a:ext uri="{FF2B5EF4-FFF2-40B4-BE49-F238E27FC236}">
                <a16:creationId xmlns:a16="http://schemas.microsoft.com/office/drawing/2014/main" id="{090E7D85-8568-4F42-952D-8AE547A43A32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3</a:t>
            </a:r>
            <a:endParaRPr lang="ja-JP" altLang="en-US"/>
          </a:p>
        </p:txBody>
      </p:sp>
      <p:sp>
        <p:nvSpPr>
          <p:cNvPr id="46" name="テキスト プレースホルダー 30">
            <a:extLst>
              <a:ext uri="{FF2B5EF4-FFF2-40B4-BE49-F238E27FC236}">
                <a16:creationId xmlns:a16="http://schemas.microsoft.com/office/drawing/2014/main" id="{8C754852-53DA-F34B-BF94-C8A638634541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43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965FD-0B5E-C64B-AD45-1501818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0D2F-60DE-A940-9BA3-15E25145C7D8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A31304-3ABC-3048-A1DC-1871BD5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F7FC9-6595-9242-BDF4-FE4E655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A09273-20D2-6842-9FFB-C09725C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C472512-8DBE-8A45-8975-AFE253B11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ニューロンとパーセプトロン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C66AB-6859-7844-B42D-B1110291D139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049CA96-3DC0-8D4C-816F-AE9C21BA697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08F36F-EA6D-DE46-B20F-B48002DB582E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4E873-63C9-2747-BC10-39A4976E27C4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C73652D-8A2D-104D-B5A8-C59DC0ABB6B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BE82708-66E1-E94C-96A9-D19FD1F097F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4" name="テキスト プレースホルダー 27">
            <a:extLst>
              <a:ext uri="{FF2B5EF4-FFF2-40B4-BE49-F238E27FC236}">
                <a16:creationId xmlns:a16="http://schemas.microsoft.com/office/drawing/2014/main" id="{8615AC98-25DD-EC47-8B3F-8F749C210AE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電位の変化によって信号伝達</a:t>
            </a:r>
          </a:p>
        </p:txBody>
      </p:sp>
      <p:sp>
        <p:nvSpPr>
          <p:cNvPr id="15" name="テキスト プレースホルダー 30">
            <a:extLst>
              <a:ext uri="{FF2B5EF4-FFF2-40B4-BE49-F238E27FC236}">
                <a16:creationId xmlns:a16="http://schemas.microsoft.com/office/drawing/2014/main" id="{4B8172E4-BEB6-4542-B673-3021E5F34440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ニューロンの仕組み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42D3B0-8099-4A44-8C3C-FE2AD35FED22}"/>
              </a:ext>
            </a:extLst>
          </p:cNvPr>
          <p:cNvGrpSpPr/>
          <p:nvPr/>
        </p:nvGrpSpPr>
        <p:grpSpPr>
          <a:xfrm>
            <a:off x="612648" y="3366815"/>
            <a:ext cx="539448" cy="487368"/>
            <a:chOff x="400056" y="1061560"/>
            <a:chExt cx="269724" cy="243684"/>
          </a:xfrm>
        </p:grpSpPr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62503604-4F4C-BC48-9F01-563509FBD7E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294F0D41-A731-C94E-A625-18700BE76AF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4BC77132-BB7F-D147-910E-03F651492CCB}"/>
              </a:ext>
            </a:extLst>
          </p:cNvPr>
          <p:cNvSpPr txBox="1">
            <a:spLocks/>
          </p:cNvSpPr>
          <p:nvPr/>
        </p:nvSpPr>
        <p:spPr>
          <a:xfrm>
            <a:off x="1249902" y="329419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/>
              <a:t>と電位が正になる</a:t>
            </a:r>
            <a:r>
              <a:rPr lang="en-US" altLang="ja-JP" dirty="0"/>
              <a:t>(</a:t>
            </a:r>
            <a:r>
              <a:rPr lang="ja-JP" altLang="en-US"/>
              <a:t>発火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07B127-8E5A-AA49-A34D-03FF17F4A34C}"/>
              </a:ext>
            </a:extLst>
          </p:cNvPr>
          <p:cNvGrpSpPr/>
          <p:nvPr/>
        </p:nvGrpSpPr>
        <p:grpSpPr>
          <a:xfrm>
            <a:off x="284746" y="4565749"/>
            <a:ext cx="2160000" cy="934436"/>
            <a:chOff x="144665" y="525617"/>
            <a:chExt cx="1080000" cy="46721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A8B5244-3B7F-5B4A-A2FC-520B845F6A4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9B60DCD-F721-B044-BB0A-D0185B183C17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9CE3579-DA83-8E4B-B0FC-A7FC9EE6708F}"/>
              </a:ext>
            </a:extLst>
          </p:cNvPr>
          <p:cNvGrpSpPr/>
          <p:nvPr/>
        </p:nvGrpSpPr>
        <p:grpSpPr>
          <a:xfrm>
            <a:off x="612648" y="570980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0B6C5B30-D84A-384F-9898-1776D362B28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A60A2F6-854F-4C4D-A0DF-7C31A20CB27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EB8ABBBD-A364-FB43-883C-9563CB16A1A5}"/>
              </a:ext>
            </a:extLst>
          </p:cNvPr>
          <p:cNvSpPr txBox="1">
            <a:spLocks/>
          </p:cNvSpPr>
          <p:nvPr/>
        </p:nvSpPr>
        <p:spPr>
          <a:xfrm>
            <a:off x="1249902" y="563718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ニューロンのはたらきをモデル化したもの</a:t>
            </a:r>
          </a:p>
        </p:txBody>
      </p:sp>
      <p:sp>
        <p:nvSpPr>
          <p:cNvPr id="64" name="テキスト プレースホルダー 30">
            <a:extLst>
              <a:ext uri="{FF2B5EF4-FFF2-40B4-BE49-F238E27FC236}">
                <a16:creationId xmlns:a16="http://schemas.microsoft.com/office/drawing/2014/main" id="{DC854B9C-51B2-E74F-BE64-6DD47285595A}"/>
              </a:ext>
            </a:extLst>
          </p:cNvPr>
          <p:cNvSpPr txBox="1">
            <a:spLocks/>
          </p:cNvSpPr>
          <p:nvPr/>
        </p:nvSpPr>
        <p:spPr>
          <a:xfrm>
            <a:off x="566465" y="4736322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D6D49A-F6F0-A24C-BE1F-2F17DFF76533}"/>
              </a:ext>
            </a:extLst>
          </p:cNvPr>
          <p:cNvGrpSpPr/>
          <p:nvPr/>
        </p:nvGrpSpPr>
        <p:grpSpPr>
          <a:xfrm>
            <a:off x="611188" y="6630330"/>
            <a:ext cx="539448" cy="487368"/>
            <a:chOff x="400056" y="1061560"/>
            <a:chExt cx="269724" cy="243684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42961CF8-5B7E-2242-902B-B0F7F77F1C9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1C0040EF-8F53-BF43-B388-731265D2C04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8" name="テキスト プレースホルダー 27">
            <a:extLst>
              <a:ext uri="{FF2B5EF4-FFF2-40B4-BE49-F238E27FC236}">
                <a16:creationId xmlns:a16="http://schemas.microsoft.com/office/drawing/2014/main" id="{1EBF8628-24D0-B84D-A4DC-4624032EB248}"/>
              </a:ext>
            </a:extLst>
          </p:cNvPr>
          <p:cNvSpPr txBox="1">
            <a:spLocks/>
          </p:cNvSpPr>
          <p:nvPr/>
        </p:nvSpPr>
        <p:spPr>
          <a:xfrm>
            <a:off x="1248442" y="6557705"/>
            <a:ext cx="173156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</a:t>
            </a:r>
            <a:r>
              <a:rPr lang="ja-JP" altLang="en-US">
                <a:solidFill>
                  <a:schemeClr val="accent2"/>
                </a:solidFill>
              </a:rPr>
              <a:t>重み</a:t>
            </a:r>
            <a:r>
              <a:rPr lang="ja-JP" altLang="en-US"/>
              <a:t>をかけ</a:t>
            </a:r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>
                <a:solidFill>
                  <a:schemeClr val="tx1"/>
                </a:solidFill>
              </a:rPr>
              <a:t>かどうかで</a:t>
            </a:r>
            <a:r>
              <a:rPr lang="ja-JP" altLang="en-US"/>
              <a:t>出力が変化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CBDDE5A-8524-B84F-B12B-681453916FDE}"/>
              </a:ext>
            </a:extLst>
          </p:cNvPr>
          <p:cNvGrpSpPr/>
          <p:nvPr/>
        </p:nvGrpSpPr>
        <p:grpSpPr>
          <a:xfrm>
            <a:off x="571049" y="8223603"/>
            <a:ext cx="15751495" cy="4544711"/>
            <a:chOff x="571049" y="8223603"/>
            <a:chExt cx="15751495" cy="4544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356A43-50AF-0A4E-A2FB-D14CEBC9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049" y="8223603"/>
              <a:ext cx="7263141" cy="4544711"/>
            </a:xfrm>
            <a:prstGeom prst="rect">
              <a:avLst/>
            </a:prstGeom>
          </p:spPr>
        </p:pic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279E72A5-6BA5-9F42-97AA-1E26AFE4E791}"/>
                </a:ext>
              </a:extLst>
            </p:cNvPr>
            <p:cNvSpPr/>
            <p:nvPr/>
          </p:nvSpPr>
          <p:spPr>
            <a:xfrm>
              <a:off x="8110313" y="10211904"/>
              <a:ext cx="2077329" cy="580637"/>
            </a:xfrm>
            <a:prstGeom prst="rightArrow">
              <a:avLst>
                <a:gd name="adj1" fmla="val 50000"/>
                <a:gd name="adj2" fmla="val 60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E86ACB3-9C10-F740-8C40-02D94F5E3ED4}"/>
                </a:ext>
              </a:extLst>
            </p:cNvPr>
            <p:cNvSpPr txBox="1"/>
            <p:nvPr/>
          </p:nvSpPr>
          <p:spPr>
            <a:xfrm>
              <a:off x="7197475" y="9676006"/>
              <a:ext cx="3926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モデル化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D25F168-FC45-4549-B596-70CD9B68C67A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441738"/>
              <a:chExt cx="6134902" cy="4207767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D17940AB-38F3-0246-AB0F-92C7CDF4965D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048422A-7169-1748-BFBF-3E04260F6A1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CF0D33F-DE9E-B643-A719-FFA1BCBD883A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F42CCCC6-87E6-D343-9555-28C7691D7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3937" y="9276428"/>
                      <a:ext cx="5183999" cy="2520000"/>
                      <a:chOff x="11875297" y="9276428"/>
                      <a:chExt cx="5183999" cy="2520000"/>
                    </a:xfrm>
                  </p:grpSpPr>
                  <p:sp>
                    <p:nvSpPr>
                      <p:cNvPr id="7" name="円/楕円 6">
                        <a:extLst>
                          <a:ext uri="{FF2B5EF4-FFF2-40B4-BE49-F238E27FC236}">
                            <a16:creationId xmlns:a16="http://schemas.microsoft.com/office/drawing/2014/main" id="{9B3084A2-F5C1-474D-A4E7-F31AA47AF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01B265E5-F2B7-DF42-A862-37C9BBA7CD15}"/>
                          </a:ext>
                        </a:extLst>
                      </p:cNvPr>
                      <p:cNvCxnSpPr>
                        <a:cxnSpLocks/>
                        <a:endCxn id="7" idx="2"/>
                      </p:cNvCxnSpPr>
                      <p:nvPr/>
                    </p:nvCxnSpPr>
                    <p:spPr>
                      <a:xfrm>
                        <a:off x="11875297" y="1053642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線コネクタ 23">
                        <a:extLst>
                          <a:ext uri="{FF2B5EF4-FFF2-40B4-BE49-F238E27FC236}">
                            <a16:creationId xmlns:a16="http://schemas.microsoft.com/office/drawing/2014/main" id="{F393D98C-FD17-D34E-9A11-463DDA212B9F}"/>
                          </a:ext>
                        </a:extLst>
                      </p:cNvPr>
                      <p:cNvCxnSpPr>
                        <a:cxnSpLocks/>
                        <a:stCxn id="7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線コネクタ 27">
                        <a:extLst>
                          <a:ext uri="{FF2B5EF4-FFF2-40B4-BE49-F238E27FC236}">
                            <a16:creationId xmlns:a16="http://schemas.microsoft.com/office/drawing/2014/main" id="{DD1C562A-FFB7-8549-BDCC-87EEFAA33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CB81D6BC-22A6-994B-8AE2-7B551845E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BDF3CC5D-D49A-9143-A10E-72723CCDD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118E4962-E3F7-BE44-A16F-E88C711E3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4E1DC30B-5D1B-8146-96E8-7C0ACEC6B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形式ニューロン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F9DA29-094A-DD4A-8EFB-ABD96E65E86E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80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</a:t>
            </a:r>
            <a:r>
              <a:rPr lang="en-US" altLang="ja-JP" dirty="0"/>
              <a:t>(</a:t>
            </a:r>
            <a:r>
              <a:rPr lang="ja-JP" altLang="en-US"/>
              <a:t>入力層・出力層の</a:t>
            </a:r>
            <a:r>
              <a:rPr lang="en-US" altLang="ja-JP" dirty="0"/>
              <a:t>2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200" name="三角形 199">
            <a:extLst>
              <a:ext uri="{FF2B5EF4-FFF2-40B4-BE49-F238E27FC236}">
                <a16:creationId xmlns:a16="http://schemas.microsoft.com/office/drawing/2014/main" id="{CCF3E876-9FAA-3D43-9104-DE02BC5F1E66}"/>
              </a:ext>
            </a:extLst>
          </p:cNvPr>
          <p:cNvSpPr/>
          <p:nvPr/>
        </p:nvSpPr>
        <p:spPr>
          <a:xfrm rot="5400000">
            <a:off x="1076238" y="4072515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201" name="テキスト プレースホルダー 29">
            <a:extLst>
              <a:ext uri="{FF2B5EF4-FFF2-40B4-BE49-F238E27FC236}">
                <a16:creationId xmlns:a16="http://schemas.microsoft.com/office/drawing/2014/main" id="{C4872DB1-8061-C049-B612-F79375FD5D44}"/>
              </a:ext>
            </a:extLst>
          </p:cNvPr>
          <p:cNvSpPr txBox="1">
            <a:spLocks/>
          </p:cNvSpPr>
          <p:nvPr/>
        </p:nvSpPr>
        <p:spPr>
          <a:xfrm>
            <a:off x="1568600" y="3957241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多層パーセプトロン</a:t>
            </a:r>
            <a:r>
              <a:rPr lang="en-US" altLang="ja-JP" dirty="0"/>
              <a:t>(</a:t>
            </a:r>
            <a:r>
              <a:rPr lang="ja-JP" altLang="en-US"/>
              <a:t>入力層・中間層・出力層の</a:t>
            </a:r>
            <a:r>
              <a:rPr lang="en-US" altLang="ja-JP" dirty="0"/>
              <a:t>3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7B706D-EFD7-B141-934A-5507DF9C3E31}"/>
              </a:ext>
            </a:extLst>
          </p:cNvPr>
          <p:cNvGrpSpPr/>
          <p:nvPr/>
        </p:nvGrpSpPr>
        <p:grpSpPr>
          <a:xfrm>
            <a:off x="829073" y="4816946"/>
            <a:ext cx="16629855" cy="8287879"/>
            <a:chOff x="829073" y="4953856"/>
            <a:chExt cx="16629855" cy="828787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760396A-73B3-0A4B-AA2B-351BD1F1A0CF}"/>
                </a:ext>
              </a:extLst>
            </p:cNvPr>
            <p:cNvGrpSpPr/>
            <p:nvPr/>
          </p:nvGrpSpPr>
          <p:grpSpPr>
            <a:xfrm>
              <a:off x="829073" y="4959766"/>
              <a:ext cx="6459661" cy="8281969"/>
              <a:chOff x="829073" y="4959766"/>
              <a:chExt cx="6459661" cy="8281969"/>
            </a:xfrm>
          </p:grpSpPr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64304136-FB66-DA4F-B73A-548055C19BF2}"/>
                  </a:ext>
                </a:extLst>
              </p:cNvPr>
              <p:cNvGrpSpPr/>
              <p:nvPr/>
            </p:nvGrpSpPr>
            <p:grpSpPr>
              <a:xfrm>
                <a:off x="829073" y="6753226"/>
                <a:ext cx="6459661" cy="6488509"/>
                <a:chOff x="5244000" y="6317856"/>
                <a:chExt cx="6459661" cy="6489255"/>
              </a:xfrm>
            </p:grpSpPr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454500E5-9F9F-9B42-B9E8-3BFDAE4AA362}"/>
                    </a:ext>
                  </a:extLst>
                </p:cNvPr>
                <p:cNvSpPr txBox="1"/>
                <p:nvPr/>
              </p:nvSpPr>
              <p:spPr>
                <a:xfrm>
                  <a:off x="6536782" y="1222233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単純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CDC8F9F9-F911-B840-B9D7-E4C42D17864B}"/>
                    </a:ext>
                  </a:extLst>
                </p:cNvPr>
                <p:cNvGrpSpPr/>
                <p:nvPr/>
              </p:nvGrpSpPr>
              <p:grpSpPr>
                <a:xfrm>
                  <a:off x="5244000" y="6317856"/>
                  <a:ext cx="6459661" cy="4586400"/>
                  <a:chOff x="5244000" y="6317856"/>
                  <a:chExt cx="6459661" cy="4584780"/>
                </a:xfrm>
              </p:grpSpPr>
              <p:sp>
                <p:nvSpPr>
                  <p:cNvPr id="171" name="円/楕円 170">
                    <a:extLst>
                      <a:ext uri="{FF2B5EF4-FFF2-40B4-BE49-F238E27FC236}">
                        <a16:creationId xmlns:a16="http://schemas.microsoft.com/office/drawing/2014/main" id="{AB5C5E97-E1B0-B647-A16C-5360D5D0EAC2}"/>
                      </a:ext>
                    </a:extLst>
                  </p:cNvPr>
                  <p:cNvSpPr/>
                  <p:nvPr/>
                </p:nvSpPr>
                <p:spPr>
                  <a:xfrm>
                    <a:off x="9183661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2" name="直線コネクタ 171">
                    <a:extLst>
                      <a:ext uri="{FF2B5EF4-FFF2-40B4-BE49-F238E27FC236}">
                        <a16:creationId xmlns:a16="http://schemas.microsoft.com/office/drawing/2014/main" id="{BB7F8AFB-0443-8A44-B2C0-449D77A769B6}"/>
                      </a:ext>
                    </a:extLst>
                  </p:cNvPr>
                  <p:cNvCxnSpPr>
                    <a:cxnSpLocks/>
                    <a:stCxn id="171" idx="6"/>
                  </p:cNvCxnSpPr>
                  <p:nvPr/>
                </p:nvCxnSpPr>
                <p:spPr>
                  <a:xfrm>
                    <a:off x="10443661" y="8624238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>
                    <a:extLst>
                      <a:ext uri="{FF2B5EF4-FFF2-40B4-BE49-F238E27FC236}">
                        <a16:creationId xmlns:a16="http://schemas.microsoft.com/office/drawing/2014/main" id="{A418416F-88A9-734B-98BD-96CB948DECF2}"/>
                      </a:ext>
                    </a:extLst>
                  </p:cNvPr>
                  <p:cNvCxnSpPr>
                    <a:cxnSpLocks/>
                    <a:stCxn id="224" idx="6"/>
                    <a:endCxn id="171" idx="3"/>
                  </p:cNvCxnSpPr>
                  <p:nvPr/>
                </p:nvCxnSpPr>
                <p:spPr>
                  <a:xfrm flipV="1">
                    <a:off x="7781972" y="9069715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8" name="直線コネクタ 217">
                    <a:extLst>
                      <a:ext uri="{FF2B5EF4-FFF2-40B4-BE49-F238E27FC236}">
                        <a16:creationId xmlns:a16="http://schemas.microsoft.com/office/drawing/2014/main" id="{DE14D645-E7A1-0242-A10D-AE22E267FE28}"/>
                      </a:ext>
                    </a:extLst>
                  </p:cNvPr>
                  <p:cNvCxnSpPr>
                    <a:cxnSpLocks/>
                    <a:stCxn id="220" idx="6"/>
                    <a:endCxn id="171" idx="1"/>
                  </p:cNvCxnSpPr>
                  <p:nvPr/>
                </p:nvCxnSpPr>
                <p:spPr>
                  <a:xfrm>
                    <a:off x="7781972" y="6975840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>
                    <a:extLst>
                      <a:ext uri="{FF2B5EF4-FFF2-40B4-BE49-F238E27FC236}">
                        <a16:creationId xmlns:a16="http://schemas.microsoft.com/office/drawing/2014/main" id="{34066781-9097-C64A-828B-5F979CCC7EAB}"/>
                      </a:ext>
                    </a:extLst>
                  </p:cNvPr>
                  <p:cNvCxnSpPr>
                    <a:cxnSpLocks/>
                    <a:stCxn id="223" idx="6"/>
                    <a:endCxn id="171" idx="2"/>
                  </p:cNvCxnSpPr>
                  <p:nvPr/>
                </p:nvCxnSpPr>
                <p:spPr>
                  <a:xfrm>
                    <a:off x="7781972" y="8624238"/>
                    <a:ext cx="1401689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円/楕円 219">
                    <a:extLst>
                      <a:ext uri="{FF2B5EF4-FFF2-40B4-BE49-F238E27FC236}">
                        <a16:creationId xmlns:a16="http://schemas.microsoft.com/office/drawing/2014/main" id="{B650C9BD-D89A-414B-ACAE-2139642A79CA}"/>
                      </a:ext>
                    </a:extLst>
                  </p:cNvPr>
                  <p:cNvSpPr/>
                  <p:nvPr/>
                </p:nvSpPr>
                <p:spPr>
                  <a:xfrm>
                    <a:off x="6521972" y="6345840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円/楕円 222">
                    <a:extLst>
                      <a:ext uri="{FF2B5EF4-FFF2-40B4-BE49-F238E27FC236}">
                        <a16:creationId xmlns:a16="http://schemas.microsoft.com/office/drawing/2014/main" id="{A27DB436-3B9E-5D44-87CC-441C28869F5C}"/>
                      </a:ext>
                    </a:extLst>
                  </p:cNvPr>
                  <p:cNvSpPr/>
                  <p:nvPr/>
                </p:nvSpPr>
                <p:spPr>
                  <a:xfrm>
                    <a:off x="6521972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円/楕円 223">
                    <a:extLst>
                      <a:ext uri="{FF2B5EF4-FFF2-40B4-BE49-F238E27FC236}">
                        <a16:creationId xmlns:a16="http://schemas.microsoft.com/office/drawing/2014/main" id="{942D864F-75BE-2F44-959B-4E92E90ABBAF}"/>
                      </a:ext>
                    </a:extLst>
                  </p:cNvPr>
                  <p:cNvSpPr/>
                  <p:nvPr/>
                </p:nvSpPr>
                <p:spPr>
                  <a:xfrm>
                    <a:off x="6521972" y="9642636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0" name="直線コネクタ 229">
                    <a:extLst>
                      <a:ext uri="{FF2B5EF4-FFF2-40B4-BE49-F238E27FC236}">
                        <a16:creationId xmlns:a16="http://schemas.microsoft.com/office/drawing/2014/main" id="{6E619581-E7F4-644D-A8C3-F1CACF69E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697584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>
                    <a:extLst>
                      <a:ext uri="{FF2B5EF4-FFF2-40B4-BE49-F238E27FC236}">
                        <a16:creationId xmlns:a16="http://schemas.microsoft.com/office/drawing/2014/main" id="{72BD5663-71BB-2940-B290-23F32F2632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61615" y="8624238"/>
                    <a:ext cx="1260000" cy="13085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>
                    <a:extLst>
                      <a:ext uri="{FF2B5EF4-FFF2-40B4-BE49-F238E27FC236}">
                        <a16:creationId xmlns:a16="http://schemas.microsoft.com/office/drawing/2014/main" id="{96B69999-264C-644E-A524-8FC498348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1027263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9" name="角丸四角形 88">
                <a:extLst>
                  <a:ext uri="{FF2B5EF4-FFF2-40B4-BE49-F238E27FC236}">
                    <a16:creationId xmlns:a16="http://schemas.microsoft.com/office/drawing/2014/main" id="{8C44ADC5-1C55-CE49-AC41-6BDA4311E89F}"/>
                  </a:ext>
                </a:extLst>
              </p:cNvPr>
              <p:cNvSpPr/>
              <p:nvPr/>
            </p:nvSpPr>
            <p:spPr>
              <a:xfrm>
                <a:off x="4408161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角丸四角形 89">
                <a:extLst>
                  <a:ext uri="{FF2B5EF4-FFF2-40B4-BE49-F238E27FC236}">
                    <a16:creationId xmlns:a16="http://schemas.microsoft.com/office/drawing/2014/main" id="{4D3877A4-AC4E-E543-9663-EB67AA22D71E}"/>
                  </a:ext>
                </a:extLst>
              </p:cNvPr>
              <p:cNvSpPr/>
              <p:nvPr/>
            </p:nvSpPr>
            <p:spPr>
              <a:xfrm>
                <a:off x="1794476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B6A25910-C913-FF4D-AF3B-5DD889C3EBBC}"/>
                  </a:ext>
                </a:extLst>
              </p:cNvPr>
              <p:cNvSpPr txBox="1"/>
              <p:nvPr/>
            </p:nvSpPr>
            <p:spPr>
              <a:xfrm>
                <a:off x="1628951" y="498359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3555080-6C83-9D4A-B876-72AD36BBAFDD}"/>
                  </a:ext>
                </a:extLst>
              </p:cNvPr>
              <p:cNvSpPr txBox="1"/>
              <p:nvPr/>
            </p:nvSpPr>
            <p:spPr>
              <a:xfrm>
                <a:off x="4247921" y="4959766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6840E1C-B9EB-9040-B4F7-CCB47D2EC1DD}"/>
                </a:ext>
              </a:extLst>
            </p:cNvPr>
            <p:cNvGrpSpPr/>
            <p:nvPr/>
          </p:nvGrpSpPr>
          <p:grpSpPr>
            <a:xfrm>
              <a:off x="8217854" y="4953856"/>
              <a:ext cx="9241074" cy="8248253"/>
              <a:chOff x="8217854" y="4953856"/>
              <a:chExt cx="9241074" cy="8248253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365C89F8-9082-2F40-82D9-4AE13E4B42CC}"/>
                  </a:ext>
                </a:extLst>
              </p:cNvPr>
              <p:cNvSpPr/>
              <p:nvPr/>
            </p:nvSpPr>
            <p:spPr>
              <a:xfrm>
                <a:off x="11931805" y="5553308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C91493B-AF5D-934A-95A9-38667F7D5176}"/>
                  </a:ext>
                </a:extLst>
              </p:cNvPr>
              <p:cNvGrpSpPr/>
              <p:nvPr/>
            </p:nvGrpSpPr>
            <p:grpSpPr>
              <a:xfrm>
                <a:off x="8217854" y="5844030"/>
                <a:ext cx="9241074" cy="7358079"/>
                <a:chOff x="8217854" y="5844030"/>
                <a:chExt cx="9241074" cy="7358079"/>
              </a:xfrm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7F9BB56C-AE8A-6D43-9EB8-6A338D3CBB9C}"/>
                    </a:ext>
                  </a:extLst>
                </p:cNvPr>
                <p:cNvSpPr txBox="1"/>
                <p:nvPr/>
              </p:nvSpPr>
              <p:spPr>
                <a:xfrm>
                  <a:off x="10904270" y="12617334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多層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0A81C11E-DC4B-BE43-8508-1A89C45E907A}"/>
                    </a:ext>
                  </a:extLst>
                </p:cNvPr>
                <p:cNvGrpSpPr/>
                <p:nvPr/>
              </p:nvGrpSpPr>
              <p:grpSpPr>
                <a:xfrm>
                  <a:off x="8217854" y="5844030"/>
                  <a:ext cx="9241074" cy="6211850"/>
                  <a:chOff x="8217854" y="5844030"/>
                  <a:chExt cx="9241074" cy="6211850"/>
                </a:xfrm>
              </p:grpSpPr>
              <p:cxnSp>
                <p:nvCxnSpPr>
                  <p:cNvPr id="258" name="直線コネクタ 257">
                    <a:extLst>
                      <a:ext uri="{FF2B5EF4-FFF2-40B4-BE49-F238E27FC236}">
                        <a16:creationId xmlns:a16="http://schemas.microsoft.com/office/drawing/2014/main" id="{76B859D1-F352-9E4C-BDFC-1F1092BD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98928" y="9049609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線コネクタ 258">
                    <a:extLst>
                      <a:ext uri="{FF2B5EF4-FFF2-40B4-BE49-F238E27FC236}">
                        <a16:creationId xmlns:a16="http://schemas.microsoft.com/office/drawing/2014/main" id="{044E30EE-3CB5-354A-8B3D-CB70C2050973}"/>
                      </a:ext>
                    </a:extLst>
                  </p:cNvPr>
                  <p:cNvCxnSpPr>
                    <a:cxnSpLocks/>
                    <a:stCxn id="266" idx="6"/>
                    <a:endCxn id="278" idx="2"/>
                  </p:cNvCxnSpPr>
                  <p:nvPr/>
                </p:nvCxnSpPr>
                <p:spPr>
                  <a:xfrm>
                    <a:off x="10755826" y="10697306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62" name="直線コネクタ 261">
                    <a:extLst>
                      <a:ext uri="{FF2B5EF4-FFF2-40B4-BE49-F238E27FC236}">
                        <a16:creationId xmlns:a16="http://schemas.microsoft.com/office/drawing/2014/main" id="{3BDF6A57-E874-8A45-885F-F706F96B3212}"/>
                      </a:ext>
                    </a:extLst>
                  </p:cNvPr>
                  <p:cNvCxnSpPr>
                    <a:cxnSpLocks/>
                    <a:stCxn id="264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92553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線コネクタ 262">
                    <a:extLst>
                      <a:ext uri="{FF2B5EF4-FFF2-40B4-BE49-F238E27FC236}">
                        <a16:creationId xmlns:a16="http://schemas.microsoft.com/office/drawing/2014/main" id="{57E3DD90-E612-5442-905D-BCDE76BECB07}"/>
                      </a:ext>
                    </a:extLst>
                  </p:cNvPr>
                  <p:cNvCxnSpPr>
                    <a:cxnSpLocks/>
                    <a:stCxn id="265" idx="6"/>
                    <a:endCxn id="278" idx="2"/>
                  </p:cNvCxnSpPr>
                  <p:nvPr/>
                </p:nvCxnSpPr>
                <p:spPr>
                  <a:xfrm>
                    <a:off x="10755826" y="9048513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円/楕円 263">
                    <a:extLst>
                      <a:ext uri="{FF2B5EF4-FFF2-40B4-BE49-F238E27FC236}">
                        <a16:creationId xmlns:a16="http://schemas.microsoft.com/office/drawing/2014/main" id="{C546195C-6B0A-6641-A396-DF288175A978}"/>
                      </a:ext>
                    </a:extLst>
                  </p:cNvPr>
                  <p:cNvSpPr/>
                  <p:nvPr/>
                </p:nvSpPr>
                <p:spPr>
                  <a:xfrm>
                    <a:off x="9495826" y="6769569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円/楕円 264">
                    <a:extLst>
                      <a:ext uri="{FF2B5EF4-FFF2-40B4-BE49-F238E27FC236}">
                        <a16:creationId xmlns:a16="http://schemas.microsoft.com/office/drawing/2014/main" id="{76B5B612-F81D-604A-8BCF-ADEEDC723365}"/>
                      </a:ext>
                    </a:extLst>
                  </p:cNvPr>
                  <p:cNvSpPr/>
                  <p:nvPr/>
                </p:nvSpPr>
                <p:spPr>
                  <a:xfrm>
                    <a:off x="9495826" y="841836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円/楕円 265">
                    <a:extLst>
                      <a:ext uri="{FF2B5EF4-FFF2-40B4-BE49-F238E27FC236}">
                        <a16:creationId xmlns:a16="http://schemas.microsoft.com/office/drawing/2014/main" id="{CA707C3A-8A24-2842-ADD9-FC19DEAF50E5}"/>
                      </a:ext>
                    </a:extLst>
                  </p:cNvPr>
                  <p:cNvSpPr/>
                  <p:nvPr/>
                </p:nvSpPr>
                <p:spPr>
                  <a:xfrm>
                    <a:off x="9495826" y="1006715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67" name="直線コネクタ 266">
                    <a:extLst>
                      <a:ext uri="{FF2B5EF4-FFF2-40B4-BE49-F238E27FC236}">
                        <a16:creationId xmlns:a16="http://schemas.microsoft.com/office/drawing/2014/main" id="{3C75EB2C-978B-254F-82A2-976FC442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739972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線コネクタ 267">
                    <a:extLst>
                      <a:ext uri="{FF2B5EF4-FFF2-40B4-BE49-F238E27FC236}">
                        <a16:creationId xmlns:a16="http://schemas.microsoft.com/office/drawing/2014/main" id="{30396AFB-61A7-EC4A-AE58-FD17C0B90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5469" y="9048513"/>
                    <a:ext cx="1260000" cy="13088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線コネクタ 268">
                    <a:extLst>
                      <a:ext uri="{FF2B5EF4-FFF2-40B4-BE49-F238E27FC236}">
                        <a16:creationId xmlns:a16="http://schemas.microsoft.com/office/drawing/2014/main" id="{1A08E44A-703B-A849-B260-B105D344C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1069730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6" name="円/楕円 275">
                    <a:extLst>
                      <a:ext uri="{FF2B5EF4-FFF2-40B4-BE49-F238E27FC236}">
                        <a16:creationId xmlns:a16="http://schemas.microsoft.com/office/drawing/2014/main" id="{6700D436-3507-454A-92FB-BA57DDBEBAB1}"/>
                      </a:ext>
                    </a:extLst>
                  </p:cNvPr>
                  <p:cNvSpPr/>
                  <p:nvPr/>
                </p:nvSpPr>
                <p:spPr>
                  <a:xfrm>
                    <a:off x="12237326" y="749799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円/楕円 276">
                    <a:extLst>
                      <a:ext uri="{FF2B5EF4-FFF2-40B4-BE49-F238E27FC236}">
                        <a16:creationId xmlns:a16="http://schemas.microsoft.com/office/drawing/2014/main" id="{C1F7C6A5-4751-EF4C-AA29-A945D08DAA73}"/>
                      </a:ext>
                    </a:extLst>
                  </p:cNvPr>
                  <p:cNvSpPr/>
                  <p:nvPr/>
                </p:nvSpPr>
                <p:spPr>
                  <a:xfrm>
                    <a:off x="12237326" y="914678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円/楕円 277">
                    <a:extLst>
                      <a:ext uri="{FF2B5EF4-FFF2-40B4-BE49-F238E27FC236}">
                        <a16:creationId xmlns:a16="http://schemas.microsoft.com/office/drawing/2014/main" id="{019F766A-59EA-1045-B83A-B40DD49803B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10795578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円/楕円 278">
                    <a:extLst>
                      <a:ext uri="{FF2B5EF4-FFF2-40B4-BE49-F238E27FC236}">
                        <a16:creationId xmlns:a16="http://schemas.microsoft.com/office/drawing/2014/main" id="{422C2718-CB9D-164A-8A3C-6219352CB1A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5844030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81" name="直線コネクタ 280">
                    <a:extLst>
                      <a:ext uri="{FF2B5EF4-FFF2-40B4-BE49-F238E27FC236}">
                        <a16:creationId xmlns:a16="http://schemas.microsoft.com/office/drawing/2014/main" id="{F39EE7DA-E142-E243-AD5D-6054B577BA88}"/>
                      </a:ext>
                    </a:extLst>
                  </p:cNvPr>
                  <p:cNvCxnSpPr>
                    <a:cxnSpLocks/>
                    <a:stCxn id="266" idx="6"/>
                    <a:endCxn id="277" idx="2"/>
                  </p:cNvCxnSpPr>
                  <p:nvPr/>
                </p:nvCxnSpPr>
                <p:spPr>
                  <a:xfrm flipV="1">
                    <a:off x="10755826" y="9776936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>
                    <a:extLst>
                      <a:ext uri="{FF2B5EF4-FFF2-40B4-BE49-F238E27FC236}">
                        <a16:creationId xmlns:a16="http://schemas.microsoft.com/office/drawing/2014/main" id="{4C25543D-4479-CD4B-8F2F-CFFE7A3BF125}"/>
                      </a:ext>
                    </a:extLst>
                  </p:cNvPr>
                  <p:cNvCxnSpPr>
                    <a:cxnSpLocks/>
                    <a:stCxn id="266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4223125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>
                    <a:extLst>
                      <a:ext uri="{FF2B5EF4-FFF2-40B4-BE49-F238E27FC236}">
                        <a16:creationId xmlns:a16="http://schemas.microsoft.com/office/drawing/2014/main" id="{1EFD9194-F24A-F64E-A64A-4D192575A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773084" y="8101396"/>
                    <a:ext cx="1481500" cy="256916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コネクタ 291">
                    <a:extLst>
                      <a:ext uri="{FF2B5EF4-FFF2-40B4-BE49-F238E27FC236}">
                        <a16:creationId xmlns:a16="http://schemas.microsoft.com/office/drawing/2014/main" id="{0A32A96A-0D12-A24E-B452-B1878994D705}"/>
                      </a:ext>
                    </a:extLst>
                  </p:cNvPr>
                  <p:cNvCxnSpPr>
                    <a:cxnSpLocks/>
                    <a:stCxn id="265" idx="6"/>
                    <a:endCxn id="277" idx="2"/>
                  </p:cNvCxnSpPr>
                  <p:nvPr/>
                </p:nvCxnSpPr>
                <p:spPr>
                  <a:xfrm>
                    <a:off x="10755826" y="9048513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線コネクタ 294">
                    <a:extLst>
                      <a:ext uri="{FF2B5EF4-FFF2-40B4-BE49-F238E27FC236}">
                        <a16:creationId xmlns:a16="http://schemas.microsoft.com/office/drawing/2014/main" id="{3364FB04-36B5-604C-8C02-8F50DF0AD55E}"/>
                      </a:ext>
                    </a:extLst>
                  </p:cNvPr>
                  <p:cNvCxnSpPr>
                    <a:cxnSpLocks/>
                    <a:stCxn id="265" idx="6"/>
                    <a:endCxn id="276" idx="2"/>
                  </p:cNvCxnSpPr>
                  <p:nvPr/>
                </p:nvCxnSpPr>
                <p:spPr>
                  <a:xfrm flipV="1">
                    <a:off x="10755826" y="8128143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線コネクタ 297">
                    <a:extLst>
                      <a:ext uri="{FF2B5EF4-FFF2-40B4-BE49-F238E27FC236}">
                        <a16:creationId xmlns:a16="http://schemas.microsoft.com/office/drawing/2014/main" id="{3D92B747-6713-534D-B99F-F0DE6DEED551}"/>
                      </a:ext>
                    </a:extLst>
                  </p:cNvPr>
                  <p:cNvCxnSpPr>
                    <a:cxnSpLocks/>
                    <a:stCxn id="265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257433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線コネクタ 301">
                    <a:extLst>
                      <a:ext uri="{FF2B5EF4-FFF2-40B4-BE49-F238E27FC236}">
                        <a16:creationId xmlns:a16="http://schemas.microsoft.com/office/drawing/2014/main" id="{E38B8806-9786-FB4C-8E6B-00AA6DD688F5}"/>
                      </a:ext>
                    </a:extLst>
                  </p:cNvPr>
                  <p:cNvCxnSpPr>
                    <a:cxnSpLocks/>
                    <a:stCxn id="264" idx="6"/>
                    <a:endCxn id="276" idx="2"/>
                  </p:cNvCxnSpPr>
                  <p:nvPr/>
                </p:nvCxnSpPr>
                <p:spPr>
                  <a:xfrm>
                    <a:off x="10755826" y="7399720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線コネクタ 304">
                    <a:extLst>
                      <a:ext uri="{FF2B5EF4-FFF2-40B4-BE49-F238E27FC236}">
                        <a16:creationId xmlns:a16="http://schemas.microsoft.com/office/drawing/2014/main" id="{8A360632-088D-254C-B1EF-9BA135297EDB}"/>
                      </a:ext>
                    </a:extLst>
                  </p:cNvPr>
                  <p:cNvCxnSpPr>
                    <a:cxnSpLocks/>
                    <a:stCxn id="264" idx="6"/>
                    <a:endCxn id="277" idx="2"/>
                  </p:cNvCxnSpPr>
                  <p:nvPr/>
                </p:nvCxnSpPr>
                <p:spPr>
                  <a:xfrm>
                    <a:off x="10755826" y="7399720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線コネクタ 307">
                    <a:extLst>
                      <a:ext uri="{FF2B5EF4-FFF2-40B4-BE49-F238E27FC236}">
                        <a16:creationId xmlns:a16="http://schemas.microsoft.com/office/drawing/2014/main" id="{88410E11-A2F1-D345-9734-52BA1AED2E5B}"/>
                      </a:ext>
                    </a:extLst>
                  </p:cNvPr>
                  <p:cNvCxnSpPr>
                    <a:cxnSpLocks/>
                    <a:stCxn id="264" idx="6"/>
                    <a:endCxn id="278" idx="2"/>
                  </p:cNvCxnSpPr>
                  <p:nvPr/>
                </p:nvCxnSpPr>
                <p:spPr>
                  <a:xfrm>
                    <a:off x="10755826" y="7399720"/>
                    <a:ext cx="1481500" cy="402600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円/楕円 311">
                    <a:extLst>
                      <a:ext uri="{FF2B5EF4-FFF2-40B4-BE49-F238E27FC236}">
                        <a16:creationId xmlns:a16="http://schemas.microsoft.com/office/drawing/2014/main" id="{01AA7411-995A-7345-ADDC-9EA99F67F559}"/>
                      </a:ext>
                    </a:extLst>
                  </p:cNvPr>
                  <p:cNvSpPr/>
                  <p:nvPr/>
                </p:nvSpPr>
                <p:spPr>
                  <a:xfrm>
                    <a:off x="14956186" y="8417626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7" name="直線コネクタ 316">
                    <a:extLst>
                      <a:ext uri="{FF2B5EF4-FFF2-40B4-BE49-F238E27FC236}">
                        <a16:creationId xmlns:a16="http://schemas.microsoft.com/office/drawing/2014/main" id="{5C5493DB-10A9-A241-B898-0C3C9F6F4640}"/>
                      </a:ext>
                    </a:extLst>
                  </p:cNvPr>
                  <p:cNvCxnSpPr>
                    <a:cxnSpLocks/>
                    <a:stCxn id="279" idx="6"/>
                    <a:endCxn id="312" idx="2"/>
                  </p:cNvCxnSpPr>
                  <p:nvPr/>
                </p:nvCxnSpPr>
                <p:spPr>
                  <a:xfrm>
                    <a:off x="13497326" y="6474181"/>
                    <a:ext cx="1458860" cy="257359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>
                    <a:extLst>
                      <a:ext uri="{FF2B5EF4-FFF2-40B4-BE49-F238E27FC236}">
                        <a16:creationId xmlns:a16="http://schemas.microsoft.com/office/drawing/2014/main" id="{5EA149CE-F612-944F-8AC2-D678A9DFCFE3}"/>
                      </a:ext>
                    </a:extLst>
                  </p:cNvPr>
                  <p:cNvCxnSpPr>
                    <a:cxnSpLocks/>
                    <a:stCxn id="276" idx="6"/>
                    <a:endCxn id="312" idx="2"/>
                  </p:cNvCxnSpPr>
                  <p:nvPr/>
                </p:nvCxnSpPr>
                <p:spPr>
                  <a:xfrm>
                    <a:off x="13497326" y="8128143"/>
                    <a:ext cx="1458860" cy="919634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線コネクタ 335">
                    <a:extLst>
                      <a:ext uri="{FF2B5EF4-FFF2-40B4-BE49-F238E27FC236}">
                        <a16:creationId xmlns:a16="http://schemas.microsoft.com/office/drawing/2014/main" id="{EE524017-A57A-744A-BD59-0E3BEB43F8C6}"/>
                      </a:ext>
                    </a:extLst>
                  </p:cNvPr>
                  <p:cNvCxnSpPr>
                    <a:cxnSpLocks/>
                    <a:stCxn id="277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72915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線コネクタ 346">
                    <a:extLst>
                      <a:ext uri="{FF2B5EF4-FFF2-40B4-BE49-F238E27FC236}">
                        <a16:creationId xmlns:a16="http://schemas.microsoft.com/office/drawing/2014/main" id="{6282BD44-2972-D348-BBA8-16AE87EC9F28}"/>
                      </a:ext>
                    </a:extLst>
                  </p:cNvPr>
                  <p:cNvCxnSpPr>
                    <a:cxnSpLocks/>
                    <a:stCxn id="278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237795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角丸四角形 86">
                <a:extLst>
                  <a:ext uri="{FF2B5EF4-FFF2-40B4-BE49-F238E27FC236}">
                    <a16:creationId xmlns:a16="http://schemas.microsoft.com/office/drawing/2014/main" id="{9BC87947-6F46-E542-84EE-7F39B3228977}"/>
                  </a:ext>
                </a:extLst>
              </p:cNvPr>
              <p:cNvSpPr/>
              <p:nvPr/>
            </p:nvSpPr>
            <p:spPr>
              <a:xfrm>
                <a:off x="14624057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8" name="角丸四角形 87">
                <a:extLst>
                  <a:ext uri="{FF2B5EF4-FFF2-40B4-BE49-F238E27FC236}">
                    <a16:creationId xmlns:a16="http://schemas.microsoft.com/office/drawing/2014/main" id="{095CA43D-8282-E940-B8CF-9D16136CC8DD}"/>
                  </a:ext>
                </a:extLst>
              </p:cNvPr>
              <p:cNvSpPr/>
              <p:nvPr/>
            </p:nvSpPr>
            <p:spPr>
              <a:xfrm>
                <a:off x="9177972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6AB9C2F-F11A-A146-916F-45104074B7C8}"/>
                  </a:ext>
                </a:extLst>
              </p:cNvPr>
              <p:cNvSpPr txBox="1"/>
              <p:nvPr/>
            </p:nvSpPr>
            <p:spPr>
              <a:xfrm>
                <a:off x="9017732" y="4957755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4B382EB-A76C-1E42-AA6E-28012BF34B41}"/>
                  </a:ext>
                </a:extLst>
              </p:cNvPr>
              <p:cNvSpPr txBox="1"/>
              <p:nvPr/>
            </p:nvSpPr>
            <p:spPr>
              <a:xfrm>
                <a:off x="11776388" y="4953856"/>
                <a:ext cx="22161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中間層</a:t>
                </a:r>
                <a:endParaRPr kumimoji="1" lang="ja-JP" altLang="en-US" sz="320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1447E17-B435-A94F-B48D-54B26BB52648}"/>
                  </a:ext>
                </a:extLst>
              </p:cNvPr>
              <p:cNvSpPr txBox="1"/>
              <p:nvPr/>
            </p:nvSpPr>
            <p:spPr>
              <a:xfrm>
                <a:off x="14478092" y="495392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1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 dirty="0"/>
                    <a:t>：男性</a:t>
                  </a:r>
                  <a:endParaRPr kumimoji="1" lang="ja-JP" altLang="en-US" sz="3200" dirty="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与えられたデータは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男性？女性？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男性と女性を識別する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直線を求める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66C93E-4369-1642-8FA1-942F17947F4D}"/>
              </a:ext>
            </a:extLst>
          </p:cNvPr>
          <p:cNvCxnSpPr>
            <a:cxnSpLocks/>
          </p:cNvCxnSpPr>
          <p:nvPr/>
        </p:nvCxnSpPr>
        <p:spPr>
          <a:xfrm>
            <a:off x="12252402" y="6378498"/>
            <a:ext cx="4219438" cy="5318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2018/4/23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109F178-2620-4DDC-A122-E40821A5302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3"/>
                  <a:stretch>
                    <a:fillRect t="-2934" r="-3430" b="-7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pPr/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/>
                              <m:t> </m:t>
                            </m:r>
                          </m:e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4000" dirty="0"/>
                  <a:t>となるように分類</a:t>
                </a: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blipFill>
                <a:blip r:embed="rId11"/>
                <a:stretch>
                  <a:fillRect r="-1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/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>
                                <a:solidFill>
                                  <a:schemeClr val="accent2"/>
                                </a:solidFill>
                                <a:latin typeface="+mn-ea"/>
                              </a:rPr>
                              <m:t>正解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 smtClean="0">
                                <a:solidFill>
                                  <a:schemeClr val="accent3"/>
                                </a:solidFill>
                                <a:latin typeface="+mn-ea"/>
                              </a:rPr>
                              <m:t>不正解</m:t>
                            </m:r>
                          </m:e>
                        </m:eqArr>
                      </m:e>
                    </m:d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ja-JP" altLang="en-US" sz="4000" dirty="0"/>
                  <a:t>と</a:t>
                </a:r>
                <a:r>
                  <a:rPr lang="ja-JP" altLang="en-US" sz="4000" dirty="0"/>
                  <a:t>なる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blipFill>
                <a:blip r:embed="rId12"/>
                <a:stretch>
                  <a:fillRect r="-18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三角形 63">
            <a:extLst>
              <a:ext uri="{FF2B5EF4-FFF2-40B4-BE49-F238E27FC236}">
                <a16:creationId xmlns:a16="http://schemas.microsoft.com/office/drawing/2014/main" id="{F74536D7-2180-46EC-9A13-C5F965706664}"/>
              </a:ext>
            </a:extLst>
          </p:cNvPr>
          <p:cNvSpPr/>
          <p:nvPr/>
        </p:nvSpPr>
        <p:spPr>
          <a:xfrm rot="10800000">
            <a:off x="3847628" y="846097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1580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109F178-2620-4DDC-A122-E40821A5302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3"/>
                  <a:stretch>
                    <a:fillRect t="-2934" r="-3430" b="-7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pPr/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908F1A8F-B902-487B-AA3A-38E4D480C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515" y="10863965"/>
              <a:ext cx="766101" cy="737443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4C12E3-98B9-4EF4-8DC4-8A832C876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0871" y="11390348"/>
              <a:ext cx="408924" cy="452484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角丸四角形吹き出し 207">
            <a:extLst>
              <a:ext uri="{FF2B5EF4-FFF2-40B4-BE49-F238E27FC236}">
                <a16:creationId xmlns:a16="http://schemas.microsoft.com/office/drawing/2014/main" id="{735CD3CF-AEF6-4B8B-BDBA-E500E177548E}"/>
              </a:ext>
            </a:extLst>
          </p:cNvPr>
          <p:cNvSpPr/>
          <p:nvPr/>
        </p:nvSpPr>
        <p:spPr>
          <a:xfrm>
            <a:off x="13810439" y="10579851"/>
            <a:ext cx="2151730" cy="931643"/>
          </a:xfrm>
          <a:prstGeom prst="wedgeRoundRectCallout">
            <a:avLst>
              <a:gd name="adj1" fmla="val -73778"/>
              <a:gd name="adj2" fmla="val -14714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大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55" name="角丸四角形吹き出し 207">
            <a:extLst>
              <a:ext uri="{FF2B5EF4-FFF2-40B4-BE49-F238E27FC236}">
                <a16:creationId xmlns:a16="http://schemas.microsoft.com/office/drawing/2014/main" id="{43D0A94A-395C-481C-AB99-E66E9D47E0D6}"/>
              </a:ext>
            </a:extLst>
          </p:cNvPr>
          <p:cNvSpPr/>
          <p:nvPr/>
        </p:nvSpPr>
        <p:spPr>
          <a:xfrm>
            <a:off x="8568147" y="11191213"/>
            <a:ext cx="2151730" cy="931643"/>
          </a:xfrm>
          <a:prstGeom prst="wedgeRoundRectCallout">
            <a:avLst>
              <a:gd name="adj1" fmla="val 73095"/>
              <a:gd name="adj2" fmla="val 33500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小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D9E0A18-F25D-4CF7-B86B-550979EBA5EA}"/>
              </a:ext>
            </a:extLst>
          </p:cNvPr>
          <p:cNvSpPr/>
          <p:nvPr/>
        </p:nvSpPr>
        <p:spPr>
          <a:xfrm>
            <a:off x="9876779" y="11352178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DE7B035-A07E-4F72-920C-C12484B285E3}"/>
              </a:ext>
            </a:extLst>
          </p:cNvPr>
          <p:cNvSpPr/>
          <p:nvPr/>
        </p:nvSpPr>
        <p:spPr>
          <a:xfrm>
            <a:off x="15116143" y="10744422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5CAA1B-CB35-4B65-9919-2404E07B4B30}"/>
              </a:ext>
            </a:extLst>
          </p:cNvPr>
          <p:cNvGrpSpPr/>
          <p:nvPr/>
        </p:nvGrpSpPr>
        <p:grpSpPr>
          <a:xfrm>
            <a:off x="559863" y="6479637"/>
            <a:ext cx="6589353" cy="3149994"/>
            <a:chOff x="559863" y="6479637"/>
            <a:chExt cx="6589353" cy="31499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/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sSubSup>
                                  <m:sSubSupPr>
                                    <m:ctrlP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sz="4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/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4000" i="1" smtClean="0">
                          <a:latin typeface="Cambria Math" panose="02040503050406030204" pitchFamily="18" charset="0"/>
                        </a:rPr>
                        <m:t>誤差</m:t>
                      </m:r>
                    </m:oMath>
                  </a14:m>
                  <a:r>
                    <a:rPr kumimoji="1" lang="ja-JP" altLang="en-US" sz="4000" dirty="0"/>
                    <a:t>関数</a:t>
                  </a:r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blipFill>
                  <a:blip r:embed="rId12"/>
                  <a:stretch>
                    <a:fillRect t="-12069" r="-8447" b="-396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/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角丸四角形吹き出し 207">
            <a:extLst>
              <a:ext uri="{FF2B5EF4-FFF2-40B4-BE49-F238E27FC236}">
                <a16:creationId xmlns:a16="http://schemas.microsoft.com/office/drawing/2014/main" id="{0AD419C0-4AC7-476E-985A-526ACD8B0D15}"/>
              </a:ext>
            </a:extLst>
          </p:cNvPr>
          <p:cNvSpPr/>
          <p:nvPr/>
        </p:nvSpPr>
        <p:spPr>
          <a:xfrm>
            <a:off x="4393867" y="4951910"/>
            <a:ext cx="4007059" cy="1455925"/>
          </a:xfrm>
          <a:prstGeom prst="wedgeRoundRectCallout">
            <a:avLst>
              <a:gd name="adj1" fmla="val -48704"/>
              <a:gd name="adj2" fmla="val 67666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不正解のデータ</a:t>
            </a:r>
            <a:endParaRPr lang="en-US" altLang="ja-JP" dirty="0">
              <a:solidFill>
                <a:schemeClr val="bg2"/>
              </a:solidFill>
            </a:endParaRPr>
          </a:p>
          <a:p>
            <a:pPr algn="ctr"/>
            <a:r>
              <a:rPr lang="ja-JP" altLang="en-US" dirty="0">
                <a:solidFill>
                  <a:schemeClr val="bg2"/>
                </a:solidFill>
              </a:rPr>
              <a:t>のみの総和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/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 sz="4000" dirty="0">
                    <a:solidFill>
                      <a:schemeClr val="accent2"/>
                    </a:solidFill>
                  </a:rPr>
                  <a:t>が最小となるような</a:t>
                </a:r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4000" dirty="0"/>
                  <a:t>を求めたい</a:t>
                </a: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blipFill>
                <a:blip r:embed="rId14"/>
                <a:stretch>
                  <a:fillRect t="-12931" r="-1353" b="-38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三角形 63">
            <a:extLst>
              <a:ext uri="{FF2B5EF4-FFF2-40B4-BE49-F238E27FC236}">
                <a16:creationId xmlns:a16="http://schemas.microsoft.com/office/drawing/2014/main" id="{CB7B9DFC-0FC1-479B-A921-2C6062D1AE9E}"/>
              </a:ext>
            </a:extLst>
          </p:cNvPr>
          <p:cNvSpPr/>
          <p:nvPr/>
        </p:nvSpPr>
        <p:spPr>
          <a:xfrm rot="10800000">
            <a:off x="3578663" y="9919460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/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2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109F178-2620-4DDC-A122-E40821A5302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2A755E4A-9A62-4052-9E2E-AF6D3311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3"/>
                  <a:stretch>
                    <a:fillRect t="-2934" r="-3430" b="-7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pPr/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466465" y="6479637"/>
                <a:ext cx="6259406" cy="15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ja-JP" sz="4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4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5" y="6479637"/>
                <a:ext cx="6259406" cy="1586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27B52C58-31FC-41B6-B90D-17E76CF14472}"/>
                  </a:ext>
                </a:extLst>
              </p:cNvPr>
              <p:cNvSpPr/>
              <p:nvPr/>
            </p:nvSpPr>
            <p:spPr>
              <a:xfrm>
                <a:off x="4393867" y="4951910"/>
                <a:ext cx="4007059" cy="1455925"/>
              </a:xfrm>
              <a:prstGeom prst="wedgeRoundRectCallout">
                <a:avLst>
                  <a:gd name="adj1" fmla="val -48704"/>
                  <a:gd name="adj2" fmla="val 67666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dirty="0">
                    <a:solidFill>
                      <a:schemeClr val="bg2"/>
                    </a:solidFill>
                  </a:rPr>
                  <a:t>が式に</a:t>
                </a:r>
                <a:endParaRPr lang="en-US" altLang="ja-JP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ja-JP" altLang="en-US" dirty="0">
                    <a:solidFill>
                      <a:schemeClr val="bg2"/>
                    </a:solidFill>
                  </a:rPr>
                  <a:t>含まれていない</a:t>
                </a:r>
                <a:endParaRPr kumimoji="1" lang="ja-JP" alt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27B52C58-31FC-41B6-B90D-17E76CF1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67" y="4951910"/>
                <a:ext cx="4007059" cy="1455925"/>
              </a:xfrm>
              <a:prstGeom prst="wedgeRoundRectCallout">
                <a:avLst>
                  <a:gd name="adj1" fmla="val -48704"/>
                  <a:gd name="adj2" fmla="val 6766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A41E6F4-A95D-4A87-94F6-D0A60B3F024A}"/>
              </a:ext>
            </a:extLst>
          </p:cNvPr>
          <p:cNvSpPr txBox="1"/>
          <p:nvPr/>
        </p:nvSpPr>
        <p:spPr>
          <a:xfrm>
            <a:off x="338494" y="9146605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勾配ベクトルの幾何学的な性質を利用</a:t>
            </a:r>
          </a:p>
        </p:txBody>
      </p: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34174" y="824429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31" name="角丸四角形吹き出し 207">
            <a:extLst>
              <a:ext uri="{FF2B5EF4-FFF2-40B4-BE49-F238E27FC236}">
                <a16:creationId xmlns:a16="http://schemas.microsoft.com/office/drawing/2014/main" id="{E502277C-F2E4-4A3A-8B73-225DEE6AF497}"/>
              </a:ext>
            </a:extLst>
          </p:cNvPr>
          <p:cNvSpPr/>
          <p:nvPr/>
        </p:nvSpPr>
        <p:spPr>
          <a:xfrm>
            <a:off x="4393867" y="10281438"/>
            <a:ext cx="4429978" cy="1455925"/>
          </a:xfrm>
          <a:prstGeom prst="wedgeRoundRectCallout">
            <a:avLst>
              <a:gd name="adj1" fmla="val -37478"/>
              <a:gd name="adj2" fmla="val -82186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関数値が最も増加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する方向を向く</a:t>
            </a:r>
          </a:p>
        </p:txBody>
      </p:sp>
    </p:spTree>
    <p:extLst>
      <p:ext uri="{BB962C8B-B14F-4D97-AF65-F5344CB8AC3E}">
        <p14:creationId xmlns:p14="http://schemas.microsoft.com/office/powerpoint/2010/main" val="5286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エメラルドグリーンメイン">
      <a:dk1>
        <a:srgbClr val="333333"/>
      </a:dk1>
      <a:lt1>
        <a:srgbClr val="FFFFFF"/>
      </a:lt1>
      <a:dk2>
        <a:srgbClr val="153430"/>
      </a:dk2>
      <a:lt2>
        <a:srgbClr val="EEEEEE"/>
      </a:lt2>
      <a:accent1>
        <a:srgbClr val="4DBDB0"/>
      </a:accent1>
      <a:accent2>
        <a:srgbClr val="CE4457"/>
      </a:accent2>
      <a:accent3>
        <a:srgbClr val="4197B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1080</Words>
  <Application>Microsoft Office PowerPoint</Application>
  <PresentationFormat>ユーザー設定</PresentationFormat>
  <Paragraphs>364</Paragraphs>
  <Slides>16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Arial</vt:lpstr>
      <vt:lpstr>Calibri</vt:lpstr>
      <vt:lpstr>Cambria Math</vt:lpstr>
      <vt:lpstr>Office テーマ</vt:lpstr>
      <vt:lpstr>勉強会課題 (パーセプトロン)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 MATSUSHITA</dc:creator>
  <cp:lastModifiedBy>Pajama</cp:lastModifiedBy>
  <cp:revision>106</cp:revision>
  <cp:lastPrinted>2018-04-18T08:51:19Z</cp:lastPrinted>
  <dcterms:created xsi:type="dcterms:W3CDTF">2018-04-18T07:57:09Z</dcterms:created>
  <dcterms:modified xsi:type="dcterms:W3CDTF">2018-04-23T17:04:13Z</dcterms:modified>
</cp:coreProperties>
</file>