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69" r:id="rId3"/>
    <p:sldId id="271" r:id="rId4"/>
    <p:sldId id="276" r:id="rId5"/>
    <p:sldId id="277" r:id="rId6"/>
    <p:sldId id="278" r:id="rId7"/>
    <p:sldId id="275" r:id="rId8"/>
    <p:sldId id="274" r:id="rId9"/>
    <p:sldId id="272" r:id="rId10"/>
    <p:sldId id="270" r:id="rId11"/>
    <p:sldId id="267" r:id="rId12"/>
  </p:sldIdLst>
  <p:sldSz cx="18288000" cy="13716000"/>
  <p:notesSz cx="6858000" cy="9144000"/>
  <p:defaultTextStyle>
    <a:defPPr>
      <a:defRPr lang="ja-JP"/>
    </a:defPPr>
    <a:lvl1pPr marL="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90" userDrawn="1">
          <p15:clr>
            <a:srgbClr val="A4A3A4"/>
          </p15:clr>
        </p15:guide>
        <p15:guide id="2" pos="7189" userDrawn="1">
          <p15:clr>
            <a:srgbClr val="A4A3A4"/>
          </p15:clr>
        </p15:guide>
        <p15:guide id="3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24242"/>
    <a:srgbClr val="F3F3F3"/>
    <a:srgbClr val="EDEDED"/>
    <a:srgbClr val="B1B1B1"/>
    <a:srgbClr val="EAEAEA"/>
    <a:srgbClr val="E0E0E0"/>
    <a:srgbClr val="F6F6F6"/>
    <a:srgbClr val="47BEB0"/>
    <a:srgbClr val="45B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94648"/>
  </p:normalViewPr>
  <p:slideViewPr>
    <p:cSldViewPr snapToGrid="0" snapToObjects="1">
      <p:cViewPr varScale="1">
        <p:scale>
          <a:sx n="39" d="100"/>
          <a:sy n="39" d="100"/>
        </p:scale>
        <p:origin x="200" y="312"/>
      </p:cViewPr>
      <p:guideLst>
        <p:guide orient="horz" pos="3390"/>
        <p:guide pos="7189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360EB-EED5-E74A-9E1B-64442734BBCE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4AD5B-25DE-AE41-9ACA-EFDE3C4BB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23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14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DB48260-19DA-2240-B1D7-219E5D21CDB1}"/>
              </a:ext>
            </a:extLst>
          </p:cNvPr>
          <p:cNvSpPr/>
          <p:nvPr userDrawn="1"/>
        </p:nvSpPr>
        <p:spPr>
          <a:xfrm>
            <a:off x="8984" y="3505120"/>
            <a:ext cx="18288000" cy="671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7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>
                <a:solidFill>
                  <a:schemeClr val="bg2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0D4-FB1F-5045-A5FB-D67CE7237500}" type="datetime1">
              <a:rPr lang="ja-JP" altLang="en-US" smtClean="0"/>
              <a:t>2018/4/21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512109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266" userDrawn="1">
          <p15:clr>
            <a:srgbClr val="FBAE40"/>
          </p15:clr>
        </p15:guide>
        <p15:guide id="2" pos="381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5EC5-D658-824E-A88A-55BC96EF3183}" type="datetime1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58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3768-C83C-C747-99B5-0034D3F5EC66}" type="datetime1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21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4593-9D32-064E-8D02-B80E86540EA1}" type="datetime1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25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番号付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CBF0D79E-DC97-7244-B970-BA67ACDF9F7B}"/>
              </a:ext>
            </a:extLst>
          </p:cNvPr>
          <p:cNvSpPr/>
          <p:nvPr userDrawn="1"/>
        </p:nvSpPr>
        <p:spPr>
          <a:xfrm rot="5400000">
            <a:off x="-1319547" y="-1502762"/>
            <a:ext cx="2628000" cy="2988000"/>
          </a:xfrm>
          <a:prstGeom prst="arc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400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6ADBD5D3-E43E-EB4E-BFAF-EF2E8E6016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2615" y="-159024"/>
            <a:ext cx="6450012" cy="1420388"/>
          </a:xfrm>
        </p:spPr>
        <p:txBody>
          <a:bodyPr>
            <a:noAutofit/>
          </a:bodyPr>
          <a:lstStyle>
            <a:lvl1pPr marL="0" indent="0">
              <a:buNone/>
              <a:defRPr sz="105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No.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D62626F9-B0B3-4E40-A3A6-2578E6811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5162" y="69062"/>
            <a:ext cx="13323887" cy="796352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1EF83EC6-99EF-E94B-ADD7-5D20EA9BC096}"/>
              </a:ext>
            </a:extLst>
          </p:cNvPr>
          <p:cNvSpPr/>
          <p:nvPr userDrawn="1"/>
        </p:nvSpPr>
        <p:spPr>
          <a:xfrm>
            <a:off x="753228" y="866722"/>
            <a:ext cx="126000" cy="126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44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番号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8A53-4B9C-AA47-9D23-C853407570D5}" type="datetime1">
              <a:rPr lang="ja-JP" altLang="en-US" smtClean="0"/>
              <a:t>2018/4/21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D62626F9-B0B3-4E40-A3A6-2578E6811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6578" y="69062"/>
            <a:ext cx="13323887" cy="796352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261953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ピー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3302-F0C9-0C40-8F44-0A0B19EA10DD}" type="datetime1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7C64DA23-46D9-984B-B610-6E67459B873E}"/>
              </a:ext>
            </a:extLst>
          </p:cNvPr>
          <p:cNvGrpSpPr/>
          <p:nvPr userDrawn="1"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D665C4E3-299D-DF48-8BFD-9D032E326C5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036DCA53-79EE-E047-9C3D-D1D6BE4D29A3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B75F477-C889-2943-A2CA-1622C8EA202B}"/>
              </a:ext>
            </a:extLst>
          </p:cNvPr>
          <p:cNvGrpSpPr/>
          <p:nvPr userDrawn="1"/>
        </p:nvGrpSpPr>
        <p:grpSpPr>
          <a:xfrm>
            <a:off x="617232" y="2555510"/>
            <a:ext cx="539448" cy="487368"/>
            <a:chOff x="400056" y="1061560"/>
            <a:chExt cx="269724" cy="243684"/>
          </a:xfrm>
        </p:grpSpPr>
        <p:sp>
          <p:nvSpPr>
            <p:cNvPr id="46" name="三角形 45">
              <a:extLst>
                <a:ext uri="{FF2B5EF4-FFF2-40B4-BE49-F238E27FC236}">
                  <a16:creationId xmlns:a16="http://schemas.microsoft.com/office/drawing/2014/main" id="{2A685D1C-1FAF-1B40-9357-32E276CD76E9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7" name="三角形 46">
              <a:extLst>
                <a:ext uri="{FF2B5EF4-FFF2-40B4-BE49-F238E27FC236}">
                  <a16:creationId xmlns:a16="http://schemas.microsoft.com/office/drawing/2014/main" id="{4B27A33D-C837-B14A-83D0-153BF1C23FD2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48" name="三角形 47">
            <a:extLst>
              <a:ext uri="{FF2B5EF4-FFF2-40B4-BE49-F238E27FC236}">
                <a16:creationId xmlns:a16="http://schemas.microsoft.com/office/drawing/2014/main" id="{BEA7B9D1-FCCE-824A-BFC7-6A498C977FD4}"/>
              </a:ext>
            </a:extLst>
          </p:cNvPr>
          <p:cNvSpPr/>
          <p:nvPr userDrawn="1"/>
        </p:nvSpPr>
        <p:spPr>
          <a:xfrm rot="5400000">
            <a:off x="1076238" y="3359928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49" name="テキスト プレースホルダー 27">
            <a:extLst>
              <a:ext uri="{FF2B5EF4-FFF2-40B4-BE49-F238E27FC236}">
                <a16:creationId xmlns:a16="http://schemas.microsoft.com/office/drawing/2014/main" id="{1BC1998B-2FF5-524F-8768-2B4D222F8E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6886" y="2484733"/>
            <a:ext cx="16632960" cy="997834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rgbClr val="424242"/>
                </a:solidFill>
              </a:defRPr>
            </a:lvl1pPr>
          </a:lstStyle>
          <a:p>
            <a:pPr lvl="0"/>
            <a:r>
              <a:rPr kumimoji="1" lang="ja-JP" altLang="en-US"/>
              <a:t>レベル</a:t>
            </a:r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50" name="テキスト プレースホルダー 29">
            <a:extLst>
              <a:ext uri="{FF2B5EF4-FFF2-40B4-BE49-F238E27FC236}">
                <a16:creationId xmlns:a16="http://schemas.microsoft.com/office/drawing/2014/main" id="{8BEB543B-9F21-374C-8C29-418CED1A87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61000" y="3246502"/>
            <a:ext cx="16135964" cy="853994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24242"/>
                </a:solidFill>
              </a:defRPr>
            </a:lvl1pPr>
          </a:lstStyle>
          <a:p>
            <a:pPr lvl="0"/>
            <a:r>
              <a:rPr kumimoji="1" lang="ja-JP" altLang="en-US"/>
              <a:t>レベル</a:t>
            </a:r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51" name="テキスト プレースホルダー 30">
            <a:extLst>
              <a:ext uri="{FF2B5EF4-FFF2-40B4-BE49-F238E27FC236}">
                <a16:creationId xmlns:a16="http://schemas.microsoft.com/office/drawing/2014/main" id="{02304497-0A2B-5C45-97ED-E58D120C14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049" y="1583871"/>
            <a:ext cx="17302163" cy="1403350"/>
          </a:xfrm>
        </p:spPr>
        <p:txBody>
          <a:bodyPr>
            <a:normAutofit/>
          </a:bodyPr>
          <a:lstStyle>
            <a:lvl1pPr marL="0" indent="0">
              <a:buNone/>
              <a:defRPr sz="6000"/>
            </a:lvl1pPr>
          </a:lstStyle>
          <a:p>
            <a:pPr lvl="0"/>
            <a:r>
              <a:rPr kumimoji="1" lang="ja-JP" altLang="en-US"/>
              <a:t>レベル</a:t>
            </a:r>
            <a:r>
              <a:rPr kumimoji="1" lang="en-US" altLang="ja-JP" dirty="0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16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A7C0-43C7-0143-82CF-0F72F2B314AE}" type="datetime1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58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2D3A-4ECA-A644-B18B-6F396ECDFE7A}" type="datetime1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04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3E55-496E-EB46-8AFE-50318DA0A9F7}" type="datetime1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93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AA53-34CA-334B-9033-1B4A6AFAA9EF}" type="datetime1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64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B79E-36EB-D546-8C4C-A8DF60568454}" type="datetime1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9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D2571E-41D4-D848-BB3B-72FBCA05A8F2}"/>
              </a:ext>
            </a:extLst>
          </p:cNvPr>
          <p:cNvSpPr/>
          <p:nvPr userDrawn="1"/>
        </p:nvSpPr>
        <p:spPr>
          <a:xfrm>
            <a:off x="0" y="13349930"/>
            <a:ext cx="18288000" cy="349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700">
              <a:solidFill>
                <a:schemeClr val="bg2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B798F2-936C-9A42-9A8A-109E75FBD456}"/>
              </a:ext>
            </a:extLst>
          </p:cNvPr>
          <p:cNvSpPr/>
          <p:nvPr userDrawn="1"/>
        </p:nvSpPr>
        <p:spPr>
          <a:xfrm>
            <a:off x="0" y="-1802"/>
            <a:ext cx="18288000" cy="9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70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32658" y="1315493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fld id="{61019C5A-EDAE-924F-9663-D7968AE4A143}" type="datetime1">
              <a:rPr lang="ja-JP" altLang="en-US" smtClean="0"/>
              <a:t>2018/4/21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3186238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2"/>
                </a:solidFill>
                <a:latin typeface="+mn-ea"/>
                <a:ea typeface="+mn-ea"/>
              </a:defRPr>
            </a:lvl1pPr>
          </a:lstStyle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5862" y="13153581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2"/>
                </a:solidFill>
              </a:defRPr>
            </a:lvl1pPr>
          </a:lstStyle>
          <a:p>
            <a:fld id="{89242BC1-393D-1248-985B-18DA624F296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6555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8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kumimoji="1"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kumimoji="1"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28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0.png"/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20.png"/><Relationship Id="rId1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62.png"/><Relationship Id="rId42" Type="http://schemas.openxmlformats.org/officeDocument/2006/relationships/image" Target="../media/image11.png"/><Relationship Id="rId38" Type="http://schemas.openxmlformats.org/officeDocument/2006/relationships/image" Target="../media/image59.png"/><Relationship Id="rId20" Type="http://schemas.openxmlformats.org/officeDocument/2006/relationships/image" Target="../media/image39.png"/><Relationship Id="rId4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0" Type="http://schemas.openxmlformats.org/officeDocument/2006/relationships/image" Target="../media/image63.png"/><Relationship Id="rId44" Type="http://schemas.openxmlformats.org/officeDocument/2006/relationships/image" Target="../media/image13.png"/><Relationship Id="rId4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15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4.png"/><Relationship Id="rId3" Type="http://schemas.openxmlformats.org/officeDocument/2006/relationships/image" Target="../media/image330.png"/><Relationship Id="rId7" Type="http://schemas.openxmlformats.org/officeDocument/2006/relationships/image" Target="../media/image61.png"/><Relationship Id="rId12" Type="http://schemas.openxmlformats.org/officeDocument/2006/relationships/image" Target="../media/image24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00.png"/><Relationship Id="rId10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2" Type="http://schemas.openxmlformats.org/officeDocument/2006/relationships/image" Target="../media/image36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5.png"/><Relationship Id="rId6" Type="http://schemas.openxmlformats.org/officeDocument/2006/relationships/image" Target="../media/image50.png"/><Relationship Id="rId10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8BF32-0C66-1E44-925C-F1A9DBEC0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159135"/>
            <a:ext cx="15544800" cy="4775200"/>
          </a:xfrm>
        </p:spPr>
        <p:txBody>
          <a:bodyPr/>
          <a:lstStyle/>
          <a:p>
            <a:r>
              <a:rPr kumimoji="1" lang="ja-JP" altLang="en-US"/>
              <a:t>勉強会課題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/>
              <a:t>パーセプトロン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14C09A7-F9A3-4246-953E-DEDDA0B9D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8118485"/>
            <a:ext cx="13716000" cy="3311524"/>
          </a:xfrm>
        </p:spPr>
        <p:txBody>
          <a:bodyPr/>
          <a:lstStyle/>
          <a:p>
            <a:r>
              <a:rPr lang="en-US" altLang="ja-JP" dirty="0"/>
              <a:t>17268508 </a:t>
            </a:r>
            <a:r>
              <a:rPr lang="ja-JP" altLang="en-US"/>
              <a:t>松下昌悟</a:t>
            </a:r>
            <a:endParaRPr kumimoji="1" lang="ja-JP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711B5A-02FA-904E-8709-C7DBEEC3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6B1D-1969-294B-A231-5557BC3730B9}" type="datetime1">
              <a:rPr lang="ja-JP" altLang="en-US" smtClean="0"/>
              <a:t>2018/4/21</a:t>
            </a:fld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02093A-5EED-FE40-9D94-B21C99E1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2F569F-A4A1-AC4F-AF16-B68230E7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8815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FA14A6-0D9E-F944-A74B-1E708819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2018/4/21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C34FE04-EE9D-7D44-9829-11CE9513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D4C348-5BD4-1540-B112-8C69463C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78BFFF-09EC-454C-829E-0C71931A5A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1270CA5-4AA6-914D-99FB-63DD54207A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単純パーセプトロン</a:t>
            </a:r>
            <a:endParaRPr kumimoji="1" lang="ja-JP" altLang="en-US"/>
          </a:p>
        </p:txBody>
      </p:sp>
      <p:sp>
        <p:nvSpPr>
          <p:cNvPr id="19" name="スライド番号プレースホルダー 3">
            <a:extLst>
              <a:ext uri="{FF2B5EF4-FFF2-40B4-BE49-F238E27FC236}">
                <a16:creationId xmlns:a16="http://schemas.microsoft.com/office/drawing/2014/main" id="{32949DE9-6A62-D443-9A2C-DAB3326CA534}"/>
              </a:ext>
            </a:extLst>
          </p:cNvPr>
          <p:cNvSpPr txBox="1">
            <a:spLocks/>
          </p:cNvSpPr>
          <p:nvPr/>
        </p:nvSpPr>
        <p:spPr>
          <a:xfrm>
            <a:off x="14358262" y="13305981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1828800" rtl="0" eaLnBrk="1" latinLnBrk="0" hangingPunct="1">
              <a:defRPr kumimoji="1"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242BC1-393D-1248-985B-18DA624F2964}" type="slidenum">
              <a:rPr lang="ja-JP" altLang="en-US" smtClean="0"/>
              <a:pPr/>
              <a:t>10</a:t>
            </a:fld>
            <a:endParaRPr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E495DF3-16A4-654A-9D11-1D7E7244A0CE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092B9F6-F283-2549-A481-FBA806DDCFFE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970E969-907D-954C-A83C-FD63749386F0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B50BB1B-AADC-CF44-B675-276E62C40AFF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24" name="三角形 23">
              <a:extLst>
                <a:ext uri="{FF2B5EF4-FFF2-40B4-BE49-F238E27FC236}">
                  <a16:creationId xmlns:a16="http://schemas.microsoft.com/office/drawing/2014/main" id="{5698CB54-86A8-A647-86D7-12071B1A8C9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25" name="三角形 24">
              <a:extLst>
                <a:ext uri="{FF2B5EF4-FFF2-40B4-BE49-F238E27FC236}">
                  <a16:creationId xmlns:a16="http://schemas.microsoft.com/office/drawing/2014/main" id="{5A6F8EFE-C00B-284A-AB82-3AC427BA1B1F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27" name="テキスト プレースホルダー 27">
            <a:extLst>
              <a:ext uri="{FF2B5EF4-FFF2-40B4-BE49-F238E27FC236}">
                <a16:creationId xmlns:a16="http://schemas.microsoft.com/office/drawing/2014/main" id="{39E33993-2CE4-494C-84F2-0AA2083C8754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solidFill>
                  <a:schemeClr val="accent2"/>
                </a:solidFill>
              </a:rPr>
              <a:t>線形分離可能でない問題</a:t>
            </a:r>
            <a:r>
              <a:rPr lang="ja-JP" altLang="en-US"/>
              <a:t>は扱うことができない</a:t>
            </a:r>
          </a:p>
        </p:txBody>
      </p:sp>
      <p:sp>
        <p:nvSpPr>
          <p:cNvPr id="29" name="テキスト プレースホルダー 30">
            <a:extLst>
              <a:ext uri="{FF2B5EF4-FFF2-40B4-BE49-F238E27FC236}">
                <a16:creationId xmlns:a16="http://schemas.microsoft.com/office/drawing/2014/main" id="{AAD20A52-E904-5044-83D2-9D309566C36B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単純パーセプトロンの限界</a:t>
            </a:r>
          </a:p>
        </p:txBody>
      </p:sp>
      <p:sp>
        <p:nvSpPr>
          <p:cNvPr id="72" name="三角形 71">
            <a:extLst>
              <a:ext uri="{FF2B5EF4-FFF2-40B4-BE49-F238E27FC236}">
                <a16:creationId xmlns:a16="http://schemas.microsoft.com/office/drawing/2014/main" id="{998B31C8-DBDD-5149-B60E-7F482DD2A435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73" name="テキスト プレースホルダー 29">
            <a:extLst>
              <a:ext uri="{FF2B5EF4-FFF2-40B4-BE49-F238E27FC236}">
                <a16:creationId xmlns:a16="http://schemas.microsoft.com/office/drawing/2014/main" id="{B86DE0E6-1743-8449-8B76-7A749103642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例：</a:t>
            </a:r>
            <a:r>
              <a:rPr lang="en-US" altLang="ja-JP" dirty="0"/>
              <a:t>XOR</a:t>
            </a:r>
            <a:r>
              <a:rPr lang="ja-JP" altLang="en-US"/>
              <a:t>ゲート</a:t>
            </a: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C6FE0A2-C9B7-DD48-9A7A-43BE9F36EB04}"/>
              </a:ext>
            </a:extLst>
          </p:cNvPr>
          <p:cNvGrpSpPr/>
          <p:nvPr/>
        </p:nvGrpSpPr>
        <p:grpSpPr>
          <a:xfrm>
            <a:off x="1481777" y="4851796"/>
            <a:ext cx="15324446" cy="7433508"/>
            <a:chOff x="1481777" y="4651078"/>
            <a:chExt cx="15324446" cy="7433508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7205618D-BBEB-6F41-BC3D-D0E013A88AE5}"/>
                </a:ext>
              </a:extLst>
            </p:cNvPr>
            <p:cNvGrpSpPr/>
            <p:nvPr/>
          </p:nvGrpSpPr>
          <p:grpSpPr>
            <a:xfrm>
              <a:off x="1481777" y="4651078"/>
              <a:ext cx="7054251" cy="7433508"/>
              <a:chOff x="1481777" y="4651078"/>
              <a:chExt cx="7054251" cy="7433508"/>
            </a:xfrm>
          </p:grpSpPr>
          <p:grpSp>
            <p:nvGrpSpPr>
              <p:cNvPr id="70" name="グループ化 69">
                <a:extLst>
                  <a:ext uri="{FF2B5EF4-FFF2-40B4-BE49-F238E27FC236}">
                    <a16:creationId xmlns:a16="http://schemas.microsoft.com/office/drawing/2014/main" id="{59ED3957-75D3-DE4A-9FB7-339808B533A3}"/>
                  </a:ext>
                </a:extLst>
              </p:cNvPr>
              <p:cNvGrpSpPr/>
              <p:nvPr/>
            </p:nvGrpSpPr>
            <p:grpSpPr>
              <a:xfrm>
                <a:off x="1481777" y="4976980"/>
                <a:ext cx="7054251" cy="7107606"/>
                <a:chOff x="1319251" y="4976980"/>
                <a:chExt cx="7054251" cy="7107606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542DC590-80C5-A643-B52E-0241E3C749AE}"/>
                    </a:ext>
                  </a:extLst>
                </p:cNvPr>
                <p:cNvGrpSpPr/>
                <p:nvPr/>
              </p:nvGrpSpPr>
              <p:grpSpPr>
                <a:xfrm>
                  <a:off x="1319251" y="4976980"/>
                  <a:ext cx="7054251" cy="6403873"/>
                  <a:chOff x="3063259" y="6188982"/>
                  <a:chExt cx="7054251" cy="6403873"/>
                </a:xfrm>
              </p:grpSpPr>
              <p:cxnSp>
                <p:nvCxnSpPr>
                  <p:cNvPr id="46" name="直線矢印コネクタ 45">
                    <a:extLst>
                      <a:ext uri="{FF2B5EF4-FFF2-40B4-BE49-F238E27FC236}">
                        <a16:creationId xmlns:a16="http://schemas.microsoft.com/office/drawing/2014/main" id="{E48E1A3F-696D-B14A-AE88-CF280D2BB8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912689" y="10081422"/>
                    <a:ext cx="38112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線矢印コネクタ 44">
                    <a:extLst>
                      <a:ext uri="{FF2B5EF4-FFF2-40B4-BE49-F238E27FC236}">
                        <a16:creationId xmlns:a16="http://schemas.microsoft.com/office/drawing/2014/main" id="{B57123EB-2B41-314B-B736-899D0465418E}"/>
                      </a:ext>
                    </a:extLst>
                  </p:cNvPr>
                  <p:cNvCxnSpPr/>
                  <p:nvPr/>
                </p:nvCxnSpPr>
                <p:spPr>
                  <a:xfrm>
                    <a:off x="4056784" y="8254378"/>
                    <a:ext cx="38112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線矢印コネクタ 30">
                    <a:extLst>
                      <a:ext uri="{FF2B5EF4-FFF2-40B4-BE49-F238E27FC236}">
                        <a16:creationId xmlns:a16="http://schemas.microsoft.com/office/drawing/2014/main" id="{62496468-A677-0A40-82B7-5A88FA3C5BF1}"/>
                      </a:ext>
                    </a:extLst>
                  </p:cNvPr>
                  <p:cNvCxnSpPr/>
                  <p:nvPr/>
                </p:nvCxnSpPr>
                <p:spPr>
                  <a:xfrm>
                    <a:off x="3482719" y="11908465"/>
                    <a:ext cx="558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線矢印コネクタ 31">
                    <a:extLst>
                      <a:ext uri="{FF2B5EF4-FFF2-40B4-BE49-F238E27FC236}">
                        <a16:creationId xmlns:a16="http://schemas.microsoft.com/office/drawing/2014/main" id="{00D4602A-1BC9-744F-8CC1-2854FBA2AF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292142" y="9683306"/>
                    <a:ext cx="558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テキスト ボックス 32">
                        <a:extLst>
                          <a:ext uri="{FF2B5EF4-FFF2-40B4-BE49-F238E27FC236}">
                            <a16:creationId xmlns:a16="http://schemas.microsoft.com/office/drawing/2014/main" id="{62D1BF99-682B-1B49-97CC-FD4B7A1AB6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93656" y="11922606"/>
                        <a:ext cx="1250979" cy="5849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33" name="テキスト ボックス 32">
                        <a:extLst>
                          <a:ext uri="{FF2B5EF4-FFF2-40B4-BE49-F238E27FC236}">
                            <a16:creationId xmlns:a16="http://schemas.microsoft.com/office/drawing/2014/main" id="{62D1BF99-682B-1B49-97CC-FD4B7A1AB64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93656" y="11922606"/>
                        <a:ext cx="1250979" cy="58490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テキスト ボックス 33">
                        <a:extLst>
                          <a:ext uri="{FF2B5EF4-FFF2-40B4-BE49-F238E27FC236}">
                            <a16:creationId xmlns:a16="http://schemas.microsoft.com/office/drawing/2014/main" id="{39DA0972-E08D-1143-BE3D-B1F3074C35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12857" y="6188982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34" name="テキスト ボックス 33">
                        <a:extLst>
                          <a:ext uri="{FF2B5EF4-FFF2-40B4-BE49-F238E27FC236}">
                            <a16:creationId xmlns:a16="http://schemas.microsoft.com/office/drawing/2014/main" id="{39DA0972-E08D-1143-BE3D-B1F3074C352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12857" y="6188982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テキスト ボックス 34">
                        <a:extLst>
                          <a:ext uri="{FF2B5EF4-FFF2-40B4-BE49-F238E27FC236}">
                            <a16:creationId xmlns:a16="http://schemas.microsoft.com/office/drawing/2014/main" id="{CD3957F8-E479-1442-93A1-2238C90F4C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66531" y="11531017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35" name="テキスト ボックス 34">
                        <a:extLst>
                          <a:ext uri="{FF2B5EF4-FFF2-40B4-BE49-F238E27FC236}">
                            <a16:creationId xmlns:a16="http://schemas.microsoft.com/office/drawing/2014/main" id="{CD3957F8-E479-1442-93A1-2238C90F4C7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66531" y="11531017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7" name="直線コネクタ 36">
                    <a:extLst>
                      <a:ext uri="{FF2B5EF4-FFF2-40B4-BE49-F238E27FC236}">
                        <a16:creationId xmlns:a16="http://schemas.microsoft.com/office/drawing/2014/main" id="{BC2C16F7-10EA-E741-97FB-36E91E6B88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33478" y="8266531"/>
                    <a:ext cx="4193335" cy="4326324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FA775639-0772-7E4F-88CD-88A5E8A75915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259" y="7919850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3200" b="0" dirty="0"/>
                      <a:t>1</a:t>
                    </a:r>
                  </a:p>
                </p:txBody>
              </p:sp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27EFAE0A-F248-A747-9A15-BA8B3B9AB080}"/>
                      </a:ext>
                    </a:extLst>
                  </p:cNvPr>
                  <p:cNvSpPr txBox="1"/>
                  <p:nvPr/>
                </p:nvSpPr>
                <p:spPr>
                  <a:xfrm>
                    <a:off x="7203960" y="11922606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3200" b="0" dirty="0"/>
                      <a:t>1</a:t>
                    </a:r>
                  </a:p>
                </p:txBody>
              </p:sp>
              <p:sp>
                <p:nvSpPr>
                  <p:cNvPr id="42" name="円/楕円 41">
                    <a:extLst>
                      <a:ext uri="{FF2B5EF4-FFF2-40B4-BE49-F238E27FC236}">
                        <a16:creationId xmlns:a16="http://schemas.microsoft.com/office/drawing/2014/main" id="{A03A2DD3-3D71-1149-8EE6-EDFF38C2F557}"/>
                      </a:ext>
                    </a:extLst>
                  </p:cNvPr>
                  <p:cNvSpPr/>
                  <p:nvPr/>
                </p:nvSpPr>
                <p:spPr>
                  <a:xfrm>
                    <a:off x="3920756" y="8091471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43" name="円/楕円 42">
                    <a:extLst>
                      <a:ext uri="{FF2B5EF4-FFF2-40B4-BE49-F238E27FC236}">
                        <a16:creationId xmlns:a16="http://schemas.microsoft.com/office/drawing/2014/main" id="{BA6EA6BA-DB1A-A545-9C2D-1C0154A55E5D}"/>
                      </a:ext>
                    </a:extLst>
                  </p:cNvPr>
                  <p:cNvSpPr/>
                  <p:nvPr/>
                </p:nvSpPr>
                <p:spPr>
                  <a:xfrm>
                    <a:off x="7645662" y="11739935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44" name="円/楕円 43">
                    <a:extLst>
                      <a:ext uri="{FF2B5EF4-FFF2-40B4-BE49-F238E27FC236}">
                        <a16:creationId xmlns:a16="http://schemas.microsoft.com/office/drawing/2014/main" id="{C010A9DC-5AFB-764C-9E01-956683CB2FB9}"/>
                      </a:ext>
                    </a:extLst>
                  </p:cNvPr>
                  <p:cNvSpPr/>
                  <p:nvPr/>
                </p:nvSpPr>
                <p:spPr>
                  <a:xfrm>
                    <a:off x="7645662" y="8085848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47" name="ひし形 46">
                    <a:extLst>
                      <a:ext uri="{FF2B5EF4-FFF2-40B4-BE49-F238E27FC236}">
                        <a16:creationId xmlns:a16="http://schemas.microsoft.com/office/drawing/2014/main" id="{D658A82A-CD54-2742-B464-7D5CCE404C8C}"/>
                      </a:ext>
                    </a:extLst>
                  </p:cNvPr>
                  <p:cNvSpPr/>
                  <p:nvPr/>
                </p:nvSpPr>
                <p:spPr>
                  <a:xfrm>
                    <a:off x="3894784" y="11712990"/>
                    <a:ext cx="360000" cy="360000"/>
                  </a:xfrm>
                  <a:prstGeom prst="diamond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</p:grp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14864B9-93AA-8D43-9031-B065E9706E43}"/>
                    </a:ext>
                  </a:extLst>
                </p:cNvPr>
                <p:cNvSpPr txBox="1"/>
                <p:nvPr/>
              </p:nvSpPr>
              <p:spPr>
                <a:xfrm>
                  <a:off x="2701408" y="11499811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3200" dirty="0"/>
                    <a:t>OR</a:t>
                  </a:r>
                  <a:r>
                    <a:rPr lang="ja-JP" altLang="en-US" sz="3200"/>
                    <a:t>ゲート</a:t>
                  </a:r>
                  <a:endParaRPr kumimoji="1" lang="ja-JP" altLang="en-US" sz="3200"/>
                </a:p>
              </p:txBody>
            </p:sp>
          </p:grp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7AA281B-70F6-084F-898E-8DC64F19CE46}"/>
                  </a:ext>
                </a:extLst>
              </p:cNvPr>
              <p:cNvSpPr txBox="1"/>
              <p:nvPr/>
            </p:nvSpPr>
            <p:spPr>
              <a:xfrm>
                <a:off x="2680382" y="4651078"/>
                <a:ext cx="39261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/>
                  <a:t>線形分離可能</a:t>
                </a:r>
              </a:p>
            </p:txBody>
          </p: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62ABDA3F-76E9-0943-BD71-ACEC6F855CBF}"/>
                </a:ext>
              </a:extLst>
            </p:cNvPr>
            <p:cNvGrpSpPr/>
            <p:nvPr/>
          </p:nvGrpSpPr>
          <p:grpSpPr>
            <a:xfrm>
              <a:off x="9493241" y="4684398"/>
              <a:ext cx="7312982" cy="7400188"/>
              <a:chOff x="9493241" y="4684398"/>
              <a:chExt cx="7312982" cy="7400188"/>
            </a:xfrm>
          </p:grpSpPr>
          <p:grpSp>
            <p:nvGrpSpPr>
              <p:cNvPr id="71" name="グループ化 70">
                <a:extLst>
                  <a:ext uri="{FF2B5EF4-FFF2-40B4-BE49-F238E27FC236}">
                    <a16:creationId xmlns:a16="http://schemas.microsoft.com/office/drawing/2014/main" id="{9B76EA36-DC02-984C-997A-A72A4128A547}"/>
                  </a:ext>
                </a:extLst>
              </p:cNvPr>
              <p:cNvGrpSpPr/>
              <p:nvPr/>
            </p:nvGrpSpPr>
            <p:grpSpPr>
              <a:xfrm>
                <a:off x="9493241" y="4976980"/>
                <a:ext cx="7312982" cy="7107606"/>
                <a:chOff x="9330715" y="4976980"/>
                <a:chExt cx="7312982" cy="7107606"/>
              </a:xfrm>
            </p:grpSpPr>
            <p:sp>
              <p:nvSpPr>
                <p:cNvPr id="64" name="フリーフォーム 63">
                  <a:extLst>
                    <a:ext uri="{FF2B5EF4-FFF2-40B4-BE49-F238E27FC236}">
                      <a16:creationId xmlns:a16="http://schemas.microsoft.com/office/drawing/2014/main" id="{CA1BB8B5-77EC-F44B-A5EB-E586BEF21281}"/>
                    </a:ext>
                  </a:extLst>
                </p:cNvPr>
                <p:cNvSpPr/>
                <p:nvPr/>
              </p:nvSpPr>
              <p:spPr>
                <a:xfrm>
                  <a:off x="9654288" y="6074515"/>
                  <a:ext cx="5570086" cy="5855215"/>
                </a:xfrm>
                <a:custGeom>
                  <a:avLst/>
                  <a:gdLst>
                    <a:gd name="connsiteX0" fmla="*/ 574233 w 5570086"/>
                    <a:gd name="connsiteY0" fmla="*/ 262490 h 5855215"/>
                    <a:gd name="connsiteX1" fmla="*/ 2147852 w 5570086"/>
                    <a:gd name="connsiteY1" fmla="*/ 432611 h 5855215"/>
                    <a:gd name="connsiteX2" fmla="*/ 233991 w 5570086"/>
                    <a:gd name="connsiteY2" fmla="*/ 4302862 h 5855215"/>
                    <a:gd name="connsiteX3" fmla="*/ 552968 w 5570086"/>
                    <a:gd name="connsiteY3" fmla="*/ 5748890 h 5855215"/>
                    <a:gd name="connsiteX4" fmla="*/ 4912317 w 5570086"/>
                    <a:gd name="connsiteY4" fmla="*/ 3601113 h 5855215"/>
                    <a:gd name="connsiteX5" fmla="*/ 5550270 w 5570086"/>
                    <a:gd name="connsiteY5" fmla="*/ 5642564 h 5855215"/>
                    <a:gd name="connsiteX6" fmla="*/ 5550270 w 5570086"/>
                    <a:gd name="connsiteY6" fmla="*/ 5642564 h 5855215"/>
                    <a:gd name="connsiteX7" fmla="*/ 5358884 w 5570086"/>
                    <a:gd name="connsiteY7" fmla="*/ 5621299 h 5855215"/>
                    <a:gd name="connsiteX8" fmla="*/ 4848521 w 5570086"/>
                    <a:gd name="connsiteY8" fmla="*/ 5855215 h 5855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70086" h="5855215">
                      <a:moveTo>
                        <a:pt x="574233" y="262490"/>
                      </a:moveTo>
                      <a:cubicBezTo>
                        <a:pt x="1389396" y="10853"/>
                        <a:pt x="2204559" y="-240784"/>
                        <a:pt x="2147852" y="432611"/>
                      </a:cubicBezTo>
                      <a:cubicBezTo>
                        <a:pt x="2091145" y="1106006"/>
                        <a:pt x="499805" y="3416815"/>
                        <a:pt x="233991" y="4302862"/>
                      </a:cubicBezTo>
                      <a:cubicBezTo>
                        <a:pt x="-31823" y="5188909"/>
                        <a:pt x="-226753" y="5865848"/>
                        <a:pt x="552968" y="5748890"/>
                      </a:cubicBezTo>
                      <a:cubicBezTo>
                        <a:pt x="1332689" y="5631932"/>
                        <a:pt x="4079433" y="3618834"/>
                        <a:pt x="4912317" y="3601113"/>
                      </a:cubicBezTo>
                      <a:cubicBezTo>
                        <a:pt x="5745201" y="3583392"/>
                        <a:pt x="5550270" y="5642564"/>
                        <a:pt x="5550270" y="5642564"/>
                      </a:cubicBezTo>
                      <a:lnTo>
                        <a:pt x="5550270" y="5642564"/>
                      </a:lnTo>
                      <a:cubicBezTo>
                        <a:pt x="5518372" y="5639020"/>
                        <a:pt x="5475842" y="5585857"/>
                        <a:pt x="5358884" y="5621299"/>
                      </a:cubicBezTo>
                      <a:cubicBezTo>
                        <a:pt x="5241926" y="5656741"/>
                        <a:pt x="5045223" y="5755978"/>
                        <a:pt x="4848521" y="5855215"/>
                      </a:cubicBezTo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フリーフォーム 64">
                  <a:extLst>
                    <a:ext uri="{FF2B5EF4-FFF2-40B4-BE49-F238E27FC236}">
                      <a16:creationId xmlns:a16="http://schemas.microsoft.com/office/drawing/2014/main" id="{11A3AC0B-3D54-3741-A365-73A29DD273FC}"/>
                    </a:ext>
                  </a:extLst>
                </p:cNvPr>
                <p:cNvSpPr/>
                <p:nvPr/>
              </p:nvSpPr>
              <p:spPr>
                <a:xfrm>
                  <a:off x="9330715" y="6251731"/>
                  <a:ext cx="5866126" cy="5695923"/>
                </a:xfrm>
                <a:custGeom>
                  <a:avLst/>
                  <a:gdLst>
                    <a:gd name="connsiteX0" fmla="*/ 68466 w 5866126"/>
                    <a:gd name="connsiteY0" fmla="*/ 765757 h 5695923"/>
                    <a:gd name="connsiteX1" fmla="*/ 1642085 w 5866126"/>
                    <a:gd name="connsiteY1" fmla="*/ 213 h 5695923"/>
                    <a:gd name="connsiteX2" fmla="*/ 2705341 w 5866126"/>
                    <a:gd name="connsiteY2" fmla="*/ 829553 h 5695923"/>
                    <a:gd name="connsiteX3" fmla="*/ 387443 w 5866126"/>
                    <a:gd name="connsiteY3" fmla="*/ 4253236 h 5695923"/>
                    <a:gd name="connsiteX4" fmla="*/ 515034 w 5866126"/>
                    <a:gd name="connsiteY4" fmla="*/ 5677999 h 5695923"/>
                    <a:gd name="connsiteX5" fmla="*/ 5363480 w 5866126"/>
                    <a:gd name="connsiteY5" fmla="*/ 3381367 h 5695923"/>
                    <a:gd name="connsiteX6" fmla="*/ 5469806 w 5866126"/>
                    <a:gd name="connsiteY6" fmla="*/ 5507878 h 5695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66126" h="5695923">
                      <a:moveTo>
                        <a:pt x="68466" y="765757"/>
                      </a:moveTo>
                      <a:cubicBezTo>
                        <a:pt x="635536" y="377668"/>
                        <a:pt x="1202606" y="-10420"/>
                        <a:pt x="1642085" y="213"/>
                      </a:cubicBezTo>
                      <a:cubicBezTo>
                        <a:pt x="2081564" y="10846"/>
                        <a:pt x="2914448" y="120716"/>
                        <a:pt x="2705341" y="829553"/>
                      </a:cubicBezTo>
                      <a:cubicBezTo>
                        <a:pt x="2496234" y="1538390"/>
                        <a:pt x="752494" y="3445162"/>
                        <a:pt x="387443" y="4253236"/>
                      </a:cubicBezTo>
                      <a:cubicBezTo>
                        <a:pt x="22392" y="5061310"/>
                        <a:pt x="-314306" y="5823311"/>
                        <a:pt x="515034" y="5677999"/>
                      </a:cubicBezTo>
                      <a:cubicBezTo>
                        <a:pt x="1344374" y="5532688"/>
                        <a:pt x="4537685" y="3409721"/>
                        <a:pt x="5363480" y="3381367"/>
                      </a:cubicBezTo>
                      <a:cubicBezTo>
                        <a:pt x="6189275" y="3353013"/>
                        <a:pt x="5829540" y="4430445"/>
                        <a:pt x="5469806" y="5507878"/>
                      </a:cubicBezTo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67" name="グループ化 66">
                  <a:extLst>
                    <a:ext uri="{FF2B5EF4-FFF2-40B4-BE49-F238E27FC236}">
                      <a16:creationId xmlns:a16="http://schemas.microsoft.com/office/drawing/2014/main" id="{838CC63D-456F-C942-AD05-2A55B2621EAE}"/>
                    </a:ext>
                  </a:extLst>
                </p:cNvPr>
                <p:cNvGrpSpPr/>
                <p:nvPr/>
              </p:nvGrpSpPr>
              <p:grpSpPr>
                <a:xfrm>
                  <a:off x="9589446" y="4976980"/>
                  <a:ext cx="7054251" cy="6703342"/>
                  <a:chOff x="9589616" y="5149911"/>
                  <a:chExt cx="7054251" cy="6703342"/>
                </a:xfrm>
              </p:grpSpPr>
              <p:grpSp>
                <p:nvGrpSpPr>
                  <p:cNvPr id="49" name="グループ化 48">
                    <a:extLst>
                      <a:ext uri="{FF2B5EF4-FFF2-40B4-BE49-F238E27FC236}">
                        <a16:creationId xmlns:a16="http://schemas.microsoft.com/office/drawing/2014/main" id="{2999DF3A-945F-7347-94AF-4443641082E9}"/>
                      </a:ext>
                    </a:extLst>
                  </p:cNvPr>
                  <p:cNvGrpSpPr/>
                  <p:nvPr/>
                </p:nvGrpSpPr>
                <p:grpSpPr>
                  <a:xfrm>
                    <a:off x="9589616" y="5149911"/>
                    <a:ext cx="7054251" cy="6318528"/>
                    <a:chOff x="3063259" y="6188982"/>
                    <a:chExt cx="7054251" cy="6318528"/>
                  </a:xfrm>
                </p:grpSpPr>
                <p:cxnSp>
                  <p:nvCxnSpPr>
                    <p:cNvPr id="50" name="直線矢印コネクタ 49">
                      <a:extLst>
                        <a:ext uri="{FF2B5EF4-FFF2-40B4-BE49-F238E27FC236}">
                          <a16:creationId xmlns:a16="http://schemas.microsoft.com/office/drawing/2014/main" id="{5247A3CC-7131-7847-AB4B-853C42568A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912689" y="10081422"/>
                      <a:ext cx="3811215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直線矢印コネクタ 50">
                      <a:extLst>
                        <a:ext uri="{FF2B5EF4-FFF2-40B4-BE49-F238E27FC236}">
                          <a16:creationId xmlns:a16="http://schemas.microsoft.com/office/drawing/2014/main" id="{148479DF-7403-D54B-8C8D-48BE10D8780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056784" y="8254378"/>
                      <a:ext cx="3811215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直線矢印コネクタ 51">
                      <a:extLst>
                        <a:ext uri="{FF2B5EF4-FFF2-40B4-BE49-F238E27FC236}">
                          <a16:creationId xmlns:a16="http://schemas.microsoft.com/office/drawing/2014/main" id="{077B9E43-D654-A640-93D5-82AC109C1FC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482719" y="11908465"/>
                      <a:ext cx="5580000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線矢印コネクタ 52">
                      <a:extLst>
                        <a:ext uri="{FF2B5EF4-FFF2-40B4-BE49-F238E27FC236}">
                          <a16:creationId xmlns:a16="http://schemas.microsoft.com/office/drawing/2014/main" id="{80A78578-8753-D34B-B092-ED5F98BBF8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292142" y="9683306"/>
                      <a:ext cx="5580000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テキスト ボックス 53">
                          <a:extLst>
                            <a:ext uri="{FF2B5EF4-FFF2-40B4-BE49-F238E27FC236}">
                              <a16:creationId xmlns:a16="http://schemas.microsoft.com/office/drawing/2014/main" id="{1A188E04-A6FC-CF4D-A1EA-50010FA1E02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93656" y="11922606"/>
                          <a:ext cx="1250979" cy="58490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54" name="テキスト ボックス 53">
                          <a:extLst>
                            <a:ext uri="{FF2B5EF4-FFF2-40B4-BE49-F238E27FC236}">
                              <a16:creationId xmlns:a16="http://schemas.microsoft.com/office/drawing/2014/main" id="{1A188E04-A6FC-CF4D-A1EA-50010FA1E02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93656" y="11922606"/>
                          <a:ext cx="1250979" cy="58490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テキスト ボックス 54">
                          <a:extLst>
                            <a:ext uri="{FF2B5EF4-FFF2-40B4-BE49-F238E27FC236}">
                              <a16:creationId xmlns:a16="http://schemas.microsoft.com/office/drawing/2014/main" id="{EF97BB77-7253-204E-BDB8-69295880DB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12857" y="6188982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テキスト ボックス 54">
                          <a:extLst>
                            <a:ext uri="{FF2B5EF4-FFF2-40B4-BE49-F238E27FC236}">
                              <a16:creationId xmlns:a16="http://schemas.microsoft.com/office/drawing/2014/main" id="{EF97BB77-7253-204E-BDB8-69295880DB7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12857" y="6188982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217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6" name="テキスト ボックス 55">
                          <a:extLst>
                            <a:ext uri="{FF2B5EF4-FFF2-40B4-BE49-F238E27FC236}">
                              <a16:creationId xmlns:a16="http://schemas.microsoft.com/office/drawing/2014/main" id="{43999F09-9774-9643-80B5-F334EDEA887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66531" y="11531017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56" name="テキスト ボックス 55">
                          <a:extLst>
                            <a:ext uri="{FF2B5EF4-FFF2-40B4-BE49-F238E27FC236}">
                              <a16:creationId xmlns:a16="http://schemas.microsoft.com/office/drawing/2014/main" id="{43999F09-9774-9643-80B5-F334EDEA887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866531" y="11531017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 b="-217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58" name="テキスト ボックス 57">
                      <a:extLst>
                        <a:ext uri="{FF2B5EF4-FFF2-40B4-BE49-F238E27FC236}">
                          <a16:creationId xmlns:a16="http://schemas.microsoft.com/office/drawing/2014/main" id="{4BE6DAF3-F2F8-0549-80C0-40B12A6E30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63259" y="7919850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3200" b="0" dirty="0"/>
                        <a:t>1</a:t>
                      </a:r>
                    </a:p>
                  </p:txBody>
                </p:sp>
                <p:sp>
                  <p:nvSpPr>
                    <p:cNvPr id="59" name="テキスト ボックス 58">
                      <a:extLst>
                        <a:ext uri="{FF2B5EF4-FFF2-40B4-BE49-F238E27FC236}">
                          <a16:creationId xmlns:a16="http://schemas.microsoft.com/office/drawing/2014/main" id="{845A8B55-8957-E840-8148-E6FC097F56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03960" y="11922606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3200" b="0" dirty="0"/>
                        <a:t>1</a:t>
                      </a:r>
                    </a:p>
                  </p:txBody>
                </p:sp>
                <p:sp>
                  <p:nvSpPr>
                    <p:cNvPr id="60" name="円/楕円 59">
                      <a:extLst>
                        <a:ext uri="{FF2B5EF4-FFF2-40B4-BE49-F238E27FC236}">
                          <a16:creationId xmlns:a16="http://schemas.microsoft.com/office/drawing/2014/main" id="{4EA67FF8-A773-0A4E-9ED8-8DA082071E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0756" y="8091471"/>
                      <a:ext cx="324000" cy="324000"/>
                    </a:xfrm>
                    <a:prstGeom prst="ellipse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61" name="円/楕円 60">
                      <a:extLst>
                        <a:ext uri="{FF2B5EF4-FFF2-40B4-BE49-F238E27FC236}">
                          <a16:creationId xmlns:a16="http://schemas.microsoft.com/office/drawing/2014/main" id="{4ECCC833-931D-4644-95E7-4825041EF5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5662" y="11739935"/>
                      <a:ext cx="324000" cy="324000"/>
                    </a:xfrm>
                    <a:prstGeom prst="ellipse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62" name="ひし形 61">
                      <a:extLst>
                        <a:ext uri="{FF2B5EF4-FFF2-40B4-BE49-F238E27FC236}">
                          <a16:creationId xmlns:a16="http://schemas.microsoft.com/office/drawing/2014/main" id="{57C4B061-A7E1-4D46-AC8A-B031F36CFF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5662" y="8064583"/>
                      <a:ext cx="360000" cy="360000"/>
                    </a:xfrm>
                    <a:prstGeom prst="diamond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63" name="ひし形 62">
                      <a:extLst>
                        <a:ext uri="{FF2B5EF4-FFF2-40B4-BE49-F238E27FC236}">
                          <a16:creationId xmlns:a16="http://schemas.microsoft.com/office/drawing/2014/main" id="{F147976F-2C50-6A43-A9CA-26C8224C3B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4784" y="11712990"/>
                      <a:ext cx="360000" cy="360000"/>
                    </a:xfrm>
                    <a:prstGeom prst="diamond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bg2"/>
                        </a:solidFill>
                      </a:endParaRPr>
                    </a:p>
                  </p:txBody>
                </p:sp>
              </p:grpSp>
              <p:sp>
                <p:nvSpPr>
                  <p:cNvPr id="66" name="フリーフォーム 65">
                    <a:extLst>
                      <a:ext uri="{FF2B5EF4-FFF2-40B4-BE49-F238E27FC236}">
                        <a16:creationId xmlns:a16="http://schemas.microsoft.com/office/drawing/2014/main" id="{9CA614D6-BA41-8349-A9E5-2FA7F859C880}"/>
                      </a:ext>
                    </a:extLst>
                  </p:cNvPr>
                  <p:cNvSpPr/>
                  <p:nvPr/>
                </p:nvSpPr>
                <p:spPr>
                  <a:xfrm>
                    <a:off x="9760865" y="5723331"/>
                    <a:ext cx="5810864" cy="6129922"/>
                  </a:xfrm>
                  <a:custGeom>
                    <a:avLst/>
                    <a:gdLst>
                      <a:gd name="connsiteX0" fmla="*/ 0 w 5810864"/>
                      <a:gd name="connsiteY0" fmla="*/ 1439935 h 6129922"/>
                      <a:gd name="connsiteX1" fmla="*/ 1032387 w 5810864"/>
                      <a:gd name="connsiteY1" fmla="*/ 201070 h 6129922"/>
                      <a:gd name="connsiteX2" fmla="*/ 2330245 w 5810864"/>
                      <a:gd name="connsiteY2" fmla="*/ 466541 h 6129922"/>
                      <a:gd name="connsiteX3" fmla="*/ 235974 w 5810864"/>
                      <a:gd name="connsiteY3" fmla="*/ 4566593 h 6129922"/>
                      <a:gd name="connsiteX4" fmla="*/ 648929 w 5810864"/>
                      <a:gd name="connsiteY4" fmla="*/ 6041432 h 6129922"/>
                      <a:gd name="connsiteX5" fmla="*/ 4689987 w 5810864"/>
                      <a:gd name="connsiteY5" fmla="*/ 3622696 h 6129922"/>
                      <a:gd name="connsiteX6" fmla="*/ 5810864 w 5810864"/>
                      <a:gd name="connsiteY6" fmla="*/ 6129922 h 6129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810864" h="6129922">
                        <a:moveTo>
                          <a:pt x="0" y="1439935"/>
                        </a:moveTo>
                        <a:cubicBezTo>
                          <a:pt x="322006" y="901618"/>
                          <a:pt x="644013" y="363302"/>
                          <a:pt x="1032387" y="201070"/>
                        </a:cubicBezTo>
                        <a:cubicBezTo>
                          <a:pt x="1420761" y="38838"/>
                          <a:pt x="2462980" y="-261046"/>
                          <a:pt x="2330245" y="466541"/>
                        </a:cubicBezTo>
                        <a:cubicBezTo>
                          <a:pt x="2197510" y="1194128"/>
                          <a:pt x="516193" y="3637445"/>
                          <a:pt x="235974" y="4566593"/>
                        </a:cubicBezTo>
                        <a:cubicBezTo>
                          <a:pt x="-44245" y="5495741"/>
                          <a:pt x="-93406" y="6198748"/>
                          <a:pt x="648929" y="6041432"/>
                        </a:cubicBezTo>
                        <a:cubicBezTo>
                          <a:pt x="1391264" y="5884116"/>
                          <a:pt x="3829665" y="3607948"/>
                          <a:pt x="4689987" y="3622696"/>
                        </a:cubicBezTo>
                        <a:cubicBezTo>
                          <a:pt x="5550309" y="3637444"/>
                          <a:pt x="5680586" y="4883683"/>
                          <a:pt x="5810864" y="6129922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EF9282EC-C0D7-D74C-9470-A4C4FF9D1C0F}"/>
                    </a:ext>
                  </a:extLst>
                </p:cNvPr>
                <p:cNvSpPr txBox="1"/>
                <p:nvPr/>
              </p:nvSpPr>
              <p:spPr>
                <a:xfrm>
                  <a:off x="10967107" y="11499811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3200" dirty="0"/>
                    <a:t>XOR</a:t>
                  </a:r>
                  <a:r>
                    <a:rPr lang="ja-JP" altLang="en-US" sz="3200"/>
                    <a:t>ゲート</a:t>
                  </a:r>
                  <a:endParaRPr kumimoji="1" lang="ja-JP" altLang="en-US" sz="3200"/>
                </a:p>
              </p:txBody>
            </p:sp>
          </p:grp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19B30E50-10AA-754C-81A4-FE17F1B4BF0E}"/>
                  </a:ext>
                </a:extLst>
              </p:cNvPr>
              <p:cNvSpPr txBox="1"/>
              <p:nvPr/>
            </p:nvSpPr>
            <p:spPr>
              <a:xfrm>
                <a:off x="10783244" y="4684398"/>
                <a:ext cx="42972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/>
                  <a:t>線形分離可能でない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226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0F43D92D-1E68-EF4A-8153-4DC9B21D77FE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A34D3398-9322-F748-B364-CA3F60D9B540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D43C602-551C-5746-BC9B-C19E492EADDB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D2F3500-005E-9541-81E5-8F781456C6E9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41" name="三角形 40">
              <a:extLst>
                <a:ext uri="{FF2B5EF4-FFF2-40B4-BE49-F238E27FC236}">
                  <a16:creationId xmlns:a16="http://schemas.microsoft.com/office/drawing/2014/main" id="{D29DEB6E-A193-0546-B684-3CB43FF9DF41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2" name="三角形 41">
              <a:extLst>
                <a:ext uri="{FF2B5EF4-FFF2-40B4-BE49-F238E27FC236}">
                  <a16:creationId xmlns:a16="http://schemas.microsoft.com/office/drawing/2014/main" id="{2CEA62FD-E89F-5B40-B5BD-22C36179584A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43" name="三角形 42">
            <a:extLst>
              <a:ext uri="{FF2B5EF4-FFF2-40B4-BE49-F238E27FC236}">
                <a16:creationId xmlns:a16="http://schemas.microsoft.com/office/drawing/2014/main" id="{F0E65632-B875-9644-B7BD-5AC77419A68E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44" name="テキスト プレースホルダー 27">
            <a:extLst>
              <a:ext uri="{FF2B5EF4-FFF2-40B4-BE49-F238E27FC236}">
                <a16:creationId xmlns:a16="http://schemas.microsoft.com/office/drawing/2014/main" id="{3ED0938B-63CA-DD4A-9751-C64A1DA1B535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レベル</a:t>
            </a:r>
            <a:r>
              <a:rPr lang="en-US" altLang="ja-JP" dirty="0"/>
              <a:t>2</a:t>
            </a:r>
            <a:endParaRPr lang="ja-JP" altLang="en-US"/>
          </a:p>
        </p:txBody>
      </p:sp>
      <p:sp>
        <p:nvSpPr>
          <p:cNvPr id="45" name="テキスト プレースホルダー 29">
            <a:extLst>
              <a:ext uri="{FF2B5EF4-FFF2-40B4-BE49-F238E27FC236}">
                <a16:creationId xmlns:a16="http://schemas.microsoft.com/office/drawing/2014/main" id="{090E7D85-8568-4F42-952D-8AE547A43A32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レベル</a:t>
            </a:r>
            <a:r>
              <a:rPr lang="en-US" altLang="ja-JP" dirty="0"/>
              <a:t>3</a:t>
            </a:r>
            <a:endParaRPr lang="ja-JP" altLang="en-US"/>
          </a:p>
        </p:txBody>
      </p:sp>
      <p:sp>
        <p:nvSpPr>
          <p:cNvPr id="46" name="テキスト プレースホルダー 30">
            <a:extLst>
              <a:ext uri="{FF2B5EF4-FFF2-40B4-BE49-F238E27FC236}">
                <a16:creationId xmlns:a16="http://schemas.microsoft.com/office/drawing/2014/main" id="{8C754852-53DA-F34B-BF94-C8A638634541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レベル</a:t>
            </a:r>
            <a:r>
              <a:rPr lang="en-US" altLang="ja-JP"/>
              <a:t>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0433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1965FD-0B5E-C64B-AD45-15018184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0D2F-60DE-A940-9BA3-15E25145C7D8}" type="datetime1">
              <a:rPr lang="ja-JP" altLang="en-US" smtClean="0"/>
              <a:t>2018/4/21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A31304-3ABC-3048-A1DC-1871BD52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6F7FC9-6595-9242-BDF4-FE4E6550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A09273-20D2-6842-9FFB-C09725CB91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C472512-8DBE-8A45-8975-AFE253B111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ニューロンとパーセプトロン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ADC66AB-6859-7844-B42D-B1110291D139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049CA96-3DC0-8D4C-816F-AE9C21BA6971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D08F36F-EA6D-DE46-B20F-B48002DB582E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5F4E873-63C9-2747-BC10-39A4976E27C4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DC73652D-8A2D-104D-B5A8-C59DC0ABB6B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FBE82708-66E1-E94C-96A9-D19FD1F097F2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4" name="テキスト プレースホルダー 27">
            <a:extLst>
              <a:ext uri="{FF2B5EF4-FFF2-40B4-BE49-F238E27FC236}">
                <a16:creationId xmlns:a16="http://schemas.microsoft.com/office/drawing/2014/main" id="{8615AC98-25DD-EC47-8B3F-8F749C210AE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電位の変化によって信号伝達</a:t>
            </a:r>
          </a:p>
        </p:txBody>
      </p:sp>
      <p:sp>
        <p:nvSpPr>
          <p:cNvPr id="15" name="テキスト プレースホルダー 30">
            <a:extLst>
              <a:ext uri="{FF2B5EF4-FFF2-40B4-BE49-F238E27FC236}">
                <a16:creationId xmlns:a16="http://schemas.microsoft.com/office/drawing/2014/main" id="{4B8172E4-BEB6-4542-B673-3021E5F34440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ニューロンの仕組み</a:t>
            </a: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8642D3B0-8099-4A44-8C3C-FE2AD35FED22}"/>
              </a:ext>
            </a:extLst>
          </p:cNvPr>
          <p:cNvGrpSpPr/>
          <p:nvPr/>
        </p:nvGrpSpPr>
        <p:grpSpPr>
          <a:xfrm>
            <a:off x="612648" y="3366815"/>
            <a:ext cx="539448" cy="487368"/>
            <a:chOff x="400056" y="1061560"/>
            <a:chExt cx="269724" cy="243684"/>
          </a:xfrm>
        </p:grpSpPr>
        <p:sp>
          <p:nvSpPr>
            <p:cNvPr id="47" name="三角形 46">
              <a:extLst>
                <a:ext uri="{FF2B5EF4-FFF2-40B4-BE49-F238E27FC236}">
                  <a16:creationId xmlns:a16="http://schemas.microsoft.com/office/drawing/2014/main" id="{62503604-4F4C-BC48-9F01-563509FBD7E2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8" name="三角形 47">
              <a:extLst>
                <a:ext uri="{FF2B5EF4-FFF2-40B4-BE49-F238E27FC236}">
                  <a16:creationId xmlns:a16="http://schemas.microsoft.com/office/drawing/2014/main" id="{294F0D41-A731-C94E-A625-18700BE76AFF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49" name="テキスト プレースホルダー 27">
            <a:extLst>
              <a:ext uri="{FF2B5EF4-FFF2-40B4-BE49-F238E27FC236}">
                <a16:creationId xmlns:a16="http://schemas.microsoft.com/office/drawing/2014/main" id="{4BC77132-BB7F-D147-910E-03F651492CCB}"/>
              </a:ext>
            </a:extLst>
          </p:cNvPr>
          <p:cNvSpPr txBox="1">
            <a:spLocks/>
          </p:cNvSpPr>
          <p:nvPr/>
        </p:nvSpPr>
        <p:spPr>
          <a:xfrm>
            <a:off x="1249902" y="329419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solidFill>
                  <a:schemeClr val="accent3"/>
                </a:solidFill>
              </a:rPr>
              <a:t>閾値を超える</a:t>
            </a:r>
            <a:r>
              <a:rPr lang="ja-JP" altLang="en-US"/>
              <a:t>と電位が正になる</a:t>
            </a:r>
            <a:r>
              <a:rPr lang="en-US" altLang="ja-JP" dirty="0"/>
              <a:t>(</a:t>
            </a:r>
            <a:r>
              <a:rPr lang="ja-JP" altLang="en-US"/>
              <a:t>発火</a:t>
            </a:r>
            <a:r>
              <a:rPr lang="en-US" altLang="ja-JP" dirty="0"/>
              <a:t>)</a:t>
            </a:r>
            <a:endParaRPr lang="ja-JP" altLang="en-US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7307B127-8E5A-AA49-A34D-03FF17F4A34C}"/>
              </a:ext>
            </a:extLst>
          </p:cNvPr>
          <p:cNvGrpSpPr/>
          <p:nvPr/>
        </p:nvGrpSpPr>
        <p:grpSpPr>
          <a:xfrm>
            <a:off x="284746" y="4565749"/>
            <a:ext cx="2160000" cy="934436"/>
            <a:chOff x="144665" y="525617"/>
            <a:chExt cx="1080000" cy="467218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A8B5244-3B7F-5B4A-A2FC-520B845F6A41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29B60DCD-F721-B044-BB0A-D0185B183C17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79CE3579-DA83-8E4B-B0FC-A7FC9EE6708F}"/>
              </a:ext>
            </a:extLst>
          </p:cNvPr>
          <p:cNvGrpSpPr/>
          <p:nvPr/>
        </p:nvGrpSpPr>
        <p:grpSpPr>
          <a:xfrm>
            <a:off x="612648" y="5709809"/>
            <a:ext cx="539448" cy="487368"/>
            <a:chOff x="400056" y="1061560"/>
            <a:chExt cx="269724" cy="243684"/>
          </a:xfrm>
        </p:grpSpPr>
        <p:sp>
          <p:nvSpPr>
            <p:cNvPr id="61" name="三角形 60">
              <a:extLst>
                <a:ext uri="{FF2B5EF4-FFF2-40B4-BE49-F238E27FC236}">
                  <a16:creationId xmlns:a16="http://schemas.microsoft.com/office/drawing/2014/main" id="{0B6C5B30-D84A-384F-9898-1776D362B282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2" name="三角形 61">
              <a:extLst>
                <a:ext uri="{FF2B5EF4-FFF2-40B4-BE49-F238E27FC236}">
                  <a16:creationId xmlns:a16="http://schemas.microsoft.com/office/drawing/2014/main" id="{DA60A2F6-854F-4C4D-A0DF-7C31A20CB27A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63" name="テキスト プレースホルダー 27">
            <a:extLst>
              <a:ext uri="{FF2B5EF4-FFF2-40B4-BE49-F238E27FC236}">
                <a16:creationId xmlns:a16="http://schemas.microsoft.com/office/drawing/2014/main" id="{EB8ABBBD-A364-FB43-883C-9563CB16A1A5}"/>
              </a:ext>
            </a:extLst>
          </p:cNvPr>
          <p:cNvSpPr txBox="1">
            <a:spLocks/>
          </p:cNvSpPr>
          <p:nvPr/>
        </p:nvSpPr>
        <p:spPr>
          <a:xfrm>
            <a:off x="1249902" y="563718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ニューロンのはたらきをモデル化したもの</a:t>
            </a:r>
          </a:p>
        </p:txBody>
      </p:sp>
      <p:sp>
        <p:nvSpPr>
          <p:cNvPr id="64" name="テキスト プレースホルダー 30">
            <a:extLst>
              <a:ext uri="{FF2B5EF4-FFF2-40B4-BE49-F238E27FC236}">
                <a16:creationId xmlns:a16="http://schemas.microsoft.com/office/drawing/2014/main" id="{DC854B9C-51B2-E74F-BE64-6DD47285595A}"/>
              </a:ext>
            </a:extLst>
          </p:cNvPr>
          <p:cNvSpPr txBox="1">
            <a:spLocks/>
          </p:cNvSpPr>
          <p:nvPr/>
        </p:nvSpPr>
        <p:spPr>
          <a:xfrm>
            <a:off x="566465" y="4736322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形式ニューロン</a:t>
            </a:r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FD6D49A-F6F0-A24C-BE1F-2F17DFF76533}"/>
              </a:ext>
            </a:extLst>
          </p:cNvPr>
          <p:cNvGrpSpPr/>
          <p:nvPr/>
        </p:nvGrpSpPr>
        <p:grpSpPr>
          <a:xfrm>
            <a:off x="611188" y="6630330"/>
            <a:ext cx="539448" cy="487368"/>
            <a:chOff x="400056" y="1061560"/>
            <a:chExt cx="269724" cy="243684"/>
          </a:xfrm>
        </p:grpSpPr>
        <p:sp>
          <p:nvSpPr>
            <p:cNvPr id="66" name="三角形 65">
              <a:extLst>
                <a:ext uri="{FF2B5EF4-FFF2-40B4-BE49-F238E27FC236}">
                  <a16:creationId xmlns:a16="http://schemas.microsoft.com/office/drawing/2014/main" id="{42961CF8-5B7E-2242-902B-B0F7F77F1C99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7" name="三角形 66">
              <a:extLst>
                <a:ext uri="{FF2B5EF4-FFF2-40B4-BE49-F238E27FC236}">
                  <a16:creationId xmlns:a16="http://schemas.microsoft.com/office/drawing/2014/main" id="{1C0040EF-8F53-BF43-B388-731265D2C040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68" name="テキスト プレースホルダー 27">
            <a:extLst>
              <a:ext uri="{FF2B5EF4-FFF2-40B4-BE49-F238E27FC236}">
                <a16:creationId xmlns:a16="http://schemas.microsoft.com/office/drawing/2014/main" id="{1EBF8628-24D0-B84D-A4DC-4624032EB248}"/>
              </a:ext>
            </a:extLst>
          </p:cNvPr>
          <p:cNvSpPr txBox="1">
            <a:spLocks/>
          </p:cNvSpPr>
          <p:nvPr/>
        </p:nvSpPr>
        <p:spPr>
          <a:xfrm>
            <a:off x="1248442" y="6557705"/>
            <a:ext cx="173156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入力に</a:t>
            </a:r>
            <a:r>
              <a:rPr lang="ja-JP" altLang="en-US">
                <a:solidFill>
                  <a:schemeClr val="accent2"/>
                </a:solidFill>
              </a:rPr>
              <a:t>重み</a:t>
            </a:r>
            <a:r>
              <a:rPr lang="ja-JP" altLang="en-US"/>
              <a:t>をかけ</a:t>
            </a:r>
            <a:r>
              <a:rPr lang="ja-JP" altLang="en-US">
                <a:solidFill>
                  <a:schemeClr val="accent3"/>
                </a:solidFill>
              </a:rPr>
              <a:t>閾値を超える</a:t>
            </a:r>
            <a:r>
              <a:rPr lang="ja-JP" altLang="en-US">
                <a:solidFill>
                  <a:schemeClr val="tx1"/>
                </a:solidFill>
              </a:rPr>
              <a:t>かどうかで</a:t>
            </a:r>
            <a:r>
              <a:rPr lang="ja-JP" altLang="en-US"/>
              <a:t>出力が変化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CBDDE5A-8524-B84F-B12B-681453916FDE}"/>
              </a:ext>
            </a:extLst>
          </p:cNvPr>
          <p:cNvGrpSpPr/>
          <p:nvPr/>
        </p:nvGrpSpPr>
        <p:grpSpPr>
          <a:xfrm>
            <a:off x="571049" y="8223603"/>
            <a:ext cx="15751495" cy="4544711"/>
            <a:chOff x="571049" y="8223603"/>
            <a:chExt cx="15751495" cy="4544711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ED356A43-50AF-0A4E-A2FB-D14CEBC9F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1049" y="8223603"/>
              <a:ext cx="7263141" cy="4544711"/>
            </a:xfrm>
            <a:prstGeom prst="rect">
              <a:avLst/>
            </a:prstGeom>
          </p:spPr>
        </p:pic>
        <p:sp>
          <p:nvSpPr>
            <p:cNvPr id="19" name="右矢印 18">
              <a:extLst>
                <a:ext uri="{FF2B5EF4-FFF2-40B4-BE49-F238E27FC236}">
                  <a16:creationId xmlns:a16="http://schemas.microsoft.com/office/drawing/2014/main" id="{279E72A5-6BA5-9F42-97AA-1E26AFE4E791}"/>
                </a:ext>
              </a:extLst>
            </p:cNvPr>
            <p:cNvSpPr/>
            <p:nvPr/>
          </p:nvSpPr>
          <p:spPr>
            <a:xfrm>
              <a:off x="8110313" y="10211904"/>
              <a:ext cx="2077329" cy="580637"/>
            </a:xfrm>
            <a:prstGeom prst="rightArrow">
              <a:avLst>
                <a:gd name="adj1" fmla="val 50000"/>
                <a:gd name="adj2" fmla="val 604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1E86ACB3-9C10-F740-8C40-02D94F5E3ED4}"/>
                </a:ext>
              </a:extLst>
            </p:cNvPr>
            <p:cNvSpPr txBox="1"/>
            <p:nvPr/>
          </p:nvSpPr>
          <p:spPr>
            <a:xfrm>
              <a:off x="7197475" y="9676006"/>
              <a:ext cx="3926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/>
                <a:t>モデル化</a:t>
              </a:r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D25F168-FC45-4549-B596-70CD9B68C67A}"/>
                </a:ext>
              </a:extLst>
            </p:cNvPr>
            <p:cNvGrpSpPr/>
            <p:nvPr/>
          </p:nvGrpSpPr>
          <p:grpSpPr>
            <a:xfrm>
              <a:off x="10187642" y="8441738"/>
              <a:ext cx="6134902" cy="4207767"/>
              <a:chOff x="10187642" y="8441738"/>
              <a:chExt cx="6134902" cy="4207767"/>
            </a:xfrm>
          </p:grpSpPr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D17940AB-38F3-0246-AB0F-92C7CDF4965D}"/>
                  </a:ext>
                </a:extLst>
              </p:cNvPr>
              <p:cNvGrpSpPr/>
              <p:nvPr/>
            </p:nvGrpSpPr>
            <p:grpSpPr>
              <a:xfrm>
                <a:off x="10187642" y="8441738"/>
                <a:ext cx="6134902" cy="4207767"/>
                <a:chOff x="10187642" y="8569754"/>
                <a:chExt cx="6134902" cy="4207767"/>
              </a:xfrm>
            </p:grpSpPr>
            <p:grpSp>
              <p:nvGrpSpPr>
                <p:cNvPr id="42" name="グループ化 41">
                  <a:extLst>
                    <a:ext uri="{FF2B5EF4-FFF2-40B4-BE49-F238E27FC236}">
                      <a16:creationId xmlns:a16="http://schemas.microsoft.com/office/drawing/2014/main" id="{2048422A-7169-1748-BFBF-3E04260F6A10}"/>
                    </a:ext>
                  </a:extLst>
                </p:cNvPr>
                <p:cNvGrpSpPr/>
                <p:nvPr/>
              </p:nvGrpSpPr>
              <p:grpSpPr>
                <a:xfrm>
                  <a:off x="10187642" y="8569754"/>
                  <a:ext cx="6134902" cy="4207767"/>
                  <a:chOff x="9803594" y="8569754"/>
                  <a:chExt cx="6134902" cy="4207767"/>
                </a:xfrm>
              </p:grpSpPr>
              <p:grpSp>
                <p:nvGrpSpPr>
                  <p:cNvPr id="40" name="グループ化 39">
                    <a:extLst>
                      <a:ext uri="{FF2B5EF4-FFF2-40B4-BE49-F238E27FC236}">
                        <a16:creationId xmlns:a16="http://schemas.microsoft.com/office/drawing/2014/main" id="{5CF0D33F-DE9E-B643-A719-FFA1BCBD883A}"/>
                      </a:ext>
                    </a:extLst>
                  </p:cNvPr>
                  <p:cNvGrpSpPr/>
                  <p:nvPr/>
                </p:nvGrpSpPr>
                <p:grpSpPr>
                  <a:xfrm>
                    <a:off x="9803594" y="8569754"/>
                    <a:ext cx="6134902" cy="3758276"/>
                    <a:chOff x="11473034" y="8382933"/>
                    <a:chExt cx="6134902" cy="3758276"/>
                  </a:xfrm>
                </p:grpSpPr>
                <p:grpSp>
                  <p:nvGrpSpPr>
                    <p:cNvPr id="32" name="グループ化 31">
                      <a:extLst>
                        <a:ext uri="{FF2B5EF4-FFF2-40B4-BE49-F238E27FC236}">
                          <a16:creationId xmlns:a16="http://schemas.microsoft.com/office/drawing/2014/main" id="{F42CCCC6-87E6-D343-9555-28C7691D7E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423937" y="9276428"/>
                      <a:ext cx="5183999" cy="2520000"/>
                      <a:chOff x="11875297" y="9276428"/>
                      <a:chExt cx="5183999" cy="2520000"/>
                    </a:xfrm>
                  </p:grpSpPr>
                  <p:sp>
                    <p:nvSpPr>
                      <p:cNvPr id="7" name="円/楕円 6">
                        <a:extLst>
                          <a:ext uri="{FF2B5EF4-FFF2-40B4-BE49-F238E27FC236}">
                            <a16:creationId xmlns:a16="http://schemas.microsoft.com/office/drawing/2014/main" id="{9B3084A2-F5C1-474D-A4E7-F31AA47AF3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207297" y="9276428"/>
                        <a:ext cx="2520000" cy="2520000"/>
                      </a:xfrm>
                      <a:prstGeom prst="ellipse">
                        <a:avLst/>
                      </a:prstGeom>
                      <a:noFill/>
                      <a:ln w="5715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cxnSp>
                    <p:nvCxnSpPr>
                      <p:cNvPr id="21" name="直線コネクタ 20">
                        <a:extLst>
                          <a:ext uri="{FF2B5EF4-FFF2-40B4-BE49-F238E27FC236}">
                            <a16:creationId xmlns:a16="http://schemas.microsoft.com/office/drawing/2014/main" id="{01B265E5-F2B7-DF42-A862-37C9BBA7CD15}"/>
                          </a:ext>
                        </a:extLst>
                      </p:cNvPr>
                      <p:cNvCxnSpPr>
                        <a:cxnSpLocks/>
                        <a:endCxn id="7" idx="2"/>
                      </p:cNvCxnSpPr>
                      <p:nvPr/>
                    </p:nvCxnSpPr>
                    <p:spPr>
                      <a:xfrm>
                        <a:off x="11875297" y="10536428"/>
                        <a:ext cx="1332000" cy="0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直線コネクタ 23">
                        <a:extLst>
                          <a:ext uri="{FF2B5EF4-FFF2-40B4-BE49-F238E27FC236}">
                            <a16:creationId xmlns:a16="http://schemas.microsoft.com/office/drawing/2014/main" id="{F393D98C-FD17-D34E-9A11-463DDA212B9F}"/>
                          </a:ext>
                        </a:extLst>
                      </p:cNvPr>
                      <p:cNvCxnSpPr>
                        <a:cxnSpLocks/>
                        <a:stCxn id="7" idx="6"/>
                      </p:cNvCxnSpPr>
                      <p:nvPr/>
                    </p:nvCxnSpPr>
                    <p:spPr>
                      <a:xfrm flipV="1">
                        <a:off x="15727296" y="10523050"/>
                        <a:ext cx="1332000" cy="13378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直線コネクタ 27">
                        <a:extLst>
                          <a:ext uri="{FF2B5EF4-FFF2-40B4-BE49-F238E27FC236}">
                            <a16:creationId xmlns:a16="http://schemas.microsoft.com/office/drawing/2014/main" id="{DD1C562A-FFB7-8549-BDCC-87EEFAA330B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9800000">
                        <a:off x="12049433" y="11387398"/>
                        <a:ext cx="1332000" cy="0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直線コネクタ 30">
                        <a:extLst>
                          <a:ext uri="{FF2B5EF4-FFF2-40B4-BE49-F238E27FC236}">
                            <a16:creationId xmlns:a16="http://schemas.microsoft.com/office/drawing/2014/main" id="{CB81D6BC-22A6-994B-8AE2-7B551845E9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800000">
                        <a:off x="12048829" y="9711206"/>
                        <a:ext cx="1332000" cy="0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BDF3CC5D-D49A-9143-A10E-72723CCDD0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73034" y="8382933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ja-JP" altLang="en-US" sz="3200"/>
                        <a:t>入力</a:t>
                      </a:r>
                      <a:endParaRPr kumimoji="1" lang="ja-JP" altLang="en-US" sz="3200"/>
                    </a:p>
                  </p:txBody>
                </p:sp>
                <p:sp>
                  <p:nvSpPr>
                    <p:cNvPr id="34" name="テキスト ボックス 33">
                      <a:extLst>
                        <a:ext uri="{FF2B5EF4-FFF2-40B4-BE49-F238E27FC236}">
                          <a16:creationId xmlns:a16="http://schemas.microsoft.com/office/drawing/2014/main" id="{118E4962-E3F7-BE44-A16F-E88C711E3B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28143" y="8382933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ja-JP" altLang="en-US" sz="3200"/>
                        <a:t>出力</a:t>
                      </a:r>
                      <a:endParaRPr kumimoji="1" lang="ja-JP" altLang="en-US" sz="320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テキスト ボックス 34">
                          <a:extLst>
                            <a:ext uri="{FF2B5EF4-FFF2-40B4-BE49-F238E27FC236}">
                              <a16:creationId xmlns:a16="http://schemas.microsoft.com/office/drawing/2014/main" id="{8782E688-6D36-9B4C-BA2F-0B7715B65DB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835023" y="8954515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テキスト ボックス 34">
                          <a:extLst>
                            <a:ext uri="{FF2B5EF4-FFF2-40B4-BE49-F238E27FC236}">
                              <a16:creationId xmlns:a16="http://schemas.microsoft.com/office/drawing/2014/main" id="{8782E688-6D36-9B4C-BA2F-0B7715B65DB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835023" y="8954515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テキスト ボックス 35">
                          <a:extLst>
                            <a:ext uri="{FF2B5EF4-FFF2-40B4-BE49-F238E27FC236}">
                              <a16:creationId xmlns:a16="http://schemas.microsoft.com/office/drawing/2014/main" id="{9615BC3A-2309-D34B-95E7-44570B351D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544501" y="10220672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テキスト ボックス 35">
                          <a:extLst>
                            <a:ext uri="{FF2B5EF4-FFF2-40B4-BE49-F238E27FC236}">
                              <a16:creationId xmlns:a16="http://schemas.microsoft.com/office/drawing/2014/main" id="{9615BC3A-2309-D34B-95E7-44570B351DE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544501" y="10220672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b="-212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テキスト ボックス 36">
                          <a:extLst>
                            <a:ext uri="{FF2B5EF4-FFF2-40B4-BE49-F238E27FC236}">
                              <a16:creationId xmlns:a16="http://schemas.microsoft.com/office/drawing/2014/main" id="{DE6A1EB9-9D3F-244F-B9D1-EECAE12EF7B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893821" y="11556434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7" name="テキスト ボックス 36">
                          <a:extLst>
                            <a:ext uri="{FF2B5EF4-FFF2-40B4-BE49-F238E27FC236}">
                              <a16:creationId xmlns:a16="http://schemas.microsoft.com/office/drawing/2014/main" id="{DE6A1EB9-9D3F-244F-B9D1-EECAE12EF7B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893821" y="11556434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b="-42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8F25B4CD-2A26-4D45-9345-09078A7B64C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258951" y="9856098"/>
                          <a:ext cx="1250979" cy="58490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8F25B4CD-2A26-4D45-9345-09078A7B64C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258951" y="9856098"/>
                          <a:ext cx="1250979" cy="58490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4E1DC30B-5D1B-8146-96E8-7C0ACEC6B4E6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3441" y="12192746"/>
                    <a:ext cx="392611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3200"/>
                      <a:t>形式ニューロン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テキスト ボックス 68">
                      <a:extLst>
                        <a:ext uri="{FF2B5EF4-FFF2-40B4-BE49-F238E27FC236}">
                          <a16:creationId xmlns:a16="http://schemas.microsoft.com/office/drawing/2014/main" id="{5654B1DA-B66C-8C42-8DF3-39B345C1E6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06584" y="9221439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テキスト ボックス 68">
                      <a:extLst>
                        <a:ext uri="{FF2B5EF4-FFF2-40B4-BE49-F238E27FC236}">
                          <a16:creationId xmlns:a16="http://schemas.microsoft.com/office/drawing/2014/main" id="{5654B1DA-B66C-8C42-8DF3-39B345C1E6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06584" y="9221439"/>
                      <a:ext cx="1250979" cy="58477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テキスト ボックス 69">
                      <a:extLst>
                        <a:ext uri="{FF2B5EF4-FFF2-40B4-BE49-F238E27FC236}">
                          <a16:creationId xmlns:a16="http://schemas.microsoft.com/office/drawing/2014/main" id="{3995201E-541D-804A-9D31-5078533060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16877" y="10050446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テキスト ボックス 69">
                      <a:extLst>
                        <a:ext uri="{FF2B5EF4-FFF2-40B4-BE49-F238E27FC236}">
                          <a16:creationId xmlns:a16="http://schemas.microsoft.com/office/drawing/2014/main" id="{3995201E-541D-804A-9D31-5078533060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16877" y="10050446"/>
                      <a:ext cx="1250979" cy="58477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テキスト ボックス 70">
                      <a:extLst>
                        <a:ext uri="{FF2B5EF4-FFF2-40B4-BE49-F238E27FC236}">
                          <a16:creationId xmlns:a16="http://schemas.microsoft.com/office/drawing/2014/main" id="{961F6D10-3AA2-344A-B851-B72AD6D96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237870" y="10967544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テキスト ボックス 70">
                      <a:extLst>
                        <a:ext uri="{FF2B5EF4-FFF2-40B4-BE49-F238E27FC236}">
                          <a16:creationId xmlns:a16="http://schemas.microsoft.com/office/drawing/2014/main" id="{961F6D10-3AA2-344A-B851-B72AD6D968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37870" y="10967544"/>
                      <a:ext cx="1250979" cy="58477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4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E5F9DA29-094A-DD4A-8EFB-ABD96E65E86E}"/>
                    </a:ext>
                  </a:extLst>
                </p:cNvPr>
                <p:cNvSpPr txBox="1"/>
                <p:nvPr/>
              </p:nvSpPr>
              <p:spPr>
                <a:xfrm>
                  <a:off x="11401304" y="8575646"/>
                  <a:ext cx="125097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>
                      <a:solidFill>
                        <a:schemeClr val="accent2"/>
                      </a:solidFill>
                    </a:rPr>
                    <a:t>重み</a:t>
                  </a:r>
                  <a:endParaRPr kumimoji="1" lang="ja-JP" altLang="en-US" sz="3200">
                    <a:solidFill>
                      <a:schemeClr val="accent2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テキスト ボックス 75">
                    <a:extLst>
                      <a:ext uri="{FF2B5EF4-FFF2-40B4-BE49-F238E27FC236}">
                        <a16:creationId xmlns:a16="http://schemas.microsoft.com/office/drawing/2014/main" id="{67F1CBA6-E465-A24E-9101-0948D0C0264B}"/>
                      </a:ext>
                    </a:extLst>
                  </p:cNvPr>
                  <p:cNvSpPr txBox="1"/>
                  <p:nvPr/>
                </p:nvSpPr>
                <p:spPr>
                  <a:xfrm>
                    <a:off x="13119513" y="10056712"/>
                    <a:ext cx="1250979" cy="10773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3200"/>
                      <a:t>閾値</a:t>
                    </a:r>
                    <a:endParaRPr kumimoji="1" lang="en-US" altLang="ja-JP" sz="32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kumimoji="1" lang="ja-JP" altLang="en-US" sz="3200"/>
                  </a:p>
                </p:txBody>
              </p:sp>
            </mc:Choice>
            <mc:Fallback xmlns="">
              <p:sp>
                <p:nvSpPr>
                  <p:cNvPr id="76" name="テキスト ボックス 75">
                    <a:extLst>
                      <a:ext uri="{FF2B5EF4-FFF2-40B4-BE49-F238E27FC236}">
                        <a16:creationId xmlns:a16="http://schemas.microsoft.com/office/drawing/2014/main" id="{67F1CBA6-E465-A24E-9101-0948D0C026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19513" y="10056712"/>
                    <a:ext cx="1250979" cy="10773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000" t="-7059" r="-1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8800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2018/4/21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ニューロンと</a:t>
            </a:r>
            <a:r>
              <a:rPr kumimoji="1" lang="ja-JP" altLang="en-US"/>
              <a:t>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形式ニューロンを並列に何層も重ねたもの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パーセプトロン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</a:t>
            </a:r>
            <a:r>
              <a:rPr lang="en-US" altLang="ja-JP" dirty="0"/>
              <a:t>(</a:t>
            </a:r>
            <a:r>
              <a:rPr lang="ja-JP" altLang="en-US"/>
              <a:t>入力層・出力層の</a:t>
            </a:r>
            <a:r>
              <a:rPr lang="en-US" altLang="ja-JP" dirty="0"/>
              <a:t>2</a:t>
            </a:r>
            <a:r>
              <a:rPr lang="ja-JP" altLang="en-US"/>
              <a:t>層</a:t>
            </a:r>
            <a:r>
              <a:rPr lang="en-US" altLang="ja-JP" dirty="0"/>
              <a:t>)</a:t>
            </a:r>
            <a:endParaRPr lang="ja-JP" altLang="en-US"/>
          </a:p>
        </p:txBody>
      </p:sp>
      <p:sp>
        <p:nvSpPr>
          <p:cNvPr id="200" name="三角形 199">
            <a:extLst>
              <a:ext uri="{FF2B5EF4-FFF2-40B4-BE49-F238E27FC236}">
                <a16:creationId xmlns:a16="http://schemas.microsoft.com/office/drawing/2014/main" id="{CCF3E876-9FAA-3D43-9104-DE02BC5F1E66}"/>
              </a:ext>
            </a:extLst>
          </p:cNvPr>
          <p:cNvSpPr/>
          <p:nvPr/>
        </p:nvSpPr>
        <p:spPr>
          <a:xfrm rot="5400000">
            <a:off x="1076238" y="4072515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201" name="テキスト プレースホルダー 29">
            <a:extLst>
              <a:ext uri="{FF2B5EF4-FFF2-40B4-BE49-F238E27FC236}">
                <a16:creationId xmlns:a16="http://schemas.microsoft.com/office/drawing/2014/main" id="{C4872DB1-8061-C049-B612-F79375FD5D44}"/>
              </a:ext>
            </a:extLst>
          </p:cNvPr>
          <p:cNvSpPr txBox="1">
            <a:spLocks/>
          </p:cNvSpPr>
          <p:nvPr/>
        </p:nvSpPr>
        <p:spPr>
          <a:xfrm>
            <a:off x="1568600" y="3957241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多層パーセプトロン</a:t>
            </a:r>
            <a:r>
              <a:rPr lang="en-US" altLang="ja-JP" dirty="0"/>
              <a:t>(</a:t>
            </a:r>
            <a:r>
              <a:rPr lang="ja-JP" altLang="en-US"/>
              <a:t>入力層・中間層・出力層の</a:t>
            </a:r>
            <a:r>
              <a:rPr lang="en-US" altLang="ja-JP" dirty="0"/>
              <a:t>3</a:t>
            </a:r>
            <a:r>
              <a:rPr lang="ja-JP" altLang="en-US"/>
              <a:t>層</a:t>
            </a:r>
            <a:r>
              <a:rPr lang="en-US" altLang="ja-JP" dirty="0"/>
              <a:t>)</a:t>
            </a:r>
            <a:endParaRPr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17B706D-EFD7-B141-934A-5507DF9C3E31}"/>
              </a:ext>
            </a:extLst>
          </p:cNvPr>
          <p:cNvGrpSpPr/>
          <p:nvPr/>
        </p:nvGrpSpPr>
        <p:grpSpPr>
          <a:xfrm>
            <a:off x="829073" y="4842346"/>
            <a:ext cx="16629855" cy="8287879"/>
            <a:chOff x="829073" y="4953856"/>
            <a:chExt cx="16629855" cy="8287879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C760396A-73B3-0A4B-AA2B-351BD1F1A0CF}"/>
                </a:ext>
              </a:extLst>
            </p:cNvPr>
            <p:cNvGrpSpPr/>
            <p:nvPr/>
          </p:nvGrpSpPr>
          <p:grpSpPr>
            <a:xfrm>
              <a:off x="829073" y="4959766"/>
              <a:ext cx="6459661" cy="8281969"/>
              <a:chOff x="829073" y="4959766"/>
              <a:chExt cx="6459661" cy="8281969"/>
            </a:xfrm>
          </p:grpSpPr>
          <p:grpSp>
            <p:nvGrpSpPr>
              <p:cNvPr id="253" name="グループ化 252">
                <a:extLst>
                  <a:ext uri="{FF2B5EF4-FFF2-40B4-BE49-F238E27FC236}">
                    <a16:creationId xmlns:a16="http://schemas.microsoft.com/office/drawing/2014/main" id="{64304136-FB66-DA4F-B73A-548055C19BF2}"/>
                  </a:ext>
                </a:extLst>
              </p:cNvPr>
              <p:cNvGrpSpPr/>
              <p:nvPr/>
            </p:nvGrpSpPr>
            <p:grpSpPr>
              <a:xfrm>
                <a:off x="829073" y="6753226"/>
                <a:ext cx="6459661" cy="6488509"/>
                <a:chOff x="5244000" y="6317856"/>
                <a:chExt cx="6459661" cy="6489255"/>
              </a:xfrm>
            </p:grpSpPr>
            <p:sp>
              <p:nvSpPr>
                <p:cNvPr id="164" name="テキスト ボックス 163">
                  <a:extLst>
                    <a:ext uri="{FF2B5EF4-FFF2-40B4-BE49-F238E27FC236}">
                      <a16:creationId xmlns:a16="http://schemas.microsoft.com/office/drawing/2014/main" id="{454500E5-9F9F-9B42-B9E8-3BFDAE4AA362}"/>
                    </a:ext>
                  </a:extLst>
                </p:cNvPr>
                <p:cNvSpPr txBox="1"/>
                <p:nvPr/>
              </p:nvSpPr>
              <p:spPr>
                <a:xfrm>
                  <a:off x="6536782" y="12222336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単純</a:t>
                  </a:r>
                  <a:r>
                    <a:rPr kumimoji="1" lang="ja-JP" altLang="en-US" sz="3200"/>
                    <a:t>パーセプトロン</a:t>
                  </a:r>
                </a:p>
              </p:txBody>
            </p:sp>
            <p:grpSp>
              <p:nvGrpSpPr>
                <p:cNvPr id="252" name="グループ化 251">
                  <a:extLst>
                    <a:ext uri="{FF2B5EF4-FFF2-40B4-BE49-F238E27FC236}">
                      <a16:creationId xmlns:a16="http://schemas.microsoft.com/office/drawing/2014/main" id="{CDC8F9F9-F911-B840-B9D7-E4C42D17864B}"/>
                    </a:ext>
                  </a:extLst>
                </p:cNvPr>
                <p:cNvGrpSpPr/>
                <p:nvPr/>
              </p:nvGrpSpPr>
              <p:grpSpPr>
                <a:xfrm>
                  <a:off x="5244000" y="6317856"/>
                  <a:ext cx="6459661" cy="4586400"/>
                  <a:chOff x="5244000" y="6317856"/>
                  <a:chExt cx="6459661" cy="4584780"/>
                </a:xfrm>
              </p:grpSpPr>
              <p:sp>
                <p:nvSpPr>
                  <p:cNvPr id="171" name="円/楕円 170">
                    <a:extLst>
                      <a:ext uri="{FF2B5EF4-FFF2-40B4-BE49-F238E27FC236}">
                        <a16:creationId xmlns:a16="http://schemas.microsoft.com/office/drawing/2014/main" id="{AB5C5E97-E1B0-B647-A16C-5360D5D0EAC2}"/>
                      </a:ext>
                    </a:extLst>
                  </p:cNvPr>
                  <p:cNvSpPr/>
                  <p:nvPr/>
                </p:nvSpPr>
                <p:spPr>
                  <a:xfrm>
                    <a:off x="9183661" y="7994238"/>
                    <a:ext cx="1260000" cy="1260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72" name="直線コネクタ 171">
                    <a:extLst>
                      <a:ext uri="{FF2B5EF4-FFF2-40B4-BE49-F238E27FC236}">
                        <a16:creationId xmlns:a16="http://schemas.microsoft.com/office/drawing/2014/main" id="{BB7F8AFB-0443-8A44-B2C0-449D77A769B6}"/>
                      </a:ext>
                    </a:extLst>
                  </p:cNvPr>
                  <p:cNvCxnSpPr>
                    <a:cxnSpLocks/>
                    <a:stCxn id="171" idx="6"/>
                  </p:cNvCxnSpPr>
                  <p:nvPr/>
                </p:nvCxnSpPr>
                <p:spPr>
                  <a:xfrm>
                    <a:off x="10443661" y="8624238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線コネクタ 172">
                    <a:extLst>
                      <a:ext uri="{FF2B5EF4-FFF2-40B4-BE49-F238E27FC236}">
                        <a16:creationId xmlns:a16="http://schemas.microsoft.com/office/drawing/2014/main" id="{A418416F-88A9-734B-98BD-96CB948DECF2}"/>
                      </a:ext>
                    </a:extLst>
                  </p:cNvPr>
                  <p:cNvCxnSpPr>
                    <a:cxnSpLocks/>
                    <a:stCxn id="224" idx="6"/>
                    <a:endCxn id="171" idx="3"/>
                  </p:cNvCxnSpPr>
                  <p:nvPr/>
                </p:nvCxnSpPr>
                <p:spPr>
                  <a:xfrm flipV="1">
                    <a:off x="7781972" y="9069715"/>
                    <a:ext cx="1586212" cy="1202921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9" name="テキスト ボックス 168">
                        <a:extLst>
                          <a:ext uri="{FF2B5EF4-FFF2-40B4-BE49-F238E27FC236}">
                            <a16:creationId xmlns:a16="http://schemas.microsoft.com/office/drawing/2014/main" id="{74C56671-5369-D14B-89A5-A2B6325CDD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44000" y="8000762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69" name="テキスト ボックス 168">
                        <a:extLst>
                          <a:ext uri="{FF2B5EF4-FFF2-40B4-BE49-F238E27FC236}">
                            <a16:creationId xmlns:a16="http://schemas.microsoft.com/office/drawing/2014/main" id="{74C56671-5369-D14B-89A5-A2B6325CDD2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4000" y="8000762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 b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0" name="テキスト ボックス 169">
                        <a:extLst>
                          <a:ext uri="{FF2B5EF4-FFF2-40B4-BE49-F238E27FC236}">
                            <a16:creationId xmlns:a16="http://schemas.microsoft.com/office/drawing/2014/main" id="{28958B51-3401-D445-AEEA-8293FD83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74993" y="7992029"/>
                        <a:ext cx="1250979" cy="5849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70" name="テキスト ボックス 169">
                        <a:extLst>
                          <a:ext uri="{FF2B5EF4-FFF2-40B4-BE49-F238E27FC236}">
                            <a16:creationId xmlns:a16="http://schemas.microsoft.com/office/drawing/2014/main" id="{28958B51-3401-D445-AEEA-8293FD8373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74993" y="7992029"/>
                        <a:ext cx="1250979" cy="58490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8" name="直線コネクタ 217">
                    <a:extLst>
                      <a:ext uri="{FF2B5EF4-FFF2-40B4-BE49-F238E27FC236}">
                        <a16:creationId xmlns:a16="http://schemas.microsoft.com/office/drawing/2014/main" id="{DE14D645-E7A1-0242-A10D-AE22E267FE28}"/>
                      </a:ext>
                    </a:extLst>
                  </p:cNvPr>
                  <p:cNvCxnSpPr>
                    <a:cxnSpLocks/>
                    <a:stCxn id="220" idx="6"/>
                    <a:endCxn id="171" idx="1"/>
                  </p:cNvCxnSpPr>
                  <p:nvPr/>
                </p:nvCxnSpPr>
                <p:spPr>
                  <a:xfrm>
                    <a:off x="7781972" y="6975840"/>
                    <a:ext cx="1586212" cy="1202921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線コネクタ 218">
                    <a:extLst>
                      <a:ext uri="{FF2B5EF4-FFF2-40B4-BE49-F238E27FC236}">
                        <a16:creationId xmlns:a16="http://schemas.microsoft.com/office/drawing/2014/main" id="{34066781-9097-C64A-828B-5F979CCC7EAB}"/>
                      </a:ext>
                    </a:extLst>
                  </p:cNvPr>
                  <p:cNvCxnSpPr>
                    <a:cxnSpLocks/>
                    <a:stCxn id="223" idx="6"/>
                    <a:endCxn id="171" idx="2"/>
                  </p:cNvCxnSpPr>
                  <p:nvPr/>
                </p:nvCxnSpPr>
                <p:spPr>
                  <a:xfrm>
                    <a:off x="7781972" y="8624238"/>
                    <a:ext cx="1401689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0" name="円/楕円 219">
                    <a:extLst>
                      <a:ext uri="{FF2B5EF4-FFF2-40B4-BE49-F238E27FC236}">
                        <a16:creationId xmlns:a16="http://schemas.microsoft.com/office/drawing/2014/main" id="{B650C9BD-D89A-414B-ACAE-2139642A79CA}"/>
                      </a:ext>
                    </a:extLst>
                  </p:cNvPr>
                  <p:cNvSpPr/>
                  <p:nvPr/>
                </p:nvSpPr>
                <p:spPr>
                  <a:xfrm>
                    <a:off x="6521972" y="6345840"/>
                    <a:ext cx="1260000" cy="1260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3" name="円/楕円 222">
                    <a:extLst>
                      <a:ext uri="{FF2B5EF4-FFF2-40B4-BE49-F238E27FC236}">
                        <a16:creationId xmlns:a16="http://schemas.microsoft.com/office/drawing/2014/main" id="{A27DB436-3B9E-5D44-87CC-441C28869F5C}"/>
                      </a:ext>
                    </a:extLst>
                  </p:cNvPr>
                  <p:cNvSpPr/>
                  <p:nvPr/>
                </p:nvSpPr>
                <p:spPr>
                  <a:xfrm>
                    <a:off x="6521972" y="7994238"/>
                    <a:ext cx="1260000" cy="1260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4" name="円/楕円 223">
                    <a:extLst>
                      <a:ext uri="{FF2B5EF4-FFF2-40B4-BE49-F238E27FC236}">
                        <a16:creationId xmlns:a16="http://schemas.microsoft.com/office/drawing/2014/main" id="{942D864F-75BE-2F44-959B-4E92E90ABBAF}"/>
                      </a:ext>
                    </a:extLst>
                  </p:cNvPr>
                  <p:cNvSpPr/>
                  <p:nvPr/>
                </p:nvSpPr>
                <p:spPr>
                  <a:xfrm>
                    <a:off x="6521972" y="9642636"/>
                    <a:ext cx="1260000" cy="1260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30" name="直線コネクタ 229">
                    <a:extLst>
                      <a:ext uri="{FF2B5EF4-FFF2-40B4-BE49-F238E27FC236}">
                        <a16:creationId xmlns:a16="http://schemas.microsoft.com/office/drawing/2014/main" id="{6E619581-E7F4-644D-A8C3-F1CACF69EB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61615" y="6975840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コネクタ 230">
                    <a:extLst>
                      <a:ext uri="{FF2B5EF4-FFF2-40B4-BE49-F238E27FC236}">
                        <a16:creationId xmlns:a16="http://schemas.microsoft.com/office/drawing/2014/main" id="{72BD5663-71BB-2940-B290-23F32F2632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261615" y="8624238"/>
                    <a:ext cx="1260000" cy="13085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線コネクタ 231">
                    <a:extLst>
                      <a:ext uri="{FF2B5EF4-FFF2-40B4-BE49-F238E27FC236}">
                        <a16:creationId xmlns:a16="http://schemas.microsoft.com/office/drawing/2014/main" id="{96B69999-264C-644E-A524-8FC498348D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61615" y="10272636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3" name="テキスト ボックス 232">
                        <a:extLst>
                          <a:ext uri="{FF2B5EF4-FFF2-40B4-BE49-F238E27FC236}">
                            <a16:creationId xmlns:a16="http://schemas.microsoft.com/office/drawing/2014/main" id="{F7AA7CC3-DEAA-4240-AB55-9853C8615A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51078" y="9643478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233" name="テキスト ボックス 232">
                        <a:extLst>
                          <a:ext uri="{FF2B5EF4-FFF2-40B4-BE49-F238E27FC236}">
                            <a16:creationId xmlns:a16="http://schemas.microsoft.com/office/drawing/2014/main" id="{F7AA7CC3-DEAA-4240-AB55-9853C8615A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51078" y="9643478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b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4" name="テキスト ボックス 233">
                        <a:extLst>
                          <a:ext uri="{FF2B5EF4-FFF2-40B4-BE49-F238E27FC236}">
                            <a16:creationId xmlns:a16="http://schemas.microsoft.com/office/drawing/2014/main" id="{A8751317-FD5F-3645-85D5-59894904A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51077" y="6317856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234" name="テキスト ボックス 233">
                        <a:extLst>
                          <a:ext uri="{FF2B5EF4-FFF2-40B4-BE49-F238E27FC236}">
                            <a16:creationId xmlns:a16="http://schemas.microsoft.com/office/drawing/2014/main" id="{A8751317-FD5F-3645-85D5-59894904AA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51077" y="6317856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89" name="角丸四角形 88">
                <a:extLst>
                  <a:ext uri="{FF2B5EF4-FFF2-40B4-BE49-F238E27FC236}">
                    <a16:creationId xmlns:a16="http://schemas.microsoft.com/office/drawing/2014/main" id="{8C44ADC5-1C55-CE49-AC41-6BDA4311E89F}"/>
                  </a:ext>
                </a:extLst>
              </p:cNvPr>
              <p:cNvSpPr/>
              <p:nvPr/>
            </p:nvSpPr>
            <p:spPr>
              <a:xfrm>
                <a:off x="4408161" y="5553307"/>
                <a:ext cx="1895708" cy="6846849"/>
              </a:xfrm>
              <a:prstGeom prst="roundRect">
                <a:avLst>
                  <a:gd name="adj" fmla="val 40196"/>
                </a:avLst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90" name="角丸四角形 89">
                <a:extLst>
                  <a:ext uri="{FF2B5EF4-FFF2-40B4-BE49-F238E27FC236}">
                    <a16:creationId xmlns:a16="http://schemas.microsoft.com/office/drawing/2014/main" id="{4D3877A4-AC4E-E543-9663-EB67AA22D71E}"/>
                  </a:ext>
                </a:extLst>
              </p:cNvPr>
              <p:cNvSpPr/>
              <p:nvPr/>
            </p:nvSpPr>
            <p:spPr>
              <a:xfrm>
                <a:off x="1794476" y="5547831"/>
                <a:ext cx="1895708" cy="6846849"/>
              </a:xfrm>
              <a:prstGeom prst="roundRect">
                <a:avLst>
                  <a:gd name="adj" fmla="val 40196"/>
                </a:avLst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B6A25910-C913-FF4D-AF3B-5DD889C3EBBC}"/>
                  </a:ext>
                </a:extLst>
              </p:cNvPr>
              <p:cNvSpPr txBox="1"/>
              <p:nvPr/>
            </p:nvSpPr>
            <p:spPr>
              <a:xfrm>
                <a:off x="1628951" y="4983593"/>
                <a:ext cx="2216187" cy="584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/>
                  <a:t>入力層</a:t>
                </a:r>
                <a:endParaRPr kumimoji="1" lang="ja-JP" altLang="en-US" sz="320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83555080-6C83-9D4A-B876-72AD36BBAFDD}"/>
                  </a:ext>
                </a:extLst>
              </p:cNvPr>
              <p:cNvSpPr txBox="1"/>
              <p:nvPr/>
            </p:nvSpPr>
            <p:spPr>
              <a:xfrm>
                <a:off x="4247921" y="4959766"/>
                <a:ext cx="2216187" cy="584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/>
                  <a:t>出力層</a:t>
                </a:r>
                <a:endParaRPr kumimoji="1" lang="ja-JP" altLang="en-US" sz="3200"/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56840E1C-B9EB-9040-B4F7-CCB47D2EC1DD}"/>
                </a:ext>
              </a:extLst>
            </p:cNvPr>
            <p:cNvGrpSpPr/>
            <p:nvPr/>
          </p:nvGrpSpPr>
          <p:grpSpPr>
            <a:xfrm>
              <a:off x="8217854" y="4953856"/>
              <a:ext cx="9241074" cy="8248253"/>
              <a:chOff x="8217854" y="4953856"/>
              <a:chExt cx="9241074" cy="8248253"/>
            </a:xfrm>
          </p:grpSpPr>
          <p:sp>
            <p:nvSpPr>
              <p:cNvPr id="21" name="角丸四角形 20">
                <a:extLst>
                  <a:ext uri="{FF2B5EF4-FFF2-40B4-BE49-F238E27FC236}">
                    <a16:creationId xmlns:a16="http://schemas.microsoft.com/office/drawing/2014/main" id="{365C89F8-9082-2F40-82D9-4AE13E4B42CC}"/>
                  </a:ext>
                </a:extLst>
              </p:cNvPr>
              <p:cNvSpPr/>
              <p:nvPr/>
            </p:nvSpPr>
            <p:spPr>
              <a:xfrm>
                <a:off x="11931805" y="5553308"/>
                <a:ext cx="1895708" cy="6846849"/>
              </a:xfrm>
              <a:prstGeom prst="roundRect">
                <a:avLst>
                  <a:gd name="adj" fmla="val 40196"/>
                </a:avLst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EC91493B-AF5D-934A-95A9-38667F7D5176}"/>
                  </a:ext>
                </a:extLst>
              </p:cNvPr>
              <p:cNvGrpSpPr/>
              <p:nvPr/>
            </p:nvGrpSpPr>
            <p:grpSpPr>
              <a:xfrm>
                <a:off x="8217854" y="5844030"/>
                <a:ext cx="9241074" cy="7358079"/>
                <a:chOff x="8217854" y="5844030"/>
                <a:chExt cx="9241074" cy="7358079"/>
              </a:xfrm>
            </p:grpSpPr>
            <p:sp>
              <p:nvSpPr>
                <p:cNvPr id="255" name="テキスト ボックス 254">
                  <a:extLst>
                    <a:ext uri="{FF2B5EF4-FFF2-40B4-BE49-F238E27FC236}">
                      <a16:creationId xmlns:a16="http://schemas.microsoft.com/office/drawing/2014/main" id="{7F9BB56C-AE8A-6D43-9EB8-6A338D3CBB9C}"/>
                    </a:ext>
                  </a:extLst>
                </p:cNvPr>
                <p:cNvSpPr txBox="1"/>
                <p:nvPr/>
              </p:nvSpPr>
              <p:spPr>
                <a:xfrm>
                  <a:off x="10904270" y="12617334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多層</a:t>
                  </a:r>
                  <a:r>
                    <a:rPr kumimoji="1" lang="ja-JP" altLang="en-US" sz="3200"/>
                    <a:t>パーセプトロン</a:t>
                  </a:r>
                </a:p>
              </p:txBody>
            </p:sp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0A81C11E-DC4B-BE43-8508-1A89C45E907A}"/>
                    </a:ext>
                  </a:extLst>
                </p:cNvPr>
                <p:cNvGrpSpPr/>
                <p:nvPr/>
              </p:nvGrpSpPr>
              <p:grpSpPr>
                <a:xfrm>
                  <a:off x="8217854" y="5844030"/>
                  <a:ext cx="9241074" cy="6211850"/>
                  <a:chOff x="8217854" y="5844030"/>
                  <a:chExt cx="9241074" cy="6211850"/>
                </a:xfrm>
              </p:grpSpPr>
              <p:cxnSp>
                <p:nvCxnSpPr>
                  <p:cNvPr id="258" name="直線コネクタ 257">
                    <a:extLst>
                      <a:ext uri="{FF2B5EF4-FFF2-40B4-BE49-F238E27FC236}">
                        <a16:creationId xmlns:a16="http://schemas.microsoft.com/office/drawing/2014/main" id="{76B859D1-F352-9E4C-BDFC-1F1092BD09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98928" y="9049609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直線コネクタ 258">
                    <a:extLst>
                      <a:ext uri="{FF2B5EF4-FFF2-40B4-BE49-F238E27FC236}">
                        <a16:creationId xmlns:a16="http://schemas.microsoft.com/office/drawing/2014/main" id="{044E30EE-3CB5-354A-8B3D-CB70C2050973}"/>
                      </a:ext>
                    </a:extLst>
                  </p:cNvPr>
                  <p:cNvCxnSpPr>
                    <a:cxnSpLocks/>
                    <a:stCxn id="266" idx="6"/>
                    <a:endCxn id="278" idx="2"/>
                  </p:cNvCxnSpPr>
                  <p:nvPr/>
                </p:nvCxnSpPr>
                <p:spPr>
                  <a:xfrm>
                    <a:off x="10755826" y="10697306"/>
                    <a:ext cx="1481500" cy="728423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60" name="テキスト ボックス 259">
                        <a:extLst>
                          <a:ext uri="{FF2B5EF4-FFF2-40B4-BE49-F238E27FC236}">
                            <a16:creationId xmlns:a16="http://schemas.microsoft.com/office/drawing/2014/main" id="{5F471CA5-7E52-8746-AE7C-F0AB7C1E73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17854" y="8424887"/>
                        <a:ext cx="1250979" cy="5849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>
                  <p:sp>
                    <p:nvSpPr>
                      <p:cNvPr id="260" name="テキスト ボックス 259">
                        <a:extLst>
                          <a:ext uri="{FF2B5EF4-FFF2-40B4-BE49-F238E27FC236}">
                            <a16:creationId xmlns:a16="http://schemas.microsoft.com/office/drawing/2014/main" id="{5F471CA5-7E52-8746-AE7C-F0AB7C1E738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17854" y="8424887"/>
                        <a:ext cx="1250979" cy="584915"/>
                      </a:xfrm>
                      <a:prstGeom prst="rect">
                        <a:avLst/>
                      </a:prstGeom>
                      <a:blipFill>
                        <a:blip r:embed="rId4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61" name="テキスト ボックス 260">
                        <a:extLst>
                          <a:ext uri="{FF2B5EF4-FFF2-40B4-BE49-F238E27FC236}">
                            <a16:creationId xmlns:a16="http://schemas.microsoft.com/office/drawing/2014/main" id="{F01D7847-B987-0D42-8386-FB32D7E29E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130260" y="8417248"/>
                        <a:ext cx="1250979" cy="5850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>
                  <p:sp>
                    <p:nvSpPr>
                      <p:cNvPr id="261" name="テキスト ボックス 260">
                        <a:extLst>
                          <a:ext uri="{FF2B5EF4-FFF2-40B4-BE49-F238E27FC236}">
                            <a16:creationId xmlns:a16="http://schemas.microsoft.com/office/drawing/2014/main" id="{F01D7847-B987-0D42-8386-FB32D7E29EA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130260" y="8417248"/>
                        <a:ext cx="1250979" cy="585044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62" name="直線コネクタ 261">
                    <a:extLst>
                      <a:ext uri="{FF2B5EF4-FFF2-40B4-BE49-F238E27FC236}">
                        <a16:creationId xmlns:a16="http://schemas.microsoft.com/office/drawing/2014/main" id="{3BDF6A57-E874-8A45-885F-F706F96B3212}"/>
                      </a:ext>
                    </a:extLst>
                  </p:cNvPr>
                  <p:cNvCxnSpPr>
                    <a:cxnSpLocks/>
                    <a:stCxn id="264" idx="6"/>
                    <a:endCxn id="279" idx="2"/>
                  </p:cNvCxnSpPr>
                  <p:nvPr/>
                </p:nvCxnSpPr>
                <p:spPr>
                  <a:xfrm flipV="1">
                    <a:off x="10755826" y="6474181"/>
                    <a:ext cx="1481500" cy="925539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線コネクタ 262">
                    <a:extLst>
                      <a:ext uri="{FF2B5EF4-FFF2-40B4-BE49-F238E27FC236}">
                        <a16:creationId xmlns:a16="http://schemas.microsoft.com/office/drawing/2014/main" id="{57E3DD90-E612-5442-905D-BCDE76BECB07}"/>
                      </a:ext>
                    </a:extLst>
                  </p:cNvPr>
                  <p:cNvCxnSpPr>
                    <a:cxnSpLocks/>
                    <a:stCxn id="265" idx="6"/>
                    <a:endCxn id="278" idx="2"/>
                  </p:cNvCxnSpPr>
                  <p:nvPr/>
                </p:nvCxnSpPr>
                <p:spPr>
                  <a:xfrm>
                    <a:off x="10755826" y="9048513"/>
                    <a:ext cx="1481500" cy="2377216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4" name="円/楕円 263">
                    <a:extLst>
                      <a:ext uri="{FF2B5EF4-FFF2-40B4-BE49-F238E27FC236}">
                        <a16:creationId xmlns:a16="http://schemas.microsoft.com/office/drawing/2014/main" id="{C546195C-6B0A-6641-A396-DF288175A978}"/>
                      </a:ext>
                    </a:extLst>
                  </p:cNvPr>
                  <p:cNvSpPr/>
                  <p:nvPr/>
                </p:nvSpPr>
                <p:spPr>
                  <a:xfrm>
                    <a:off x="9495826" y="6769569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5" name="円/楕円 264">
                    <a:extLst>
                      <a:ext uri="{FF2B5EF4-FFF2-40B4-BE49-F238E27FC236}">
                        <a16:creationId xmlns:a16="http://schemas.microsoft.com/office/drawing/2014/main" id="{76B5B612-F81D-604A-8BCF-ADEEDC723365}"/>
                      </a:ext>
                    </a:extLst>
                  </p:cNvPr>
                  <p:cNvSpPr/>
                  <p:nvPr/>
                </p:nvSpPr>
                <p:spPr>
                  <a:xfrm>
                    <a:off x="9495826" y="8418362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6" name="円/楕円 265">
                    <a:extLst>
                      <a:ext uri="{FF2B5EF4-FFF2-40B4-BE49-F238E27FC236}">
                        <a16:creationId xmlns:a16="http://schemas.microsoft.com/office/drawing/2014/main" id="{CA707C3A-8A24-2842-ADD9-FC19DEAF50E5}"/>
                      </a:ext>
                    </a:extLst>
                  </p:cNvPr>
                  <p:cNvSpPr/>
                  <p:nvPr/>
                </p:nvSpPr>
                <p:spPr>
                  <a:xfrm>
                    <a:off x="9495826" y="10067155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67" name="直線コネクタ 266">
                    <a:extLst>
                      <a:ext uri="{FF2B5EF4-FFF2-40B4-BE49-F238E27FC236}">
                        <a16:creationId xmlns:a16="http://schemas.microsoft.com/office/drawing/2014/main" id="{3C75EB2C-978B-254F-82A2-976FC4424E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35469" y="7399720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直線コネクタ 267">
                    <a:extLst>
                      <a:ext uri="{FF2B5EF4-FFF2-40B4-BE49-F238E27FC236}">
                        <a16:creationId xmlns:a16="http://schemas.microsoft.com/office/drawing/2014/main" id="{30396AFB-61A7-EC4A-AE58-FD17C0B907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35469" y="9048513"/>
                    <a:ext cx="1260000" cy="13088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線コネクタ 268">
                    <a:extLst>
                      <a:ext uri="{FF2B5EF4-FFF2-40B4-BE49-F238E27FC236}">
                        <a16:creationId xmlns:a16="http://schemas.microsoft.com/office/drawing/2014/main" id="{1A08E44A-703B-A849-B260-B105D344CC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35469" y="10697306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70" name="テキスト ボックス 269">
                        <a:extLst>
                          <a:ext uri="{FF2B5EF4-FFF2-40B4-BE49-F238E27FC236}">
                            <a16:creationId xmlns:a16="http://schemas.microsoft.com/office/drawing/2014/main" id="{E745A1C4-706D-2248-AF07-04225C0EDF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24932" y="10067997"/>
                        <a:ext cx="1250979" cy="5849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>
                  <p:sp>
                    <p:nvSpPr>
                      <p:cNvPr id="270" name="テキスト ボックス 269">
                        <a:extLst>
                          <a:ext uri="{FF2B5EF4-FFF2-40B4-BE49-F238E27FC236}">
                            <a16:creationId xmlns:a16="http://schemas.microsoft.com/office/drawing/2014/main" id="{E745A1C4-706D-2248-AF07-04225C0EDF5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24932" y="10067997"/>
                        <a:ext cx="1250979" cy="584915"/>
                      </a:xfrm>
                      <a:prstGeom prst="rect">
                        <a:avLst/>
                      </a:prstGeom>
                      <a:blipFill>
                        <a:blip r:embed="rId43"/>
                        <a:stretch>
                          <a:fillRect b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71" name="テキスト ボックス 270">
                        <a:extLst>
                          <a:ext uri="{FF2B5EF4-FFF2-40B4-BE49-F238E27FC236}">
                            <a16:creationId xmlns:a16="http://schemas.microsoft.com/office/drawing/2014/main" id="{98C4C7B8-0E5D-EF4D-B1D5-82EE020FE9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24931" y="6741578"/>
                        <a:ext cx="1250979" cy="5849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>
                  <p:sp>
                    <p:nvSpPr>
                      <p:cNvPr id="271" name="テキスト ボックス 270">
                        <a:extLst>
                          <a:ext uri="{FF2B5EF4-FFF2-40B4-BE49-F238E27FC236}">
                            <a16:creationId xmlns:a16="http://schemas.microsoft.com/office/drawing/2014/main" id="{98C4C7B8-0E5D-EF4D-B1D5-82EE020FE9C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24931" y="6741578"/>
                        <a:ext cx="1250979" cy="584915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 b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6" name="円/楕円 275">
                    <a:extLst>
                      <a:ext uri="{FF2B5EF4-FFF2-40B4-BE49-F238E27FC236}">
                        <a16:creationId xmlns:a16="http://schemas.microsoft.com/office/drawing/2014/main" id="{6700D436-3507-454A-92FB-BA57DDBEBAB1}"/>
                      </a:ext>
                    </a:extLst>
                  </p:cNvPr>
                  <p:cNvSpPr/>
                  <p:nvPr/>
                </p:nvSpPr>
                <p:spPr>
                  <a:xfrm>
                    <a:off x="12237326" y="7497992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7" name="円/楕円 276">
                    <a:extLst>
                      <a:ext uri="{FF2B5EF4-FFF2-40B4-BE49-F238E27FC236}">
                        <a16:creationId xmlns:a16="http://schemas.microsoft.com/office/drawing/2014/main" id="{C1F7C6A5-4751-EF4C-AA29-A945D08DAA73}"/>
                      </a:ext>
                    </a:extLst>
                  </p:cNvPr>
                  <p:cNvSpPr/>
                  <p:nvPr/>
                </p:nvSpPr>
                <p:spPr>
                  <a:xfrm>
                    <a:off x="12237326" y="9146785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8" name="円/楕円 277">
                    <a:extLst>
                      <a:ext uri="{FF2B5EF4-FFF2-40B4-BE49-F238E27FC236}">
                        <a16:creationId xmlns:a16="http://schemas.microsoft.com/office/drawing/2014/main" id="{019F766A-59EA-1045-B83A-B40DD49803B6}"/>
                      </a:ext>
                    </a:extLst>
                  </p:cNvPr>
                  <p:cNvSpPr/>
                  <p:nvPr/>
                </p:nvSpPr>
                <p:spPr>
                  <a:xfrm>
                    <a:off x="12237326" y="10795578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9" name="円/楕円 278">
                    <a:extLst>
                      <a:ext uri="{FF2B5EF4-FFF2-40B4-BE49-F238E27FC236}">
                        <a16:creationId xmlns:a16="http://schemas.microsoft.com/office/drawing/2014/main" id="{422C2718-CB9D-164A-8A3C-6219352CB1A6}"/>
                      </a:ext>
                    </a:extLst>
                  </p:cNvPr>
                  <p:cNvSpPr/>
                  <p:nvPr/>
                </p:nvSpPr>
                <p:spPr>
                  <a:xfrm>
                    <a:off x="12237326" y="5844030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81" name="直線コネクタ 280">
                    <a:extLst>
                      <a:ext uri="{FF2B5EF4-FFF2-40B4-BE49-F238E27FC236}">
                        <a16:creationId xmlns:a16="http://schemas.microsoft.com/office/drawing/2014/main" id="{F39EE7DA-E142-E243-AD5D-6054B577BA88}"/>
                      </a:ext>
                    </a:extLst>
                  </p:cNvPr>
                  <p:cNvCxnSpPr>
                    <a:cxnSpLocks/>
                    <a:stCxn id="266" idx="6"/>
                    <a:endCxn id="277" idx="2"/>
                  </p:cNvCxnSpPr>
                  <p:nvPr/>
                </p:nvCxnSpPr>
                <p:spPr>
                  <a:xfrm flipV="1">
                    <a:off x="10755826" y="9776936"/>
                    <a:ext cx="1481500" cy="920370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線コネクタ 283">
                    <a:extLst>
                      <a:ext uri="{FF2B5EF4-FFF2-40B4-BE49-F238E27FC236}">
                        <a16:creationId xmlns:a16="http://schemas.microsoft.com/office/drawing/2014/main" id="{4C25543D-4479-CD4B-8F2F-CFFE7A3BF125}"/>
                      </a:ext>
                    </a:extLst>
                  </p:cNvPr>
                  <p:cNvCxnSpPr>
                    <a:cxnSpLocks/>
                    <a:stCxn id="266" idx="6"/>
                    <a:endCxn id="279" idx="2"/>
                  </p:cNvCxnSpPr>
                  <p:nvPr/>
                </p:nvCxnSpPr>
                <p:spPr>
                  <a:xfrm flipV="1">
                    <a:off x="10755826" y="6474181"/>
                    <a:ext cx="1481500" cy="4223125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線コネクタ 286">
                    <a:extLst>
                      <a:ext uri="{FF2B5EF4-FFF2-40B4-BE49-F238E27FC236}">
                        <a16:creationId xmlns:a16="http://schemas.microsoft.com/office/drawing/2014/main" id="{1EFD9194-F24A-F64E-A64A-4D192575A5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773084" y="8101396"/>
                    <a:ext cx="1481500" cy="2569163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線コネクタ 291">
                    <a:extLst>
                      <a:ext uri="{FF2B5EF4-FFF2-40B4-BE49-F238E27FC236}">
                        <a16:creationId xmlns:a16="http://schemas.microsoft.com/office/drawing/2014/main" id="{0A32A96A-0D12-A24E-B452-B1878994D705}"/>
                      </a:ext>
                    </a:extLst>
                  </p:cNvPr>
                  <p:cNvCxnSpPr>
                    <a:cxnSpLocks/>
                    <a:stCxn id="265" idx="6"/>
                    <a:endCxn id="277" idx="2"/>
                  </p:cNvCxnSpPr>
                  <p:nvPr/>
                </p:nvCxnSpPr>
                <p:spPr>
                  <a:xfrm>
                    <a:off x="10755826" y="9048513"/>
                    <a:ext cx="1481500" cy="728423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直線コネクタ 294">
                    <a:extLst>
                      <a:ext uri="{FF2B5EF4-FFF2-40B4-BE49-F238E27FC236}">
                        <a16:creationId xmlns:a16="http://schemas.microsoft.com/office/drawing/2014/main" id="{3364FB04-36B5-604C-8C02-8F50DF0AD55E}"/>
                      </a:ext>
                    </a:extLst>
                  </p:cNvPr>
                  <p:cNvCxnSpPr>
                    <a:cxnSpLocks/>
                    <a:stCxn id="265" idx="6"/>
                    <a:endCxn id="276" idx="2"/>
                  </p:cNvCxnSpPr>
                  <p:nvPr/>
                </p:nvCxnSpPr>
                <p:spPr>
                  <a:xfrm flipV="1">
                    <a:off x="10755826" y="8128143"/>
                    <a:ext cx="1481500" cy="920370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線コネクタ 297">
                    <a:extLst>
                      <a:ext uri="{FF2B5EF4-FFF2-40B4-BE49-F238E27FC236}">
                        <a16:creationId xmlns:a16="http://schemas.microsoft.com/office/drawing/2014/main" id="{3D92B747-6713-534D-B99F-F0DE6DEED551}"/>
                      </a:ext>
                    </a:extLst>
                  </p:cNvPr>
                  <p:cNvCxnSpPr>
                    <a:cxnSpLocks/>
                    <a:stCxn id="265" idx="6"/>
                    <a:endCxn id="279" idx="2"/>
                  </p:cNvCxnSpPr>
                  <p:nvPr/>
                </p:nvCxnSpPr>
                <p:spPr>
                  <a:xfrm flipV="1">
                    <a:off x="10755826" y="6474181"/>
                    <a:ext cx="1481500" cy="2574332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線コネクタ 301">
                    <a:extLst>
                      <a:ext uri="{FF2B5EF4-FFF2-40B4-BE49-F238E27FC236}">
                        <a16:creationId xmlns:a16="http://schemas.microsoft.com/office/drawing/2014/main" id="{E38B8806-9786-FB4C-8E6B-00AA6DD688F5}"/>
                      </a:ext>
                    </a:extLst>
                  </p:cNvPr>
                  <p:cNvCxnSpPr>
                    <a:cxnSpLocks/>
                    <a:stCxn id="264" idx="6"/>
                    <a:endCxn id="276" idx="2"/>
                  </p:cNvCxnSpPr>
                  <p:nvPr/>
                </p:nvCxnSpPr>
                <p:spPr>
                  <a:xfrm>
                    <a:off x="10755826" y="7399720"/>
                    <a:ext cx="1481500" cy="728423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直線コネクタ 304">
                    <a:extLst>
                      <a:ext uri="{FF2B5EF4-FFF2-40B4-BE49-F238E27FC236}">
                        <a16:creationId xmlns:a16="http://schemas.microsoft.com/office/drawing/2014/main" id="{8A360632-088D-254C-B1EF-9BA135297EDB}"/>
                      </a:ext>
                    </a:extLst>
                  </p:cNvPr>
                  <p:cNvCxnSpPr>
                    <a:cxnSpLocks/>
                    <a:stCxn id="264" idx="6"/>
                    <a:endCxn id="277" idx="2"/>
                  </p:cNvCxnSpPr>
                  <p:nvPr/>
                </p:nvCxnSpPr>
                <p:spPr>
                  <a:xfrm>
                    <a:off x="10755826" y="7399720"/>
                    <a:ext cx="1481500" cy="2377216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直線コネクタ 307">
                    <a:extLst>
                      <a:ext uri="{FF2B5EF4-FFF2-40B4-BE49-F238E27FC236}">
                        <a16:creationId xmlns:a16="http://schemas.microsoft.com/office/drawing/2014/main" id="{88410E11-A2F1-D345-9734-52BA1AED2E5B}"/>
                      </a:ext>
                    </a:extLst>
                  </p:cNvPr>
                  <p:cNvCxnSpPr>
                    <a:cxnSpLocks/>
                    <a:stCxn id="264" idx="6"/>
                    <a:endCxn id="278" idx="2"/>
                  </p:cNvCxnSpPr>
                  <p:nvPr/>
                </p:nvCxnSpPr>
                <p:spPr>
                  <a:xfrm>
                    <a:off x="10755826" y="7399720"/>
                    <a:ext cx="1481500" cy="4026009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2" name="円/楕円 311">
                    <a:extLst>
                      <a:ext uri="{FF2B5EF4-FFF2-40B4-BE49-F238E27FC236}">
                        <a16:creationId xmlns:a16="http://schemas.microsoft.com/office/drawing/2014/main" id="{01AA7411-995A-7345-ADDC-9EA99F67F559}"/>
                      </a:ext>
                    </a:extLst>
                  </p:cNvPr>
                  <p:cNvSpPr/>
                  <p:nvPr/>
                </p:nvSpPr>
                <p:spPr>
                  <a:xfrm>
                    <a:off x="14956186" y="8417626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317" name="直線コネクタ 316">
                    <a:extLst>
                      <a:ext uri="{FF2B5EF4-FFF2-40B4-BE49-F238E27FC236}">
                        <a16:creationId xmlns:a16="http://schemas.microsoft.com/office/drawing/2014/main" id="{5C5493DB-10A9-A241-B898-0C3C9F6F4640}"/>
                      </a:ext>
                    </a:extLst>
                  </p:cNvPr>
                  <p:cNvCxnSpPr>
                    <a:cxnSpLocks/>
                    <a:stCxn id="279" idx="6"/>
                    <a:endCxn id="312" idx="2"/>
                  </p:cNvCxnSpPr>
                  <p:nvPr/>
                </p:nvCxnSpPr>
                <p:spPr>
                  <a:xfrm>
                    <a:off x="13497326" y="6474181"/>
                    <a:ext cx="1458860" cy="2573596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線コネクタ 326">
                    <a:extLst>
                      <a:ext uri="{FF2B5EF4-FFF2-40B4-BE49-F238E27FC236}">
                        <a16:creationId xmlns:a16="http://schemas.microsoft.com/office/drawing/2014/main" id="{5EA149CE-F612-944F-8AC2-D678A9DFCFE3}"/>
                      </a:ext>
                    </a:extLst>
                  </p:cNvPr>
                  <p:cNvCxnSpPr>
                    <a:cxnSpLocks/>
                    <a:stCxn id="276" idx="6"/>
                    <a:endCxn id="312" idx="2"/>
                  </p:cNvCxnSpPr>
                  <p:nvPr/>
                </p:nvCxnSpPr>
                <p:spPr>
                  <a:xfrm>
                    <a:off x="13497326" y="8128143"/>
                    <a:ext cx="1458860" cy="919634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直線コネクタ 335">
                    <a:extLst>
                      <a:ext uri="{FF2B5EF4-FFF2-40B4-BE49-F238E27FC236}">
                        <a16:creationId xmlns:a16="http://schemas.microsoft.com/office/drawing/2014/main" id="{EE524017-A57A-744A-BD59-0E3BEB43F8C6}"/>
                      </a:ext>
                    </a:extLst>
                  </p:cNvPr>
                  <p:cNvCxnSpPr>
                    <a:cxnSpLocks/>
                    <a:stCxn id="277" idx="6"/>
                    <a:endCxn id="312" idx="2"/>
                  </p:cNvCxnSpPr>
                  <p:nvPr/>
                </p:nvCxnSpPr>
                <p:spPr>
                  <a:xfrm flipV="1">
                    <a:off x="13497326" y="9047777"/>
                    <a:ext cx="1458860" cy="729159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線コネクタ 346">
                    <a:extLst>
                      <a:ext uri="{FF2B5EF4-FFF2-40B4-BE49-F238E27FC236}">
                        <a16:creationId xmlns:a16="http://schemas.microsoft.com/office/drawing/2014/main" id="{6282BD44-2972-D348-BBA8-16AE87EC9F28}"/>
                      </a:ext>
                    </a:extLst>
                  </p:cNvPr>
                  <p:cNvCxnSpPr>
                    <a:cxnSpLocks/>
                    <a:stCxn id="278" idx="6"/>
                    <a:endCxn id="312" idx="2"/>
                  </p:cNvCxnSpPr>
                  <p:nvPr/>
                </p:nvCxnSpPr>
                <p:spPr>
                  <a:xfrm flipV="1">
                    <a:off x="13497326" y="9047777"/>
                    <a:ext cx="1458860" cy="2377952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7" name="角丸四角形 86">
                <a:extLst>
                  <a:ext uri="{FF2B5EF4-FFF2-40B4-BE49-F238E27FC236}">
                    <a16:creationId xmlns:a16="http://schemas.microsoft.com/office/drawing/2014/main" id="{9BC87947-6F46-E542-84EE-7F39B3228977}"/>
                  </a:ext>
                </a:extLst>
              </p:cNvPr>
              <p:cNvSpPr/>
              <p:nvPr/>
            </p:nvSpPr>
            <p:spPr>
              <a:xfrm>
                <a:off x="14624057" y="5553307"/>
                <a:ext cx="1895708" cy="6846849"/>
              </a:xfrm>
              <a:prstGeom prst="roundRect">
                <a:avLst>
                  <a:gd name="adj" fmla="val 40196"/>
                </a:avLst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88" name="角丸四角形 87">
                <a:extLst>
                  <a:ext uri="{FF2B5EF4-FFF2-40B4-BE49-F238E27FC236}">
                    <a16:creationId xmlns:a16="http://schemas.microsoft.com/office/drawing/2014/main" id="{095CA43D-8282-E940-B8CF-9D16136CC8DD}"/>
                  </a:ext>
                </a:extLst>
              </p:cNvPr>
              <p:cNvSpPr/>
              <p:nvPr/>
            </p:nvSpPr>
            <p:spPr>
              <a:xfrm>
                <a:off x="9177972" y="5547831"/>
                <a:ext cx="1895708" cy="6846849"/>
              </a:xfrm>
              <a:prstGeom prst="roundRect">
                <a:avLst>
                  <a:gd name="adj" fmla="val 40196"/>
                </a:avLst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6AB9C2F-F11A-A146-916F-45104074B7C8}"/>
                  </a:ext>
                </a:extLst>
              </p:cNvPr>
              <p:cNvSpPr txBox="1"/>
              <p:nvPr/>
            </p:nvSpPr>
            <p:spPr>
              <a:xfrm>
                <a:off x="9017732" y="4957755"/>
                <a:ext cx="2216187" cy="584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/>
                  <a:t>入力層</a:t>
                </a:r>
                <a:endParaRPr kumimoji="1" lang="ja-JP" altLang="en-US" sz="3200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F4B382EB-A76C-1E42-AA6E-28012BF34B41}"/>
                  </a:ext>
                </a:extLst>
              </p:cNvPr>
              <p:cNvSpPr txBox="1"/>
              <p:nvPr/>
            </p:nvSpPr>
            <p:spPr>
              <a:xfrm>
                <a:off x="11776388" y="4953856"/>
                <a:ext cx="22161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/>
                  <a:t>中間層</a:t>
                </a:r>
                <a:endParaRPr kumimoji="1" lang="ja-JP" altLang="en-US" sz="320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D1447E17-B435-A94F-B48D-54B26BB52648}"/>
                  </a:ext>
                </a:extLst>
              </p:cNvPr>
              <p:cNvSpPr txBox="1"/>
              <p:nvPr/>
            </p:nvSpPr>
            <p:spPr>
              <a:xfrm>
                <a:off x="14478092" y="4953923"/>
                <a:ext cx="2216187" cy="584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/>
                  <a:t>出力層</a:t>
                </a:r>
                <a:endParaRPr kumimoji="1" lang="ja-JP" altLang="en-US" sz="3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610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2018/4/21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ニューロンと</a:t>
            </a:r>
            <a:r>
              <a:rPr kumimoji="1" lang="ja-JP" altLang="en-US"/>
              <a:t>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形式ニューロンを並列に何層も重ねたもの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パーセプトロン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クラス分類を行う手法の</a:t>
            </a:r>
            <a:r>
              <a:rPr lang="en-US" altLang="ja-JP" dirty="0"/>
              <a:t>1</a:t>
            </a:r>
            <a:r>
              <a:rPr lang="ja-JP" altLang="en-US"/>
              <a:t>つ</a:t>
            </a: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3B084BD8-004A-2741-94CD-5DEF3F4CC366}"/>
              </a:ext>
            </a:extLst>
          </p:cNvPr>
          <p:cNvGrpSpPr/>
          <p:nvPr/>
        </p:nvGrpSpPr>
        <p:grpSpPr>
          <a:xfrm>
            <a:off x="829073" y="6619414"/>
            <a:ext cx="6459661" cy="5455669"/>
            <a:chOff x="829073" y="6641716"/>
            <a:chExt cx="6459661" cy="5455669"/>
          </a:xfrm>
        </p:grpSpPr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94451B0C-B927-AF4D-8690-01C8FA5EF237}"/>
                </a:ext>
              </a:extLst>
            </p:cNvPr>
            <p:cNvSpPr/>
            <p:nvPr/>
          </p:nvSpPr>
          <p:spPr>
            <a:xfrm>
              <a:off x="4768734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3846691A-AEC9-EB4A-A975-45DAEAF9184B}"/>
                </a:ext>
              </a:extLst>
            </p:cNvPr>
            <p:cNvCxnSpPr>
              <a:cxnSpLocks/>
              <a:stCxn id="86" idx="6"/>
            </p:cNvCxnSpPr>
            <p:nvPr/>
          </p:nvCxnSpPr>
          <p:spPr>
            <a:xfrm>
              <a:off x="6028734" y="8948648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932989B6-C012-C44D-B15E-EE0F0214FC06}"/>
                </a:ext>
              </a:extLst>
            </p:cNvPr>
            <p:cNvCxnSpPr>
              <a:cxnSpLocks/>
              <a:stCxn id="104" idx="6"/>
            </p:cNvCxnSpPr>
            <p:nvPr/>
          </p:nvCxnSpPr>
          <p:spPr>
            <a:xfrm flipV="1">
              <a:off x="3367045" y="9325422"/>
              <a:ext cx="1586212" cy="2141813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/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blipFill>
                  <a:blip r:embed="rId2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/>
                <p:nvPr/>
              </p:nvSpPr>
              <p:spPr>
                <a:xfrm>
                  <a:off x="5960066" y="8316288"/>
                  <a:ext cx="1250979" cy="585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066" y="8316288"/>
                  <a:ext cx="1250979" cy="5850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081D8522-EA7C-A148-AC5B-A182683B04A3}"/>
                </a:ext>
              </a:extLst>
            </p:cNvPr>
            <p:cNvCxnSpPr>
              <a:cxnSpLocks/>
              <a:stCxn id="102" idx="6"/>
              <a:endCxn id="86" idx="1"/>
            </p:cNvCxnSpPr>
            <p:nvPr/>
          </p:nvCxnSpPr>
          <p:spPr>
            <a:xfrm>
              <a:off x="3367045" y="7299857"/>
              <a:ext cx="1586212" cy="120320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4E004854-DE0F-FA48-9F18-08176E7E2328}"/>
                </a:ext>
              </a:extLst>
            </p:cNvPr>
            <p:cNvCxnSpPr>
              <a:cxnSpLocks/>
              <a:stCxn id="103" idx="6"/>
              <a:endCxn id="86" idx="2"/>
            </p:cNvCxnSpPr>
            <p:nvPr/>
          </p:nvCxnSpPr>
          <p:spPr>
            <a:xfrm>
              <a:off x="3367045" y="8948648"/>
              <a:ext cx="1401689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5D942418-5680-DB4E-9D9D-5D95621E248C}"/>
                </a:ext>
              </a:extLst>
            </p:cNvPr>
            <p:cNvSpPr/>
            <p:nvPr/>
          </p:nvSpPr>
          <p:spPr>
            <a:xfrm>
              <a:off x="2107045" y="6669707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/楕円 102">
              <a:extLst>
                <a:ext uri="{FF2B5EF4-FFF2-40B4-BE49-F238E27FC236}">
                  <a16:creationId xmlns:a16="http://schemas.microsoft.com/office/drawing/2014/main" id="{93FD22A0-F2C6-7945-BD5F-7B11F9BE8AAB}"/>
                </a:ext>
              </a:extLst>
            </p:cNvPr>
            <p:cNvSpPr/>
            <p:nvPr/>
          </p:nvSpPr>
          <p:spPr>
            <a:xfrm>
              <a:off x="2107045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/楕円 103">
              <a:extLst>
                <a:ext uri="{FF2B5EF4-FFF2-40B4-BE49-F238E27FC236}">
                  <a16:creationId xmlns:a16="http://schemas.microsoft.com/office/drawing/2014/main" id="{5CA8C485-9741-E748-A826-39FFB153FADA}"/>
                </a:ext>
              </a:extLst>
            </p:cNvPr>
            <p:cNvSpPr/>
            <p:nvPr/>
          </p:nvSpPr>
          <p:spPr>
            <a:xfrm>
              <a:off x="2107045" y="10837085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3FAA338-E04D-B346-AAC8-37A9AC273B61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7299857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616C5E60-3978-BF47-B670-45E5F726A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688" y="8948648"/>
              <a:ext cx="1260000" cy="1308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9794A0AD-2270-F24F-9B2C-9B9865442D4C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11467235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/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blipFill>
                  <a:blip r:embed="rId4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/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blipFill>
                  <a:blip r:embed="rId5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/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blipFill>
                  <a:blip r:embed="rId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/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blipFill>
                  <a:blip r:embed="rId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/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/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4800" b="0" dirty="0"/>
                </a:p>
              </p:txBody>
            </p:sp>
          </mc:Choice>
          <mc:Fallback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角丸四角形吹き出し 115">
            <a:extLst>
              <a:ext uri="{FF2B5EF4-FFF2-40B4-BE49-F238E27FC236}">
                <a16:creationId xmlns:a16="http://schemas.microsoft.com/office/drawing/2014/main" id="{339422C7-6BA9-374F-B643-B187273202C8}"/>
              </a:ext>
            </a:extLst>
          </p:cNvPr>
          <p:cNvSpPr/>
          <p:nvPr/>
        </p:nvSpPr>
        <p:spPr>
          <a:xfrm>
            <a:off x="5358265" y="6131435"/>
            <a:ext cx="5198417" cy="1745120"/>
          </a:xfrm>
          <a:prstGeom prst="wedgeRoundRectCallout">
            <a:avLst>
              <a:gd name="adj1" fmla="val -40441"/>
              <a:gd name="adj2" fmla="val 70892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出力が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r>
              <a:rPr kumimoji="1" lang="ja-JP" altLang="en-US">
                <a:solidFill>
                  <a:schemeClr val="tx1"/>
                </a:solidFill>
              </a:rPr>
              <a:t>の時はクラス</a:t>
            </a:r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出力が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>
                <a:solidFill>
                  <a:schemeClr val="tx1"/>
                </a:solidFill>
              </a:rPr>
              <a:t>の時はクラス</a:t>
            </a:r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4A2CAE0-6F04-0749-8CD7-33E1AC9E26E5}"/>
              </a:ext>
            </a:extLst>
          </p:cNvPr>
          <p:cNvGrpSpPr/>
          <p:nvPr/>
        </p:nvGrpSpPr>
        <p:grpSpPr>
          <a:xfrm>
            <a:off x="10486737" y="6221410"/>
            <a:ext cx="7734357" cy="6318528"/>
            <a:chOff x="10156019" y="5484103"/>
            <a:chExt cx="7734357" cy="6318528"/>
          </a:xfrm>
        </p:grpSpPr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8B9BB0FA-CCB5-E64E-B094-2683C7EB3C47}"/>
                </a:ext>
              </a:extLst>
            </p:cNvPr>
            <p:cNvGrpSpPr/>
            <p:nvPr/>
          </p:nvGrpSpPr>
          <p:grpSpPr>
            <a:xfrm>
              <a:off x="16094631" y="5921231"/>
              <a:ext cx="1795745" cy="1474973"/>
              <a:chOff x="12808302" y="6559198"/>
              <a:chExt cx="1795745" cy="1474973"/>
            </a:xfrm>
          </p:grpSpPr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1E626A6C-3DDA-A44F-B1FF-87F69BD00743}"/>
                  </a:ext>
                </a:extLst>
              </p:cNvPr>
              <p:cNvGrpSpPr/>
              <p:nvPr/>
            </p:nvGrpSpPr>
            <p:grpSpPr>
              <a:xfrm>
                <a:off x="12814443" y="6559198"/>
                <a:ext cx="1767302" cy="584775"/>
                <a:chOff x="13287765" y="8496225"/>
                <a:chExt cx="1767302" cy="584775"/>
              </a:xfrm>
            </p:grpSpPr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7CB0F610-F309-2843-895F-06E5A15DEDF0}"/>
                    </a:ext>
                  </a:extLst>
                </p:cNvPr>
                <p:cNvSpPr/>
                <p:nvPr/>
              </p:nvSpPr>
              <p:spPr>
                <a:xfrm>
                  <a:off x="13287765" y="8563462"/>
                  <a:ext cx="432000" cy="432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61AE7633-ACF6-9D4E-B9D6-4DAFF7D9DBDB}"/>
                    </a:ext>
                  </a:extLst>
                </p:cNvPr>
                <p:cNvSpPr txBox="1"/>
                <p:nvPr/>
              </p:nvSpPr>
              <p:spPr>
                <a:xfrm>
                  <a:off x="13501732" y="8496225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：男性</a:t>
                  </a:r>
                  <a:endParaRPr kumimoji="1" lang="ja-JP" altLang="en-US" sz="3200"/>
                </a:p>
              </p:txBody>
            </p:sp>
          </p:grpSp>
          <p:grpSp>
            <p:nvGrpSpPr>
              <p:cNvPr id="140" name="グループ化 139">
                <a:extLst>
                  <a:ext uri="{FF2B5EF4-FFF2-40B4-BE49-F238E27FC236}">
                    <a16:creationId xmlns:a16="http://schemas.microsoft.com/office/drawing/2014/main" id="{F5CE422D-D537-524A-8D46-4C7AB391DD46}"/>
                  </a:ext>
                </a:extLst>
              </p:cNvPr>
              <p:cNvGrpSpPr/>
              <p:nvPr/>
            </p:nvGrpSpPr>
            <p:grpSpPr>
              <a:xfrm>
                <a:off x="12808302" y="7449396"/>
                <a:ext cx="1795745" cy="584775"/>
                <a:chOff x="13281624" y="9096497"/>
                <a:chExt cx="1795745" cy="584775"/>
              </a:xfrm>
            </p:grpSpPr>
            <p:sp>
              <p:nvSpPr>
                <p:cNvPr id="141" name="ひし形 140">
                  <a:extLst>
                    <a:ext uri="{FF2B5EF4-FFF2-40B4-BE49-F238E27FC236}">
                      <a16:creationId xmlns:a16="http://schemas.microsoft.com/office/drawing/2014/main" id="{08C6641C-0C89-324E-AD53-BEFF4555A3A2}"/>
                    </a:ext>
                  </a:extLst>
                </p:cNvPr>
                <p:cNvSpPr/>
                <p:nvPr/>
              </p:nvSpPr>
              <p:spPr>
                <a:xfrm>
                  <a:off x="13281624" y="9168261"/>
                  <a:ext cx="432000" cy="432000"/>
                </a:xfrm>
                <a:prstGeom prst="diamond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8017ADB0-C2BF-F346-A742-AEBEF78C31FB}"/>
                    </a:ext>
                  </a:extLst>
                </p:cNvPr>
                <p:cNvSpPr txBox="1"/>
                <p:nvPr/>
              </p:nvSpPr>
              <p:spPr>
                <a:xfrm>
                  <a:off x="13524034" y="9096497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：女性</a:t>
                  </a:r>
                  <a:endParaRPr kumimoji="1" lang="ja-JP" altLang="en-US" sz="3200"/>
                </a:p>
              </p:txBody>
            </p:sp>
          </p:grp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471EB9F-6C05-DF43-B31B-A5F65B871D5B}"/>
                </a:ext>
              </a:extLst>
            </p:cNvPr>
            <p:cNvGrpSpPr/>
            <p:nvPr/>
          </p:nvGrpSpPr>
          <p:grpSpPr>
            <a:xfrm>
              <a:off x="10156019" y="5484103"/>
              <a:ext cx="7057666" cy="6318528"/>
              <a:chOff x="10156019" y="5484103"/>
              <a:chExt cx="7057666" cy="6318528"/>
            </a:xfrm>
          </p:grpSpPr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E8365BCE-91E8-3849-A656-E176497F0B4E}"/>
                  </a:ext>
                </a:extLst>
              </p:cNvPr>
              <p:cNvCxnSpPr/>
              <p:nvPr/>
            </p:nvCxnSpPr>
            <p:spPr>
              <a:xfrm>
                <a:off x="10445082" y="11203586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5C1F2CA2-A304-484C-8E9F-B28A7BB30F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54505" y="8978427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53457542-6A53-C64E-90B3-127E598F24F1}"/>
                  </a:ext>
                </a:extLst>
              </p:cNvPr>
              <p:cNvSpPr txBox="1"/>
              <p:nvPr/>
            </p:nvSpPr>
            <p:spPr>
              <a:xfrm>
                <a:off x="10475220" y="5484103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身長</a:t>
                </a:r>
                <a:endParaRPr kumimoji="1" lang="en-US" altLang="ja-JP" sz="3200" b="0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531741EB-5099-DE4E-9BC3-DBC88DC0DAA2}"/>
                  </a:ext>
                </a:extLst>
              </p:cNvPr>
              <p:cNvSpPr txBox="1"/>
              <p:nvPr/>
            </p:nvSpPr>
            <p:spPr>
              <a:xfrm>
                <a:off x="15962706" y="10870742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体重</a:t>
                </a:r>
                <a:endParaRPr kumimoji="1" lang="en-US" altLang="ja-JP" sz="3200" b="0" dirty="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5E21808B-F624-BA48-808D-53544BDDE4E6}"/>
                  </a:ext>
                </a:extLst>
              </p:cNvPr>
              <p:cNvSpPr/>
              <p:nvPr/>
            </p:nvSpPr>
            <p:spPr>
              <a:xfrm>
                <a:off x="14205862" y="6533312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6" name="円/楕円 135">
                <a:extLst>
                  <a:ext uri="{FF2B5EF4-FFF2-40B4-BE49-F238E27FC236}">
                    <a16:creationId xmlns:a16="http://schemas.microsoft.com/office/drawing/2014/main" id="{D87D92CD-C379-644E-8A94-364721F60B56}"/>
                  </a:ext>
                </a:extLst>
              </p:cNvPr>
              <p:cNvSpPr/>
              <p:nvPr/>
            </p:nvSpPr>
            <p:spPr>
              <a:xfrm>
                <a:off x="14124728" y="7153193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9A187116-317C-FD40-B651-16009C4FD4A9}"/>
                  </a:ext>
                </a:extLst>
              </p:cNvPr>
              <p:cNvSpPr/>
              <p:nvPr/>
            </p:nvSpPr>
            <p:spPr>
              <a:xfrm>
                <a:off x="14805111" y="7022660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3" name="円/楕円 162">
                <a:extLst>
                  <a:ext uri="{FF2B5EF4-FFF2-40B4-BE49-F238E27FC236}">
                    <a16:creationId xmlns:a16="http://schemas.microsoft.com/office/drawing/2014/main" id="{E1B3F2CF-581E-1F47-B167-76AF4BAEC2D9}"/>
                  </a:ext>
                </a:extLst>
              </p:cNvPr>
              <p:cNvSpPr/>
              <p:nvPr/>
            </p:nvSpPr>
            <p:spPr>
              <a:xfrm>
                <a:off x="15308941" y="684114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5" name="円/楕円 164">
                <a:extLst>
                  <a:ext uri="{FF2B5EF4-FFF2-40B4-BE49-F238E27FC236}">
                    <a16:creationId xmlns:a16="http://schemas.microsoft.com/office/drawing/2014/main" id="{A434AC31-ECFA-8143-BE6C-19CA57563F2E}"/>
                  </a:ext>
                </a:extLst>
              </p:cNvPr>
              <p:cNvSpPr/>
              <p:nvPr/>
            </p:nvSpPr>
            <p:spPr>
              <a:xfrm>
                <a:off x="13843624" y="7554315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6" name="円/楕円 165">
                <a:extLst>
                  <a:ext uri="{FF2B5EF4-FFF2-40B4-BE49-F238E27FC236}">
                    <a16:creationId xmlns:a16="http://schemas.microsoft.com/office/drawing/2014/main" id="{D3940E6A-6C1B-1C4D-A3BF-E346DF7219BD}"/>
                  </a:ext>
                </a:extLst>
              </p:cNvPr>
              <p:cNvSpPr/>
              <p:nvPr/>
            </p:nvSpPr>
            <p:spPr>
              <a:xfrm>
                <a:off x="14553966" y="7501514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7" name="円/楕円 166">
                <a:extLst>
                  <a:ext uri="{FF2B5EF4-FFF2-40B4-BE49-F238E27FC236}">
                    <a16:creationId xmlns:a16="http://schemas.microsoft.com/office/drawing/2014/main" id="{C5063723-68B9-2E4B-BCBE-9A9345D659EB}"/>
                  </a:ext>
                </a:extLst>
              </p:cNvPr>
              <p:cNvSpPr/>
              <p:nvPr/>
            </p:nvSpPr>
            <p:spPr>
              <a:xfrm>
                <a:off x="15129111" y="82843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8" name="円/楕円 167">
                <a:extLst>
                  <a:ext uri="{FF2B5EF4-FFF2-40B4-BE49-F238E27FC236}">
                    <a16:creationId xmlns:a16="http://schemas.microsoft.com/office/drawing/2014/main" id="{825A5FF5-AC11-1D47-A199-FE24F9C45274}"/>
                  </a:ext>
                </a:extLst>
              </p:cNvPr>
              <p:cNvSpPr/>
              <p:nvPr/>
            </p:nvSpPr>
            <p:spPr>
              <a:xfrm>
                <a:off x="15593041" y="861403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4" name="円/楕円 173">
                <a:extLst>
                  <a:ext uri="{FF2B5EF4-FFF2-40B4-BE49-F238E27FC236}">
                    <a16:creationId xmlns:a16="http://schemas.microsoft.com/office/drawing/2014/main" id="{04C2673D-4C64-364F-8D6F-223F269BF8EA}"/>
                  </a:ext>
                </a:extLst>
              </p:cNvPr>
              <p:cNvSpPr/>
              <p:nvPr/>
            </p:nvSpPr>
            <p:spPr>
              <a:xfrm>
                <a:off x="13481328" y="887375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5" name="ひし形 174">
                <a:extLst>
                  <a:ext uri="{FF2B5EF4-FFF2-40B4-BE49-F238E27FC236}">
                    <a16:creationId xmlns:a16="http://schemas.microsoft.com/office/drawing/2014/main" id="{603352C4-DA1E-1A4D-8522-F4E665EB005D}"/>
                  </a:ext>
                </a:extLst>
              </p:cNvPr>
              <p:cNvSpPr/>
              <p:nvPr/>
            </p:nvSpPr>
            <p:spPr>
              <a:xfrm>
                <a:off x="12905242" y="8747937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8" name="ひし形 177">
                <a:extLst>
                  <a:ext uri="{FF2B5EF4-FFF2-40B4-BE49-F238E27FC236}">
                    <a16:creationId xmlns:a16="http://schemas.microsoft.com/office/drawing/2014/main" id="{8C920FC8-A0C0-9F48-B47F-057984648522}"/>
                  </a:ext>
                </a:extLst>
              </p:cNvPr>
              <p:cNvSpPr/>
              <p:nvPr/>
            </p:nvSpPr>
            <p:spPr>
              <a:xfrm>
                <a:off x="12500989" y="694181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9" name="ひし形 178">
                <a:extLst>
                  <a:ext uri="{FF2B5EF4-FFF2-40B4-BE49-F238E27FC236}">
                    <a16:creationId xmlns:a16="http://schemas.microsoft.com/office/drawing/2014/main" id="{53D8C701-BF8A-DB46-899A-224427D539BC}"/>
                  </a:ext>
                </a:extLst>
              </p:cNvPr>
              <p:cNvSpPr/>
              <p:nvPr/>
            </p:nvSpPr>
            <p:spPr>
              <a:xfrm>
                <a:off x="14124728" y="776674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0" name="ひし形 179">
                <a:extLst>
                  <a:ext uri="{FF2B5EF4-FFF2-40B4-BE49-F238E27FC236}">
                    <a16:creationId xmlns:a16="http://schemas.microsoft.com/office/drawing/2014/main" id="{A345E2D8-1480-A045-8E1D-0DD94A3F7201}"/>
                  </a:ext>
                </a:extLst>
              </p:cNvPr>
              <p:cNvSpPr/>
              <p:nvPr/>
            </p:nvSpPr>
            <p:spPr>
              <a:xfrm>
                <a:off x="12742806" y="909196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1" name="ひし形 180">
                <a:extLst>
                  <a:ext uri="{FF2B5EF4-FFF2-40B4-BE49-F238E27FC236}">
                    <a16:creationId xmlns:a16="http://schemas.microsoft.com/office/drawing/2014/main" id="{197EBE9A-286C-2D45-B6BA-71ECE767B4F5}"/>
                  </a:ext>
                </a:extLst>
              </p:cNvPr>
              <p:cNvSpPr/>
              <p:nvPr/>
            </p:nvSpPr>
            <p:spPr>
              <a:xfrm>
                <a:off x="12232325" y="846571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2" name="ひし形 181">
                <a:extLst>
                  <a:ext uri="{FF2B5EF4-FFF2-40B4-BE49-F238E27FC236}">
                    <a16:creationId xmlns:a16="http://schemas.microsoft.com/office/drawing/2014/main" id="{1C4D0D9C-CFA8-E046-B1E4-F50E8919C416}"/>
                  </a:ext>
                </a:extLst>
              </p:cNvPr>
              <p:cNvSpPr/>
              <p:nvPr/>
            </p:nvSpPr>
            <p:spPr>
              <a:xfrm>
                <a:off x="12344100" y="7739461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3" name="ひし形 182">
                <a:extLst>
                  <a:ext uri="{FF2B5EF4-FFF2-40B4-BE49-F238E27FC236}">
                    <a16:creationId xmlns:a16="http://schemas.microsoft.com/office/drawing/2014/main" id="{F466E3E3-EF3B-0742-9C6C-D9E50893A81F}"/>
                  </a:ext>
                </a:extLst>
              </p:cNvPr>
              <p:cNvSpPr/>
              <p:nvPr/>
            </p:nvSpPr>
            <p:spPr>
              <a:xfrm>
                <a:off x="13374189" y="8544449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4" name="ひし形 183">
                <a:extLst>
                  <a:ext uri="{FF2B5EF4-FFF2-40B4-BE49-F238E27FC236}">
                    <a16:creationId xmlns:a16="http://schemas.microsoft.com/office/drawing/2014/main" id="{B2741D6F-F1E5-0947-B328-50EDDADA0601}"/>
                  </a:ext>
                </a:extLst>
              </p:cNvPr>
              <p:cNvSpPr/>
              <p:nvPr/>
            </p:nvSpPr>
            <p:spPr>
              <a:xfrm>
                <a:off x="14367070" y="931722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5" name="ひし形 184">
                <a:extLst>
                  <a:ext uri="{FF2B5EF4-FFF2-40B4-BE49-F238E27FC236}">
                    <a16:creationId xmlns:a16="http://schemas.microsoft.com/office/drawing/2014/main" id="{DBC4E56C-6B5D-C94D-802C-19ED69B5CFA0}"/>
                  </a:ext>
                </a:extLst>
              </p:cNvPr>
              <p:cNvSpPr/>
              <p:nvPr/>
            </p:nvSpPr>
            <p:spPr>
              <a:xfrm>
                <a:off x="14084092" y="886905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6" name="ひし形 185">
                <a:extLst>
                  <a:ext uri="{FF2B5EF4-FFF2-40B4-BE49-F238E27FC236}">
                    <a16:creationId xmlns:a16="http://schemas.microsoft.com/office/drawing/2014/main" id="{9F6D885E-B3E4-A843-A9E7-5870F3CD5D51}"/>
                  </a:ext>
                </a:extLst>
              </p:cNvPr>
              <p:cNvSpPr/>
              <p:nvPr/>
            </p:nvSpPr>
            <p:spPr>
              <a:xfrm>
                <a:off x="12804337" y="8130008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7" name="円/楕円 186">
                <a:extLst>
                  <a:ext uri="{FF2B5EF4-FFF2-40B4-BE49-F238E27FC236}">
                    <a16:creationId xmlns:a16="http://schemas.microsoft.com/office/drawing/2014/main" id="{F00C5E98-E39F-6547-9C00-B5C57AD6054E}"/>
                  </a:ext>
                </a:extLst>
              </p:cNvPr>
              <p:cNvSpPr/>
              <p:nvPr/>
            </p:nvSpPr>
            <p:spPr>
              <a:xfrm>
                <a:off x="14782869" y="85850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40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2018/4/21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ニューロンと</a:t>
            </a:r>
            <a:r>
              <a:rPr kumimoji="1" lang="ja-JP" altLang="en-US"/>
              <a:t>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形式ニューロンを並列に何層も重ねたもの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パーセプトロン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クラス分類を行う手法の</a:t>
            </a:r>
            <a:r>
              <a:rPr lang="en-US" altLang="ja-JP" dirty="0"/>
              <a:t>1</a:t>
            </a:r>
            <a:r>
              <a:rPr lang="ja-JP" altLang="en-US"/>
              <a:t>つ</a:t>
            </a: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3B084BD8-004A-2741-94CD-5DEF3F4CC366}"/>
              </a:ext>
            </a:extLst>
          </p:cNvPr>
          <p:cNvGrpSpPr/>
          <p:nvPr/>
        </p:nvGrpSpPr>
        <p:grpSpPr>
          <a:xfrm>
            <a:off x="829073" y="6619414"/>
            <a:ext cx="6459661" cy="5455669"/>
            <a:chOff x="829073" y="6641716"/>
            <a:chExt cx="6459661" cy="5455669"/>
          </a:xfrm>
        </p:grpSpPr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94451B0C-B927-AF4D-8690-01C8FA5EF237}"/>
                </a:ext>
              </a:extLst>
            </p:cNvPr>
            <p:cNvSpPr/>
            <p:nvPr/>
          </p:nvSpPr>
          <p:spPr>
            <a:xfrm>
              <a:off x="4768734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3846691A-AEC9-EB4A-A975-45DAEAF9184B}"/>
                </a:ext>
              </a:extLst>
            </p:cNvPr>
            <p:cNvCxnSpPr>
              <a:cxnSpLocks/>
              <a:stCxn id="86" idx="6"/>
            </p:cNvCxnSpPr>
            <p:nvPr/>
          </p:nvCxnSpPr>
          <p:spPr>
            <a:xfrm>
              <a:off x="6028734" y="8948648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932989B6-C012-C44D-B15E-EE0F0214FC06}"/>
                </a:ext>
              </a:extLst>
            </p:cNvPr>
            <p:cNvCxnSpPr>
              <a:cxnSpLocks/>
              <a:stCxn id="104" idx="6"/>
            </p:cNvCxnSpPr>
            <p:nvPr/>
          </p:nvCxnSpPr>
          <p:spPr>
            <a:xfrm flipV="1">
              <a:off x="3367045" y="9325422"/>
              <a:ext cx="1586212" cy="2141813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/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blipFill>
                  <a:blip r:embed="rId2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/>
                <p:nvPr/>
              </p:nvSpPr>
              <p:spPr>
                <a:xfrm>
                  <a:off x="5960066" y="8316288"/>
                  <a:ext cx="1250979" cy="585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066" y="8316288"/>
                  <a:ext cx="1250979" cy="5850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081D8522-EA7C-A148-AC5B-A182683B04A3}"/>
                </a:ext>
              </a:extLst>
            </p:cNvPr>
            <p:cNvCxnSpPr>
              <a:cxnSpLocks/>
              <a:stCxn id="102" idx="6"/>
              <a:endCxn id="86" idx="1"/>
            </p:cNvCxnSpPr>
            <p:nvPr/>
          </p:nvCxnSpPr>
          <p:spPr>
            <a:xfrm>
              <a:off x="3367045" y="7299857"/>
              <a:ext cx="1586212" cy="120320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4E004854-DE0F-FA48-9F18-08176E7E2328}"/>
                </a:ext>
              </a:extLst>
            </p:cNvPr>
            <p:cNvCxnSpPr>
              <a:cxnSpLocks/>
              <a:stCxn id="103" idx="6"/>
              <a:endCxn id="86" idx="2"/>
            </p:cNvCxnSpPr>
            <p:nvPr/>
          </p:nvCxnSpPr>
          <p:spPr>
            <a:xfrm>
              <a:off x="3367045" y="8948648"/>
              <a:ext cx="1401689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5D942418-5680-DB4E-9D9D-5D95621E248C}"/>
                </a:ext>
              </a:extLst>
            </p:cNvPr>
            <p:cNvSpPr/>
            <p:nvPr/>
          </p:nvSpPr>
          <p:spPr>
            <a:xfrm>
              <a:off x="2107045" y="6669707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/楕円 102">
              <a:extLst>
                <a:ext uri="{FF2B5EF4-FFF2-40B4-BE49-F238E27FC236}">
                  <a16:creationId xmlns:a16="http://schemas.microsoft.com/office/drawing/2014/main" id="{93FD22A0-F2C6-7945-BD5F-7B11F9BE8AAB}"/>
                </a:ext>
              </a:extLst>
            </p:cNvPr>
            <p:cNvSpPr/>
            <p:nvPr/>
          </p:nvSpPr>
          <p:spPr>
            <a:xfrm>
              <a:off x="2107045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/楕円 103">
              <a:extLst>
                <a:ext uri="{FF2B5EF4-FFF2-40B4-BE49-F238E27FC236}">
                  <a16:creationId xmlns:a16="http://schemas.microsoft.com/office/drawing/2014/main" id="{5CA8C485-9741-E748-A826-39FFB153FADA}"/>
                </a:ext>
              </a:extLst>
            </p:cNvPr>
            <p:cNvSpPr/>
            <p:nvPr/>
          </p:nvSpPr>
          <p:spPr>
            <a:xfrm>
              <a:off x="2107045" y="10837085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3FAA338-E04D-B346-AAC8-37A9AC273B61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7299857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616C5E60-3978-BF47-B670-45E5F726A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688" y="8948648"/>
              <a:ext cx="1260000" cy="1308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9794A0AD-2270-F24F-9B2C-9B9865442D4C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11467235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/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blipFill>
                  <a:blip r:embed="rId4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/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blipFill>
                  <a:blip r:embed="rId5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/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blipFill>
                  <a:blip r:embed="rId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/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blipFill>
                  <a:blip r:embed="rId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/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/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4800" b="0" dirty="0"/>
                </a:p>
              </p:txBody>
            </p:sp>
          </mc:Choice>
          <mc:Fallback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角丸四角形吹き出し 115">
            <a:extLst>
              <a:ext uri="{FF2B5EF4-FFF2-40B4-BE49-F238E27FC236}">
                <a16:creationId xmlns:a16="http://schemas.microsoft.com/office/drawing/2014/main" id="{339422C7-6BA9-374F-B643-B187273202C8}"/>
              </a:ext>
            </a:extLst>
          </p:cNvPr>
          <p:cNvSpPr/>
          <p:nvPr/>
        </p:nvSpPr>
        <p:spPr>
          <a:xfrm>
            <a:off x="5358265" y="6131435"/>
            <a:ext cx="5198417" cy="1745120"/>
          </a:xfrm>
          <a:prstGeom prst="wedgeRoundRectCallout">
            <a:avLst>
              <a:gd name="adj1" fmla="val -40441"/>
              <a:gd name="adj2" fmla="val 70892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出力が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r>
              <a:rPr kumimoji="1" lang="ja-JP" altLang="en-US">
                <a:solidFill>
                  <a:schemeClr val="tx1"/>
                </a:solidFill>
              </a:rPr>
              <a:t>の時はクラス</a:t>
            </a:r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出力が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>
                <a:solidFill>
                  <a:schemeClr val="tx1"/>
                </a:solidFill>
              </a:rPr>
              <a:t>の時はクラス</a:t>
            </a:r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角丸四角形吹き出し 122">
            <a:extLst>
              <a:ext uri="{FF2B5EF4-FFF2-40B4-BE49-F238E27FC236}">
                <a16:creationId xmlns:a16="http://schemas.microsoft.com/office/drawing/2014/main" id="{0405772A-0EAA-7243-89ED-D5FE14222AED}"/>
              </a:ext>
            </a:extLst>
          </p:cNvPr>
          <p:cNvSpPr/>
          <p:nvPr/>
        </p:nvSpPr>
        <p:spPr>
          <a:xfrm>
            <a:off x="5358265" y="10487286"/>
            <a:ext cx="5198417" cy="1826505"/>
          </a:xfrm>
          <a:prstGeom prst="wedgeRoundRectCallout">
            <a:avLst>
              <a:gd name="adj1" fmla="val 58107"/>
              <a:gd name="adj2" fmla="val -88910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与えられたデータは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男性？女性？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4A2CAE0-6F04-0749-8CD7-33E1AC9E26E5}"/>
              </a:ext>
            </a:extLst>
          </p:cNvPr>
          <p:cNvGrpSpPr/>
          <p:nvPr/>
        </p:nvGrpSpPr>
        <p:grpSpPr>
          <a:xfrm>
            <a:off x="10486737" y="6221410"/>
            <a:ext cx="7734357" cy="6318528"/>
            <a:chOff x="10156019" y="5484103"/>
            <a:chExt cx="7734357" cy="6318528"/>
          </a:xfrm>
        </p:grpSpPr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8B9BB0FA-CCB5-E64E-B094-2683C7EB3C47}"/>
                </a:ext>
              </a:extLst>
            </p:cNvPr>
            <p:cNvGrpSpPr/>
            <p:nvPr/>
          </p:nvGrpSpPr>
          <p:grpSpPr>
            <a:xfrm>
              <a:off x="16094631" y="5921231"/>
              <a:ext cx="1795745" cy="1474973"/>
              <a:chOff x="12808302" y="6559198"/>
              <a:chExt cx="1795745" cy="1474973"/>
            </a:xfrm>
          </p:grpSpPr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1E626A6C-3DDA-A44F-B1FF-87F69BD00743}"/>
                  </a:ext>
                </a:extLst>
              </p:cNvPr>
              <p:cNvGrpSpPr/>
              <p:nvPr/>
            </p:nvGrpSpPr>
            <p:grpSpPr>
              <a:xfrm>
                <a:off x="12814443" y="6559198"/>
                <a:ext cx="1767302" cy="584775"/>
                <a:chOff x="13287765" y="8496225"/>
                <a:chExt cx="1767302" cy="584775"/>
              </a:xfrm>
            </p:grpSpPr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7CB0F610-F309-2843-895F-06E5A15DEDF0}"/>
                    </a:ext>
                  </a:extLst>
                </p:cNvPr>
                <p:cNvSpPr/>
                <p:nvPr/>
              </p:nvSpPr>
              <p:spPr>
                <a:xfrm>
                  <a:off x="13287765" y="8563462"/>
                  <a:ext cx="432000" cy="432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61AE7633-ACF6-9D4E-B9D6-4DAFF7D9DBDB}"/>
                    </a:ext>
                  </a:extLst>
                </p:cNvPr>
                <p:cNvSpPr txBox="1"/>
                <p:nvPr/>
              </p:nvSpPr>
              <p:spPr>
                <a:xfrm>
                  <a:off x="13501732" y="8496225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：男性</a:t>
                  </a:r>
                  <a:endParaRPr kumimoji="1" lang="ja-JP" altLang="en-US" sz="3200"/>
                </a:p>
              </p:txBody>
            </p:sp>
          </p:grpSp>
          <p:grpSp>
            <p:nvGrpSpPr>
              <p:cNvPr id="140" name="グループ化 139">
                <a:extLst>
                  <a:ext uri="{FF2B5EF4-FFF2-40B4-BE49-F238E27FC236}">
                    <a16:creationId xmlns:a16="http://schemas.microsoft.com/office/drawing/2014/main" id="{F5CE422D-D537-524A-8D46-4C7AB391DD46}"/>
                  </a:ext>
                </a:extLst>
              </p:cNvPr>
              <p:cNvGrpSpPr/>
              <p:nvPr/>
            </p:nvGrpSpPr>
            <p:grpSpPr>
              <a:xfrm>
                <a:off x="12808302" y="7449396"/>
                <a:ext cx="1795745" cy="584775"/>
                <a:chOff x="13281624" y="9096497"/>
                <a:chExt cx="1795745" cy="584775"/>
              </a:xfrm>
            </p:grpSpPr>
            <p:sp>
              <p:nvSpPr>
                <p:cNvPr id="141" name="ひし形 140">
                  <a:extLst>
                    <a:ext uri="{FF2B5EF4-FFF2-40B4-BE49-F238E27FC236}">
                      <a16:creationId xmlns:a16="http://schemas.microsoft.com/office/drawing/2014/main" id="{08C6641C-0C89-324E-AD53-BEFF4555A3A2}"/>
                    </a:ext>
                  </a:extLst>
                </p:cNvPr>
                <p:cNvSpPr/>
                <p:nvPr/>
              </p:nvSpPr>
              <p:spPr>
                <a:xfrm>
                  <a:off x="13281624" y="9168261"/>
                  <a:ext cx="432000" cy="432000"/>
                </a:xfrm>
                <a:prstGeom prst="diamond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8017ADB0-C2BF-F346-A742-AEBEF78C31FB}"/>
                    </a:ext>
                  </a:extLst>
                </p:cNvPr>
                <p:cNvSpPr txBox="1"/>
                <p:nvPr/>
              </p:nvSpPr>
              <p:spPr>
                <a:xfrm>
                  <a:off x="13524034" y="9096497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：女性</a:t>
                  </a:r>
                  <a:endParaRPr kumimoji="1" lang="ja-JP" altLang="en-US" sz="3200"/>
                </a:p>
              </p:txBody>
            </p:sp>
          </p:grp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471EB9F-6C05-DF43-B31B-A5F65B871D5B}"/>
                </a:ext>
              </a:extLst>
            </p:cNvPr>
            <p:cNvGrpSpPr/>
            <p:nvPr/>
          </p:nvGrpSpPr>
          <p:grpSpPr>
            <a:xfrm>
              <a:off x="10156019" y="5484103"/>
              <a:ext cx="7057666" cy="6318528"/>
              <a:chOff x="10156019" y="5484103"/>
              <a:chExt cx="7057666" cy="6318528"/>
            </a:xfrm>
          </p:grpSpPr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E8365BCE-91E8-3849-A656-E176497F0B4E}"/>
                  </a:ext>
                </a:extLst>
              </p:cNvPr>
              <p:cNvCxnSpPr/>
              <p:nvPr/>
            </p:nvCxnSpPr>
            <p:spPr>
              <a:xfrm>
                <a:off x="10445082" y="11203586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5C1F2CA2-A304-484C-8E9F-B28A7BB30F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54505" y="8978427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53457542-6A53-C64E-90B3-127E598F24F1}"/>
                  </a:ext>
                </a:extLst>
              </p:cNvPr>
              <p:cNvSpPr txBox="1"/>
              <p:nvPr/>
            </p:nvSpPr>
            <p:spPr>
              <a:xfrm>
                <a:off x="10475220" y="5484103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身長</a:t>
                </a:r>
                <a:endParaRPr kumimoji="1" lang="en-US" altLang="ja-JP" sz="3200" b="0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531741EB-5099-DE4E-9BC3-DBC88DC0DAA2}"/>
                  </a:ext>
                </a:extLst>
              </p:cNvPr>
              <p:cNvSpPr txBox="1"/>
              <p:nvPr/>
            </p:nvSpPr>
            <p:spPr>
              <a:xfrm>
                <a:off x="15962706" y="10870742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体重</a:t>
                </a:r>
                <a:endParaRPr kumimoji="1" lang="en-US" altLang="ja-JP" sz="3200" b="0" dirty="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5E21808B-F624-BA48-808D-53544BDDE4E6}"/>
                  </a:ext>
                </a:extLst>
              </p:cNvPr>
              <p:cNvSpPr/>
              <p:nvPr/>
            </p:nvSpPr>
            <p:spPr>
              <a:xfrm>
                <a:off x="14205862" y="6533312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6" name="円/楕円 135">
                <a:extLst>
                  <a:ext uri="{FF2B5EF4-FFF2-40B4-BE49-F238E27FC236}">
                    <a16:creationId xmlns:a16="http://schemas.microsoft.com/office/drawing/2014/main" id="{D87D92CD-C379-644E-8A94-364721F60B56}"/>
                  </a:ext>
                </a:extLst>
              </p:cNvPr>
              <p:cNvSpPr/>
              <p:nvPr/>
            </p:nvSpPr>
            <p:spPr>
              <a:xfrm>
                <a:off x="14124728" y="7153193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9A187116-317C-FD40-B651-16009C4FD4A9}"/>
                  </a:ext>
                </a:extLst>
              </p:cNvPr>
              <p:cNvSpPr/>
              <p:nvPr/>
            </p:nvSpPr>
            <p:spPr>
              <a:xfrm>
                <a:off x="14805111" y="7022660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3" name="円/楕円 162">
                <a:extLst>
                  <a:ext uri="{FF2B5EF4-FFF2-40B4-BE49-F238E27FC236}">
                    <a16:creationId xmlns:a16="http://schemas.microsoft.com/office/drawing/2014/main" id="{E1B3F2CF-581E-1F47-B167-76AF4BAEC2D9}"/>
                  </a:ext>
                </a:extLst>
              </p:cNvPr>
              <p:cNvSpPr/>
              <p:nvPr/>
            </p:nvSpPr>
            <p:spPr>
              <a:xfrm>
                <a:off x="15308941" y="684114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5" name="円/楕円 164">
                <a:extLst>
                  <a:ext uri="{FF2B5EF4-FFF2-40B4-BE49-F238E27FC236}">
                    <a16:creationId xmlns:a16="http://schemas.microsoft.com/office/drawing/2014/main" id="{A434AC31-ECFA-8143-BE6C-19CA57563F2E}"/>
                  </a:ext>
                </a:extLst>
              </p:cNvPr>
              <p:cNvSpPr/>
              <p:nvPr/>
            </p:nvSpPr>
            <p:spPr>
              <a:xfrm>
                <a:off x="13843624" y="7554315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6" name="円/楕円 165">
                <a:extLst>
                  <a:ext uri="{FF2B5EF4-FFF2-40B4-BE49-F238E27FC236}">
                    <a16:creationId xmlns:a16="http://schemas.microsoft.com/office/drawing/2014/main" id="{D3940E6A-6C1B-1C4D-A3BF-E346DF7219BD}"/>
                  </a:ext>
                </a:extLst>
              </p:cNvPr>
              <p:cNvSpPr/>
              <p:nvPr/>
            </p:nvSpPr>
            <p:spPr>
              <a:xfrm>
                <a:off x="14553966" y="7501514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7" name="円/楕円 166">
                <a:extLst>
                  <a:ext uri="{FF2B5EF4-FFF2-40B4-BE49-F238E27FC236}">
                    <a16:creationId xmlns:a16="http://schemas.microsoft.com/office/drawing/2014/main" id="{C5063723-68B9-2E4B-BCBE-9A9345D659EB}"/>
                  </a:ext>
                </a:extLst>
              </p:cNvPr>
              <p:cNvSpPr/>
              <p:nvPr/>
            </p:nvSpPr>
            <p:spPr>
              <a:xfrm>
                <a:off x="15129111" y="82843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8" name="円/楕円 167">
                <a:extLst>
                  <a:ext uri="{FF2B5EF4-FFF2-40B4-BE49-F238E27FC236}">
                    <a16:creationId xmlns:a16="http://schemas.microsoft.com/office/drawing/2014/main" id="{825A5FF5-AC11-1D47-A199-FE24F9C45274}"/>
                  </a:ext>
                </a:extLst>
              </p:cNvPr>
              <p:cNvSpPr/>
              <p:nvPr/>
            </p:nvSpPr>
            <p:spPr>
              <a:xfrm>
                <a:off x="15593041" y="861403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4" name="円/楕円 173">
                <a:extLst>
                  <a:ext uri="{FF2B5EF4-FFF2-40B4-BE49-F238E27FC236}">
                    <a16:creationId xmlns:a16="http://schemas.microsoft.com/office/drawing/2014/main" id="{04C2673D-4C64-364F-8D6F-223F269BF8EA}"/>
                  </a:ext>
                </a:extLst>
              </p:cNvPr>
              <p:cNvSpPr/>
              <p:nvPr/>
            </p:nvSpPr>
            <p:spPr>
              <a:xfrm>
                <a:off x="13481328" y="887375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5" name="ひし形 174">
                <a:extLst>
                  <a:ext uri="{FF2B5EF4-FFF2-40B4-BE49-F238E27FC236}">
                    <a16:creationId xmlns:a16="http://schemas.microsoft.com/office/drawing/2014/main" id="{603352C4-DA1E-1A4D-8522-F4E665EB005D}"/>
                  </a:ext>
                </a:extLst>
              </p:cNvPr>
              <p:cNvSpPr/>
              <p:nvPr/>
            </p:nvSpPr>
            <p:spPr>
              <a:xfrm>
                <a:off x="12905242" y="8747937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8" name="ひし形 177">
                <a:extLst>
                  <a:ext uri="{FF2B5EF4-FFF2-40B4-BE49-F238E27FC236}">
                    <a16:creationId xmlns:a16="http://schemas.microsoft.com/office/drawing/2014/main" id="{8C920FC8-A0C0-9F48-B47F-057984648522}"/>
                  </a:ext>
                </a:extLst>
              </p:cNvPr>
              <p:cNvSpPr/>
              <p:nvPr/>
            </p:nvSpPr>
            <p:spPr>
              <a:xfrm>
                <a:off x="12500989" y="694181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9" name="ひし形 178">
                <a:extLst>
                  <a:ext uri="{FF2B5EF4-FFF2-40B4-BE49-F238E27FC236}">
                    <a16:creationId xmlns:a16="http://schemas.microsoft.com/office/drawing/2014/main" id="{53D8C701-BF8A-DB46-899A-224427D539BC}"/>
                  </a:ext>
                </a:extLst>
              </p:cNvPr>
              <p:cNvSpPr/>
              <p:nvPr/>
            </p:nvSpPr>
            <p:spPr>
              <a:xfrm>
                <a:off x="14124728" y="776674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0" name="ひし形 179">
                <a:extLst>
                  <a:ext uri="{FF2B5EF4-FFF2-40B4-BE49-F238E27FC236}">
                    <a16:creationId xmlns:a16="http://schemas.microsoft.com/office/drawing/2014/main" id="{A345E2D8-1480-A045-8E1D-0DD94A3F7201}"/>
                  </a:ext>
                </a:extLst>
              </p:cNvPr>
              <p:cNvSpPr/>
              <p:nvPr/>
            </p:nvSpPr>
            <p:spPr>
              <a:xfrm>
                <a:off x="12742806" y="909196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1" name="ひし形 180">
                <a:extLst>
                  <a:ext uri="{FF2B5EF4-FFF2-40B4-BE49-F238E27FC236}">
                    <a16:creationId xmlns:a16="http://schemas.microsoft.com/office/drawing/2014/main" id="{197EBE9A-286C-2D45-B6BA-71ECE767B4F5}"/>
                  </a:ext>
                </a:extLst>
              </p:cNvPr>
              <p:cNvSpPr/>
              <p:nvPr/>
            </p:nvSpPr>
            <p:spPr>
              <a:xfrm>
                <a:off x="12232325" y="846571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2" name="ひし形 181">
                <a:extLst>
                  <a:ext uri="{FF2B5EF4-FFF2-40B4-BE49-F238E27FC236}">
                    <a16:creationId xmlns:a16="http://schemas.microsoft.com/office/drawing/2014/main" id="{1C4D0D9C-CFA8-E046-B1E4-F50E8919C416}"/>
                  </a:ext>
                </a:extLst>
              </p:cNvPr>
              <p:cNvSpPr/>
              <p:nvPr/>
            </p:nvSpPr>
            <p:spPr>
              <a:xfrm>
                <a:off x="12344100" y="7739461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3" name="ひし形 182">
                <a:extLst>
                  <a:ext uri="{FF2B5EF4-FFF2-40B4-BE49-F238E27FC236}">
                    <a16:creationId xmlns:a16="http://schemas.microsoft.com/office/drawing/2014/main" id="{F466E3E3-EF3B-0742-9C6C-D9E50893A81F}"/>
                  </a:ext>
                </a:extLst>
              </p:cNvPr>
              <p:cNvSpPr/>
              <p:nvPr/>
            </p:nvSpPr>
            <p:spPr>
              <a:xfrm>
                <a:off x="13374189" y="8544449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4" name="ひし形 183">
                <a:extLst>
                  <a:ext uri="{FF2B5EF4-FFF2-40B4-BE49-F238E27FC236}">
                    <a16:creationId xmlns:a16="http://schemas.microsoft.com/office/drawing/2014/main" id="{B2741D6F-F1E5-0947-B328-50EDDADA0601}"/>
                  </a:ext>
                </a:extLst>
              </p:cNvPr>
              <p:cNvSpPr/>
              <p:nvPr/>
            </p:nvSpPr>
            <p:spPr>
              <a:xfrm>
                <a:off x="14367070" y="931722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5" name="ひし形 184">
                <a:extLst>
                  <a:ext uri="{FF2B5EF4-FFF2-40B4-BE49-F238E27FC236}">
                    <a16:creationId xmlns:a16="http://schemas.microsoft.com/office/drawing/2014/main" id="{DBC4E56C-6B5D-C94D-802C-19ED69B5CFA0}"/>
                  </a:ext>
                </a:extLst>
              </p:cNvPr>
              <p:cNvSpPr/>
              <p:nvPr/>
            </p:nvSpPr>
            <p:spPr>
              <a:xfrm>
                <a:off x="14084092" y="886905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6" name="ひし形 185">
                <a:extLst>
                  <a:ext uri="{FF2B5EF4-FFF2-40B4-BE49-F238E27FC236}">
                    <a16:creationId xmlns:a16="http://schemas.microsoft.com/office/drawing/2014/main" id="{9F6D885E-B3E4-A843-A9E7-5870F3CD5D51}"/>
                  </a:ext>
                </a:extLst>
              </p:cNvPr>
              <p:cNvSpPr/>
              <p:nvPr/>
            </p:nvSpPr>
            <p:spPr>
              <a:xfrm>
                <a:off x="12804337" y="8130008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7" name="円/楕円 186">
                <a:extLst>
                  <a:ext uri="{FF2B5EF4-FFF2-40B4-BE49-F238E27FC236}">
                    <a16:creationId xmlns:a16="http://schemas.microsoft.com/office/drawing/2014/main" id="{F00C5E98-E39F-6547-9C00-B5C57AD6054E}"/>
                  </a:ext>
                </a:extLst>
              </p:cNvPr>
              <p:cNvSpPr/>
              <p:nvPr/>
            </p:nvSpPr>
            <p:spPr>
              <a:xfrm>
                <a:off x="14782869" y="85850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188" name="星 5 187">
            <a:extLst>
              <a:ext uri="{FF2B5EF4-FFF2-40B4-BE49-F238E27FC236}">
                <a16:creationId xmlns:a16="http://schemas.microsoft.com/office/drawing/2014/main" id="{A3530360-B608-3342-813B-2C71B4C0D1FD}"/>
              </a:ext>
            </a:extLst>
          </p:cNvPr>
          <p:cNvSpPr/>
          <p:nvPr/>
        </p:nvSpPr>
        <p:spPr>
          <a:xfrm>
            <a:off x="15599759" y="8314768"/>
            <a:ext cx="324000" cy="32400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7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2018/4/21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ニューロンと</a:t>
            </a:r>
            <a:r>
              <a:rPr kumimoji="1" lang="ja-JP" altLang="en-US"/>
              <a:t>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形式ニューロンを並列に何層も重ねたもの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パーセプトロン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クラス分類を行う手法の</a:t>
            </a:r>
            <a:r>
              <a:rPr lang="en-US" altLang="ja-JP" dirty="0"/>
              <a:t>1</a:t>
            </a:r>
            <a:r>
              <a:rPr lang="ja-JP" altLang="en-US"/>
              <a:t>つ</a:t>
            </a: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3B084BD8-004A-2741-94CD-5DEF3F4CC366}"/>
              </a:ext>
            </a:extLst>
          </p:cNvPr>
          <p:cNvGrpSpPr/>
          <p:nvPr/>
        </p:nvGrpSpPr>
        <p:grpSpPr>
          <a:xfrm>
            <a:off x="829073" y="6619414"/>
            <a:ext cx="6459661" cy="5455669"/>
            <a:chOff x="829073" y="6641716"/>
            <a:chExt cx="6459661" cy="5455669"/>
          </a:xfrm>
        </p:grpSpPr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94451B0C-B927-AF4D-8690-01C8FA5EF237}"/>
                </a:ext>
              </a:extLst>
            </p:cNvPr>
            <p:cNvSpPr/>
            <p:nvPr/>
          </p:nvSpPr>
          <p:spPr>
            <a:xfrm>
              <a:off x="4768734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3846691A-AEC9-EB4A-A975-45DAEAF9184B}"/>
                </a:ext>
              </a:extLst>
            </p:cNvPr>
            <p:cNvCxnSpPr>
              <a:cxnSpLocks/>
              <a:stCxn id="86" idx="6"/>
            </p:cNvCxnSpPr>
            <p:nvPr/>
          </p:nvCxnSpPr>
          <p:spPr>
            <a:xfrm>
              <a:off x="6028734" y="8948648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932989B6-C012-C44D-B15E-EE0F0214FC06}"/>
                </a:ext>
              </a:extLst>
            </p:cNvPr>
            <p:cNvCxnSpPr>
              <a:cxnSpLocks/>
              <a:stCxn id="104" idx="6"/>
            </p:cNvCxnSpPr>
            <p:nvPr/>
          </p:nvCxnSpPr>
          <p:spPr>
            <a:xfrm flipV="1">
              <a:off x="3367045" y="9325422"/>
              <a:ext cx="1586212" cy="2141813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/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blipFill>
                  <a:blip r:embed="rId2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/>
                <p:nvPr/>
              </p:nvSpPr>
              <p:spPr>
                <a:xfrm>
                  <a:off x="5960066" y="8316288"/>
                  <a:ext cx="1250979" cy="585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066" y="8316288"/>
                  <a:ext cx="1250979" cy="5850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081D8522-EA7C-A148-AC5B-A182683B04A3}"/>
                </a:ext>
              </a:extLst>
            </p:cNvPr>
            <p:cNvCxnSpPr>
              <a:cxnSpLocks/>
              <a:stCxn id="102" idx="6"/>
              <a:endCxn id="86" idx="1"/>
            </p:cNvCxnSpPr>
            <p:nvPr/>
          </p:nvCxnSpPr>
          <p:spPr>
            <a:xfrm>
              <a:off x="3367045" y="7299857"/>
              <a:ext cx="1586212" cy="120320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4E004854-DE0F-FA48-9F18-08176E7E2328}"/>
                </a:ext>
              </a:extLst>
            </p:cNvPr>
            <p:cNvCxnSpPr>
              <a:cxnSpLocks/>
              <a:stCxn id="103" idx="6"/>
              <a:endCxn id="86" idx="2"/>
            </p:cNvCxnSpPr>
            <p:nvPr/>
          </p:nvCxnSpPr>
          <p:spPr>
            <a:xfrm>
              <a:off x="3367045" y="8948648"/>
              <a:ext cx="1401689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5D942418-5680-DB4E-9D9D-5D95621E248C}"/>
                </a:ext>
              </a:extLst>
            </p:cNvPr>
            <p:cNvSpPr/>
            <p:nvPr/>
          </p:nvSpPr>
          <p:spPr>
            <a:xfrm>
              <a:off x="2107045" y="6669707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/楕円 102">
              <a:extLst>
                <a:ext uri="{FF2B5EF4-FFF2-40B4-BE49-F238E27FC236}">
                  <a16:creationId xmlns:a16="http://schemas.microsoft.com/office/drawing/2014/main" id="{93FD22A0-F2C6-7945-BD5F-7B11F9BE8AAB}"/>
                </a:ext>
              </a:extLst>
            </p:cNvPr>
            <p:cNvSpPr/>
            <p:nvPr/>
          </p:nvSpPr>
          <p:spPr>
            <a:xfrm>
              <a:off x="2107045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/楕円 103">
              <a:extLst>
                <a:ext uri="{FF2B5EF4-FFF2-40B4-BE49-F238E27FC236}">
                  <a16:creationId xmlns:a16="http://schemas.microsoft.com/office/drawing/2014/main" id="{5CA8C485-9741-E748-A826-39FFB153FADA}"/>
                </a:ext>
              </a:extLst>
            </p:cNvPr>
            <p:cNvSpPr/>
            <p:nvPr/>
          </p:nvSpPr>
          <p:spPr>
            <a:xfrm>
              <a:off x="2107045" y="10837085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3FAA338-E04D-B346-AAC8-37A9AC273B61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7299857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616C5E60-3978-BF47-B670-45E5F726A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688" y="8948648"/>
              <a:ext cx="1260000" cy="1308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9794A0AD-2270-F24F-9B2C-9B9865442D4C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11467235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/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blipFill>
                  <a:blip r:embed="rId4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/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blipFill>
                  <a:blip r:embed="rId5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/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blipFill>
                  <a:blip r:embed="rId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/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blipFill>
                  <a:blip r:embed="rId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/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/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4800" b="0" dirty="0"/>
                </a:p>
              </p:txBody>
            </p:sp>
          </mc:Choice>
          <mc:Fallback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角丸四角形吹き出し 115">
            <a:extLst>
              <a:ext uri="{FF2B5EF4-FFF2-40B4-BE49-F238E27FC236}">
                <a16:creationId xmlns:a16="http://schemas.microsoft.com/office/drawing/2014/main" id="{339422C7-6BA9-374F-B643-B187273202C8}"/>
              </a:ext>
            </a:extLst>
          </p:cNvPr>
          <p:cNvSpPr/>
          <p:nvPr/>
        </p:nvSpPr>
        <p:spPr>
          <a:xfrm>
            <a:off x="5358265" y="6131435"/>
            <a:ext cx="5198417" cy="1745120"/>
          </a:xfrm>
          <a:prstGeom prst="wedgeRoundRectCallout">
            <a:avLst>
              <a:gd name="adj1" fmla="val -40441"/>
              <a:gd name="adj2" fmla="val 70892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出力が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r>
              <a:rPr kumimoji="1" lang="ja-JP" altLang="en-US">
                <a:solidFill>
                  <a:schemeClr val="tx1"/>
                </a:solidFill>
              </a:rPr>
              <a:t>の時はクラス</a:t>
            </a:r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出力が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>
                <a:solidFill>
                  <a:schemeClr val="tx1"/>
                </a:solidFill>
              </a:rPr>
              <a:t>の時はクラス</a:t>
            </a:r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角丸四角形吹き出し 122">
            <a:extLst>
              <a:ext uri="{FF2B5EF4-FFF2-40B4-BE49-F238E27FC236}">
                <a16:creationId xmlns:a16="http://schemas.microsoft.com/office/drawing/2014/main" id="{0405772A-0EAA-7243-89ED-D5FE14222AED}"/>
              </a:ext>
            </a:extLst>
          </p:cNvPr>
          <p:cNvSpPr/>
          <p:nvPr/>
        </p:nvSpPr>
        <p:spPr>
          <a:xfrm>
            <a:off x="5358265" y="10487286"/>
            <a:ext cx="5198417" cy="1826505"/>
          </a:xfrm>
          <a:prstGeom prst="wedgeRoundRectCallout">
            <a:avLst>
              <a:gd name="adj1" fmla="val 58107"/>
              <a:gd name="adj2" fmla="val -88910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男性と女性を識別する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直線を求める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4A2CAE0-6F04-0749-8CD7-33E1AC9E26E5}"/>
              </a:ext>
            </a:extLst>
          </p:cNvPr>
          <p:cNvGrpSpPr/>
          <p:nvPr/>
        </p:nvGrpSpPr>
        <p:grpSpPr>
          <a:xfrm>
            <a:off x="10486737" y="6221410"/>
            <a:ext cx="7734357" cy="6318528"/>
            <a:chOff x="10156019" y="5484103"/>
            <a:chExt cx="7734357" cy="6318528"/>
          </a:xfrm>
        </p:grpSpPr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8B9BB0FA-CCB5-E64E-B094-2683C7EB3C47}"/>
                </a:ext>
              </a:extLst>
            </p:cNvPr>
            <p:cNvGrpSpPr/>
            <p:nvPr/>
          </p:nvGrpSpPr>
          <p:grpSpPr>
            <a:xfrm>
              <a:off x="16094631" y="5921231"/>
              <a:ext cx="1795745" cy="1474973"/>
              <a:chOff x="12808302" y="6559198"/>
              <a:chExt cx="1795745" cy="1474973"/>
            </a:xfrm>
          </p:grpSpPr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1E626A6C-3DDA-A44F-B1FF-87F69BD00743}"/>
                  </a:ext>
                </a:extLst>
              </p:cNvPr>
              <p:cNvGrpSpPr/>
              <p:nvPr/>
            </p:nvGrpSpPr>
            <p:grpSpPr>
              <a:xfrm>
                <a:off x="12814443" y="6559198"/>
                <a:ext cx="1767302" cy="584775"/>
                <a:chOff x="13287765" y="8496225"/>
                <a:chExt cx="1767302" cy="584775"/>
              </a:xfrm>
            </p:grpSpPr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7CB0F610-F309-2843-895F-06E5A15DEDF0}"/>
                    </a:ext>
                  </a:extLst>
                </p:cNvPr>
                <p:cNvSpPr/>
                <p:nvPr/>
              </p:nvSpPr>
              <p:spPr>
                <a:xfrm>
                  <a:off x="13287765" y="8563462"/>
                  <a:ext cx="432000" cy="432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61AE7633-ACF6-9D4E-B9D6-4DAFF7D9DBDB}"/>
                    </a:ext>
                  </a:extLst>
                </p:cNvPr>
                <p:cNvSpPr txBox="1"/>
                <p:nvPr/>
              </p:nvSpPr>
              <p:spPr>
                <a:xfrm>
                  <a:off x="13501732" y="8496225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：男性</a:t>
                  </a:r>
                  <a:endParaRPr kumimoji="1" lang="ja-JP" altLang="en-US" sz="3200"/>
                </a:p>
              </p:txBody>
            </p:sp>
          </p:grpSp>
          <p:grpSp>
            <p:nvGrpSpPr>
              <p:cNvPr id="140" name="グループ化 139">
                <a:extLst>
                  <a:ext uri="{FF2B5EF4-FFF2-40B4-BE49-F238E27FC236}">
                    <a16:creationId xmlns:a16="http://schemas.microsoft.com/office/drawing/2014/main" id="{F5CE422D-D537-524A-8D46-4C7AB391DD46}"/>
                  </a:ext>
                </a:extLst>
              </p:cNvPr>
              <p:cNvGrpSpPr/>
              <p:nvPr/>
            </p:nvGrpSpPr>
            <p:grpSpPr>
              <a:xfrm>
                <a:off x="12808302" y="7449396"/>
                <a:ext cx="1795745" cy="584775"/>
                <a:chOff x="13281624" y="9096497"/>
                <a:chExt cx="1795745" cy="584775"/>
              </a:xfrm>
            </p:grpSpPr>
            <p:sp>
              <p:nvSpPr>
                <p:cNvPr id="141" name="ひし形 140">
                  <a:extLst>
                    <a:ext uri="{FF2B5EF4-FFF2-40B4-BE49-F238E27FC236}">
                      <a16:creationId xmlns:a16="http://schemas.microsoft.com/office/drawing/2014/main" id="{08C6641C-0C89-324E-AD53-BEFF4555A3A2}"/>
                    </a:ext>
                  </a:extLst>
                </p:cNvPr>
                <p:cNvSpPr/>
                <p:nvPr/>
              </p:nvSpPr>
              <p:spPr>
                <a:xfrm>
                  <a:off x="13281624" y="9168261"/>
                  <a:ext cx="432000" cy="432000"/>
                </a:xfrm>
                <a:prstGeom prst="diamond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8017ADB0-C2BF-F346-A742-AEBEF78C31FB}"/>
                    </a:ext>
                  </a:extLst>
                </p:cNvPr>
                <p:cNvSpPr txBox="1"/>
                <p:nvPr/>
              </p:nvSpPr>
              <p:spPr>
                <a:xfrm>
                  <a:off x="13524034" y="9096497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：女性</a:t>
                  </a:r>
                  <a:endParaRPr kumimoji="1" lang="ja-JP" altLang="en-US" sz="3200"/>
                </a:p>
              </p:txBody>
            </p:sp>
          </p:grp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471EB9F-6C05-DF43-B31B-A5F65B871D5B}"/>
                </a:ext>
              </a:extLst>
            </p:cNvPr>
            <p:cNvGrpSpPr/>
            <p:nvPr/>
          </p:nvGrpSpPr>
          <p:grpSpPr>
            <a:xfrm>
              <a:off x="10156019" y="5484103"/>
              <a:ext cx="7057666" cy="6318528"/>
              <a:chOff x="10156019" y="5484103"/>
              <a:chExt cx="7057666" cy="6318528"/>
            </a:xfrm>
          </p:grpSpPr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E8365BCE-91E8-3849-A656-E176497F0B4E}"/>
                  </a:ext>
                </a:extLst>
              </p:cNvPr>
              <p:cNvCxnSpPr/>
              <p:nvPr/>
            </p:nvCxnSpPr>
            <p:spPr>
              <a:xfrm>
                <a:off x="10445082" y="11203586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5C1F2CA2-A304-484C-8E9F-B28A7BB30F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54505" y="8978427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53457542-6A53-C64E-90B3-127E598F24F1}"/>
                  </a:ext>
                </a:extLst>
              </p:cNvPr>
              <p:cNvSpPr txBox="1"/>
              <p:nvPr/>
            </p:nvSpPr>
            <p:spPr>
              <a:xfrm>
                <a:off x="10475220" y="5484103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身長</a:t>
                </a:r>
                <a:endParaRPr kumimoji="1" lang="en-US" altLang="ja-JP" sz="3200" b="0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531741EB-5099-DE4E-9BC3-DBC88DC0DAA2}"/>
                  </a:ext>
                </a:extLst>
              </p:cNvPr>
              <p:cNvSpPr txBox="1"/>
              <p:nvPr/>
            </p:nvSpPr>
            <p:spPr>
              <a:xfrm>
                <a:off x="15962706" y="10870742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体重</a:t>
                </a:r>
                <a:endParaRPr kumimoji="1" lang="en-US" altLang="ja-JP" sz="3200" b="0" dirty="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5E21808B-F624-BA48-808D-53544BDDE4E6}"/>
                  </a:ext>
                </a:extLst>
              </p:cNvPr>
              <p:cNvSpPr/>
              <p:nvPr/>
            </p:nvSpPr>
            <p:spPr>
              <a:xfrm>
                <a:off x="14205862" y="6533312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6" name="円/楕円 135">
                <a:extLst>
                  <a:ext uri="{FF2B5EF4-FFF2-40B4-BE49-F238E27FC236}">
                    <a16:creationId xmlns:a16="http://schemas.microsoft.com/office/drawing/2014/main" id="{D87D92CD-C379-644E-8A94-364721F60B56}"/>
                  </a:ext>
                </a:extLst>
              </p:cNvPr>
              <p:cNvSpPr/>
              <p:nvPr/>
            </p:nvSpPr>
            <p:spPr>
              <a:xfrm>
                <a:off x="14124728" y="7153193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9A187116-317C-FD40-B651-16009C4FD4A9}"/>
                  </a:ext>
                </a:extLst>
              </p:cNvPr>
              <p:cNvSpPr/>
              <p:nvPr/>
            </p:nvSpPr>
            <p:spPr>
              <a:xfrm>
                <a:off x="14805111" y="7022660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3" name="円/楕円 162">
                <a:extLst>
                  <a:ext uri="{FF2B5EF4-FFF2-40B4-BE49-F238E27FC236}">
                    <a16:creationId xmlns:a16="http://schemas.microsoft.com/office/drawing/2014/main" id="{E1B3F2CF-581E-1F47-B167-76AF4BAEC2D9}"/>
                  </a:ext>
                </a:extLst>
              </p:cNvPr>
              <p:cNvSpPr/>
              <p:nvPr/>
            </p:nvSpPr>
            <p:spPr>
              <a:xfrm>
                <a:off x="15308941" y="684114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5" name="円/楕円 164">
                <a:extLst>
                  <a:ext uri="{FF2B5EF4-FFF2-40B4-BE49-F238E27FC236}">
                    <a16:creationId xmlns:a16="http://schemas.microsoft.com/office/drawing/2014/main" id="{A434AC31-ECFA-8143-BE6C-19CA57563F2E}"/>
                  </a:ext>
                </a:extLst>
              </p:cNvPr>
              <p:cNvSpPr/>
              <p:nvPr/>
            </p:nvSpPr>
            <p:spPr>
              <a:xfrm>
                <a:off x="13843624" y="7554315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6" name="円/楕円 165">
                <a:extLst>
                  <a:ext uri="{FF2B5EF4-FFF2-40B4-BE49-F238E27FC236}">
                    <a16:creationId xmlns:a16="http://schemas.microsoft.com/office/drawing/2014/main" id="{D3940E6A-6C1B-1C4D-A3BF-E346DF7219BD}"/>
                  </a:ext>
                </a:extLst>
              </p:cNvPr>
              <p:cNvSpPr/>
              <p:nvPr/>
            </p:nvSpPr>
            <p:spPr>
              <a:xfrm>
                <a:off x="14553966" y="7501514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7" name="円/楕円 166">
                <a:extLst>
                  <a:ext uri="{FF2B5EF4-FFF2-40B4-BE49-F238E27FC236}">
                    <a16:creationId xmlns:a16="http://schemas.microsoft.com/office/drawing/2014/main" id="{C5063723-68B9-2E4B-BCBE-9A9345D659EB}"/>
                  </a:ext>
                </a:extLst>
              </p:cNvPr>
              <p:cNvSpPr/>
              <p:nvPr/>
            </p:nvSpPr>
            <p:spPr>
              <a:xfrm>
                <a:off x="15129111" y="82843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8" name="円/楕円 167">
                <a:extLst>
                  <a:ext uri="{FF2B5EF4-FFF2-40B4-BE49-F238E27FC236}">
                    <a16:creationId xmlns:a16="http://schemas.microsoft.com/office/drawing/2014/main" id="{825A5FF5-AC11-1D47-A199-FE24F9C45274}"/>
                  </a:ext>
                </a:extLst>
              </p:cNvPr>
              <p:cNvSpPr/>
              <p:nvPr/>
            </p:nvSpPr>
            <p:spPr>
              <a:xfrm>
                <a:off x="15593041" y="861403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4" name="円/楕円 173">
                <a:extLst>
                  <a:ext uri="{FF2B5EF4-FFF2-40B4-BE49-F238E27FC236}">
                    <a16:creationId xmlns:a16="http://schemas.microsoft.com/office/drawing/2014/main" id="{04C2673D-4C64-364F-8D6F-223F269BF8EA}"/>
                  </a:ext>
                </a:extLst>
              </p:cNvPr>
              <p:cNvSpPr/>
              <p:nvPr/>
            </p:nvSpPr>
            <p:spPr>
              <a:xfrm>
                <a:off x="13481328" y="887375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5" name="ひし形 174">
                <a:extLst>
                  <a:ext uri="{FF2B5EF4-FFF2-40B4-BE49-F238E27FC236}">
                    <a16:creationId xmlns:a16="http://schemas.microsoft.com/office/drawing/2014/main" id="{603352C4-DA1E-1A4D-8522-F4E665EB005D}"/>
                  </a:ext>
                </a:extLst>
              </p:cNvPr>
              <p:cNvSpPr/>
              <p:nvPr/>
            </p:nvSpPr>
            <p:spPr>
              <a:xfrm>
                <a:off x="12905242" y="8747937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8" name="ひし形 177">
                <a:extLst>
                  <a:ext uri="{FF2B5EF4-FFF2-40B4-BE49-F238E27FC236}">
                    <a16:creationId xmlns:a16="http://schemas.microsoft.com/office/drawing/2014/main" id="{8C920FC8-A0C0-9F48-B47F-057984648522}"/>
                  </a:ext>
                </a:extLst>
              </p:cNvPr>
              <p:cNvSpPr/>
              <p:nvPr/>
            </p:nvSpPr>
            <p:spPr>
              <a:xfrm>
                <a:off x="12500989" y="694181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9" name="ひし形 178">
                <a:extLst>
                  <a:ext uri="{FF2B5EF4-FFF2-40B4-BE49-F238E27FC236}">
                    <a16:creationId xmlns:a16="http://schemas.microsoft.com/office/drawing/2014/main" id="{53D8C701-BF8A-DB46-899A-224427D539BC}"/>
                  </a:ext>
                </a:extLst>
              </p:cNvPr>
              <p:cNvSpPr/>
              <p:nvPr/>
            </p:nvSpPr>
            <p:spPr>
              <a:xfrm>
                <a:off x="14124728" y="776674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0" name="ひし形 179">
                <a:extLst>
                  <a:ext uri="{FF2B5EF4-FFF2-40B4-BE49-F238E27FC236}">
                    <a16:creationId xmlns:a16="http://schemas.microsoft.com/office/drawing/2014/main" id="{A345E2D8-1480-A045-8E1D-0DD94A3F7201}"/>
                  </a:ext>
                </a:extLst>
              </p:cNvPr>
              <p:cNvSpPr/>
              <p:nvPr/>
            </p:nvSpPr>
            <p:spPr>
              <a:xfrm>
                <a:off x="12742806" y="909196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1" name="ひし形 180">
                <a:extLst>
                  <a:ext uri="{FF2B5EF4-FFF2-40B4-BE49-F238E27FC236}">
                    <a16:creationId xmlns:a16="http://schemas.microsoft.com/office/drawing/2014/main" id="{197EBE9A-286C-2D45-B6BA-71ECE767B4F5}"/>
                  </a:ext>
                </a:extLst>
              </p:cNvPr>
              <p:cNvSpPr/>
              <p:nvPr/>
            </p:nvSpPr>
            <p:spPr>
              <a:xfrm>
                <a:off x="12232325" y="846571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2" name="ひし形 181">
                <a:extLst>
                  <a:ext uri="{FF2B5EF4-FFF2-40B4-BE49-F238E27FC236}">
                    <a16:creationId xmlns:a16="http://schemas.microsoft.com/office/drawing/2014/main" id="{1C4D0D9C-CFA8-E046-B1E4-F50E8919C416}"/>
                  </a:ext>
                </a:extLst>
              </p:cNvPr>
              <p:cNvSpPr/>
              <p:nvPr/>
            </p:nvSpPr>
            <p:spPr>
              <a:xfrm>
                <a:off x="12344100" y="7739461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3" name="ひし形 182">
                <a:extLst>
                  <a:ext uri="{FF2B5EF4-FFF2-40B4-BE49-F238E27FC236}">
                    <a16:creationId xmlns:a16="http://schemas.microsoft.com/office/drawing/2014/main" id="{F466E3E3-EF3B-0742-9C6C-D9E50893A81F}"/>
                  </a:ext>
                </a:extLst>
              </p:cNvPr>
              <p:cNvSpPr/>
              <p:nvPr/>
            </p:nvSpPr>
            <p:spPr>
              <a:xfrm>
                <a:off x="13374189" y="8544449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4" name="ひし形 183">
                <a:extLst>
                  <a:ext uri="{FF2B5EF4-FFF2-40B4-BE49-F238E27FC236}">
                    <a16:creationId xmlns:a16="http://schemas.microsoft.com/office/drawing/2014/main" id="{B2741D6F-F1E5-0947-B328-50EDDADA0601}"/>
                  </a:ext>
                </a:extLst>
              </p:cNvPr>
              <p:cNvSpPr/>
              <p:nvPr/>
            </p:nvSpPr>
            <p:spPr>
              <a:xfrm>
                <a:off x="14367070" y="931722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5" name="ひし形 184">
                <a:extLst>
                  <a:ext uri="{FF2B5EF4-FFF2-40B4-BE49-F238E27FC236}">
                    <a16:creationId xmlns:a16="http://schemas.microsoft.com/office/drawing/2014/main" id="{DBC4E56C-6B5D-C94D-802C-19ED69B5CFA0}"/>
                  </a:ext>
                </a:extLst>
              </p:cNvPr>
              <p:cNvSpPr/>
              <p:nvPr/>
            </p:nvSpPr>
            <p:spPr>
              <a:xfrm>
                <a:off x="14084092" y="886905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6" name="ひし形 185">
                <a:extLst>
                  <a:ext uri="{FF2B5EF4-FFF2-40B4-BE49-F238E27FC236}">
                    <a16:creationId xmlns:a16="http://schemas.microsoft.com/office/drawing/2014/main" id="{9F6D885E-B3E4-A843-A9E7-5870F3CD5D51}"/>
                  </a:ext>
                </a:extLst>
              </p:cNvPr>
              <p:cNvSpPr/>
              <p:nvPr/>
            </p:nvSpPr>
            <p:spPr>
              <a:xfrm>
                <a:off x="12804337" y="8130008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7" name="円/楕円 186">
                <a:extLst>
                  <a:ext uri="{FF2B5EF4-FFF2-40B4-BE49-F238E27FC236}">
                    <a16:creationId xmlns:a16="http://schemas.microsoft.com/office/drawing/2014/main" id="{F00C5E98-E39F-6547-9C00-B5C57AD6054E}"/>
                  </a:ext>
                </a:extLst>
              </p:cNvPr>
              <p:cNvSpPr/>
              <p:nvPr/>
            </p:nvSpPr>
            <p:spPr>
              <a:xfrm>
                <a:off x="14782869" y="85850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188" name="星 5 187">
            <a:extLst>
              <a:ext uri="{FF2B5EF4-FFF2-40B4-BE49-F238E27FC236}">
                <a16:creationId xmlns:a16="http://schemas.microsoft.com/office/drawing/2014/main" id="{A3530360-B608-3342-813B-2C71B4C0D1FD}"/>
              </a:ext>
            </a:extLst>
          </p:cNvPr>
          <p:cNvSpPr/>
          <p:nvPr/>
        </p:nvSpPr>
        <p:spPr>
          <a:xfrm>
            <a:off x="15599759" y="8314768"/>
            <a:ext cx="324000" cy="32400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066C93E-4369-1642-8FA1-942F17947F4D}"/>
              </a:ext>
            </a:extLst>
          </p:cNvPr>
          <p:cNvCxnSpPr>
            <a:cxnSpLocks/>
          </p:cNvCxnSpPr>
          <p:nvPr/>
        </p:nvCxnSpPr>
        <p:spPr>
          <a:xfrm>
            <a:off x="12252402" y="6378498"/>
            <a:ext cx="4219438" cy="53187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86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2018/4/21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出力層の値によってクラスを判断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単純パーセプトロンによるクラス分類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5F1430F-779D-D74F-B897-8085B75C04BD}"/>
              </a:ext>
            </a:extLst>
          </p:cNvPr>
          <p:cNvGrpSpPr/>
          <p:nvPr/>
        </p:nvGrpSpPr>
        <p:grpSpPr>
          <a:xfrm>
            <a:off x="829073" y="6641716"/>
            <a:ext cx="6459661" cy="5455669"/>
            <a:chOff x="829073" y="6641716"/>
            <a:chExt cx="6459661" cy="5455669"/>
          </a:xfrm>
        </p:grpSpPr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1EDC1807-7471-1143-A2A0-F208E8C59A36}"/>
                </a:ext>
              </a:extLst>
            </p:cNvPr>
            <p:cNvSpPr/>
            <p:nvPr/>
          </p:nvSpPr>
          <p:spPr>
            <a:xfrm>
              <a:off x="4768734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BE46312C-2F5C-634C-8A86-D2792BE6783F}"/>
                </a:ext>
              </a:extLst>
            </p:cNvPr>
            <p:cNvCxnSpPr>
              <a:cxnSpLocks/>
              <a:stCxn id="180" idx="6"/>
            </p:cNvCxnSpPr>
            <p:nvPr/>
          </p:nvCxnSpPr>
          <p:spPr>
            <a:xfrm>
              <a:off x="6028734" y="8948648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コネクタ 181">
              <a:extLst>
                <a:ext uri="{FF2B5EF4-FFF2-40B4-BE49-F238E27FC236}">
                  <a16:creationId xmlns:a16="http://schemas.microsoft.com/office/drawing/2014/main" id="{BC836074-71E7-514E-8A99-043DFE25FFF6}"/>
                </a:ext>
              </a:extLst>
            </p:cNvPr>
            <p:cNvCxnSpPr>
              <a:cxnSpLocks/>
              <a:stCxn id="189" idx="6"/>
            </p:cNvCxnSpPr>
            <p:nvPr/>
          </p:nvCxnSpPr>
          <p:spPr>
            <a:xfrm flipV="1">
              <a:off x="3367045" y="9325422"/>
              <a:ext cx="1586212" cy="2141813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BBCC7FE-0E8C-E44E-B18D-CF0F9D4F54AA}"/>
                    </a:ext>
                  </a:extLst>
                </p:cNvPr>
                <p:cNvSpPr txBox="1"/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BBCC7FE-0E8C-E44E-B18D-CF0F9D4F5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1FD107CD-E87F-764A-8588-F083AB77C951}"/>
                    </a:ext>
                  </a:extLst>
                </p:cNvPr>
                <p:cNvSpPr txBox="1"/>
                <p:nvPr/>
              </p:nvSpPr>
              <p:spPr>
                <a:xfrm>
                  <a:off x="5960066" y="8316288"/>
                  <a:ext cx="1250979" cy="585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1FD107CD-E87F-764A-8588-F083AB77C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066" y="8316288"/>
                  <a:ext cx="1250979" cy="5850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直線コネクタ 184">
              <a:extLst>
                <a:ext uri="{FF2B5EF4-FFF2-40B4-BE49-F238E27FC236}">
                  <a16:creationId xmlns:a16="http://schemas.microsoft.com/office/drawing/2014/main" id="{F52A40EE-7AF1-6649-AA22-152F640779AC}"/>
                </a:ext>
              </a:extLst>
            </p:cNvPr>
            <p:cNvCxnSpPr>
              <a:cxnSpLocks/>
              <a:stCxn id="187" idx="6"/>
              <a:endCxn id="180" idx="1"/>
            </p:cNvCxnSpPr>
            <p:nvPr/>
          </p:nvCxnSpPr>
          <p:spPr>
            <a:xfrm>
              <a:off x="3367045" y="7299857"/>
              <a:ext cx="1586212" cy="120320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コネクタ 185">
              <a:extLst>
                <a:ext uri="{FF2B5EF4-FFF2-40B4-BE49-F238E27FC236}">
                  <a16:creationId xmlns:a16="http://schemas.microsoft.com/office/drawing/2014/main" id="{F8B5F329-8DC5-2441-AA83-D777975990D5}"/>
                </a:ext>
              </a:extLst>
            </p:cNvPr>
            <p:cNvCxnSpPr>
              <a:cxnSpLocks/>
              <a:stCxn id="188" idx="6"/>
              <a:endCxn id="180" idx="2"/>
            </p:cNvCxnSpPr>
            <p:nvPr/>
          </p:nvCxnSpPr>
          <p:spPr>
            <a:xfrm>
              <a:off x="3367045" y="8948648"/>
              <a:ext cx="1401689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円/楕円 186">
              <a:extLst>
                <a:ext uri="{FF2B5EF4-FFF2-40B4-BE49-F238E27FC236}">
                  <a16:creationId xmlns:a16="http://schemas.microsoft.com/office/drawing/2014/main" id="{C4DCBF83-D14F-5948-A2CF-C809A591A130}"/>
                </a:ext>
              </a:extLst>
            </p:cNvPr>
            <p:cNvSpPr/>
            <p:nvPr/>
          </p:nvSpPr>
          <p:spPr>
            <a:xfrm>
              <a:off x="2107045" y="6669707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円/楕円 187">
              <a:extLst>
                <a:ext uri="{FF2B5EF4-FFF2-40B4-BE49-F238E27FC236}">
                  <a16:creationId xmlns:a16="http://schemas.microsoft.com/office/drawing/2014/main" id="{5FF8A88C-612F-4040-82CD-50606E5503DE}"/>
                </a:ext>
              </a:extLst>
            </p:cNvPr>
            <p:cNvSpPr/>
            <p:nvPr/>
          </p:nvSpPr>
          <p:spPr>
            <a:xfrm>
              <a:off x="2107045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円/楕円 188">
              <a:extLst>
                <a:ext uri="{FF2B5EF4-FFF2-40B4-BE49-F238E27FC236}">
                  <a16:creationId xmlns:a16="http://schemas.microsoft.com/office/drawing/2014/main" id="{39147B76-7722-1C44-911F-C10DFADA71CC}"/>
                </a:ext>
              </a:extLst>
            </p:cNvPr>
            <p:cNvSpPr/>
            <p:nvPr/>
          </p:nvSpPr>
          <p:spPr>
            <a:xfrm>
              <a:off x="2107045" y="10837085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0" name="直線コネクタ 189">
              <a:extLst>
                <a:ext uri="{FF2B5EF4-FFF2-40B4-BE49-F238E27FC236}">
                  <a16:creationId xmlns:a16="http://schemas.microsoft.com/office/drawing/2014/main" id="{6DEA5F35-AF9F-204F-95C4-8F85F4783B71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7299857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コネクタ 190">
              <a:extLst>
                <a:ext uri="{FF2B5EF4-FFF2-40B4-BE49-F238E27FC236}">
                  <a16:creationId xmlns:a16="http://schemas.microsoft.com/office/drawing/2014/main" id="{36EBB822-F8C6-8140-BE09-B6CDE5592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688" y="8948648"/>
              <a:ext cx="1260000" cy="1308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コネクタ 191">
              <a:extLst>
                <a:ext uri="{FF2B5EF4-FFF2-40B4-BE49-F238E27FC236}">
                  <a16:creationId xmlns:a16="http://schemas.microsoft.com/office/drawing/2014/main" id="{454E4DE4-4194-D549-93A8-F67757E67DD6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11467235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テキスト ボックス 192">
                  <a:extLst>
                    <a:ext uri="{FF2B5EF4-FFF2-40B4-BE49-F238E27FC236}">
                      <a16:creationId xmlns:a16="http://schemas.microsoft.com/office/drawing/2014/main" id="{A499A8E4-F38C-724F-BB5C-C4158B2CFEF5}"/>
                    </a:ext>
                  </a:extLst>
                </p:cNvPr>
                <p:cNvSpPr txBox="1"/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93" name="テキスト ボックス 192">
                  <a:extLst>
                    <a:ext uri="{FF2B5EF4-FFF2-40B4-BE49-F238E27FC236}">
                      <a16:creationId xmlns:a16="http://schemas.microsoft.com/office/drawing/2014/main" id="{A499A8E4-F38C-724F-BB5C-C4158B2CF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blipFill>
                  <a:blip r:embed="rId4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テキスト ボックス 193">
                  <a:extLst>
                    <a:ext uri="{FF2B5EF4-FFF2-40B4-BE49-F238E27FC236}">
                      <a16:creationId xmlns:a16="http://schemas.microsoft.com/office/drawing/2014/main" id="{5A031C4E-DE38-C443-B36A-B4097C74F6EB}"/>
                    </a:ext>
                  </a:extLst>
                </p:cNvPr>
                <p:cNvSpPr txBox="1"/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94" name="テキスト ボックス 193">
                  <a:extLst>
                    <a:ext uri="{FF2B5EF4-FFF2-40B4-BE49-F238E27FC236}">
                      <a16:creationId xmlns:a16="http://schemas.microsoft.com/office/drawing/2014/main" id="{5A031C4E-DE38-C443-B36A-B4097C74F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blipFill>
                  <a:blip r:embed="rId5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A9C6CC8D-00ED-884F-A6D0-3904D5941A37}"/>
                    </a:ext>
                  </a:extLst>
                </p:cNvPr>
                <p:cNvSpPr txBox="1"/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A9C6CC8D-00ED-884F-A6D0-3904D5941A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blipFill>
                  <a:blip r:embed="rId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テキスト ボックス 199">
                  <a:extLst>
                    <a:ext uri="{FF2B5EF4-FFF2-40B4-BE49-F238E27FC236}">
                      <a16:creationId xmlns:a16="http://schemas.microsoft.com/office/drawing/2014/main" id="{0FFD5A2F-0C56-A044-A4DA-A44EC1299EAD}"/>
                    </a:ext>
                  </a:extLst>
                </p:cNvPr>
                <p:cNvSpPr txBox="1"/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00" name="テキスト ボックス 199">
                  <a:extLst>
                    <a:ext uri="{FF2B5EF4-FFF2-40B4-BE49-F238E27FC236}">
                      <a16:creationId xmlns:a16="http://schemas.microsoft.com/office/drawing/2014/main" id="{0FFD5A2F-0C56-A044-A4DA-A44EC1299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blipFill>
                  <a:blip r:embed="rId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テキスト ボックス 200">
                  <a:extLst>
                    <a:ext uri="{FF2B5EF4-FFF2-40B4-BE49-F238E27FC236}">
                      <a16:creationId xmlns:a16="http://schemas.microsoft.com/office/drawing/2014/main" id="{B447744B-5CF3-834C-B393-A93BC53DD37D}"/>
                    </a:ext>
                  </a:extLst>
                </p:cNvPr>
                <p:cNvSpPr txBox="1"/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01" name="テキスト ボックス 200">
                  <a:extLst>
                    <a:ext uri="{FF2B5EF4-FFF2-40B4-BE49-F238E27FC236}">
                      <a16:creationId xmlns:a16="http://schemas.microsoft.com/office/drawing/2014/main" id="{B447744B-5CF3-834C-B393-A93BC53DD3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blipFill>
                  <a:blip r:embed="rId8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0D68DDC6-4A52-C447-817A-33024383800E}"/>
                    </a:ext>
                  </a:extLst>
                </p:cNvPr>
                <p:cNvSpPr txBox="1"/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4800" b="0" dirty="0"/>
                </a:p>
              </p:txBody>
            </p:sp>
          </mc:Choice>
          <mc:Fallback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0D68DDC6-4A52-C447-817A-330243838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A38DD0C-F3B5-7142-8FAD-6AF943DAD892}"/>
              </a:ext>
            </a:extLst>
          </p:cNvPr>
          <p:cNvGrpSpPr/>
          <p:nvPr/>
        </p:nvGrpSpPr>
        <p:grpSpPr>
          <a:xfrm>
            <a:off x="10560185" y="4688564"/>
            <a:ext cx="7291353" cy="3255221"/>
            <a:chOff x="10441814" y="4175489"/>
            <a:chExt cx="7291353" cy="32552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テキスト ボックス 205">
                  <a:extLst>
                    <a:ext uri="{FF2B5EF4-FFF2-40B4-BE49-F238E27FC236}">
                      <a16:creationId xmlns:a16="http://schemas.microsoft.com/office/drawing/2014/main" id="{2B9FD2FA-69B5-6944-B2AD-64301A01E2EF}"/>
                    </a:ext>
                  </a:extLst>
                </p:cNvPr>
                <p:cNvSpPr txBox="1"/>
                <p:nvPr/>
              </p:nvSpPr>
              <p:spPr>
                <a:xfrm>
                  <a:off x="10441814" y="5965309"/>
                  <a:ext cx="7291353" cy="14654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         (</m:t>
                                </m:r>
                                <m: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0)</m:t>
                                </m:r>
                              </m:e>
                              <m:e>
                                <m: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&amp;0         (</m:t>
                                </m:r>
                                <m: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&lt;0)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en-US" altLang="ja-JP" sz="40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06" name="テキスト ボックス 205">
                  <a:extLst>
                    <a:ext uri="{FF2B5EF4-FFF2-40B4-BE49-F238E27FC236}">
                      <a16:creationId xmlns:a16="http://schemas.microsoft.com/office/drawing/2014/main" id="{2B9FD2FA-69B5-6944-B2AD-64301A01E2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1814" y="5965309"/>
                  <a:ext cx="7291353" cy="1465401"/>
                </a:xfrm>
                <a:prstGeom prst="rect">
                  <a:avLst/>
                </a:prstGeom>
                <a:blipFill>
                  <a:blip r:embed="rId10"/>
                  <a:stretch>
                    <a:fillRect t="-208621" b="-3008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8" name="角丸四角形吹き出し 207">
              <a:extLst>
                <a:ext uri="{FF2B5EF4-FFF2-40B4-BE49-F238E27FC236}">
                  <a16:creationId xmlns:a16="http://schemas.microsoft.com/office/drawing/2014/main" id="{065B326F-57CE-B54D-962F-580A1584153F}"/>
                </a:ext>
              </a:extLst>
            </p:cNvPr>
            <p:cNvSpPr/>
            <p:nvPr/>
          </p:nvSpPr>
          <p:spPr>
            <a:xfrm>
              <a:off x="11587317" y="4175489"/>
              <a:ext cx="3969306" cy="1458854"/>
            </a:xfrm>
            <a:prstGeom prst="wedgeRoundRectCallout">
              <a:avLst>
                <a:gd name="adj1" fmla="val -33873"/>
                <a:gd name="adj2" fmla="val 84296"/>
                <a:gd name="adj3" fmla="val 16667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>
                  <a:solidFill>
                    <a:schemeClr val="accent2"/>
                  </a:solidFill>
                </a:rPr>
                <a:t>活性化関数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901F66B-491E-B449-91C4-B40601F8FDB8}"/>
              </a:ext>
            </a:extLst>
          </p:cNvPr>
          <p:cNvGrpSpPr/>
          <p:nvPr/>
        </p:nvGrpSpPr>
        <p:grpSpPr>
          <a:xfrm>
            <a:off x="10849346" y="8222247"/>
            <a:ext cx="6713032" cy="3842956"/>
            <a:chOff x="7980485" y="9191709"/>
            <a:chExt cx="6713032" cy="3842956"/>
          </a:xfrm>
        </p:grpSpPr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CE6DE5A8-7F47-BB40-B4C6-9EAB91E98136}"/>
                </a:ext>
              </a:extLst>
            </p:cNvPr>
            <p:cNvCxnSpPr/>
            <p:nvPr/>
          </p:nvCxnSpPr>
          <p:spPr>
            <a:xfrm>
              <a:off x="7980485" y="12435620"/>
              <a:ext cx="2863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7BD8B2B8-3DE0-274A-9F41-E32862C51662}"/>
                </a:ext>
              </a:extLst>
            </p:cNvPr>
            <p:cNvCxnSpPr/>
            <p:nvPr/>
          </p:nvCxnSpPr>
          <p:spPr>
            <a:xfrm>
              <a:off x="8081019" y="12435620"/>
              <a:ext cx="55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6CE0EA44-3EF1-A948-9EDE-75996B5B5F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68901" y="11437092"/>
              <a:ext cx="31497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1714CF0-FB21-B24E-B23C-2CCA2844B0EF}"/>
                    </a:ext>
                  </a:extLst>
                </p:cNvPr>
                <p:cNvSpPr txBox="1"/>
                <p:nvPr/>
              </p:nvSpPr>
              <p:spPr>
                <a:xfrm>
                  <a:off x="9955297" y="12449761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1714CF0-FB21-B24E-B23C-2CCA2844B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5297" y="12449761"/>
                  <a:ext cx="1250979" cy="5849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F423E776-50E4-F747-8FAD-56D1EADC5D35}"/>
                    </a:ext>
                  </a:extLst>
                </p:cNvPr>
                <p:cNvSpPr txBox="1"/>
                <p:nvPr/>
              </p:nvSpPr>
              <p:spPr>
                <a:xfrm>
                  <a:off x="10274498" y="9191709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F423E776-50E4-F747-8FAD-56D1EADC5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4498" y="9191709"/>
                  <a:ext cx="1250979" cy="584904"/>
                </a:xfrm>
                <a:prstGeom prst="rect">
                  <a:avLst/>
                </a:prstGeom>
                <a:blipFill>
                  <a:blip r:embed="rId12"/>
                  <a:stretch>
                    <a:fillRect l="-1010" b="-212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940C4447-0528-4E44-907A-29095179F0A7}"/>
                    </a:ext>
                  </a:extLst>
                </p:cNvPr>
                <p:cNvSpPr txBox="1"/>
                <p:nvPr/>
              </p:nvSpPr>
              <p:spPr>
                <a:xfrm>
                  <a:off x="13442538" y="12058172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940C4447-0528-4E44-907A-29095179F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2538" y="12058172"/>
                  <a:ext cx="1250979" cy="58490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5B49C970-7C91-BE4E-8368-75EE08DA1B66}"/>
                </a:ext>
              </a:extLst>
            </p:cNvPr>
            <p:cNvSpPr txBox="1"/>
            <p:nvPr/>
          </p:nvSpPr>
          <p:spPr>
            <a:xfrm>
              <a:off x="9816324" y="10462886"/>
              <a:ext cx="12509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0" dirty="0"/>
                <a:t>1</a:t>
              </a: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FB37475A-2A8A-434B-A9D2-5A5F549DECBF}"/>
                </a:ext>
              </a:extLst>
            </p:cNvPr>
            <p:cNvSpPr/>
            <p:nvPr/>
          </p:nvSpPr>
          <p:spPr>
            <a:xfrm>
              <a:off x="10659481" y="12267967"/>
              <a:ext cx="324000" cy="32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A93153D6-12CF-CD46-BC37-57482560E846}"/>
                </a:ext>
              </a:extLst>
            </p:cNvPr>
            <p:cNvSpPr/>
            <p:nvPr/>
          </p:nvSpPr>
          <p:spPr>
            <a:xfrm>
              <a:off x="10664415" y="10592834"/>
              <a:ext cx="324000" cy="324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9D866BE4-FA84-6543-A842-65A315285C57}"/>
                </a:ext>
              </a:extLst>
            </p:cNvPr>
            <p:cNvCxnSpPr/>
            <p:nvPr/>
          </p:nvCxnSpPr>
          <p:spPr>
            <a:xfrm>
              <a:off x="10843783" y="10740664"/>
              <a:ext cx="2863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6E2D2FA5-920E-9945-8E96-A7AB2B29949D}"/>
              </a:ext>
            </a:extLst>
          </p:cNvPr>
          <p:cNvGrpSpPr/>
          <p:nvPr/>
        </p:nvGrpSpPr>
        <p:grpSpPr>
          <a:xfrm>
            <a:off x="5358265" y="5351970"/>
            <a:ext cx="5198417" cy="2322755"/>
            <a:chOff x="5398734" y="4902055"/>
            <a:chExt cx="5198417" cy="23227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42781A65-962C-0F45-863C-4F4588B44EA6}"/>
                    </a:ext>
                  </a:extLst>
                </p:cNvPr>
                <p:cNvSpPr txBox="1"/>
                <p:nvPr/>
              </p:nvSpPr>
              <p:spPr>
                <a:xfrm>
                  <a:off x="5617058" y="5116503"/>
                  <a:ext cx="4980093" cy="1823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ja-JP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ja-JP" altLang="en-US" sz="4000" i="1" smtClean="0">
                            <a:latin typeface="+mn-ea"/>
                          </a:rPr>
                          <m:t>と</m:t>
                        </m:r>
                        <m:r>
                          <a:rPr lang="ja-JP" altLang="en-US" sz="4000" i="1">
                            <a:latin typeface="+mn-ea"/>
                          </a:rPr>
                          <m:t>おく</m:t>
                        </m:r>
                      </m:oMath>
                    </m:oMathPara>
                  </a14:m>
                  <a:endParaRPr kumimoji="1" lang="en-US" altLang="ja-JP" sz="4000" b="0" i="1" dirty="0">
                    <a:solidFill>
                      <a:schemeClr val="accent2"/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42781A65-962C-0F45-863C-4F4588B44E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7058" y="5116503"/>
                  <a:ext cx="4980093" cy="1823128"/>
                </a:xfrm>
                <a:prstGeom prst="rect">
                  <a:avLst/>
                </a:prstGeom>
                <a:blipFill>
                  <a:blip r:embed="rId14"/>
                  <a:stretch>
                    <a:fillRect l="-14758" t="-104828" b="-1620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角丸四角形吹き出し 91">
              <a:extLst>
                <a:ext uri="{FF2B5EF4-FFF2-40B4-BE49-F238E27FC236}">
                  <a16:creationId xmlns:a16="http://schemas.microsoft.com/office/drawing/2014/main" id="{23BAC41A-BB83-5445-94FE-847B23312EF3}"/>
                </a:ext>
              </a:extLst>
            </p:cNvPr>
            <p:cNvSpPr/>
            <p:nvPr/>
          </p:nvSpPr>
          <p:spPr>
            <a:xfrm>
              <a:off x="5398734" y="4902055"/>
              <a:ext cx="5198417" cy="2322755"/>
            </a:xfrm>
            <a:prstGeom prst="wedgeRoundRectCallout">
              <a:avLst>
                <a:gd name="adj1" fmla="val -40441"/>
                <a:gd name="adj2" fmla="val 70892"/>
                <a:gd name="adj3" fmla="val 16667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31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2018/4/21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単純パーセプトロンで</a:t>
            </a:r>
            <a:r>
              <a:rPr lang="en-US" altLang="ja-JP" dirty="0"/>
              <a:t>OR</a:t>
            </a:r>
            <a:r>
              <a:rPr lang="ja-JP" altLang="en-US"/>
              <a:t>ゲートを表現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単純パーセプトロンの例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入力に応じて出力を</a:t>
            </a:r>
            <a:r>
              <a:rPr lang="en-US" altLang="ja-JP" dirty="0"/>
              <a:t>0</a:t>
            </a:r>
            <a:r>
              <a:rPr lang="ja-JP" altLang="en-US"/>
              <a:t>と</a:t>
            </a:r>
            <a:r>
              <a:rPr lang="en-US" altLang="ja-JP" dirty="0"/>
              <a:t>1</a:t>
            </a:r>
            <a:r>
              <a:rPr lang="ja-JP" altLang="en-US"/>
              <a:t>に分類</a:t>
            </a:r>
          </a:p>
        </p:txBody>
      </p: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FDECA3DD-C8FC-3F41-918E-BE43805FCAE3}"/>
              </a:ext>
            </a:extLst>
          </p:cNvPr>
          <p:cNvGrpSpPr/>
          <p:nvPr/>
        </p:nvGrpSpPr>
        <p:grpSpPr>
          <a:xfrm>
            <a:off x="72526" y="5405921"/>
            <a:ext cx="17814919" cy="7551795"/>
            <a:chOff x="72526" y="5405921"/>
            <a:chExt cx="17814919" cy="7551795"/>
          </a:xfrm>
        </p:grpSpPr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97D81CDF-4463-8941-BE29-E5D130AB1233}"/>
                </a:ext>
              </a:extLst>
            </p:cNvPr>
            <p:cNvGrpSpPr/>
            <p:nvPr/>
          </p:nvGrpSpPr>
          <p:grpSpPr>
            <a:xfrm>
              <a:off x="72526" y="7007690"/>
              <a:ext cx="6134902" cy="4207767"/>
              <a:chOff x="10187642" y="8441738"/>
              <a:chExt cx="6134902" cy="4207767"/>
            </a:xfrm>
          </p:grpSpPr>
          <p:grpSp>
            <p:nvGrpSpPr>
              <p:cNvPr id="157" name="グループ化 156">
                <a:extLst>
                  <a:ext uri="{FF2B5EF4-FFF2-40B4-BE49-F238E27FC236}">
                    <a16:creationId xmlns:a16="http://schemas.microsoft.com/office/drawing/2014/main" id="{11270423-A33A-8C4B-95FD-10F682EA12F9}"/>
                  </a:ext>
                </a:extLst>
              </p:cNvPr>
              <p:cNvGrpSpPr/>
              <p:nvPr/>
            </p:nvGrpSpPr>
            <p:grpSpPr>
              <a:xfrm>
                <a:off x="10187642" y="8441738"/>
                <a:ext cx="6134902" cy="4207767"/>
                <a:chOff x="10187642" y="8569754"/>
                <a:chExt cx="6134902" cy="4207767"/>
              </a:xfrm>
            </p:grpSpPr>
            <p:grpSp>
              <p:nvGrpSpPr>
                <p:cNvPr id="159" name="グループ化 158">
                  <a:extLst>
                    <a:ext uri="{FF2B5EF4-FFF2-40B4-BE49-F238E27FC236}">
                      <a16:creationId xmlns:a16="http://schemas.microsoft.com/office/drawing/2014/main" id="{4D1BCB8D-7060-D84C-81A1-FEF7FA36D180}"/>
                    </a:ext>
                  </a:extLst>
                </p:cNvPr>
                <p:cNvGrpSpPr/>
                <p:nvPr/>
              </p:nvGrpSpPr>
              <p:grpSpPr>
                <a:xfrm>
                  <a:off x="10187642" y="8569754"/>
                  <a:ext cx="6134902" cy="4207767"/>
                  <a:chOff x="9803594" y="8569754"/>
                  <a:chExt cx="6134902" cy="4207767"/>
                </a:xfrm>
              </p:grpSpPr>
              <p:grpSp>
                <p:nvGrpSpPr>
                  <p:cNvPr id="163" name="グループ化 162">
                    <a:extLst>
                      <a:ext uri="{FF2B5EF4-FFF2-40B4-BE49-F238E27FC236}">
                        <a16:creationId xmlns:a16="http://schemas.microsoft.com/office/drawing/2014/main" id="{7AED27C8-5708-E447-B33A-72DD3C1076AF}"/>
                      </a:ext>
                    </a:extLst>
                  </p:cNvPr>
                  <p:cNvGrpSpPr/>
                  <p:nvPr/>
                </p:nvGrpSpPr>
                <p:grpSpPr>
                  <a:xfrm>
                    <a:off x="9803594" y="8569754"/>
                    <a:ext cx="6134902" cy="3758276"/>
                    <a:chOff x="11473034" y="8382933"/>
                    <a:chExt cx="6134902" cy="3758276"/>
                  </a:xfrm>
                </p:grpSpPr>
                <p:grpSp>
                  <p:nvGrpSpPr>
                    <p:cNvPr id="165" name="グループ化 164">
                      <a:extLst>
                        <a:ext uri="{FF2B5EF4-FFF2-40B4-BE49-F238E27FC236}">
                          <a16:creationId xmlns:a16="http://schemas.microsoft.com/office/drawing/2014/main" id="{F5D8B624-BA75-6741-9617-E5CB0E32F0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597469" y="9276428"/>
                      <a:ext cx="5010467" cy="2520000"/>
                      <a:chOff x="12048829" y="9276428"/>
                      <a:chExt cx="5010467" cy="2520000"/>
                    </a:xfrm>
                  </p:grpSpPr>
                  <p:sp>
                    <p:nvSpPr>
                      <p:cNvPr id="171" name="円/楕円 170">
                        <a:extLst>
                          <a:ext uri="{FF2B5EF4-FFF2-40B4-BE49-F238E27FC236}">
                            <a16:creationId xmlns:a16="http://schemas.microsoft.com/office/drawing/2014/main" id="{AB5C5E97-E1B0-B647-A16C-5360D5D0EA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207297" y="9276428"/>
                        <a:ext cx="2520000" cy="2520000"/>
                      </a:xfrm>
                      <a:prstGeom prst="ellipse">
                        <a:avLst/>
                      </a:prstGeom>
                      <a:noFill/>
                      <a:ln w="5715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cxnSp>
                    <p:nvCxnSpPr>
                      <p:cNvPr id="172" name="直線コネクタ 171">
                        <a:extLst>
                          <a:ext uri="{FF2B5EF4-FFF2-40B4-BE49-F238E27FC236}">
                            <a16:creationId xmlns:a16="http://schemas.microsoft.com/office/drawing/2014/main" id="{BB7F8AFB-0443-8A44-B2C0-449D77A769B6}"/>
                          </a:ext>
                        </a:extLst>
                      </p:cNvPr>
                      <p:cNvCxnSpPr>
                        <a:cxnSpLocks/>
                        <a:stCxn id="171" idx="6"/>
                      </p:cNvCxnSpPr>
                      <p:nvPr/>
                    </p:nvCxnSpPr>
                    <p:spPr>
                      <a:xfrm flipV="1">
                        <a:off x="15727296" y="10523050"/>
                        <a:ext cx="1332000" cy="13378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3" name="直線コネクタ 172">
                        <a:extLst>
                          <a:ext uri="{FF2B5EF4-FFF2-40B4-BE49-F238E27FC236}">
                            <a16:creationId xmlns:a16="http://schemas.microsoft.com/office/drawing/2014/main" id="{A418416F-88A9-734B-98BD-96CB948DECF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9800000">
                        <a:off x="12049433" y="11387398"/>
                        <a:ext cx="1332000" cy="0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" name="直線コネクタ 173">
                        <a:extLst>
                          <a:ext uri="{FF2B5EF4-FFF2-40B4-BE49-F238E27FC236}">
                            <a16:creationId xmlns:a16="http://schemas.microsoft.com/office/drawing/2014/main" id="{35ABE583-7D3E-2D4B-B9A5-45BF8A8D9C3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800000">
                        <a:off x="12048829" y="9711206"/>
                        <a:ext cx="1332000" cy="0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6" name="テキスト ボックス 165">
                      <a:extLst>
                        <a:ext uri="{FF2B5EF4-FFF2-40B4-BE49-F238E27FC236}">
                          <a16:creationId xmlns:a16="http://schemas.microsoft.com/office/drawing/2014/main" id="{EE358D69-C5D9-134C-8C0E-05A4CA4F16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73034" y="8382933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ja-JP" altLang="en-US" sz="3200"/>
                        <a:t>入力</a:t>
                      </a:r>
                      <a:endParaRPr kumimoji="1" lang="ja-JP" altLang="en-US" sz="3200"/>
                    </a:p>
                  </p:txBody>
                </p:sp>
                <p:sp>
                  <p:nvSpPr>
                    <p:cNvPr id="167" name="テキスト ボックス 166">
                      <a:extLst>
                        <a:ext uri="{FF2B5EF4-FFF2-40B4-BE49-F238E27FC236}">
                          <a16:creationId xmlns:a16="http://schemas.microsoft.com/office/drawing/2014/main" id="{B3F47586-9AB6-9343-A935-4480A8187A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28143" y="8382933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ja-JP" altLang="en-US" sz="3200"/>
                        <a:t>出力</a:t>
                      </a:r>
                      <a:endParaRPr kumimoji="1" lang="ja-JP" altLang="en-US" sz="320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8" name="テキスト ボックス 167">
                          <a:extLst>
                            <a:ext uri="{FF2B5EF4-FFF2-40B4-BE49-F238E27FC236}">
                              <a16:creationId xmlns:a16="http://schemas.microsoft.com/office/drawing/2014/main" id="{B950A8F3-AA8A-104F-8088-6CB458DD03E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835023" y="8954515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168" name="テキスト ボックス 167">
                          <a:extLst>
                            <a:ext uri="{FF2B5EF4-FFF2-40B4-BE49-F238E27FC236}">
                              <a16:creationId xmlns:a16="http://schemas.microsoft.com/office/drawing/2014/main" id="{B950A8F3-AA8A-104F-8088-6CB458DD03E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835023" y="8954515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212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9" name="テキスト ボックス 168">
                          <a:extLst>
                            <a:ext uri="{FF2B5EF4-FFF2-40B4-BE49-F238E27FC236}">
                              <a16:creationId xmlns:a16="http://schemas.microsoft.com/office/drawing/2014/main" id="{74C56671-5369-D14B-89A5-A2B6325CDD2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893821" y="11556434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169" name="テキスト ボックス 168">
                          <a:extLst>
                            <a:ext uri="{FF2B5EF4-FFF2-40B4-BE49-F238E27FC236}">
                              <a16:creationId xmlns:a16="http://schemas.microsoft.com/office/drawing/2014/main" id="{74C56671-5369-D14B-89A5-A2B6325CDD2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893821" y="11556434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212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0" name="テキスト ボックス 169">
                          <a:extLst>
                            <a:ext uri="{FF2B5EF4-FFF2-40B4-BE49-F238E27FC236}">
                              <a16:creationId xmlns:a16="http://schemas.microsoft.com/office/drawing/2014/main" id="{28958B51-3401-D445-AEEA-8293FD83735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258951" y="9856098"/>
                          <a:ext cx="1250979" cy="58490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8F25B4CD-2A26-4D45-9345-09078A7B64C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258951" y="9856098"/>
                          <a:ext cx="1250979" cy="58490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64" name="テキスト ボックス 163">
                    <a:extLst>
                      <a:ext uri="{FF2B5EF4-FFF2-40B4-BE49-F238E27FC236}">
                        <a16:creationId xmlns:a16="http://schemas.microsoft.com/office/drawing/2014/main" id="{454500E5-9F9F-9B42-B9E8-3BFDAE4AA362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3441" y="12192746"/>
                    <a:ext cx="392611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3200"/>
                      <a:t>パーセプトロン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テキスト ボックス 159">
                      <a:extLst>
                        <a:ext uri="{FF2B5EF4-FFF2-40B4-BE49-F238E27FC236}">
                          <a16:creationId xmlns:a16="http://schemas.microsoft.com/office/drawing/2014/main" id="{75DD4326-361C-704A-89A2-0C875726E8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06584" y="9221439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テキスト ボックス 68">
                      <a:extLst>
                        <a:ext uri="{FF2B5EF4-FFF2-40B4-BE49-F238E27FC236}">
                          <a16:creationId xmlns:a16="http://schemas.microsoft.com/office/drawing/2014/main" id="{5654B1DA-B66C-8C42-8DF3-39B345C1E6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06584" y="9221439"/>
                      <a:ext cx="1250979" cy="58477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テキスト ボックス 160">
                      <a:extLst>
                        <a:ext uri="{FF2B5EF4-FFF2-40B4-BE49-F238E27FC236}">
                          <a16:creationId xmlns:a16="http://schemas.microsoft.com/office/drawing/2014/main" id="{7CC6A4A9-9B88-2B4C-A800-500FC8746B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237870" y="10967544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テキスト ボックス 160">
                      <a:extLst>
                        <a:ext uri="{FF2B5EF4-FFF2-40B4-BE49-F238E27FC236}">
                          <a16:creationId xmlns:a16="http://schemas.microsoft.com/office/drawing/2014/main" id="{7CC6A4A9-9B88-2B4C-A800-500FC8746B2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37870" y="10967544"/>
                      <a:ext cx="1250979" cy="58477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2" name="テキスト ボックス 161">
                  <a:extLst>
                    <a:ext uri="{FF2B5EF4-FFF2-40B4-BE49-F238E27FC236}">
                      <a16:creationId xmlns:a16="http://schemas.microsoft.com/office/drawing/2014/main" id="{AEF0C104-0277-1D43-AC65-148D10486561}"/>
                    </a:ext>
                  </a:extLst>
                </p:cNvPr>
                <p:cNvSpPr txBox="1"/>
                <p:nvPr/>
              </p:nvSpPr>
              <p:spPr>
                <a:xfrm>
                  <a:off x="11401304" y="8575646"/>
                  <a:ext cx="125097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>
                      <a:solidFill>
                        <a:schemeClr val="accent2"/>
                      </a:solidFill>
                    </a:rPr>
                    <a:t>重み</a:t>
                  </a:r>
                  <a:endParaRPr kumimoji="1" lang="ja-JP" altLang="en-US" sz="3200">
                    <a:solidFill>
                      <a:schemeClr val="accent2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テキスト ボックス 157">
                    <a:extLst>
                      <a:ext uri="{FF2B5EF4-FFF2-40B4-BE49-F238E27FC236}">
                        <a16:creationId xmlns:a16="http://schemas.microsoft.com/office/drawing/2014/main" id="{C2005895-CEE2-DE4E-948D-60C2E8FB1E01}"/>
                      </a:ext>
                    </a:extLst>
                  </p:cNvPr>
                  <p:cNvSpPr txBox="1"/>
                  <p:nvPr/>
                </p:nvSpPr>
                <p:spPr>
                  <a:xfrm>
                    <a:off x="13119513" y="10056712"/>
                    <a:ext cx="1250979" cy="10773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3200"/>
                      <a:t>閾値</a:t>
                    </a:r>
                    <a:endParaRPr kumimoji="1" lang="en-US" altLang="ja-JP" sz="32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kumimoji="1" lang="ja-JP" altLang="en-US" sz="3200"/>
                  </a:p>
                </p:txBody>
              </p:sp>
            </mc:Choice>
            <mc:Fallback xmlns="">
              <p:sp>
                <p:nvSpPr>
                  <p:cNvPr id="76" name="テキスト ボックス 75">
                    <a:extLst>
                      <a:ext uri="{FF2B5EF4-FFF2-40B4-BE49-F238E27FC236}">
                        <a16:creationId xmlns:a16="http://schemas.microsoft.com/office/drawing/2014/main" id="{67F1CBA6-E465-A24E-9101-0948D0C026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19513" y="10056712"/>
                    <a:ext cx="1250979" cy="10773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000" t="-7059" r="-1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8" name="グループ化 197">
              <a:extLst>
                <a:ext uri="{FF2B5EF4-FFF2-40B4-BE49-F238E27FC236}">
                  <a16:creationId xmlns:a16="http://schemas.microsoft.com/office/drawing/2014/main" id="{F3546F80-5CAE-B343-BBFF-FEB1F961FD62}"/>
                </a:ext>
              </a:extLst>
            </p:cNvPr>
            <p:cNvGrpSpPr/>
            <p:nvPr/>
          </p:nvGrpSpPr>
          <p:grpSpPr>
            <a:xfrm>
              <a:off x="7059397" y="5405921"/>
              <a:ext cx="10828048" cy="7551795"/>
              <a:chOff x="7059397" y="5405921"/>
              <a:chExt cx="10828048" cy="7551795"/>
            </a:xfrm>
          </p:grpSpPr>
          <p:grpSp>
            <p:nvGrpSpPr>
              <p:cNvPr id="111" name="グループ化 110">
                <a:extLst>
                  <a:ext uri="{FF2B5EF4-FFF2-40B4-BE49-F238E27FC236}">
                    <a16:creationId xmlns:a16="http://schemas.microsoft.com/office/drawing/2014/main" id="{50505311-4450-F147-92BB-2962940CE196}"/>
                  </a:ext>
                </a:extLst>
              </p:cNvPr>
              <p:cNvGrpSpPr/>
              <p:nvPr/>
            </p:nvGrpSpPr>
            <p:grpSpPr>
              <a:xfrm>
                <a:off x="13217614" y="6055118"/>
                <a:ext cx="2796433" cy="1474973"/>
                <a:chOff x="12897510" y="6559198"/>
                <a:chExt cx="2796433" cy="1474973"/>
              </a:xfrm>
            </p:grpSpPr>
            <p:grpSp>
              <p:nvGrpSpPr>
                <p:cNvPr id="66" name="グループ化 65">
                  <a:extLst>
                    <a:ext uri="{FF2B5EF4-FFF2-40B4-BE49-F238E27FC236}">
                      <a16:creationId xmlns:a16="http://schemas.microsoft.com/office/drawing/2014/main" id="{456BC8F9-0357-704C-9427-81B10F635607}"/>
                    </a:ext>
                  </a:extLst>
                </p:cNvPr>
                <p:cNvGrpSpPr/>
                <p:nvPr/>
              </p:nvGrpSpPr>
              <p:grpSpPr>
                <a:xfrm>
                  <a:off x="12897510" y="6559198"/>
                  <a:ext cx="2751829" cy="584775"/>
                  <a:chOff x="13370832" y="8496225"/>
                  <a:chExt cx="2751829" cy="584775"/>
                </a:xfrm>
              </p:grpSpPr>
              <p:sp>
                <p:nvSpPr>
                  <p:cNvPr id="59" name="円/楕円 58">
                    <a:extLst>
                      <a:ext uri="{FF2B5EF4-FFF2-40B4-BE49-F238E27FC236}">
                        <a16:creationId xmlns:a16="http://schemas.microsoft.com/office/drawing/2014/main" id="{59EA7EC1-D045-6043-97F6-1B65360F4FBB}"/>
                      </a:ext>
                    </a:extLst>
                  </p:cNvPr>
                  <p:cNvSpPr/>
                  <p:nvPr/>
                </p:nvSpPr>
                <p:spPr>
                  <a:xfrm>
                    <a:off x="13443879" y="8563462"/>
                    <a:ext cx="432000" cy="432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3CA19453-4689-F748-B2EC-6D5AAB9ABA12}"/>
                      </a:ext>
                    </a:extLst>
                  </p:cNvPr>
                  <p:cNvSpPr txBox="1"/>
                  <p:nvPr/>
                </p:nvSpPr>
                <p:spPr>
                  <a:xfrm>
                    <a:off x="13370832" y="8496225"/>
                    <a:ext cx="275182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/>
                      <a:t>：</a:t>
                    </a:r>
                    <a:r>
                      <a:rPr kumimoji="1" lang="en-US" altLang="ja-JP" sz="3200" dirty="0"/>
                      <a:t>TRUE(1)</a:t>
                    </a:r>
                    <a:endParaRPr kumimoji="1" lang="ja-JP" altLang="en-US" sz="3200"/>
                  </a:p>
                </p:txBody>
              </p:sp>
            </p:grpSp>
            <p:grpSp>
              <p:nvGrpSpPr>
                <p:cNvPr id="67" name="グループ化 66">
                  <a:extLst>
                    <a:ext uri="{FF2B5EF4-FFF2-40B4-BE49-F238E27FC236}">
                      <a16:creationId xmlns:a16="http://schemas.microsoft.com/office/drawing/2014/main" id="{043A4D7E-D39F-3E4E-B2C6-F7E57677F7D9}"/>
                    </a:ext>
                  </a:extLst>
                </p:cNvPr>
                <p:cNvGrpSpPr/>
                <p:nvPr/>
              </p:nvGrpSpPr>
              <p:grpSpPr>
                <a:xfrm>
                  <a:off x="12942114" y="7449396"/>
                  <a:ext cx="2751829" cy="584775"/>
                  <a:chOff x="13415436" y="9096497"/>
                  <a:chExt cx="2751829" cy="584775"/>
                </a:xfrm>
              </p:grpSpPr>
              <p:sp>
                <p:nvSpPr>
                  <p:cNvPr id="60" name="ひし形 59">
                    <a:extLst>
                      <a:ext uri="{FF2B5EF4-FFF2-40B4-BE49-F238E27FC236}">
                        <a16:creationId xmlns:a16="http://schemas.microsoft.com/office/drawing/2014/main" id="{0DB34F89-FC37-7640-8548-4B4FF829A909}"/>
                      </a:ext>
                    </a:extLst>
                  </p:cNvPr>
                  <p:cNvSpPr/>
                  <p:nvPr/>
                </p:nvSpPr>
                <p:spPr>
                  <a:xfrm>
                    <a:off x="13437738" y="9168261"/>
                    <a:ext cx="432000" cy="432000"/>
                  </a:xfrm>
                  <a:prstGeom prst="diamond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62" name="テキスト ボックス 61">
                    <a:extLst>
                      <a:ext uri="{FF2B5EF4-FFF2-40B4-BE49-F238E27FC236}">
                        <a16:creationId xmlns:a16="http://schemas.microsoft.com/office/drawing/2014/main" id="{704FD9B4-249A-084C-9C69-0E12FFB80E41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5436" y="9096497"/>
                    <a:ext cx="275182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/>
                      <a:t>：</a:t>
                    </a:r>
                    <a:r>
                      <a:rPr lang="en-US" altLang="ja-JP" sz="3200" dirty="0"/>
                      <a:t>FALSE</a:t>
                    </a:r>
                    <a:r>
                      <a:rPr kumimoji="1" lang="en-US" altLang="ja-JP" sz="3200" dirty="0"/>
                      <a:t>(0)</a:t>
                    </a:r>
                    <a:endParaRPr kumimoji="1" lang="ja-JP" altLang="en-US" sz="3200"/>
                  </a:p>
                </p:txBody>
              </p:sp>
            </p:grpSp>
          </p:grpSp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2FDEEE26-FC38-724B-9B98-A218896052ED}"/>
                  </a:ext>
                </a:extLst>
              </p:cNvPr>
              <p:cNvGrpSpPr/>
              <p:nvPr/>
            </p:nvGrpSpPr>
            <p:grpSpPr>
              <a:xfrm>
                <a:off x="7059397" y="5617990"/>
                <a:ext cx="7054251" cy="7107606"/>
                <a:chOff x="1319251" y="4976980"/>
                <a:chExt cx="7054251" cy="7107606"/>
              </a:xfrm>
            </p:grpSpPr>
            <p:grpSp>
              <p:nvGrpSpPr>
                <p:cNvPr id="95" name="グループ化 94">
                  <a:extLst>
                    <a:ext uri="{FF2B5EF4-FFF2-40B4-BE49-F238E27FC236}">
                      <a16:creationId xmlns:a16="http://schemas.microsoft.com/office/drawing/2014/main" id="{B63F94D7-50EE-7C45-A1FE-717B132DBFC4}"/>
                    </a:ext>
                  </a:extLst>
                </p:cNvPr>
                <p:cNvGrpSpPr/>
                <p:nvPr/>
              </p:nvGrpSpPr>
              <p:grpSpPr>
                <a:xfrm>
                  <a:off x="1319251" y="4976980"/>
                  <a:ext cx="7054251" cy="6318528"/>
                  <a:chOff x="3063259" y="6188982"/>
                  <a:chExt cx="7054251" cy="6318528"/>
                </a:xfrm>
              </p:grpSpPr>
              <p:cxnSp>
                <p:nvCxnSpPr>
                  <p:cNvPr id="97" name="直線矢印コネクタ 96">
                    <a:extLst>
                      <a:ext uri="{FF2B5EF4-FFF2-40B4-BE49-F238E27FC236}">
                        <a16:creationId xmlns:a16="http://schemas.microsoft.com/office/drawing/2014/main" id="{BFCCD9CB-06DE-5848-8DDD-CF015606AA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912689" y="10081422"/>
                    <a:ext cx="38112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線矢印コネクタ 97">
                    <a:extLst>
                      <a:ext uri="{FF2B5EF4-FFF2-40B4-BE49-F238E27FC236}">
                        <a16:creationId xmlns:a16="http://schemas.microsoft.com/office/drawing/2014/main" id="{332F2DAC-B646-3142-BCEC-ECDF675D8875}"/>
                      </a:ext>
                    </a:extLst>
                  </p:cNvPr>
                  <p:cNvCxnSpPr/>
                  <p:nvPr/>
                </p:nvCxnSpPr>
                <p:spPr>
                  <a:xfrm>
                    <a:off x="4056784" y="8254378"/>
                    <a:ext cx="38112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線矢印コネクタ 98">
                    <a:extLst>
                      <a:ext uri="{FF2B5EF4-FFF2-40B4-BE49-F238E27FC236}">
                        <a16:creationId xmlns:a16="http://schemas.microsoft.com/office/drawing/2014/main" id="{7F1E8BC5-B685-4146-A903-ABBA7647D65D}"/>
                      </a:ext>
                    </a:extLst>
                  </p:cNvPr>
                  <p:cNvCxnSpPr/>
                  <p:nvPr/>
                </p:nvCxnSpPr>
                <p:spPr>
                  <a:xfrm>
                    <a:off x="3482719" y="11908465"/>
                    <a:ext cx="558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線矢印コネクタ 99">
                    <a:extLst>
                      <a:ext uri="{FF2B5EF4-FFF2-40B4-BE49-F238E27FC236}">
                        <a16:creationId xmlns:a16="http://schemas.microsoft.com/office/drawing/2014/main" id="{C0611E78-E81A-D047-B2AC-7EC365BF97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292142" y="9683306"/>
                    <a:ext cx="558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テキスト ボックス 100">
                        <a:extLst>
                          <a:ext uri="{FF2B5EF4-FFF2-40B4-BE49-F238E27FC236}">
                            <a16:creationId xmlns:a16="http://schemas.microsoft.com/office/drawing/2014/main" id="{D2223109-6E1E-6A45-A00D-3CE8586053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93656" y="11922606"/>
                        <a:ext cx="1250979" cy="5849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01" name="テキスト ボックス 100">
                        <a:extLst>
                          <a:ext uri="{FF2B5EF4-FFF2-40B4-BE49-F238E27FC236}">
                            <a16:creationId xmlns:a16="http://schemas.microsoft.com/office/drawing/2014/main" id="{D2223109-6E1E-6A45-A00D-3CE8586053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93656" y="11922606"/>
                        <a:ext cx="1250979" cy="58490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テキスト ボックス 101">
                        <a:extLst>
                          <a:ext uri="{FF2B5EF4-FFF2-40B4-BE49-F238E27FC236}">
                            <a16:creationId xmlns:a16="http://schemas.microsoft.com/office/drawing/2014/main" id="{19F94185-8751-D34E-A3B4-7E4FB37BFD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12857" y="6188982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02" name="テキスト ボックス 101">
                        <a:extLst>
                          <a:ext uri="{FF2B5EF4-FFF2-40B4-BE49-F238E27FC236}">
                            <a16:creationId xmlns:a16="http://schemas.microsoft.com/office/drawing/2014/main" id="{19F94185-8751-D34E-A3B4-7E4FB37BFDC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12857" y="6188982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3" name="テキスト ボックス 102">
                        <a:extLst>
                          <a:ext uri="{FF2B5EF4-FFF2-40B4-BE49-F238E27FC236}">
                            <a16:creationId xmlns:a16="http://schemas.microsoft.com/office/drawing/2014/main" id="{617D0E9C-8DF2-E84A-AB2D-D944E1CBBD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66531" y="11531017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03" name="テキスト ボックス 102">
                        <a:extLst>
                          <a:ext uri="{FF2B5EF4-FFF2-40B4-BE49-F238E27FC236}">
                            <a16:creationId xmlns:a16="http://schemas.microsoft.com/office/drawing/2014/main" id="{617D0E9C-8DF2-E84A-AB2D-D944E1CBBD1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66531" y="11531017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5" name="テキスト ボックス 104">
                    <a:extLst>
                      <a:ext uri="{FF2B5EF4-FFF2-40B4-BE49-F238E27FC236}">
                        <a16:creationId xmlns:a16="http://schemas.microsoft.com/office/drawing/2014/main" id="{3099FF0C-576E-4249-9518-2B3FC3947BC9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259" y="7919850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3200" b="0" dirty="0"/>
                      <a:t>1</a:t>
                    </a:r>
                  </a:p>
                </p:txBody>
              </p:sp>
              <p:sp>
                <p:nvSpPr>
                  <p:cNvPr id="106" name="テキスト ボックス 105">
                    <a:extLst>
                      <a:ext uri="{FF2B5EF4-FFF2-40B4-BE49-F238E27FC236}">
                        <a16:creationId xmlns:a16="http://schemas.microsoft.com/office/drawing/2014/main" id="{097653BA-E981-8046-BB3C-33C8A5215314}"/>
                      </a:ext>
                    </a:extLst>
                  </p:cNvPr>
                  <p:cNvSpPr txBox="1"/>
                  <p:nvPr/>
                </p:nvSpPr>
                <p:spPr>
                  <a:xfrm>
                    <a:off x="7203960" y="11922606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3200" b="0" dirty="0"/>
                      <a:t>1</a:t>
                    </a:r>
                  </a:p>
                </p:txBody>
              </p:sp>
              <p:sp>
                <p:nvSpPr>
                  <p:cNvPr id="107" name="円/楕円 106">
                    <a:extLst>
                      <a:ext uri="{FF2B5EF4-FFF2-40B4-BE49-F238E27FC236}">
                        <a16:creationId xmlns:a16="http://schemas.microsoft.com/office/drawing/2014/main" id="{DBFD9500-51AA-2B45-9EB3-2432A7BB6440}"/>
                      </a:ext>
                    </a:extLst>
                  </p:cNvPr>
                  <p:cNvSpPr/>
                  <p:nvPr/>
                </p:nvSpPr>
                <p:spPr>
                  <a:xfrm>
                    <a:off x="3920756" y="8091471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08" name="円/楕円 107">
                    <a:extLst>
                      <a:ext uri="{FF2B5EF4-FFF2-40B4-BE49-F238E27FC236}">
                        <a16:creationId xmlns:a16="http://schemas.microsoft.com/office/drawing/2014/main" id="{719C1DA9-6E5D-D947-A451-983A9555BDA6}"/>
                      </a:ext>
                    </a:extLst>
                  </p:cNvPr>
                  <p:cNvSpPr/>
                  <p:nvPr/>
                </p:nvSpPr>
                <p:spPr>
                  <a:xfrm>
                    <a:off x="7645662" y="11739935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09" name="円/楕円 108">
                    <a:extLst>
                      <a:ext uri="{FF2B5EF4-FFF2-40B4-BE49-F238E27FC236}">
                        <a16:creationId xmlns:a16="http://schemas.microsoft.com/office/drawing/2014/main" id="{860FCFED-7749-AB40-B8FD-6D4BC581AEFC}"/>
                      </a:ext>
                    </a:extLst>
                  </p:cNvPr>
                  <p:cNvSpPr/>
                  <p:nvPr/>
                </p:nvSpPr>
                <p:spPr>
                  <a:xfrm>
                    <a:off x="7645662" y="8085848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10" name="ひし形 109">
                    <a:extLst>
                      <a:ext uri="{FF2B5EF4-FFF2-40B4-BE49-F238E27FC236}">
                        <a16:creationId xmlns:a16="http://schemas.microsoft.com/office/drawing/2014/main" id="{426753C8-5D5A-8944-998A-DD990C0CB011}"/>
                      </a:ext>
                    </a:extLst>
                  </p:cNvPr>
                  <p:cNvSpPr/>
                  <p:nvPr/>
                </p:nvSpPr>
                <p:spPr>
                  <a:xfrm>
                    <a:off x="3894784" y="11712990"/>
                    <a:ext cx="360000" cy="360000"/>
                  </a:xfrm>
                  <a:prstGeom prst="diamond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</p:grpSp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182514F5-09F5-EE46-A0D7-57E497E39B19}"/>
                    </a:ext>
                  </a:extLst>
                </p:cNvPr>
                <p:cNvSpPr txBox="1"/>
                <p:nvPr/>
              </p:nvSpPr>
              <p:spPr>
                <a:xfrm>
                  <a:off x="2701408" y="11499811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3200" dirty="0"/>
                    <a:t>OR</a:t>
                  </a:r>
                  <a:r>
                    <a:rPr lang="ja-JP" altLang="en-US" sz="3200"/>
                    <a:t>ゲート</a:t>
                  </a:r>
                  <a:endParaRPr kumimoji="1" lang="ja-JP" altLang="en-US" sz="3200"/>
                </a:p>
              </p:txBody>
            </p:sp>
          </p:grpSp>
          <p:sp>
            <p:nvSpPr>
              <p:cNvPr id="195" name="角丸四角形吹き出し 194">
                <a:extLst>
                  <a:ext uri="{FF2B5EF4-FFF2-40B4-BE49-F238E27FC236}">
                    <a16:creationId xmlns:a16="http://schemas.microsoft.com/office/drawing/2014/main" id="{FE52F940-F052-E54E-9475-74D372878545}"/>
                  </a:ext>
                </a:extLst>
              </p:cNvPr>
              <p:cNvSpPr/>
              <p:nvPr/>
            </p:nvSpPr>
            <p:spPr>
              <a:xfrm>
                <a:off x="7134418" y="5405921"/>
                <a:ext cx="10753027" cy="7551795"/>
              </a:xfrm>
              <a:prstGeom prst="wedgeRoundRectCallout">
                <a:avLst>
                  <a:gd name="adj1" fmla="val -63569"/>
                  <a:gd name="adj2" fmla="val -5922"/>
                  <a:gd name="adj3" fmla="val 1666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97" name="角丸四角形 196">
                <a:extLst>
                  <a:ext uri="{FF2B5EF4-FFF2-40B4-BE49-F238E27FC236}">
                    <a16:creationId xmlns:a16="http://schemas.microsoft.com/office/drawing/2014/main" id="{3E031060-E9AE-A44E-80F4-8DB4EC591E1A}"/>
                  </a:ext>
                </a:extLst>
              </p:cNvPr>
              <p:cNvSpPr/>
              <p:nvPr/>
            </p:nvSpPr>
            <p:spPr>
              <a:xfrm>
                <a:off x="12349334" y="8492227"/>
                <a:ext cx="5220000" cy="1826505"/>
              </a:xfrm>
              <a:prstGeom prst="round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2"/>
                    </a:solidFill>
                  </a:rPr>
                  <a:t>TRUE</a:t>
                </a:r>
                <a:r>
                  <a:rPr kumimoji="1" lang="ja-JP" altLang="en-US">
                    <a:solidFill>
                      <a:schemeClr val="bg2"/>
                    </a:solidFill>
                  </a:rPr>
                  <a:t>と</a:t>
                </a:r>
                <a:r>
                  <a:rPr kumimoji="1" lang="en-US" altLang="ja-JP" dirty="0">
                    <a:solidFill>
                      <a:schemeClr val="bg2"/>
                    </a:solidFill>
                  </a:rPr>
                  <a:t>FALSE</a:t>
                </a:r>
                <a:r>
                  <a:rPr lang="ja-JP" altLang="en-US">
                    <a:solidFill>
                      <a:schemeClr val="bg2"/>
                    </a:solidFill>
                  </a:rPr>
                  <a:t>を</a:t>
                </a:r>
                <a:r>
                  <a:rPr kumimoji="1" lang="ja-JP" altLang="en-US">
                    <a:solidFill>
                      <a:schemeClr val="bg2"/>
                    </a:solidFill>
                  </a:rPr>
                  <a:t>分類する直線を引きたい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018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2018/4/21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単純パーセプトロンで</a:t>
            </a:r>
            <a:r>
              <a:rPr lang="en-US" altLang="ja-JP" dirty="0"/>
              <a:t>OR</a:t>
            </a:r>
            <a:r>
              <a:rPr lang="ja-JP" altLang="en-US"/>
              <a:t>ゲートを表現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単純パーセプトロンの例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入力に応じて出力を</a:t>
            </a:r>
            <a:r>
              <a:rPr lang="en-US" altLang="ja-JP" dirty="0"/>
              <a:t>TRUE</a:t>
            </a:r>
            <a:r>
              <a:rPr lang="ja-JP" altLang="en-US"/>
              <a:t>と</a:t>
            </a:r>
            <a:r>
              <a:rPr lang="en-US" altLang="ja-JP" dirty="0"/>
              <a:t>FALSE</a:t>
            </a:r>
            <a:r>
              <a:rPr lang="ja-JP" altLang="en-US"/>
              <a:t>に分類</a:t>
            </a:r>
          </a:p>
        </p:txBody>
      </p: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DC6F58BF-3F6D-4945-BBD7-A2D5A314F299}"/>
              </a:ext>
            </a:extLst>
          </p:cNvPr>
          <p:cNvGrpSpPr/>
          <p:nvPr/>
        </p:nvGrpSpPr>
        <p:grpSpPr>
          <a:xfrm>
            <a:off x="7833775" y="7007690"/>
            <a:ext cx="6134902" cy="4207767"/>
            <a:chOff x="10187642" y="8441738"/>
            <a:chExt cx="6134902" cy="4207767"/>
          </a:xfrm>
        </p:grpSpPr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79E7C4C0-5AFC-A442-85D3-57586DB8BA11}"/>
                </a:ext>
              </a:extLst>
            </p:cNvPr>
            <p:cNvGrpSpPr/>
            <p:nvPr/>
          </p:nvGrpSpPr>
          <p:grpSpPr>
            <a:xfrm>
              <a:off x="10187642" y="8441738"/>
              <a:ext cx="6134902" cy="4207767"/>
              <a:chOff x="10187642" y="8569754"/>
              <a:chExt cx="6134902" cy="4207767"/>
            </a:xfrm>
          </p:grpSpPr>
          <p:grpSp>
            <p:nvGrpSpPr>
              <p:cNvPr id="117" name="グループ化 116">
                <a:extLst>
                  <a:ext uri="{FF2B5EF4-FFF2-40B4-BE49-F238E27FC236}">
                    <a16:creationId xmlns:a16="http://schemas.microsoft.com/office/drawing/2014/main" id="{4B60D4B6-87F6-2E4C-9442-2932B4EC5AED}"/>
                  </a:ext>
                </a:extLst>
              </p:cNvPr>
              <p:cNvGrpSpPr/>
              <p:nvPr/>
            </p:nvGrpSpPr>
            <p:grpSpPr>
              <a:xfrm>
                <a:off x="10187642" y="8569754"/>
                <a:ext cx="6134902" cy="4207767"/>
                <a:chOff x="9803594" y="8569754"/>
                <a:chExt cx="6134902" cy="4207767"/>
              </a:xfrm>
            </p:grpSpPr>
            <p:grpSp>
              <p:nvGrpSpPr>
                <p:cNvPr id="121" name="グループ化 120">
                  <a:extLst>
                    <a:ext uri="{FF2B5EF4-FFF2-40B4-BE49-F238E27FC236}">
                      <a16:creationId xmlns:a16="http://schemas.microsoft.com/office/drawing/2014/main" id="{EE5942C6-9BBE-324B-9FBF-0D0AAA963BD8}"/>
                    </a:ext>
                  </a:extLst>
                </p:cNvPr>
                <p:cNvGrpSpPr/>
                <p:nvPr/>
              </p:nvGrpSpPr>
              <p:grpSpPr>
                <a:xfrm>
                  <a:off x="9803594" y="8569754"/>
                  <a:ext cx="6134902" cy="3758276"/>
                  <a:chOff x="11473034" y="8382933"/>
                  <a:chExt cx="6134902" cy="3758276"/>
                </a:xfrm>
              </p:grpSpPr>
              <p:grpSp>
                <p:nvGrpSpPr>
                  <p:cNvPr id="123" name="グループ化 122">
                    <a:extLst>
                      <a:ext uri="{FF2B5EF4-FFF2-40B4-BE49-F238E27FC236}">
                        <a16:creationId xmlns:a16="http://schemas.microsoft.com/office/drawing/2014/main" id="{2F73918A-EF46-D445-962F-6B4549DE900C}"/>
                      </a:ext>
                    </a:extLst>
                  </p:cNvPr>
                  <p:cNvGrpSpPr/>
                  <p:nvPr/>
                </p:nvGrpSpPr>
                <p:grpSpPr>
                  <a:xfrm>
                    <a:off x="12597469" y="9276428"/>
                    <a:ext cx="5010467" cy="2520000"/>
                    <a:chOff x="12048829" y="9276428"/>
                    <a:chExt cx="5010467" cy="2520000"/>
                  </a:xfrm>
                </p:grpSpPr>
                <p:sp>
                  <p:nvSpPr>
                    <p:cNvPr id="129" name="円/楕円 128">
                      <a:extLst>
                        <a:ext uri="{FF2B5EF4-FFF2-40B4-BE49-F238E27FC236}">
                          <a16:creationId xmlns:a16="http://schemas.microsoft.com/office/drawing/2014/main" id="{699CF16D-C837-AB4F-B6DC-7CF64FCB97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07297" y="9276428"/>
                      <a:ext cx="2520000" cy="2520000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130" name="直線コネクタ 129">
                      <a:extLst>
                        <a:ext uri="{FF2B5EF4-FFF2-40B4-BE49-F238E27FC236}">
                          <a16:creationId xmlns:a16="http://schemas.microsoft.com/office/drawing/2014/main" id="{66FE427B-9ECC-1347-B3BE-ECE79A1EF9E8}"/>
                        </a:ext>
                      </a:extLst>
                    </p:cNvPr>
                    <p:cNvCxnSpPr>
                      <a:cxnSpLocks/>
                      <a:stCxn id="129" idx="6"/>
                    </p:cNvCxnSpPr>
                    <p:nvPr/>
                  </p:nvCxnSpPr>
                  <p:spPr>
                    <a:xfrm flipV="1">
                      <a:off x="15727296" y="10523050"/>
                      <a:ext cx="1332000" cy="13378"/>
                    </a:xfrm>
                    <a:prstGeom prst="line">
                      <a:avLst/>
                    </a:prstGeom>
                    <a:ln w="57150"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直線コネクタ 130">
                      <a:extLst>
                        <a:ext uri="{FF2B5EF4-FFF2-40B4-BE49-F238E27FC236}">
                          <a16:creationId xmlns:a16="http://schemas.microsoft.com/office/drawing/2014/main" id="{CC5A346E-03CA-0E40-8DAA-1F6067C3FE2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9800000">
                      <a:off x="12049433" y="11387398"/>
                      <a:ext cx="1332000" cy="0"/>
                    </a:xfrm>
                    <a:prstGeom prst="line">
                      <a:avLst/>
                    </a:prstGeom>
                    <a:ln w="57150"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線コネクタ 131">
                      <a:extLst>
                        <a:ext uri="{FF2B5EF4-FFF2-40B4-BE49-F238E27FC236}">
                          <a16:creationId xmlns:a16="http://schemas.microsoft.com/office/drawing/2014/main" id="{06703410-BF6F-F54F-A2C8-4EB2DBED2C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00000">
                      <a:off x="12048829" y="9711206"/>
                      <a:ext cx="1332000" cy="0"/>
                    </a:xfrm>
                    <a:prstGeom prst="line">
                      <a:avLst/>
                    </a:prstGeom>
                    <a:ln w="57150"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4" name="テキスト ボックス 123">
                    <a:extLst>
                      <a:ext uri="{FF2B5EF4-FFF2-40B4-BE49-F238E27FC236}">
                        <a16:creationId xmlns:a16="http://schemas.microsoft.com/office/drawing/2014/main" id="{DC991610-D0EC-0F4F-B379-109FEBE02869}"/>
                      </a:ext>
                    </a:extLst>
                  </p:cNvPr>
                  <p:cNvSpPr txBox="1"/>
                  <p:nvPr/>
                </p:nvSpPr>
                <p:spPr>
                  <a:xfrm>
                    <a:off x="11473034" y="8382933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/>
                      <a:t>入力</a:t>
                    </a:r>
                    <a:endParaRPr kumimoji="1" lang="ja-JP" altLang="en-US" sz="3200"/>
                  </a:p>
                </p:txBody>
              </p:sp>
              <p:sp>
                <p:nvSpPr>
                  <p:cNvPr id="125" name="テキスト ボックス 124">
                    <a:extLst>
                      <a:ext uri="{FF2B5EF4-FFF2-40B4-BE49-F238E27FC236}">
                        <a16:creationId xmlns:a16="http://schemas.microsoft.com/office/drawing/2014/main" id="{1666B67E-1FBF-0645-9880-9AD9A3F3A8B2}"/>
                      </a:ext>
                    </a:extLst>
                  </p:cNvPr>
                  <p:cNvSpPr txBox="1"/>
                  <p:nvPr/>
                </p:nvSpPr>
                <p:spPr>
                  <a:xfrm>
                    <a:off x="16128143" y="8382933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/>
                      <a:t>出力</a:t>
                    </a:r>
                    <a:endParaRPr kumimoji="1" lang="ja-JP" altLang="en-US" sz="32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テキスト ボックス 125">
                        <a:extLst>
                          <a:ext uri="{FF2B5EF4-FFF2-40B4-BE49-F238E27FC236}">
                            <a16:creationId xmlns:a16="http://schemas.microsoft.com/office/drawing/2014/main" id="{74CA9CCD-00DC-3D48-A1B2-5C855D8123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835023" y="8954515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26" name="テキスト ボックス 125">
                        <a:extLst>
                          <a:ext uri="{FF2B5EF4-FFF2-40B4-BE49-F238E27FC236}">
                            <a16:creationId xmlns:a16="http://schemas.microsoft.com/office/drawing/2014/main" id="{74CA9CCD-00DC-3D48-A1B2-5C855D8123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835023" y="8954515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7" name="テキスト ボックス 126">
                        <a:extLst>
                          <a:ext uri="{FF2B5EF4-FFF2-40B4-BE49-F238E27FC236}">
                            <a16:creationId xmlns:a16="http://schemas.microsoft.com/office/drawing/2014/main" id="{1005F7FE-90AD-654E-BC5F-4EAEC780A9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893821" y="11556434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27" name="テキスト ボックス 126">
                        <a:extLst>
                          <a:ext uri="{FF2B5EF4-FFF2-40B4-BE49-F238E27FC236}">
                            <a16:creationId xmlns:a16="http://schemas.microsoft.com/office/drawing/2014/main" id="{1005F7FE-90AD-654E-BC5F-4EAEC780A96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893821" y="11556434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8" name="テキスト ボックス 127">
                        <a:extLst>
                          <a:ext uri="{FF2B5EF4-FFF2-40B4-BE49-F238E27FC236}">
                            <a16:creationId xmlns:a16="http://schemas.microsoft.com/office/drawing/2014/main" id="{CE2A1867-7E40-4945-A453-E8DDB1F460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58951" y="9856098"/>
                        <a:ext cx="1250979" cy="5849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39" name="テキスト ボックス 38">
                        <a:extLst>
                          <a:ext uri="{FF2B5EF4-FFF2-40B4-BE49-F238E27FC236}">
                            <a16:creationId xmlns:a16="http://schemas.microsoft.com/office/drawing/2014/main" id="{8F25B4CD-2A26-4D45-9345-09078A7B64C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258951" y="9856098"/>
                        <a:ext cx="1250979" cy="58490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94833E81-9073-6745-814E-86704F4CEE8C}"/>
                    </a:ext>
                  </a:extLst>
                </p:cNvPr>
                <p:cNvSpPr txBox="1"/>
                <p:nvPr/>
              </p:nvSpPr>
              <p:spPr>
                <a:xfrm>
                  <a:off x="11383441" y="12192746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3200"/>
                    <a:t>パーセプトロン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テキスト ボックス 117">
                    <a:extLst>
                      <a:ext uri="{FF2B5EF4-FFF2-40B4-BE49-F238E27FC236}">
                        <a16:creationId xmlns:a16="http://schemas.microsoft.com/office/drawing/2014/main" id="{84EB0A48-B570-8648-85F1-F4BDDA4276F9}"/>
                      </a:ext>
                    </a:extLst>
                  </p:cNvPr>
                  <p:cNvSpPr txBox="1"/>
                  <p:nvPr/>
                </p:nvSpPr>
                <p:spPr>
                  <a:xfrm>
                    <a:off x="11406584" y="9221439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5654B1DA-B66C-8C42-8DF3-39B345C1E6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06584" y="9221439"/>
                    <a:ext cx="1250979" cy="5847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テキスト ボックス 118">
                    <a:extLst>
                      <a:ext uri="{FF2B5EF4-FFF2-40B4-BE49-F238E27FC236}">
                        <a16:creationId xmlns:a16="http://schemas.microsoft.com/office/drawing/2014/main" id="{B4F3B93A-B4DA-7044-83E0-D738BAF32776}"/>
                      </a:ext>
                    </a:extLst>
                  </p:cNvPr>
                  <p:cNvSpPr txBox="1"/>
                  <p:nvPr/>
                </p:nvSpPr>
                <p:spPr>
                  <a:xfrm>
                    <a:off x="11237870" y="10967544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テキスト ボックス 118">
                    <a:extLst>
                      <a:ext uri="{FF2B5EF4-FFF2-40B4-BE49-F238E27FC236}">
                        <a16:creationId xmlns:a16="http://schemas.microsoft.com/office/drawing/2014/main" id="{B4F3B93A-B4DA-7044-83E0-D738BAF327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37870" y="10967544"/>
                    <a:ext cx="1250979" cy="58477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0ADFC355-367A-CA45-A758-A18554F2CCC5}"/>
                  </a:ext>
                </a:extLst>
              </p:cNvPr>
              <p:cNvSpPr txBox="1"/>
              <p:nvPr/>
            </p:nvSpPr>
            <p:spPr>
              <a:xfrm>
                <a:off x="11401304" y="8575646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>
                    <a:solidFill>
                      <a:schemeClr val="accent2"/>
                    </a:solidFill>
                  </a:rPr>
                  <a:t>重み</a:t>
                </a:r>
                <a:endParaRPr kumimoji="1" lang="ja-JP" altLang="en-US" sz="3200">
                  <a:solidFill>
                    <a:schemeClr val="accent2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DF801DE5-A6B4-254C-91C4-2EFAAFDCA2A5}"/>
                    </a:ext>
                  </a:extLst>
                </p:cNvPr>
                <p:cNvSpPr txBox="1"/>
                <p:nvPr/>
              </p:nvSpPr>
              <p:spPr>
                <a:xfrm>
                  <a:off x="13119513" y="10056712"/>
                  <a:ext cx="1250979" cy="1077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3200"/>
                    <a:t>閾値</a:t>
                  </a:r>
                  <a:endParaRPr kumimoji="1" lang="en-US" altLang="ja-JP" sz="32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sz="32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67F1CBA6-E465-A24E-9101-0948D0C02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19513" y="10056712"/>
                  <a:ext cx="1250979" cy="1077346"/>
                </a:xfrm>
                <a:prstGeom prst="rect">
                  <a:avLst/>
                </a:prstGeom>
                <a:blipFill>
                  <a:blip r:embed="rId10"/>
                  <a:stretch>
                    <a:fillRect l="-1000" t="-7059" r="-1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906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エメラルドグリーンメイン">
      <a:dk1>
        <a:srgbClr val="333333"/>
      </a:dk1>
      <a:lt1>
        <a:srgbClr val="FFFFFF"/>
      </a:lt1>
      <a:dk2>
        <a:srgbClr val="153430"/>
      </a:dk2>
      <a:lt2>
        <a:srgbClr val="EEEEEE"/>
      </a:lt2>
      <a:accent1>
        <a:srgbClr val="4DBDB0"/>
      </a:accent1>
      <a:accent2>
        <a:srgbClr val="CE4457"/>
      </a:accent2>
      <a:accent3>
        <a:srgbClr val="4197B8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1307</TotalTime>
  <Words>524</Words>
  <Application>Microsoft Macintosh PowerPoint</Application>
  <PresentationFormat>ユーザー設定</PresentationFormat>
  <Paragraphs>220</Paragraphs>
  <Slides>11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メイリオ</vt:lpstr>
      <vt:lpstr>游ゴシック</vt:lpstr>
      <vt:lpstr>Arial</vt:lpstr>
      <vt:lpstr>Calibri</vt:lpstr>
      <vt:lpstr>Cambria Math</vt:lpstr>
      <vt:lpstr>Office テーマ</vt:lpstr>
      <vt:lpstr>勉強会課題 (パーセプトロン)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Shogo MATSUSHITA</dc:creator>
  <cp:lastModifiedBy>昌悟 松下</cp:lastModifiedBy>
  <cp:revision>82</cp:revision>
  <cp:lastPrinted>2018-04-18T08:51:19Z</cp:lastPrinted>
  <dcterms:created xsi:type="dcterms:W3CDTF">2018-04-18T07:57:09Z</dcterms:created>
  <dcterms:modified xsi:type="dcterms:W3CDTF">2018-04-21T11:39:37Z</dcterms:modified>
</cp:coreProperties>
</file>