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28"/>
  </p:notesMasterIdLst>
  <p:sldIdLst>
    <p:sldId id="256" r:id="rId2"/>
    <p:sldId id="269" r:id="rId3"/>
    <p:sldId id="271" r:id="rId4"/>
    <p:sldId id="276" r:id="rId5"/>
    <p:sldId id="277" r:id="rId6"/>
    <p:sldId id="278" r:id="rId7"/>
    <p:sldId id="280" r:id="rId8"/>
    <p:sldId id="281" r:id="rId9"/>
    <p:sldId id="282" r:id="rId10"/>
    <p:sldId id="283" r:id="rId11"/>
    <p:sldId id="284" r:id="rId12"/>
    <p:sldId id="288" r:id="rId13"/>
    <p:sldId id="285" r:id="rId14"/>
    <p:sldId id="289" r:id="rId15"/>
    <p:sldId id="290" r:id="rId16"/>
    <p:sldId id="291" r:id="rId17"/>
    <p:sldId id="287" r:id="rId18"/>
    <p:sldId id="292" r:id="rId19"/>
    <p:sldId id="293" r:id="rId20"/>
    <p:sldId id="294" r:id="rId21"/>
    <p:sldId id="295" r:id="rId22"/>
    <p:sldId id="296" r:id="rId23"/>
    <p:sldId id="270" r:id="rId24"/>
    <p:sldId id="297" r:id="rId25"/>
    <p:sldId id="298" r:id="rId26"/>
    <p:sldId id="267" r:id="rId27"/>
  </p:sldIdLst>
  <p:sldSz cx="18288000" cy="13716000"/>
  <p:notesSz cx="6858000" cy="9144000"/>
  <p:defaultTextStyle>
    <a:defPPr>
      <a:defRPr lang="ja-JP"/>
    </a:defPPr>
    <a:lvl1pPr marL="0" algn="l" defTabSz="1828800" rtl="0" eaLnBrk="1" latinLnBrk="0" hangingPunct="1">
      <a:defRPr kumimoji="1"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kumimoji="1"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kumimoji="1"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kumimoji="1"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kumimoji="1"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kumimoji="1"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kumimoji="1"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kumimoji="1"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kumimoji="1"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6" userDrawn="1">
          <p15:clr>
            <a:srgbClr val="A4A3A4"/>
          </p15:clr>
        </p15:guide>
        <p15:guide id="2" pos="7189" userDrawn="1">
          <p15:clr>
            <a:srgbClr val="A4A3A4"/>
          </p15:clr>
        </p15:guide>
        <p15:guide id="3" pos="2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24242"/>
    <a:srgbClr val="F3F3F3"/>
    <a:srgbClr val="EDEDED"/>
    <a:srgbClr val="B1B1B1"/>
    <a:srgbClr val="EAEAEA"/>
    <a:srgbClr val="E0E0E0"/>
    <a:srgbClr val="F6F6F6"/>
    <a:srgbClr val="47BEB0"/>
    <a:srgbClr val="45B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88"/>
    <p:restoredTop sz="94601"/>
  </p:normalViewPr>
  <p:slideViewPr>
    <p:cSldViewPr snapToGrid="0" snapToObjects="1">
      <p:cViewPr varScale="1">
        <p:scale>
          <a:sx n="74" d="100"/>
          <a:sy n="74" d="100"/>
        </p:scale>
        <p:origin x="2288" y="216"/>
      </p:cViewPr>
      <p:guideLst>
        <p:guide orient="horz" pos="986"/>
        <p:guide pos="7189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360EB-EED5-E74A-9E1B-64442734BBCE}" type="datetimeFigureOut">
              <a:rPr kumimoji="1" lang="ja-JP" altLang="en-US" smtClean="0"/>
              <a:t>2018/4/24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4AD5B-25DE-AE41-9ACA-EFDE3C4BB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236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4AD5B-25DE-AE41-9ACA-EFDE3C4BB9C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356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4AD5B-25DE-AE41-9ACA-EFDE3C4BB9C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310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4AD5B-25DE-AE41-9ACA-EFDE3C4BB9C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017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4AD5B-25DE-AE41-9ACA-EFDE3C4BB9C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41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4AD5B-25DE-AE41-9ACA-EFDE3C4BB9C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874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4AD5B-25DE-AE41-9ACA-EFDE3C4BB9C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669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4AD5B-25DE-AE41-9ACA-EFDE3C4BB9CC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144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4AD5B-25DE-AE41-9ACA-EFDE3C4BB9CC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8377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4AD5B-25DE-AE41-9ACA-EFDE3C4BB9CC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896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4AD5B-25DE-AE41-9ACA-EFDE3C4BB9C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72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4AD5B-25DE-AE41-9ACA-EFDE3C4BB9C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891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4AD5B-25DE-AE41-9ACA-EFDE3C4BB9C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996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4AD5B-25DE-AE41-9ACA-EFDE3C4BB9C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83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4AD5B-25DE-AE41-9ACA-EFDE3C4BB9C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659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4AD5B-25DE-AE41-9ACA-EFDE3C4BB9C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249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4AD5B-25DE-AE41-9ACA-EFDE3C4BB9C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45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4AD5B-25DE-AE41-9ACA-EFDE3C4BB9C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326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DB48260-19DA-2240-B1D7-219E5D21CDB1}"/>
              </a:ext>
            </a:extLst>
          </p:cNvPr>
          <p:cNvSpPr/>
          <p:nvPr userDrawn="1"/>
        </p:nvSpPr>
        <p:spPr>
          <a:xfrm>
            <a:off x="8984" y="3505120"/>
            <a:ext cx="18288000" cy="671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7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44726"/>
            <a:ext cx="15544800" cy="4775200"/>
          </a:xfrm>
        </p:spPr>
        <p:txBody>
          <a:bodyPr anchor="b"/>
          <a:lstStyle>
            <a:lvl1pPr algn="ctr">
              <a:defRPr sz="12000">
                <a:solidFill>
                  <a:schemeClr val="bg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204076"/>
            <a:ext cx="13716000" cy="3311524"/>
          </a:xfrm>
        </p:spPr>
        <p:txBody>
          <a:bodyPr/>
          <a:lstStyle>
            <a:lvl1pPr marL="0" indent="0" algn="ctr">
              <a:buNone/>
              <a:defRPr sz="4800">
                <a:solidFill>
                  <a:schemeClr val="bg2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80D4-FB1F-5045-A5FB-D67CE7237500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512109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266" userDrawn="1">
          <p15:clr>
            <a:srgbClr val="FBAE40"/>
          </p15:clr>
        </p15:guide>
        <p15:guide id="2" pos="381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4853"/>
            <a:ext cx="92583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5EC5-D658-824E-A88A-55BC96EF3183}" type="datetime1">
              <a:rPr kumimoji="1" lang="ja-JP" altLang="en-US" smtClean="0"/>
              <a:t>2018/4/24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勉強会</a:t>
            </a:r>
            <a:r>
              <a:rPr kumimoji="1" lang="en-US" altLang="ja-JP"/>
              <a:t>(2018.04.25)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58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3768-C83C-C747-99B5-0034D3F5EC66}" type="datetime1">
              <a:rPr kumimoji="1" lang="ja-JP" altLang="en-US" smtClean="0"/>
              <a:t>2018/4/24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勉強会</a:t>
            </a:r>
            <a:r>
              <a:rPr kumimoji="1" lang="en-US" altLang="ja-JP"/>
              <a:t>(2018.04.25)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211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30250"/>
            <a:ext cx="3943350" cy="1162367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30250"/>
            <a:ext cx="11601450" cy="1162367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4593-9D32-064E-8D02-B80E86540EA1}" type="datetime1">
              <a:rPr kumimoji="1" lang="ja-JP" altLang="en-US" smtClean="0"/>
              <a:t>2018/4/24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勉強会</a:t>
            </a:r>
            <a:r>
              <a:rPr kumimoji="1" lang="en-US" altLang="ja-JP"/>
              <a:t>(2018.04.25)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25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番号付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円弧 6">
            <a:extLst>
              <a:ext uri="{FF2B5EF4-FFF2-40B4-BE49-F238E27FC236}">
                <a16:creationId xmlns:a16="http://schemas.microsoft.com/office/drawing/2014/main" id="{CBF0D79E-DC97-7244-B970-BA67ACDF9F7B}"/>
              </a:ext>
            </a:extLst>
          </p:cNvPr>
          <p:cNvSpPr/>
          <p:nvPr userDrawn="1"/>
        </p:nvSpPr>
        <p:spPr>
          <a:xfrm rot="5400000">
            <a:off x="-1319547" y="-1502762"/>
            <a:ext cx="2628000" cy="2988000"/>
          </a:xfrm>
          <a:prstGeom prst="arc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400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6ADBD5D3-E43E-EB4E-BFAF-EF2E8E6016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2615" y="-159024"/>
            <a:ext cx="6450012" cy="1420388"/>
          </a:xfrm>
        </p:spPr>
        <p:txBody>
          <a:bodyPr>
            <a:noAutofit/>
          </a:bodyPr>
          <a:lstStyle>
            <a:lvl1pPr marL="0" indent="0">
              <a:buNone/>
              <a:defRPr sz="105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No.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D62626F9-B0B3-4E40-A3A6-2578E6811C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5162" y="69062"/>
            <a:ext cx="13323887" cy="796352"/>
          </a:xfrm>
        </p:spPr>
        <p:txBody>
          <a:bodyPr>
            <a:noAutofit/>
          </a:bodyPr>
          <a:lstStyle>
            <a:lvl1pPr marL="0" indent="0">
              <a:buNone/>
              <a:defRPr sz="66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ja-JP" altLang="en-US" dirty="0"/>
              <a:t>タイトル</a:t>
            </a:r>
          </a:p>
        </p:txBody>
      </p:sp>
      <p:sp>
        <p:nvSpPr>
          <p:cNvPr id="44" name="円/楕円 43">
            <a:extLst>
              <a:ext uri="{FF2B5EF4-FFF2-40B4-BE49-F238E27FC236}">
                <a16:creationId xmlns:a16="http://schemas.microsoft.com/office/drawing/2014/main" id="{1EF83EC6-99EF-E94B-ADD7-5D20EA9BC096}"/>
              </a:ext>
            </a:extLst>
          </p:cNvPr>
          <p:cNvSpPr/>
          <p:nvPr userDrawn="1"/>
        </p:nvSpPr>
        <p:spPr>
          <a:xfrm>
            <a:off x="753228" y="866722"/>
            <a:ext cx="126000" cy="126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44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番号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8A53-4B9C-AA47-9D23-C853407570D5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D62626F9-B0B3-4E40-A3A6-2578E6811C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6578" y="69062"/>
            <a:ext cx="13323887" cy="796352"/>
          </a:xfr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ja-JP" altLang="en-US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261953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ピー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3302-F0C9-0C40-8F44-0A0B19EA10DD}" type="datetime1">
              <a:rPr kumimoji="1" lang="ja-JP" altLang="en-US" smtClean="0"/>
              <a:t>2018/4/24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勉強会</a:t>
            </a:r>
            <a:r>
              <a:rPr kumimoji="1" lang="en-US" altLang="ja-JP"/>
              <a:t>(2018.04.25)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7C64DA23-46D9-984B-B610-6E67459B873E}"/>
              </a:ext>
            </a:extLst>
          </p:cNvPr>
          <p:cNvGrpSpPr/>
          <p:nvPr userDrawn="1"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D665C4E3-299D-DF48-8BFD-9D032E326C5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036DCA53-79EE-E047-9C3D-D1D6BE4D29A3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2B75F477-C889-2943-A2CA-1622C8EA202B}"/>
              </a:ext>
            </a:extLst>
          </p:cNvPr>
          <p:cNvGrpSpPr/>
          <p:nvPr userDrawn="1"/>
        </p:nvGrpSpPr>
        <p:grpSpPr>
          <a:xfrm>
            <a:off x="617232" y="2555510"/>
            <a:ext cx="539448" cy="487368"/>
            <a:chOff x="400056" y="1061560"/>
            <a:chExt cx="269724" cy="243684"/>
          </a:xfrm>
        </p:grpSpPr>
        <p:sp>
          <p:nvSpPr>
            <p:cNvPr id="46" name="三角形 45">
              <a:extLst>
                <a:ext uri="{FF2B5EF4-FFF2-40B4-BE49-F238E27FC236}">
                  <a16:creationId xmlns:a16="http://schemas.microsoft.com/office/drawing/2014/main" id="{2A685D1C-1FAF-1B40-9357-32E276CD76E9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47" name="三角形 46">
              <a:extLst>
                <a:ext uri="{FF2B5EF4-FFF2-40B4-BE49-F238E27FC236}">
                  <a16:creationId xmlns:a16="http://schemas.microsoft.com/office/drawing/2014/main" id="{4B27A33D-C837-B14A-83D0-153BF1C23FD2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48" name="三角形 47">
            <a:extLst>
              <a:ext uri="{FF2B5EF4-FFF2-40B4-BE49-F238E27FC236}">
                <a16:creationId xmlns:a16="http://schemas.microsoft.com/office/drawing/2014/main" id="{BEA7B9D1-FCCE-824A-BFC7-6A498C977FD4}"/>
              </a:ext>
            </a:extLst>
          </p:cNvPr>
          <p:cNvSpPr/>
          <p:nvPr userDrawn="1"/>
        </p:nvSpPr>
        <p:spPr>
          <a:xfrm rot="5400000">
            <a:off x="1076238" y="3359928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49" name="テキスト プレースホルダー 27">
            <a:extLst>
              <a:ext uri="{FF2B5EF4-FFF2-40B4-BE49-F238E27FC236}">
                <a16:creationId xmlns:a16="http://schemas.microsoft.com/office/drawing/2014/main" id="{1BC1998B-2FF5-524F-8768-2B4D222F8E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46886" y="2484733"/>
            <a:ext cx="16632960" cy="997834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rgbClr val="424242"/>
                </a:solidFill>
              </a:defRPr>
            </a:lvl1pPr>
          </a:lstStyle>
          <a:p>
            <a:pPr lvl="0"/>
            <a:r>
              <a:rPr kumimoji="1" lang="ja-JP" altLang="en-US"/>
              <a:t>レベル</a:t>
            </a:r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50" name="テキスト プレースホルダー 29">
            <a:extLst>
              <a:ext uri="{FF2B5EF4-FFF2-40B4-BE49-F238E27FC236}">
                <a16:creationId xmlns:a16="http://schemas.microsoft.com/office/drawing/2014/main" id="{8BEB543B-9F21-374C-8C29-418CED1A87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61000" y="3246502"/>
            <a:ext cx="16135964" cy="853994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24242"/>
                </a:solidFill>
              </a:defRPr>
            </a:lvl1pPr>
          </a:lstStyle>
          <a:p>
            <a:pPr lvl="0"/>
            <a:r>
              <a:rPr kumimoji="1" lang="ja-JP" altLang="en-US"/>
              <a:t>レベル</a:t>
            </a:r>
            <a:r>
              <a:rPr kumimoji="1" lang="en-US" altLang="ja-JP" dirty="0"/>
              <a:t>3</a:t>
            </a:r>
            <a:endParaRPr kumimoji="1" lang="ja-JP" altLang="en-US"/>
          </a:p>
        </p:txBody>
      </p:sp>
      <p:sp>
        <p:nvSpPr>
          <p:cNvPr id="51" name="テキスト プレースホルダー 30">
            <a:extLst>
              <a:ext uri="{FF2B5EF4-FFF2-40B4-BE49-F238E27FC236}">
                <a16:creationId xmlns:a16="http://schemas.microsoft.com/office/drawing/2014/main" id="{02304497-0A2B-5C45-97ED-E58D120C14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1049" y="1583871"/>
            <a:ext cx="17302163" cy="1403350"/>
          </a:xfrm>
        </p:spPr>
        <p:txBody>
          <a:bodyPr>
            <a:normAutofit/>
          </a:bodyPr>
          <a:lstStyle>
            <a:lvl1pPr marL="0" indent="0">
              <a:buNone/>
              <a:defRPr sz="6000"/>
            </a:lvl1pPr>
          </a:lstStyle>
          <a:p>
            <a:pPr lvl="0"/>
            <a:r>
              <a:rPr kumimoji="1" lang="ja-JP" altLang="en-US"/>
              <a:t>レベル</a:t>
            </a:r>
            <a:r>
              <a:rPr kumimoji="1" lang="en-US" altLang="ja-JP" dirty="0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16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0"/>
            <a:ext cx="7772400" cy="87026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0"/>
            <a:ext cx="7772400" cy="87026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A7C0-43C7-0143-82CF-0F72F2B314AE}" type="datetime1">
              <a:rPr kumimoji="1" lang="ja-JP" altLang="en-US" smtClean="0"/>
              <a:t>2018/4/24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勉強会</a:t>
            </a:r>
            <a:r>
              <a:rPr kumimoji="1" lang="en-US" altLang="ja-JP"/>
              <a:t>(2018.04.25)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58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0253"/>
            <a:ext cx="15773400" cy="265112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362326"/>
            <a:ext cx="773668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010150"/>
            <a:ext cx="7736680" cy="73691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362326"/>
            <a:ext cx="77747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010150"/>
            <a:ext cx="7774782" cy="73691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2D3A-4ECA-A644-B18B-6F396ECDFE7A}" type="datetime1">
              <a:rPr kumimoji="1" lang="ja-JP" altLang="en-US" smtClean="0"/>
              <a:t>2018/4/24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勉強会</a:t>
            </a:r>
            <a:r>
              <a:rPr kumimoji="1" lang="en-US" altLang="ja-JP"/>
              <a:t>(2018.04.25)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04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3E55-496E-EB46-8AFE-50318DA0A9F7}" type="datetime1">
              <a:rPr kumimoji="1" lang="ja-JP" altLang="en-US" smtClean="0"/>
              <a:t>2018/4/24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勉強会</a:t>
            </a:r>
            <a:r>
              <a:rPr kumimoji="1" lang="en-US" altLang="ja-JP"/>
              <a:t>(2018.04.25)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93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AA53-34CA-334B-9033-1B4A6AFAA9EF}" type="datetime1">
              <a:rPr kumimoji="1" lang="ja-JP" altLang="en-US" smtClean="0"/>
              <a:t>2018/4/24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勉強会</a:t>
            </a:r>
            <a:r>
              <a:rPr kumimoji="1" lang="en-US" altLang="ja-JP"/>
              <a:t>(2018.04.25)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64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4853"/>
            <a:ext cx="92583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B79E-36EB-D546-8C4C-A8DF60568454}" type="datetime1">
              <a:rPr kumimoji="1" lang="ja-JP" altLang="en-US" smtClean="0"/>
              <a:t>2018/4/24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勉強会</a:t>
            </a:r>
            <a:r>
              <a:rPr kumimoji="1" lang="en-US" altLang="ja-JP"/>
              <a:t>(2018.04.25)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9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3D2571E-41D4-D848-BB3B-72FBCA05A8F2}"/>
              </a:ext>
            </a:extLst>
          </p:cNvPr>
          <p:cNvSpPr/>
          <p:nvPr userDrawn="1"/>
        </p:nvSpPr>
        <p:spPr>
          <a:xfrm>
            <a:off x="0" y="13349930"/>
            <a:ext cx="18288000" cy="3496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700">
              <a:solidFill>
                <a:schemeClr val="bg2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B798F2-936C-9A42-9A8A-109E75FBD456}"/>
              </a:ext>
            </a:extLst>
          </p:cNvPr>
          <p:cNvSpPr/>
          <p:nvPr userDrawn="1"/>
        </p:nvSpPr>
        <p:spPr>
          <a:xfrm>
            <a:off x="0" y="-1802"/>
            <a:ext cx="18288000" cy="9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700">
              <a:solidFill>
                <a:schemeClr val="bg2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0253"/>
            <a:ext cx="157734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-32658" y="1315493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fld id="{61019C5A-EDAE-924F-9663-D7968AE4A143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3186238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bg2"/>
                </a:solidFill>
                <a:latin typeface="+mn-ea"/>
                <a:ea typeface="+mn-ea"/>
              </a:defRPr>
            </a:lvl1pPr>
          </a:lstStyle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5862" y="13153581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2"/>
                </a:solidFill>
              </a:defRPr>
            </a:lvl1pPr>
          </a:lstStyle>
          <a:p>
            <a:fld id="{89242BC1-393D-1248-985B-18DA624F296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6555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8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kumimoji="1"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kumimoji="1"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289" userDrawn="1">
          <p15:clr>
            <a:srgbClr val="F26B43"/>
          </p15:clr>
        </p15:guide>
        <p15:guide id="2" pos="57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23.png"/><Relationship Id="rId3" Type="http://schemas.openxmlformats.org/officeDocument/2006/relationships/image" Target="../media/image45.png"/><Relationship Id="rId7" Type="http://schemas.openxmlformats.org/officeDocument/2006/relationships/image" Target="../media/image41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6.png"/><Relationship Id="rId10" Type="http://schemas.openxmlformats.org/officeDocument/2006/relationships/image" Target="../media/image44.png"/><Relationship Id="rId9" Type="http://schemas.openxmlformats.org/officeDocument/2006/relationships/image" Target="../media/image43.png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49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49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5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1.png"/><Relationship Id="rId18" Type="http://schemas.openxmlformats.org/officeDocument/2006/relationships/image" Target="../media/image21.png"/><Relationship Id="rId8" Type="http://schemas.openxmlformats.org/officeDocument/2006/relationships/image" Target="../media/image201.png"/><Relationship Id="rId3" Type="http://schemas.openxmlformats.org/officeDocument/2006/relationships/image" Target="../media/image51.png"/><Relationship Id="rId12" Type="http://schemas.openxmlformats.org/officeDocument/2006/relationships/image" Target="../media/image310.png"/><Relationship Id="rId17" Type="http://schemas.openxmlformats.org/officeDocument/2006/relationships/image" Target="../media/image20.png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9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01.png"/><Relationship Id="rId6" Type="http://schemas.openxmlformats.org/officeDocument/2006/relationships/image" Target="../media/image180.png"/><Relationship Id="rId15" Type="http://schemas.openxmlformats.org/officeDocument/2006/relationships/image" Target="../media/image18.png"/><Relationship Id="rId19" Type="http://schemas.openxmlformats.org/officeDocument/2006/relationships/image" Target="../media/image23.png"/><Relationship Id="rId14" Type="http://schemas.openxmlformats.org/officeDocument/2006/relationships/image" Target="../media/image52.png"/><Relationship Id="rId9" Type="http://schemas.openxmlformats.org/officeDocument/2006/relationships/image" Target="../media/image2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1.png"/><Relationship Id="rId18" Type="http://schemas.openxmlformats.org/officeDocument/2006/relationships/image" Target="../media/image21.png"/><Relationship Id="rId8" Type="http://schemas.openxmlformats.org/officeDocument/2006/relationships/image" Target="../media/image201.png"/><Relationship Id="rId3" Type="http://schemas.openxmlformats.org/officeDocument/2006/relationships/image" Target="../media/image51.png"/><Relationship Id="rId21" Type="http://schemas.openxmlformats.org/officeDocument/2006/relationships/image" Target="../media/image23.png"/><Relationship Id="rId12" Type="http://schemas.openxmlformats.org/officeDocument/2006/relationships/image" Target="../media/image310.png"/><Relationship Id="rId17" Type="http://schemas.openxmlformats.org/officeDocument/2006/relationships/image" Target="../media/image20.png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9.png"/><Relationship Id="rId20" Type="http://schemas.openxmlformats.org/officeDocument/2006/relationships/image" Target="../media/image51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01.png"/><Relationship Id="rId6" Type="http://schemas.openxmlformats.org/officeDocument/2006/relationships/image" Target="../media/image180.png"/><Relationship Id="rId15" Type="http://schemas.openxmlformats.org/officeDocument/2006/relationships/image" Target="../media/image18.png"/><Relationship Id="rId23" Type="http://schemas.openxmlformats.org/officeDocument/2006/relationships/image" Target="../media/image53.png"/><Relationship Id="rId19" Type="http://schemas.openxmlformats.org/officeDocument/2006/relationships/image" Target="../media/image501.png"/><Relationship Id="rId9" Type="http://schemas.openxmlformats.org/officeDocument/2006/relationships/image" Target="../media/image211.png"/><Relationship Id="rId22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340.png"/><Relationship Id="rId3" Type="http://schemas.openxmlformats.org/officeDocument/2006/relationships/image" Target="../media/image11.png"/><Relationship Id="rId7" Type="http://schemas.openxmlformats.org/officeDocument/2006/relationships/image" Target="../media/image58.png"/><Relationship Id="rId12" Type="http://schemas.openxmlformats.org/officeDocument/2006/relationships/image" Target="../media/image2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100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340.png"/><Relationship Id="rId3" Type="http://schemas.openxmlformats.org/officeDocument/2006/relationships/image" Target="../media/image11.png"/><Relationship Id="rId7" Type="http://schemas.openxmlformats.org/officeDocument/2006/relationships/image" Target="../media/image58.png"/><Relationship Id="rId12" Type="http://schemas.openxmlformats.org/officeDocument/2006/relationships/image" Target="../media/image2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100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3.png"/><Relationship Id="rId3" Type="http://schemas.openxmlformats.org/officeDocument/2006/relationships/image" Target="../media/image100.png"/><Relationship Id="rId17" Type="http://schemas.openxmlformats.org/officeDocument/2006/relationships/image" Target="../media/image62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20.png"/><Relationship Id="rId14" Type="http://schemas.openxmlformats.org/officeDocument/2006/relationships/image" Target="../media/image2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hokuts.com/" TargetMode="External"/><Relationship Id="rId7" Type="http://schemas.openxmlformats.org/officeDocument/2006/relationships/hyperlink" Target="https://algorithm.joho.info/machine-learning/python-scikit-learn-neural-network-iri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qiita.com/pesuchin/items/fb3697cab3eb6e6f0fd0" TargetMode="External"/><Relationship Id="rId5" Type="http://schemas.openxmlformats.org/officeDocument/2006/relationships/hyperlink" Target="https://qiita.com/nishiy-k/items/1e795f92a99422d4ba7b" TargetMode="External"/><Relationship Id="rId4" Type="http://schemas.openxmlformats.org/officeDocument/2006/relationships/hyperlink" Target="http://yaju3d.hatenablog.jp/entry/2017/08/27/233459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3" Type="http://schemas.openxmlformats.org/officeDocument/2006/relationships/image" Target="../media/image19.png"/><Relationship Id="rId7" Type="http://schemas.openxmlformats.org/officeDocument/2006/relationships/image" Target="../media/image19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21.png"/><Relationship Id="rId10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media/image2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3" Type="http://schemas.openxmlformats.org/officeDocument/2006/relationships/image" Target="../media/image19.png"/><Relationship Id="rId7" Type="http://schemas.openxmlformats.org/officeDocument/2006/relationships/image" Target="../media/image19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21.png"/><Relationship Id="rId10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media/image2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3" Type="http://schemas.openxmlformats.org/officeDocument/2006/relationships/image" Target="../media/image19.png"/><Relationship Id="rId7" Type="http://schemas.openxmlformats.org/officeDocument/2006/relationships/image" Target="../media/image19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21.png"/><Relationship Id="rId10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media/image2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9" Type="http://schemas.openxmlformats.org/officeDocument/2006/relationships/image" Target="../media/image29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5.png"/><Relationship Id="rId7" Type="http://schemas.openxmlformats.org/officeDocument/2006/relationships/image" Target="../media/image27.png"/><Relationship Id="rId12" Type="http://schemas.openxmlformats.org/officeDocument/2006/relationships/image" Target="../media/image34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3.png"/><Relationship Id="rId5" Type="http://schemas.openxmlformats.org/officeDocument/2006/relationships/image" Target="../media/image25.png"/><Relationship Id="rId15" Type="http://schemas.openxmlformats.org/officeDocument/2006/relationships/image" Target="../media/image37.png"/><Relationship Id="rId10" Type="http://schemas.openxmlformats.org/officeDocument/2006/relationships/image" Target="../media/image30.png"/><Relationship Id="rId9" Type="http://schemas.openxmlformats.org/officeDocument/2006/relationships/image" Target="../media/image29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24.pn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4.png"/><Relationship Id="rId10" Type="http://schemas.openxmlformats.org/officeDocument/2006/relationships/image" Target="../media/image43.png"/><Relationship Id="rId9" Type="http://schemas.openxmlformats.org/officeDocument/2006/relationships/image" Target="../media/image42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C8BF32-0C66-1E44-925C-F1A9DBEC0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3159135"/>
            <a:ext cx="15544800" cy="4775200"/>
          </a:xfrm>
        </p:spPr>
        <p:txBody>
          <a:bodyPr/>
          <a:lstStyle/>
          <a:p>
            <a:r>
              <a:rPr kumimoji="1" lang="ja-JP" altLang="en-US"/>
              <a:t>勉強会課題</a:t>
            </a:r>
            <a:br>
              <a:rPr kumimoji="1" lang="en-US" altLang="ja-JP" dirty="0"/>
            </a:br>
            <a:r>
              <a:rPr kumimoji="1" lang="en-US" altLang="ja-JP" dirty="0"/>
              <a:t>(</a:t>
            </a:r>
            <a:r>
              <a:rPr kumimoji="1" lang="ja-JP" altLang="en-US"/>
              <a:t>パーセプトロン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14C09A7-F9A3-4246-953E-DEDDA0B9D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8118485"/>
            <a:ext cx="13716000" cy="3311524"/>
          </a:xfrm>
        </p:spPr>
        <p:txBody>
          <a:bodyPr/>
          <a:lstStyle/>
          <a:p>
            <a:r>
              <a:rPr lang="en-US" altLang="ja-JP" dirty="0"/>
              <a:t>17268508 </a:t>
            </a:r>
            <a:r>
              <a:rPr lang="ja-JP" altLang="en-US"/>
              <a:t>松下昌悟</a:t>
            </a:r>
            <a:endParaRPr kumimoji="1" lang="ja-JP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F711B5A-02FA-904E-8709-C7DBEEC3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6B1D-1969-294B-A231-5557BC3730B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02093A-5EED-FE40-9D94-B21C99E1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2F569F-A4A1-AC4F-AF16-B68230E7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88156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/>
              <a:t>単純パーセプトロン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1.</a:t>
            </a:r>
            <a:r>
              <a:rPr lang="ja-JP" altLang="en-US" dirty="0"/>
              <a:t> 重みベクトルを初期化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単純パーセプトロンの学習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13907E8-C1B2-4C1F-89F1-A42E500934D0}"/>
                  </a:ext>
                </a:extLst>
              </p:cNvPr>
              <p:cNvSpPr txBox="1"/>
              <p:nvPr/>
            </p:nvSpPr>
            <p:spPr>
              <a:xfrm>
                <a:off x="329985" y="6479637"/>
                <a:ext cx="81998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kumimoji="1" lang="ja-JP" altLang="en-US" sz="4000" dirty="0"/>
                  <a:t>方向に進む</a:t>
                </a:r>
                <a:r>
                  <a:rPr lang="ja-JP" altLang="en-US" sz="4000" dirty="0"/>
                  <a:t>と関数値は減少</a:t>
                </a:r>
                <a:endParaRPr kumimoji="1" lang="ja-JP" altLang="en-US" sz="40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13907E8-C1B2-4C1F-89F1-A42E50093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85" y="6479637"/>
                <a:ext cx="8199873" cy="707886"/>
              </a:xfrm>
              <a:prstGeom prst="rect">
                <a:avLst/>
              </a:prstGeom>
              <a:blipFill>
                <a:blip r:embed="rId3"/>
                <a:stretch>
                  <a:fillRect t="-12281" r="-1546" b="-36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5DAE42C-CD10-4637-9330-BA2D754CCD44}"/>
              </a:ext>
            </a:extLst>
          </p:cNvPr>
          <p:cNvGrpSpPr/>
          <p:nvPr/>
        </p:nvGrpSpPr>
        <p:grpSpPr>
          <a:xfrm>
            <a:off x="10779076" y="7583562"/>
            <a:ext cx="7008113" cy="5654934"/>
            <a:chOff x="9383418" y="7583562"/>
            <a:chExt cx="7008113" cy="5654934"/>
          </a:xfrm>
        </p:grpSpPr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F8DAC2A6-84A2-47C2-9DBD-805D375C8B6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81633" y="11522667"/>
              <a:ext cx="86181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25BE202C-2607-4302-8865-D09D07BDEC3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810168" y="10641338"/>
              <a:ext cx="27047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476EB3B4-437F-4DA4-B7C9-598EBE5A8FE8}"/>
                </a:ext>
              </a:extLst>
            </p:cNvPr>
            <p:cNvGrpSpPr/>
            <p:nvPr/>
          </p:nvGrpSpPr>
          <p:grpSpPr>
            <a:xfrm>
              <a:off x="10109163" y="8082433"/>
              <a:ext cx="3625077" cy="3738335"/>
              <a:chOff x="6175992" y="9000185"/>
              <a:chExt cx="3700776" cy="2819536"/>
            </a:xfrm>
          </p:grpSpPr>
          <p:sp>
            <p:nvSpPr>
              <p:cNvPr id="101" name="フリーフォーム: 図形 100">
                <a:extLst>
                  <a:ext uri="{FF2B5EF4-FFF2-40B4-BE49-F238E27FC236}">
                    <a16:creationId xmlns:a16="http://schemas.microsoft.com/office/drawing/2014/main" id="{B54ABD3B-D9EC-4E17-AAFE-75CFBD1932DF}"/>
                  </a:ext>
                </a:extLst>
              </p:cNvPr>
              <p:cNvSpPr/>
              <p:nvPr/>
            </p:nvSpPr>
            <p:spPr>
              <a:xfrm rot="5400000">
                <a:off x="6585581" y="8604232"/>
                <a:ext cx="2805900" cy="3625077"/>
              </a:xfrm>
              <a:custGeom>
                <a:avLst/>
                <a:gdLst>
                  <a:gd name="connsiteX0" fmla="*/ 0 w 1628476"/>
                  <a:gd name="connsiteY0" fmla="*/ 2631979 h 2631979"/>
                  <a:gd name="connsiteX1" fmla="*/ 0 w 1628476"/>
                  <a:gd name="connsiteY1" fmla="*/ 0 h 2631979"/>
                  <a:gd name="connsiteX2" fmla="*/ 148236 w 1628476"/>
                  <a:gd name="connsiteY2" fmla="*/ 5978 h 2631979"/>
                  <a:gd name="connsiteX3" fmla="*/ 1628476 w 1628476"/>
                  <a:gd name="connsiteY3" fmla="*/ 1315989 h 2631979"/>
                  <a:gd name="connsiteX4" fmla="*/ 148236 w 1628476"/>
                  <a:gd name="connsiteY4" fmla="*/ 2626001 h 2631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8476" h="2631979">
                    <a:moveTo>
                      <a:pt x="0" y="2631979"/>
                    </a:moveTo>
                    <a:lnTo>
                      <a:pt x="0" y="0"/>
                    </a:lnTo>
                    <a:lnTo>
                      <a:pt x="148236" y="5978"/>
                    </a:lnTo>
                    <a:cubicBezTo>
                      <a:pt x="979664" y="73411"/>
                      <a:pt x="1628476" y="634188"/>
                      <a:pt x="1628476" y="1315989"/>
                    </a:cubicBezTo>
                    <a:cubicBezTo>
                      <a:pt x="1628476" y="1997790"/>
                      <a:pt x="979664" y="2558567"/>
                      <a:pt x="148236" y="2626001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8CD80CD1-8F99-4191-8949-8660ACEEBF76}"/>
                  </a:ext>
                </a:extLst>
              </p:cNvPr>
              <p:cNvSpPr/>
              <p:nvPr/>
            </p:nvSpPr>
            <p:spPr>
              <a:xfrm>
                <a:off x="6175992" y="9000185"/>
                <a:ext cx="3700776" cy="4571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08B1E42B-45E9-4F6F-8363-087060777863}"/>
                </a:ext>
              </a:extLst>
            </p:cNvPr>
            <p:cNvGrpSpPr/>
            <p:nvPr/>
          </p:nvGrpSpPr>
          <p:grpSpPr>
            <a:xfrm>
              <a:off x="9383418" y="7583562"/>
              <a:ext cx="7008113" cy="5654934"/>
              <a:chOff x="9383418" y="7583562"/>
              <a:chExt cx="7008113" cy="5654934"/>
            </a:xfrm>
          </p:grpSpPr>
          <p:grpSp>
            <p:nvGrpSpPr>
              <p:cNvPr id="69" name="グループ化 68">
                <a:extLst>
                  <a:ext uri="{FF2B5EF4-FFF2-40B4-BE49-F238E27FC236}">
                    <a16:creationId xmlns:a16="http://schemas.microsoft.com/office/drawing/2014/main" id="{3EE682EE-1D27-4F1E-8DA7-37ADB6DBEDED}"/>
                  </a:ext>
                </a:extLst>
              </p:cNvPr>
              <p:cNvGrpSpPr/>
              <p:nvPr/>
            </p:nvGrpSpPr>
            <p:grpSpPr>
              <a:xfrm>
                <a:off x="11412537" y="7583562"/>
                <a:ext cx="4978994" cy="4579557"/>
                <a:chOff x="9635555" y="7346388"/>
                <a:chExt cx="5693283" cy="5007822"/>
              </a:xfrm>
            </p:grpSpPr>
            <p:cxnSp>
              <p:nvCxnSpPr>
                <p:cNvPr id="87" name="直線矢印コネクタ 86">
                  <a:extLst>
                    <a:ext uri="{FF2B5EF4-FFF2-40B4-BE49-F238E27FC236}">
                      <a16:creationId xmlns:a16="http://schemas.microsoft.com/office/drawing/2014/main" id="{1D18371D-C0B9-4E8E-AB42-459DA9D04AFA}"/>
                    </a:ext>
                  </a:extLst>
                </p:cNvPr>
                <p:cNvCxnSpPr/>
                <p:nvPr/>
              </p:nvCxnSpPr>
              <p:spPr>
                <a:xfrm>
                  <a:off x="10189262" y="12007201"/>
                  <a:ext cx="4116458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線矢印コネクタ 89">
                  <a:extLst>
                    <a:ext uri="{FF2B5EF4-FFF2-40B4-BE49-F238E27FC236}">
                      <a16:creationId xmlns:a16="http://schemas.microsoft.com/office/drawing/2014/main" id="{2589EAD4-33B4-4318-9DF7-075A3257D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8220932" y="10038870"/>
                  <a:ext cx="393666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テキスト ボックス 91">
                      <a:extLst>
                        <a:ext uri="{FF2B5EF4-FFF2-40B4-BE49-F238E27FC236}">
                          <a16:creationId xmlns:a16="http://schemas.microsoft.com/office/drawing/2014/main" id="{79BDFE03-C6B2-4B83-8C45-928723B40F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35555" y="7346388"/>
                      <a:ext cx="1250979" cy="6394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kumimoji="1" lang="en-US" altLang="ja-JP" sz="3200" b="0" dirty="0"/>
                    </a:p>
                  </p:txBody>
                </p:sp>
              </mc:Choice>
              <mc:Fallback xmlns="">
                <p:sp>
                  <p:nvSpPr>
                    <p:cNvPr id="92" name="テキスト ボックス 91">
                      <a:extLst>
                        <a:ext uri="{FF2B5EF4-FFF2-40B4-BE49-F238E27FC236}">
                          <a16:creationId xmlns:a16="http://schemas.microsoft.com/office/drawing/2014/main" id="{79BDFE03-C6B2-4B83-8C45-928723B40F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35555" y="7346388"/>
                      <a:ext cx="1250979" cy="63946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テキスト ボックス 93">
                      <a:extLst>
                        <a:ext uri="{FF2B5EF4-FFF2-40B4-BE49-F238E27FC236}">
                          <a16:creationId xmlns:a16="http://schemas.microsoft.com/office/drawing/2014/main" id="{941A42CE-845E-4672-B1A6-9B2F2E1A4D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077859" y="11714749"/>
                      <a:ext cx="1250979" cy="6394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kumimoji="1" lang="en-US" altLang="ja-JP" sz="3200" b="0" dirty="0"/>
                    </a:p>
                  </p:txBody>
                </p:sp>
              </mc:Choice>
              <mc:Fallback xmlns="">
                <p:sp>
                  <p:nvSpPr>
                    <p:cNvPr id="94" name="テキスト ボックス 93">
                      <a:extLst>
                        <a:ext uri="{FF2B5EF4-FFF2-40B4-BE49-F238E27FC236}">
                          <a16:creationId xmlns:a16="http://schemas.microsoft.com/office/drawing/2014/main" id="{941A42CE-845E-4672-B1A6-9B2F2E1A4DD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077859" y="11714749"/>
                      <a:ext cx="1250979" cy="639461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6" name="直線矢印コネクタ 95">
                <a:extLst>
                  <a:ext uri="{FF2B5EF4-FFF2-40B4-BE49-F238E27FC236}">
                    <a16:creationId xmlns:a16="http://schemas.microsoft.com/office/drawing/2014/main" id="{2664FC2D-123D-45A5-8C47-A462A1F0BE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45779" y="11836739"/>
                <a:ext cx="1749996" cy="110019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テキスト ボックス 98">
                    <a:extLst>
                      <a:ext uri="{FF2B5EF4-FFF2-40B4-BE49-F238E27FC236}">
                        <a16:creationId xmlns:a16="http://schemas.microsoft.com/office/drawing/2014/main" id="{0A294EF4-6324-438B-84D0-DE4831643983}"/>
                      </a:ext>
                    </a:extLst>
                  </p:cNvPr>
                  <p:cNvSpPr txBox="1"/>
                  <p:nvPr/>
                </p:nvSpPr>
                <p:spPr>
                  <a:xfrm>
                    <a:off x="9383418" y="12653592"/>
                    <a:ext cx="1094029" cy="5849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 xmlns="">
              <p:sp>
                <p:nvSpPr>
                  <p:cNvPr id="99" name="テキスト ボックス 98">
                    <a:extLst>
                      <a:ext uri="{FF2B5EF4-FFF2-40B4-BE49-F238E27FC236}">
                        <a16:creationId xmlns:a16="http://schemas.microsoft.com/office/drawing/2014/main" id="{0A294EF4-6324-438B-84D0-DE48316439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83418" y="12653592"/>
                    <a:ext cx="1094029" cy="58490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ED78EF04-F87E-4695-AC4A-B3C12BA3A6F0}"/>
                </a:ext>
              </a:extLst>
            </p:cNvPr>
            <p:cNvSpPr/>
            <p:nvPr/>
          </p:nvSpPr>
          <p:spPr>
            <a:xfrm>
              <a:off x="10828274" y="10876546"/>
              <a:ext cx="2119804" cy="36334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8D4F75B7-96B5-4EC2-9A5C-3C3FB8DE8CBA}"/>
                </a:ext>
              </a:extLst>
            </p:cNvPr>
            <p:cNvSpPr/>
            <p:nvPr/>
          </p:nvSpPr>
          <p:spPr>
            <a:xfrm>
              <a:off x="10193905" y="9028399"/>
              <a:ext cx="3413964" cy="36334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cxnSp>
          <p:nvCxnSpPr>
            <p:cNvPr id="110" name="直線矢印コネクタ 109">
              <a:extLst>
                <a:ext uri="{FF2B5EF4-FFF2-40B4-BE49-F238E27FC236}">
                  <a16:creationId xmlns:a16="http://schemas.microsoft.com/office/drawing/2014/main" id="{1DD59B2F-B29A-482D-BDD7-7577E16C24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12537" y="11072949"/>
              <a:ext cx="488131" cy="9530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円/楕円 164">
              <a:extLst>
                <a:ext uri="{FF2B5EF4-FFF2-40B4-BE49-F238E27FC236}">
                  <a16:creationId xmlns:a16="http://schemas.microsoft.com/office/drawing/2014/main" id="{D1690704-DC5F-45B2-86ED-15CC4BBDA4FF}"/>
                </a:ext>
              </a:extLst>
            </p:cNvPr>
            <p:cNvSpPr/>
            <p:nvPr/>
          </p:nvSpPr>
          <p:spPr>
            <a:xfrm>
              <a:off x="11267428" y="11040539"/>
              <a:ext cx="324000" cy="32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cxnSp>
          <p:nvCxnSpPr>
            <p:cNvPr id="112" name="直線矢印コネクタ 111">
              <a:extLst>
                <a:ext uri="{FF2B5EF4-FFF2-40B4-BE49-F238E27FC236}">
                  <a16:creationId xmlns:a16="http://schemas.microsoft.com/office/drawing/2014/main" id="{2766DB4F-5167-46DB-BA02-EFEC555CB6F8}"/>
                </a:ext>
              </a:extLst>
            </p:cNvPr>
            <p:cNvCxnSpPr>
              <a:cxnSpLocks/>
            </p:cNvCxnSpPr>
            <p:nvPr/>
          </p:nvCxnSpPr>
          <p:spPr>
            <a:xfrm>
              <a:off x="11900668" y="9210069"/>
              <a:ext cx="1247510" cy="12890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円/楕円 164">
              <a:extLst>
                <a:ext uri="{FF2B5EF4-FFF2-40B4-BE49-F238E27FC236}">
                  <a16:creationId xmlns:a16="http://schemas.microsoft.com/office/drawing/2014/main" id="{E1819F23-AF2B-474E-BC50-AE79C587A8EB}"/>
                </a:ext>
              </a:extLst>
            </p:cNvPr>
            <p:cNvSpPr/>
            <p:nvPr/>
          </p:nvSpPr>
          <p:spPr>
            <a:xfrm>
              <a:off x="12986178" y="9176143"/>
              <a:ext cx="324000" cy="32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cxnSp>
          <p:nvCxnSpPr>
            <p:cNvPr id="114" name="直線矢印コネクタ 113">
              <a:extLst>
                <a:ext uri="{FF2B5EF4-FFF2-40B4-BE49-F238E27FC236}">
                  <a16:creationId xmlns:a16="http://schemas.microsoft.com/office/drawing/2014/main" id="{D94B083F-94C2-4F33-8CBF-184E65D740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12538" y="11833946"/>
              <a:ext cx="488131" cy="9530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矢印コネクタ 115">
              <a:extLst>
                <a:ext uri="{FF2B5EF4-FFF2-40B4-BE49-F238E27FC236}">
                  <a16:creationId xmlns:a16="http://schemas.microsoft.com/office/drawing/2014/main" id="{4D765C0C-31F4-4282-A9AA-99B525A99045}"/>
                </a:ext>
              </a:extLst>
            </p:cNvPr>
            <p:cNvCxnSpPr>
              <a:cxnSpLocks/>
            </p:cNvCxnSpPr>
            <p:nvPr/>
          </p:nvCxnSpPr>
          <p:spPr>
            <a:xfrm>
              <a:off x="11908106" y="11864803"/>
              <a:ext cx="1247510" cy="12890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矢印コネクタ 116">
              <a:extLst>
                <a:ext uri="{FF2B5EF4-FFF2-40B4-BE49-F238E27FC236}">
                  <a16:creationId xmlns:a16="http://schemas.microsoft.com/office/drawing/2014/main" id="{A289496B-2ECD-411E-8420-D9D422208B6B}"/>
                </a:ext>
              </a:extLst>
            </p:cNvPr>
            <p:cNvCxnSpPr>
              <a:cxnSpLocks/>
            </p:cNvCxnSpPr>
            <p:nvPr/>
          </p:nvCxnSpPr>
          <p:spPr>
            <a:xfrm>
              <a:off x="13148178" y="12015663"/>
              <a:ext cx="1247510" cy="128902"/>
            </a:xfrm>
            <a:prstGeom prst="straightConnector1">
              <a:avLst/>
            </a:prstGeom>
            <a:ln w="38100">
              <a:solidFill>
                <a:schemeClr val="accent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矢印コネクタ 117">
              <a:extLst>
                <a:ext uri="{FF2B5EF4-FFF2-40B4-BE49-F238E27FC236}">
                  <a16:creationId xmlns:a16="http://schemas.microsoft.com/office/drawing/2014/main" id="{87B67EA5-6E7F-4776-BAF0-991A04B6C7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1516" y="11953573"/>
              <a:ext cx="488131" cy="95308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テキスト ボックス 122">
                  <a:extLst>
                    <a:ext uri="{FF2B5EF4-FFF2-40B4-BE49-F238E27FC236}">
                      <a16:creationId xmlns:a16="http://schemas.microsoft.com/office/drawing/2014/main" id="{659958AB-C189-4994-B2C2-8C9CAE152E2E}"/>
                    </a:ext>
                  </a:extLst>
                </p:cNvPr>
                <p:cNvSpPr txBox="1"/>
                <p:nvPr/>
              </p:nvSpPr>
              <p:spPr>
                <a:xfrm>
                  <a:off x="14334273" y="11993705"/>
                  <a:ext cx="79528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ja-JP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テキスト ボックス 122">
                  <a:extLst>
                    <a:ext uri="{FF2B5EF4-FFF2-40B4-BE49-F238E27FC236}">
                      <a16:creationId xmlns:a16="http://schemas.microsoft.com/office/drawing/2014/main" id="{659958AB-C189-4994-B2C2-8C9CAE152E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4273" y="11993705"/>
                  <a:ext cx="795281" cy="6463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テキスト ボックス 123">
                  <a:extLst>
                    <a:ext uri="{FF2B5EF4-FFF2-40B4-BE49-F238E27FC236}">
                      <a16:creationId xmlns:a16="http://schemas.microsoft.com/office/drawing/2014/main" id="{233AE601-FB2C-49A1-875B-CDB581AAF214}"/>
                    </a:ext>
                  </a:extLst>
                </p:cNvPr>
                <p:cNvSpPr txBox="1"/>
                <p:nvPr/>
              </p:nvSpPr>
              <p:spPr>
                <a:xfrm>
                  <a:off x="10290256" y="11921745"/>
                  <a:ext cx="79528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ja-JP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テキスト ボックス 123">
                  <a:extLst>
                    <a:ext uri="{FF2B5EF4-FFF2-40B4-BE49-F238E27FC236}">
                      <a16:creationId xmlns:a16="http://schemas.microsoft.com/office/drawing/2014/main" id="{233AE601-FB2C-49A1-875B-CDB581AAF2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0256" y="11921745"/>
                  <a:ext cx="795281" cy="6463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6" name="三角形 63">
            <a:extLst>
              <a:ext uri="{FF2B5EF4-FFF2-40B4-BE49-F238E27FC236}">
                <a16:creationId xmlns:a16="http://schemas.microsoft.com/office/drawing/2014/main" id="{6EC1C3A0-7045-4CBF-A549-81639D799BBE}"/>
              </a:ext>
            </a:extLst>
          </p:cNvPr>
          <p:cNvSpPr/>
          <p:nvPr/>
        </p:nvSpPr>
        <p:spPr>
          <a:xfrm rot="10800000">
            <a:off x="3798342" y="7394064"/>
            <a:ext cx="1545384" cy="68343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B9C72E89-EBD7-4103-8D5B-931B4DEEDAF2}"/>
              </a:ext>
            </a:extLst>
          </p:cNvPr>
          <p:cNvGrpSpPr/>
          <p:nvPr/>
        </p:nvGrpSpPr>
        <p:grpSpPr>
          <a:xfrm>
            <a:off x="348012" y="8261126"/>
            <a:ext cx="11057578" cy="767113"/>
            <a:chOff x="460582" y="10136518"/>
            <a:chExt cx="11057578" cy="7671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116CCF43-1972-45C6-AEDD-64675A7D9A5B}"/>
                    </a:ext>
                  </a:extLst>
                </p:cNvPr>
                <p:cNvSpPr txBox="1"/>
                <p:nvPr/>
              </p:nvSpPr>
              <p:spPr>
                <a:xfrm>
                  <a:off x="5980426" y="10136518"/>
                  <a:ext cx="5537734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ja-JP" altLang="en-US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  <m:r>
                          <m:rPr>
                            <m:sty m:val="p"/>
                          </m:rP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4000" i="1" dirty="0"/>
                </a:p>
              </p:txBody>
            </p:sp>
          </mc:Choice>
          <mc:Fallback xmlns=""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116CCF43-1972-45C6-AEDD-64675A7D9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426" y="10136518"/>
                  <a:ext cx="5537734" cy="707886"/>
                </a:xfrm>
                <a:prstGeom prst="rect">
                  <a:avLst/>
                </a:prstGeom>
                <a:blipFill>
                  <a:blip r:embed="rId11"/>
                  <a:stretch>
                    <a:fillRect r="-915" b="-2456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26819164-0068-47E9-9D11-FC6DEC17DCB9}"/>
                </a:ext>
              </a:extLst>
            </p:cNvPr>
            <p:cNvSpPr txBox="1"/>
            <p:nvPr/>
          </p:nvSpPr>
          <p:spPr>
            <a:xfrm>
              <a:off x="460582" y="10195745"/>
              <a:ext cx="58272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000" dirty="0"/>
                <a:t>重みベクトルの更新式：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角丸四角形吹き出し 207">
                <a:extLst>
                  <a:ext uri="{FF2B5EF4-FFF2-40B4-BE49-F238E27FC236}">
                    <a16:creationId xmlns:a16="http://schemas.microsoft.com/office/drawing/2014/main" id="{35460DE5-601A-4AEB-8E1E-F4156FEF0FDB}"/>
                  </a:ext>
                </a:extLst>
              </p:cNvPr>
              <p:cNvSpPr/>
              <p:nvPr/>
            </p:nvSpPr>
            <p:spPr>
              <a:xfrm>
                <a:off x="5791592" y="7286993"/>
                <a:ext cx="4472589" cy="926242"/>
              </a:xfrm>
              <a:prstGeom prst="wedgeRoundRectCallout">
                <a:avLst>
                  <a:gd name="adj1" fmla="val 33861"/>
                  <a:gd name="adj2" fmla="val 72722"/>
                  <a:gd name="adj3" fmla="val 16667"/>
                </a:avLst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</a:rPr>
                  <a:t>学習率</a:t>
                </a:r>
                <a:r>
                  <a:rPr kumimoji="1" lang="en-US" altLang="ja-JP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kumimoji="1" lang="ja-JP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kumimoji="1" lang="en-US" altLang="ja-JP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角丸四角形吹き出し 207">
                <a:extLst>
                  <a:ext uri="{FF2B5EF4-FFF2-40B4-BE49-F238E27FC236}">
                    <a16:creationId xmlns:a16="http://schemas.microsoft.com/office/drawing/2014/main" id="{35460DE5-601A-4AEB-8E1E-F4156FEF0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592" y="7286993"/>
                <a:ext cx="4472589" cy="926242"/>
              </a:xfrm>
              <a:prstGeom prst="wedgeRoundRectCallout">
                <a:avLst>
                  <a:gd name="adj1" fmla="val 33861"/>
                  <a:gd name="adj2" fmla="val 72722"/>
                  <a:gd name="adj3" fmla="val 16667"/>
                </a:avLst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4D556E1C-C176-D44F-88BE-363DC3EC7828}"/>
              </a:ext>
            </a:extLst>
          </p:cNvPr>
          <p:cNvGrpSpPr/>
          <p:nvPr/>
        </p:nvGrpSpPr>
        <p:grpSpPr>
          <a:xfrm>
            <a:off x="282259" y="9479857"/>
            <a:ext cx="17326769" cy="3084663"/>
            <a:chOff x="282259" y="9479857"/>
            <a:chExt cx="17326769" cy="3084663"/>
          </a:xfrm>
        </p:grpSpPr>
        <p:sp>
          <p:nvSpPr>
            <p:cNvPr id="72" name="角丸四角形吹き出し 207">
              <a:extLst>
                <a:ext uri="{FF2B5EF4-FFF2-40B4-BE49-F238E27FC236}">
                  <a16:creationId xmlns:a16="http://schemas.microsoft.com/office/drawing/2014/main" id="{EC1B28D1-1404-474B-9727-CAC457F0E1E9}"/>
                </a:ext>
              </a:extLst>
            </p:cNvPr>
            <p:cNvSpPr/>
            <p:nvPr/>
          </p:nvSpPr>
          <p:spPr>
            <a:xfrm>
              <a:off x="282259" y="9479857"/>
              <a:ext cx="9117850" cy="904015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4000" dirty="0">
                  <a:solidFill>
                    <a:schemeClr val="tx1"/>
                  </a:solidFill>
                </a:rPr>
                <a:t>このような方法を</a:t>
              </a:r>
              <a:r>
                <a:rPr lang="ja-JP" altLang="en-US" sz="4000" b="1" dirty="0">
                  <a:solidFill>
                    <a:schemeClr val="accent2"/>
                  </a:solidFill>
                </a:rPr>
                <a:t>勾配降下法</a:t>
              </a:r>
              <a:r>
                <a:rPr lang="ja-JP" altLang="en-US" sz="4000" dirty="0">
                  <a:solidFill>
                    <a:schemeClr val="tx1"/>
                  </a:solidFill>
                </a:rPr>
                <a:t>という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73" name="三角形 72">
              <a:extLst>
                <a:ext uri="{FF2B5EF4-FFF2-40B4-BE49-F238E27FC236}">
                  <a16:creationId xmlns:a16="http://schemas.microsoft.com/office/drawing/2014/main" id="{35A99246-2A64-0D40-A495-13D8094C15C7}"/>
                </a:ext>
              </a:extLst>
            </p:cNvPr>
            <p:cNvSpPr/>
            <p:nvPr/>
          </p:nvSpPr>
          <p:spPr>
            <a:xfrm rot="5400000">
              <a:off x="980702" y="10430648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74" name="テキスト プレースホルダー 29">
              <a:extLst>
                <a:ext uri="{FF2B5EF4-FFF2-40B4-BE49-F238E27FC236}">
                  <a16:creationId xmlns:a16="http://schemas.microsoft.com/office/drawing/2014/main" id="{3C0F6D01-DE7B-814A-81AD-9DDCB8AD5CB2}"/>
                </a:ext>
              </a:extLst>
            </p:cNvPr>
            <p:cNvSpPr txBox="1">
              <a:spLocks/>
            </p:cNvSpPr>
            <p:nvPr/>
          </p:nvSpPr>
          <p:spPr>
            <a:xfrm>
              <a:off x="1473064" y="10383614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>
                  <a:solidFill>
                    <a:schemeClr val="tx1"/>
                  </a:solidFill>
                </a:rPr>
                <a:t>最急降下法</a:t>
              </a:r>
            </a:p>
          </p:txBody>
        </p:sp>
        <p:sp>
          <p:nvSpPr>
            <p:cNvPr id="75" name="三角形 74">
              <a:extLst>
                <a:ext uri="{FF2B5EF4-FFF2-40B4-BE49-F238E27FC236}">
                  <a16:creationId xmlns:a16="http://schemas.microsoft.com/office/drawing/2014/main" id="{64D0D4C0-6660-F842-ACC9-D346B7094228}"/>
                </a:ext>
              </a:extLst>
            </p:cNvPr>
            <p:cNvSpPr/>
            <p:nvPr/>
          </p:nvSpPr>
          <p:spPr>
            <a:xfrm rot="5400000">
              <a:off x="974960" y="11102665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76" name="テキスト プレースホルダー 29">
              <a:extLst>
                <a:ext uri="{FF2B5EF4-FFF2-40B4-BE49-F238E27FC236}">
                  <a16:creationId xmlns:a16="http://schemas.microsoft.com/office/drawing/2014/main" id="{82B4E680-78D9-C349-A439-1A5489026EA5}"/>
                </a:ext>
              </a:extLst>
            </p:cNvPr>
            <p:cNvSpPr txBox="1">
              <a:spLocks/>
            </p:cNvSpPr>
            <p:nvPr/>
          </p:nvSpPr>
          <p:spPr>
            <a:xfrm>
              <a:off x="1467322" y="11055631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>
                  <a:solidFill>
                    <a:schemeClr val="tx1"/>
                  </a:solidFill>
                </a:rPr>
                <a:t>確率的勾配降下法</a:t>
              </a:r>
            </a:p>
          </p:txBody>
        </p:sp>
        <p:sp>
          <p:nvSpPr>
            <p:cNvPr id="77" name="三角形 76">
              <a:extLst>
                <a:ext uri="{FF2B5EF4-FFF2-40B4-BE49-F238E27FC236}">
                  <a16:creationId xmlns:a16="http://schemas.microsoft.com/office/drawing/2014/main" id="{9776B276-AF15-FC4C-B149-56E2143824C7}"/>
                </a:ext>
              </a:extLst>
            </p:cNvPr>
            <p:cNvSpPr/>
            <p:nvPr/>
          </p:nvSpPr>
          <p:spPr>
            <a:xfrm rot="5400000">
              <a:off x="974960" y="11757560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78" name="テキスト プレースホルダー 29">
              <a:extLst>
                <a:ext uri="{FF2B5EF4-FFF2-40B4-BE49-F238E27FC236}">
                  <a16:creationId xmlns:a16="http://schemas.microsoft.com/office/drawing/2014/main" id="{84E0ECD5-06A9-0444-B773-9056C982A4E8}"/>
                </a:ext>
              </a:extLst>
            </p:cNvPr>
            <p:cNvSpPr txBox="1">
              <a:spLocks/>
            </p:cNvSpPr>
            <p:nvPr/>
          </p:nvSpPr>
          <p:spPr>
            <a:xfrm>
              <a:off x="1467322" y="11710526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/>
                <a:t>ミニバッチ確率的勾配降下法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3D51B509-B16C-0E4D-8D9A-574BFFB735DB}"/>
              </a:ext>
            </a:extLst>
          </p:cNvPr>
          <p:cNvGrpSpPr/>
          <p:nvPr/>
        </p:nvGrpSpPr>
        <p:grpSpPr>
          <a:xfrm>
            <a:off x="617232" y="3371855"/>
            <a:ext cx="539448" cy="487368"/>
            <a:chOff x="400056" y="1061560"/>
            <a:chExt cx="269724" cy="243684"/>
          </a:xfrm>
        </p:grpSpPr>
        <p:sp>
          <p:nvSpPr>
            <p:cNvPr id="84" name="三角形 10">
              <a:extLst>
                <a:ext uri="{FF2B5EF4-FFF2-40B4-BE49-F238E27FC236}">
                  <a16:creationId xmlns:a16="http://schemas.microsoft.com/office/drawing/2014/main" id="{6C3A5A4A-1B79-7241-8E51-D9E05DB948CC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85" name="三角形 11">
              <a:extLst>
                <a:ext uri="{FF2B5EF4-FFF2-40B4-BE49-F238E27FC236}">
                  <a16:creationId xmlns:a16="http://schemas.microsoft.com/office/drawing/2014/main" id="{FBE26AAD-98F0-9646-BED9-3FF64FD7C8B3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91" name="テキスト プレースホルダー 27">
            <a:extLst>
              <a:ext uri="{FF2B5EF4-FFF2-40B4-BE49-F238E27FC236}">
                <a16:creationId xmlns:a16="http://schemas.microsoft.com/office/drawing/2014/main" id="{DA12920D-6B6E-2847-AC93-E2C81C04E6D0}"/>
              </a:ext>
            </a:extLst>
          </p:cNvPr>
          <p:cNvSpPr txBox="1">
            <a:spLocks/>
          </p:cNvSpPr>
          <p:nvPr/>
        </p:nvSpPr>
        <p:spPr>
          <a:xfrm>
            <a:off x="1254486" y="3299230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</a:t>
            </a:r>
            <a:r>
              <a:rPr lang="ja-JP" altLang="en-US"/>
              <a:t> 学習完了まで以下を繰り返す</a:t>
            </a:r>
            <a:endParaRPr lang="en-US" altLang="ja-JP" dirty="0"/>
          </a:p>
        </p:txBody>
      </p: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A2394621-D4F7-F545-9A97-1D17485A17D3}"/>
              </a:ext>
            </a:extLst>
          </p:cNvPr>
          <p:cNvGrpSpPr/>
          <p:nvPr/>
        </p:nvGrpSpPr>
        <p:grpSpPr>
          <a:xfrm>
            <a:off x="8695898" y="5385506"/>
            <a:ext cx="11285120" cy="2530629"/>
            <a:chOff x="7370580" y="7214448"/>
            <a:chExt cx="10353863" cy="25306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テキスト ボックス 96">
                  <a:extLst>
                    <a:ext uri="{FF2B5EF4-FFF2-40B4-BE49-F238E27FC236}">
                      <a16:creationId xmlns:a16="http://schemas.microsoft.com/office/drawing/2014/main" id="{583D9701-E822-1841-AB41-10D25D9FBEB3}"/>
                    </a:ext>
                  </a:extLst>
                </p:cNvPr>
                <p:cNvSpPr txBox="1"/>
                <p:nvPr/>
              </p:nvSpPr>
              <p:spPr>
                <a:xfrm>
                  <a:off x="7370580" y="7262681"/>
                  <a:ext cx="4238996" cy="21237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ja-JP" altLang="en-US" sz="2800" dirty="0"/>
                    <a:t>重みベクトル</a:t>
                  </a:r>
                  <a:endParaRPr lang="en-US" altLang="ja-JP" sz="2800" dirty="0"/>
                </a:p>
                <a:p>
                  <a:pPr algn="r"/>
                  <a:r>
                    <a:rPr kumimoji="1" lang="ja-JP" altLang="en-US" sz="2800" b="0" dirty="0"/>
                    <a:t>教師データ</a:t>
                  </a:r>
                  <a:endParaRPr kumimoji="1" lang="en-US" altLang="ja-JP" sz="2800" b="0" dirty="0"/>
                </a:p>
                <a:p>
                  <a:pPr algn="r"/>
                  <a:r>
                    <a:rPr kumimoji="1" lang="ja-JP" altLang="en-US" sz="2800" b="0" dirty="0"/>
                    <a:t>教師データのラベル</a:t>
                  </a:r>
                  <a:endParaRPr lang="en-US" altLang="ja-JP" sz="2800" dirty="0"/>
                </a:p>
                <a:p>
                  <a:pPr algn="r"/>
                  <a:endParaRPr kumimoji="1" lang="en-US" altLang="ja-JP" sz="2000" b="0" dirty="0"/>
                </a:p>
                <a:p>
                  <a:pPr algn="r"/>
                  <a:r>
                    <a:rPr kumimoji="1" lang="ja-JP" altLang="en-US" sz="2800" b="0" dirty="0"/>
                    <a:t>誤差</a:t>
                  </a:r>
                  <a14:m>
                    <m:oMath xmlns:m="http://schemas.openxmlformats.org/officeDocument/2006/math">
                      <m:r>
                        <a:rPr kumimoji="1" lang="ja-JP" altLang="en-US" sz="2800" b="0" i="1" smtClean="0">
                          <a:latin typeface="Cambria Math" panose="02040503050406030204" pitchFamily="18" charset="0"/>
                        </a:rPr>
                        <m:t>関数</m:t>
                      </m:r>
                    </m:oMath>
                  </a14:m>
                  <a:endParaRPr kumimoji="1" lang="en-US" altLang="ja-JP" sz="2800" b="0" dirty="0"/>
                </a:p>
              </p:txBody>
            </p:sp>
          </mc:Choice>
          <mc:Fallback>
            <p:sp>
              <p:nvSpPr>
                <p:cNvPr id="97" name="テキスト ボックス 96">
                  <a:extLst>
                    <a:ext uri="{FF2B5EF4-FFF2-40B4-BE49-F238E27FC236}">
                      <a16:creationId xmlns:a16="http://schemas.microsoft.com/office/drawing/2014/main" id="{583D9701-E822-1841-AB41-10D25D9FBE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580" y="7262681"/>
                  <a:ext cx="4238996" cy="2123723"/>
                </a:xfrm>
                <a:prstGeom prst="rect">
                  <a:avLst/>
                </a:prstGeom>
                <a:blipFill>
                  <a:blip r:embed="rId13"/>
                  <a:stretch>
                    <a:fillRect t="-2976" r="-2466" b="-773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872FEBDB-11EC-0A41-BC26-86005CC65ACF}"/>
                    </a:ext>
                  </a:extLst>
                </p:cNvPr>
                <p:cNvSpPr txBox="1"/>
                <p:nvPr/>
              </p:nvSpPr>
              <p:spPr>
                <a:xfrm>
                  <a:off x="11432125" y="7214448"/>
                  <a:ext cx="6292318" cy="25306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800" dirty="0"/>
                    <a:t>：</a:t>
                  </a:r>
                  <a:r>
                    <a:rPr lang="en-US" altLang="ja-JP" sz="28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2800" b="0" dirty="0"/>
                </a:p>
                <a:p>
                  <a:r>
                    <a:rPr kumimoji="1" lang="ja-JP" altLang="en-US" sz="2800" b="0" dirty="0"/>
                    <a:t>：</a:t>
                  </a:r>
                  <a:r>
                    <a:rPr lang="en-US" altLang="ja-JP" sz="28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2800" b="0" dirty="0"/>
                </a:p>
                <a:p>
                  <a:r>
                    <a:rPr kumimoji="1" lang="ja-JP" altLang="en-US" sz="2800" b="0" dirty="0"/>
                    <a:t>：</a:t>
                  </a:r>
                  <a:r>
                    <a:rPr lang="en-US" altLang="ja-JP" sz="2800" b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ja-JP" sz="2800" i="1" dirty="0">
                      <a:latin typeface="Cambria Math" panose="02040503050406030204" pitchFamily="18" charset="0"/>
                    </a:rPr>
                    <a:t>    </a:t>
                  </a:r>
                  <a:r>
                    <a:rPr lang="en-US" altLang="ja-JP" sz="2800" dirty="0">
                      <a:latin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</m:t>
                      </m:r>
                    </m:oMath>
                  </a14:m>
                  <a:r>
                    <a:rPr lang="en-US" altLang="ja-JP" sz="2800" dirty="0">
                      <a:latin typeface="Cambria Math" panose="02040503050406030204" pitchFamily="18" charset="0"/>
                    </a:rPr>
                    <a:t>)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ja-JP" altLang="en-US" sz="2800" i="1"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func>
                          <m:func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28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0,−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ja-JP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ja-JP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ja-JP" sz="28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sSubSup>
                                      <m:sSubSupPr>
                                        <m:ctrlPr>
                                          <a:rPr lang="en-US" altLang="ja-JP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28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ja-JP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2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ja-JP" sz="2800" b="0" dirty="0"/>
                </a:p>
              </p:txBody>
            </p:sp>
          </mc:Choice>
          <mc:Fallback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872FEBDB-11EC-0A41-BC26-86005CC65A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2125" y="7214448"/>
                  <a:ext cx="6292318" cy="2530629"/>
                </a:xfrm>
                <a:prstGeom prst="rect">
                  <a:avLst/>
                </a:prstGeom>
                <a:blipFill>
                  <a:blip r:embed="rId14"/>
                  <a:stretch>
                    <a:fillRect l="-1664" t="-4500" b="-81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0" name="三角形 99">
            <a:extLst>
              <a:ext uri="{FF2B5EF4-FFF2-40B4-BE49-F238E27FC236}">
                <a16:creationId xmlns:a16="http://schemas.microsoft.com/office/drawing/2014/main" id="{E2C363F2-D98C-3C4B-9C6A-428C75CFEEB8}"/>
              </a:ext>
            </a:extLst>
          </p:cNvPr>
          <p:cNvSpPr/>
          <p:nvPr/>
        </p:nvSpPr>
        <p:spPr>
          <a:xfrm rot="5400000">
            <a:off x="1076238" y="4189912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102" name="テキスト プレースホルダー 29">
            <a:extLst>
              <a:ext uri="{FF2B5EF4-FFF2-40B4-BE49-F238E27FC236}">
                <a16:creationId xmlns:a16="http://schemas.microsoft.com/office/drawing/2014/main" id="{24E87FD4-1FAC-6144-9B8C-15B286E64164}"/>
              </a:ext>
            </a:extLst>
          </p:cNvPr>
          <p:cNvSpPr txBox="1">
            <a:spLocks/>
          </p:cNvSpPr>
          <p:nvPr/>
        </p:nvSpPr>
        <p:spPr>
          <a:xfrm>
            <a:off x="1568600" y="4074638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2.1 </a:t>
            </a:r>
            <a:r>
              <a:rPr lang="ja-JP" altLang="en-US"/>
              <a:t>教師データを入力し重みベクトルを更新する</a:t>
            </a:r>
          </a:p>
        </p:txBody>
      </p:sp>
      <p:sp>
        <p:nvSpPr>
          <p:cNvPr id="103" name="三角形 102">
            <a:extLst>
              <a:ext uri="{FF2B5EF4-FFF2-40B4-BE49-F238E27FC236}">
                <a16:creationId xmlns:a16="http://schemas.microsoft.com/office/drawing/2014/main" id="{3CE75309-C7AC-2D4E-8F49-8197BFEF8B28}"/>
              </a:ext>
            </a:extLst>
          </p:cNvPr>
          <p:cNvSpPr/>
          <p:nvPr/>
        </p:nvSpPr>
        <p:spPr>
          <a:xfrm rot="5400000">
            <a:off x="1076238" y="4876973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104" name="テキスト プレースホルダー 29">
            <a:extLst>
              <a:ext uri="{FF2B5EF4-FFF2-40B4-BE49-F238E27FC236}">
                <a16:creationId xmlns:a16="http://schemas.microsoft.com/office/drawing/2014/main" id="{9FC158A6-2FFC-BD44-8F46-5005D01F7C34}"/>
              </a:ext>
            </a:extLst>
          </p:cNvPr>
          <p:cNvSpPr txBox="1">
            <a:spLocks/>
          </p:cNvSpPr>
          <p:nvPr/>
        </p:nvSpPr>
        <p:spPr>
          <a:xfrm>
            <a:off x="1568600" y="4761699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2.2</a:t>
            </a:r>
            <a:r>
              <a:rPr lang="ja-JP" altLang="en-US"/>
              <a:t> 全教師データについて正しく出力が行われたら終了</a:t>
            </a:r>
          </a:p>
        </p:txBody>
      </p:sp>
    </p:spTree>
    <p:extLst>
      <p:ext uri="{BB962C8B-B14F-4D97-AF65-F5344CB8AC3E}">
        <p14:creationId xmlns:p14="http://schemas.microsoft.com/office/powerpoint/2010/main" val="2290899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/>
              <a:t>単純パーセプトロン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1.</a:t>
            </a:r>
            <a:r>
              <a:rPr lang="ja-JP" altLang="en-US" dirty="0"/>
              <a:t> 重みベクトルを初期化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単純パーセプトロンの学習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13907E8-C1B2-4C1F-89F1-A42E500934D0}"/>
                  </a:ext>
                </a:extLst>
              </p:cNvPr>
              <p:cNvSpPr txBox="1"/>
              <p:nvPr/>
            </p:nvSpPr>
            <p:spPr>
              <a:xfrm>
                <a:off x="329985" y="6479637"/>
                <a:ext cx="81998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kumimoji="1" lang="ja-JP" altLang="en-US" sz="4000" dirty="0"/>
                  <a:t>方向に進む</a:t>
                </a:r>
                <a:r>
                  <a:rPr lang="ja-JP" altLang="en-US" sz="4000" dirty="0"/>
                  <a:t>と関数値は減少</a:t>
                </a:r>
                <a:endParaRPr kumimoji="1" lang="ja-JP" altLang="en-US" sz="40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13907E8-C1B2-4C1F-89F1-A42E50093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85" y="6479637"/>
                <a:ext cx="8199873" cy="707886"/>
              </a:xfrm>
              <a:prstGeom prst="rect">
                <a:avLst/>
              </a:prstGeom>
              <a:blipFill>
                <a:blip r:embed="rId3"/>
                <a:stretch>
                  <a:fillRect t="-12281" r="-1546" b="-36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三角形 63">
            <a:extLst>
              <a:ext uri="{FF2B5EF4-FFF2-40B4-BE49-F238E27FC236}">
                <a16:creationId xmlns:a16="http://schemas.microsoft.com/office/drawing/2014/main" id="{6EC1C3A0-7045-4CBF-A549-81639D799BBE}"/>
              </a:ext>
            </a:extLst>
          </p:cNvPr>
          <p:cNvSpPr/>
          <p:nvPr/>
        </p:nvSpPr>
        <p:spPr>
          <a:xfrm rot="10800000">
            <a:off x="3798342" y="7394064"/>
            <a:ext cx="1545384" cy="68343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B9C72E89-EBD7-4103-8D5B-931B4DEEDAF2}"/>
              </a:ext>
            </a:extLst>
          </p:cNvPr>
          <p:cNvGrpSpPr/>
          <p:nvPr/>
        </p:nvGrpSpPr>
        <p:grpSpPr>
          <a:xfrm>
            <a:off x="348012" y="8261126"/>
            <a:ext cx="11057578" cy="767113"/>
            <a:chOff x="460582" y="10136518"/>
            <a:chExt cx="11057578" cy="7671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116CCF43-1972-45C6-AEDD-64675A7D9A5B}"/>
                    </a:ext>
                  </a:extLst>
                </p:cNvPr>
                <p:cNvSpPr txBox="1"/>
                <p:nvPr/>
              </p:nvSpPr>
              <p:spPr>
                <a:xfrm>
                  <a:off x="5980426" y="10136518"/>
                  <a:ext cx="5537734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ja-JP" altLang="en-US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  <m:r>
                          <m:rPr>
                            <m:sty m:val="p"/>
                          </m:rP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4000" i="1" dirty="0"/>
                </a:p>
              </p:txBody>
            </p:sp>
          </mc:Choice>
          <mc:Fallback xmlns=""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116CCF43-1972-45C6-AEDD-64675A7D9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426" y="10136518"/>
                  <a:ext cx="5537734" cy="707886"/>
                </a:xfrm>
                <a:prstGeom prst="rect">
                  <a:avLst/>
                </a:prstGeom>
                <a:blipFill>
                  <a:blip r:embed="rId4"/>
                  <a:stretch>
                    <a:fillRect r="-915" b="-2456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26819164-0068-47E9-9D11-FC6DEC17DCB9}"/>
                </a:ext>
              </a:extLst>
            </p:cNvPr>
            <p:cNvSpPr txBox="1"/>
            <p:nvPr/>
          </p:nvSpPr>
          <p:spPr>
            <a:xfrm>
              <a:off x="460582" y="10195745"/>
              <a:ext cx="58272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000" dirty="0"/>
                <a:t>重みベクトルの更新式：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角丸四角形吹き出し 207">
                <a:extLst>
                  <a:ext uri="{FF2B5EF4-FFF2-40B4-BE49-F238E27FC236}">
                    <a16:creationId xmlns:a16="http://schemas.microsoft.com/office/drawing/2014/main" id="{35460DE5-601A-4AEB-8E1E-F4156FEF0FDB}"/>
                  </a:ext>
                </a:extLst>
              </p:cNvPr>
              <p:cNvSpPr/>
              <p:nvPr/>
            </p:nvSpPr>
            <p:spPr>
              <a:xfrm>
                <a:off x="11695092" y="8019520"/>
                <a:ext cx="5331333" cy="1623837"/>
              </a:xfrm>
              <a:prstGeom prst="wedgeRoundRectCallout">
                <a:avLst>
                  <a:gd name="adj1" fmla="val -57272"/>
                  <a:gd name="adj2" fmla="val -9643"/>
                  <a:gd name="adj3" fmla="val 16667"/>
                </a:avLst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ja-JP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角丸四角形吹き出し 207">
                <a:extLst>
                  <a:ext uri="{FF2B5EF4-FFF2-40B4-BE49-F238E27FC236}">
                    <a16:creationId xmlns:a16="http://schemas.microsoft.com/office/drawing/2014/main" id="{35460DE5-601A-4AEB-8E1E-F4156FEF0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5092" y="8019520"/>
                <a:ext cx="5331333" cy="1623837"/>
              </a:xfrm>
              <a:prstGeom prst="wedgeRoundRectCallout">
                <a:avLst>
                  <a:gd name="adj1" fmla="val -57272"/>
                  <a:gd name="adj2" fmla="val -9643"/>
                  <a:gd name="adj3" fmla="val 16667"/>
                </a:avLst>
              </a:prstGeom>
              <a:blipFill>
                <a:blip r:embed="rId5"/>
                <a:stretch>
                  <a:fillRect t="-109848" b="-15681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1341E775-66EE-8945-BB62-EAD718668FB6}"/>
              </a:ext>
            </a:extLst>
          </p:cNvPr>
          <p:cNvGrpSpPr/>
          <p:nvPr/>
        </p:nvGrpSpPr>
        <p:grpSpPr>
          <a:xfrm>
            <a:off x="11429478" y="9966146"/>
            <a:ext cx="5666684" cy="2970135"/>
            <a:chOff x="11429478" y="9966146"/>
            <a:chExt cx="5666684" cy="2970135"/>
          </a:xfrm>
        </p:grpSpPr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94443AF8-6A06-9748-B28C-F83C983F9566}"/>
                </a:ext>
              </a:extLst>
            </p:cNvPr>
            <p:cNvGrpSpPr/>
            <p:nvPr/>
          </p:nvGrpSpPr>
          <p:grpSpPr>
            <a:xfrm>
              <a:off x="11429478" y="9966146"/>
              <a:ext cx="5666684" cy="2970135"/>
              <a:chOff x="11016531" y="8749050"/>
              <a:chExt cx="5666684" cy="2970135"/>
            </a:xfrm>
          </p:grpSpPr>
          <p:sp>
            <p:nvSpPr>
              <p:cNvPr id="74" name="楕円 24">
                <a:extLst>
                  <a:ext uri="{FF2B5EF4-FFF2-40B4-BE49-F238E27FC236}">
                    <a16:creationId xmlns:a16="http://schemas.microsoft.com/office/drawing/2014/main" id="{E4420182-AB9F-9740-AE55-84A5E633F01A}"/>
                  </a:ext>
                </a:extLst>
              </p:cNvPr>
              <p:cNvSpPr/>
              <p:nvPr/>
            </p:nvSpPr>
            <p:spPr>
              <a:xfrm>
                <a:off x="13777873" y="10163970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75" name="楕円 24">
                <a:extLst>
                  <a:ext uri="{FF2B5EF4-FFF2-40B4-BE49-F238E27FC236}">
                    <a16:creationId xmlns:a16="http://schemas.microsoft.com/office/drawing/2014/main" id="{86D6160A-B2E5-5441-8A44-760622C35A28}"/>
                  </a:ext>
                </a:extLst>
              </p:cNvPr>
              <p:cNvSpPr/>
              <p:nvPr/>
            </p:nvSpPr>
            <p:spPr>
              <a:xfrm>
                <a:off x="12686969" y="9634438"/>
                <a:ext cx="2325811" cy="124316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78" name="楕円 24">
                <a:extLst>
                  <a:ext uri="{FF2B5EF4-FFF2-40B4-BE49-F238E27FC236}">
                    <a16:creationId xmlns:a16="http://schemas.microsoft.com/office/drawing/2014/main" id="{03325503-06A8-CC45-849A-8F6E55ED029E}"/>
                  </a:ext>
                </a:extLst>
              </p:cNvPr>
              <p:cNvSpPr/>
              <p:nvPr/>
            </p:nvSpPr>
            <p:spPr>
              <a:xfrm>
                <a:off x="11797873" y="9141237"/>
                <a:ext cx="4104000" cy="2196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79" name="楕円 24">
                <a:extLst>
                  <a:ext uri="{FF2B5EF4-FFF2-40B4-BE49-F238E27FC236}">
                    <a16:creationId xmlns:a16="http://schemas.microsoft.com/office/drawing/2014/main" id="{0B2DA734-71BC-4B43-8016-4D4735FB3C03}"/>
                  </a:ext>
                </a:extLst>
              </p:cNvPr>
              <p:cNvSpPr/>
              <p:nvPr/>
            </p:nvSpPr>
            <p:spPr>
              <a:xfrm>
                <a:off x="11016531" y="8749050"/>
                <a:ext cx="5666684" cy="297013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</p:grp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7971C8E4-5A07-3941-85A0-A3D3A060FABF}"/>
                </a:ext>
              </a:extLst>
            </p:cNvPr>
            <p:cNvCxnSpPr>
              <a:cxnSpLocks/>
              <a:endCxn id="74" idx="3"/>
            </p:cNvCxnSpPr>
            <p:nvPr/>
          </p:nvCxnSpPr>
          <p:spPr>
            <a:xfrm flipV="1">
              <a:off x="13702352" y="11503978"/>
              <a:ext cx="509556" cy="337407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5CBC4FAE-5ED5-D34F-8F28-4AF441C4F4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33863" y="11821235"/>
              <a:ext cx="395785" cy="253308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23431963-7084-EB43-8E2A-C8F70EDD26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14506" y="12039236"/>
              <a:ext cx="440854" cy="316020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矢印コネクタ 94">
              <a:extLst>
                <a:ext uri="{FF2B5EF4-FFF2-40B4-BE49-F238E27FC236}">
                  <a16:creationId xmlns:a16="http://schemas.microsoft.com/office/drawing/2014/main" id="{954BB607-47D0-394C-B131-C4EE5A240D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40218" y="12350668"/>
              <a:ext cx="387936" cy="283920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4E2925B6-0AC4-4E4F-A55A-5510B08B4986}"/>
              </a:ext>
            </a:extLst>
          </p:cNvPr>
          <p:cNvGrpSpPr/>
          <p:nvPr/>
        </p:nvGrpSpPr>
        <p:grpSpPr>
          <a:xfrm>
            <a:off x="282259" y="9479857"/>
            <a:ext cx="17326769" cy="3084663"/>
            <a:chOff x="282259" y="9479857"/>
            <a:chExt cx="17326769" cy="3084663"/>
          </a:xfrm>
        </p:grpSpPr>
        <p:sp>
          <p:nvSpPr>
            <p:cNvPr id="100" name="角丸四角形吹き出し 207">
              <a:extLst>
                <a:ext uri="{FF2B5EF4-FFF2-40B4-BE49-F238E27FC236}">
                  <a16:creationId xmlns:a16="http://schemas.microsoft.com/office/drawing/2014/main" id="{AD5696F5-1D54-BA43-863E-060AAA23CEB9}"/>
                </a:ext>
              </a:extLst>
            </p:cNvPr>
            <p:cNvSpPr/>
            <p:nvPr/>
          </p:nvSpPr>
          <p:spPr>
            <a:xfrm>
              <a:off x="282259" y="9479857"/>
              <a:ext cx="9117850" cy="904015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4000" dirty="0">
                  <a:solidFill>
                    <a:schemeClr val="tx1"/>
                  </a:solidFill>
                </a:rPr>
                <a:t>このような方法を</a:t>
              </a:r>
              <a:r>
                <a:rPr lang="ja-JP" altLang="en-US" sz="4000" b="1" dirty="0">
                  <a:solidFill>
                    <a:schemeClr val="accent2"/>
                  </a:solidFill>
                </a:rPr>
                <a:t>勾配降下法</a:t>
              </a:r>
              <a:r>
                <a:rPr lang="ja-JP" altLang="en-US" sz="4000" dirty="0">
                  <a:solidFill>
                    <a:schemeClr val="tx1"/>
                  </a:solidFill>
                </a:rPr>
                <a:t>という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02" name="三角形 101">
              <a:extLst>
                <a:ext uri="{FF2B5EF4-FFF2-40B4-BE49-F238E27FC236}">
                  <a16:creationId xmlns:a16="http://schemas.microsoft.com/office/drawing/2014/main" id="{C34F2201-6E99-2842-88CB-800FA308F8D1}"/>
                </a:ext>
              </a:extLst>
            </p:cNvPr>
            <p:cNvSpPr/>
            <p:nvPr/>
          </p:nvSpPr>
          <p:spPr>
            <a:xfrm rot="5400000">
              <a:off x="980702" y="10430648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03" name="テキスト プレースホルダー 29">
              <a:extLst>
                <a:ext uri="{FF2B5EF4-FFF2-40B4-BE49-F238E27FC236}">
                  <a16:creationId xmlns:a16="http://schemas.microsoft.com/office/drawing/2014/main" id="{CF3AAF90-2E8E-4548-A5F6-563C5A02E0A6}"/>
                </a:ext>
              </a:extLst>
            </p:cNvPr>
            <p:cNvSpPr txBox="1">
              <a:spLocks/>
            </p:cNvSpPr>
            <p:nvPr/>
          </p:nvSpPr>
          <p:spPr>
            <a:xfrm>
              <a:off x="1473064" y="10383614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 b="1">
                  <a:solidFill>
                    <a:schemeClr val="accent2"/>
                  </a:solidFill>
                </a:rPr>
                <a:t>最急降下法</a:t>
              </a:r>
            </a:p>
          </p:txBody>
        </p:sp>
        <p:sp>
          <p:nvSpPr>
            <p:cNvPr id="104" name="三角形 103">
              <a:extLst>
                <a:ext uri="{FF2B5EF4-FFF2-40B4-BE49-F238E27FC236}">
                  <a16:creationId xmlns:a16="http://schemas.microsoft.com/office/drawing/2014/main" id="{BCA73A9F-6E32-D343-8B16-A015F13ED38C}"/>
                </a:ext>
              </a:extLst>
            </p:cNvPr>
            <p:cNvSpPr/>
            <p:nvPr/>
          </p:nvSpPr>
          <p:spPr>
            <a:xfrm rot="5400000">
              <a:off x="974960" y="11102665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05" name="テキスト プレースホルダー 29">
              <a:extLst>
                <a:ext uri="{FF2B5EF4-FFF2-40B4-BE49-F238E27FC236}">
                  <a16:creationId xmlns:a16="http://schemas.microsoft.com/office/drawing/2014/main" id="{2A909BF7-65F4-5E43-A82B-A4311E360862}"/>
                </a:ext>
              </a:extLst>
            </p:cNvPr>
            <p:cNvSpPr txBox="1">
              <a:spLocks/>
            </p:cNvSpPr>
            <p:nvPr/>
          </p:nvSpPr>
          <p:spPr>
            <a:xfrm>
              <a:off x="1467322" y="11055631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>
                  <a:solidFill>
                    <a:schemeClr val="tx1"/>
                  </a:solidFill>
                </a:rPr>
                <a:t>確率的勾配降下法</a:t>
              </a:r>
            </a:p>
          </p:txBody>
        </p:sp>
        <p:sp>
          <p:nvSpPr>
            <p:cNvPr id="106" name="三角形 105">
              <a:extLst>
                <a:ext uri="{FF2B5EF4-FFF2-40B4-BE49-F238E27FC236}">
                  <a16:creationId xmlns:a16="http://schemas.microsoft.com/office/drawing/2014/main" id="{4A9DA7B3-6B3E-F64F-B8DE-F98C69571064}"/>
                </a:ext>
              </a:extLst>
            </p:cNvPr>
            <p:cNvSpPr/>
            <p:nvPr/>
          </p:nvSpPr>
          <p:spPr>
            <a:xfrm rot="5400000">
              <a:off x="974960" y="11757560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11" name="テキスト プレースホルダー 29">
              <a:extLst>
                <a:ext uri="{FF2B5EF4-FFF2-40B4-BE49-F238E27FC236}">
                  <a16:creationId xmlns:a16="http://schemas.microsoft.com/office/drawing/2014/main" id="{74A81E17-8ED1-2744-9AB9-CC4AE718886B}"/>
                </a:ext>
              </a:extLst>
            </p:cNvPr>
            <p:cNvSpPr txBox="1">
              <a:spLocks/>
            </p:cNvSpPr>
            <p:nvPr/>
          </p:nvSpPr>
          <p:spPr>
            <a:xfrm>
              <a:off x="1467322" y="11710526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/>
                <a:t>ミニバッチ確率的勾配降下法</a:t>
              </a: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8E7FDADB-5BAA-A143-9648-F788A373EFA1}"/>
              </a:ext>
            </a:extLst>
          </p:cNvPr>
          <p:cNvGrpSpPr/>
          <p:nvPr/>
        </p:nvGrpSpPr>
        <p:grpSpPr>
          <a:xfrm>
            <a:off x="617232" y="3371855"/>
            <a:ext cx="539448" cy="487368"/>
            <a:chOff x="400056" y="1061560"/>
            <a:chExt cx="269724" cy="243684"/>
          </a:xfrm>
        </p:grpSpPr>
        <p:sp>
          <p:nvSpPr>
            <p:cNvPr id="51" name="三角形 10">
              <a:extLst>
                <a:ext uri="{FF2B5EF4-FFF2-40B4-BE49-F238E27FC236}">
                  <a16:creationId xmlns:a16="http://schemas.microsoft.com/office/drawing/2014/main" id="{A78C8AC4-B230-D84F-AD70-2BBF508A1C22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52" name="三角形 11">
              <a:extLst>
                <a:ext uri="{FF2B5EF4-FFF2-40B4-BE49-F238E27FC236}">
                  <a16:creationId xmlns:a16="http://schemas.microsoft.com/office/drawing/2014/main" id="{5D3F7F10-44D8-2E45-AE99-E19B52FFFE0F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53" name="テキスト プレースホルダー 27">
            <a:extLst>
              <a:ext uri="{FF2B5EF4-FFF2-40B4-BE49-F238E27FC236}">
                <a16:creationId xmlns:a16="http://schemas.microsoft.com/office/drawing/2014/main" id="{51A9EF91-7824-6B4D-B6C4-665689F034BB}"/>
              </a:ext>
            </a:extLst>
          </p:cNvPr>
          <p:cNvSpPr txBox="1">
            <a:spLocks/>
          </p:cNvSpPr>
          <p:nvPr/>
        </p:nvSpPr>
        <p:spPr>
          <a:xfrm>
            <a:off x="1254486" y="3299230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</a:t>
            </a:r>
            <a:r>
              <a:rPr lang="ja-JP" altLang="en-US"/>
              <a:t> 学習完了まで以下を繰り返す</a:t>
            </a:r>
            <a:endParaRPr lang="en-US" altLang="ja-JP" dirty="0"/>
          </a:p>
        </p:txBody>
      </p: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8DF04349-AEFB-D34A-BF4F-1BE86FE1B9AE}"/>
              </a:ext>
            </a:extLst>
          </p:cNvPr>
          <p:cNvGrpSpPr/>
          <p:nvPr/>
        </p:nvGrpSpPr>
        <p:grpSpPr>
          <a:xfrm>
            <a:off x="8695898" y="5385506"/>
            <a:ext cx="11285120" cy="2530629"/>
            <a:chOff x="7370580" y="7214448"/>
            <a:chExt cx="10353863" cy="25306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B87C8879-AFD3-F046-A33C-0B489CDD0D26}"/>
                    </a:ext>
                  </a:extLst>
                </p:cNvPr>
                <p:cNvSpPr txBox="1"/>
                <p:nvPr/>
              </p:nvSpPr>
              <p:spPr>
                <a:xfrm>
                  <a:off x="7370580" y="7262681"/>
                  <a:ext cx="4238996" cy="21237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ja-JP" altLang="en-US" sz="2800" dirty="0"/>
                    <a:t>重みベクトル</a:t>
                  </a:r>
                  <a:endParaRPr lang="en-US" altLang="ja-JP" sz="2800" dirty="0"/>
                </a:p>
                <a:p>
                  <a:pPr algn="r"/>
                  <a:r>
                    <a:rPr kumimoji="1" lang="ja-JP" altLang="en-US" sz="2800" b="0" dirty="0"/>
                    <a:t>教師データ</a:t>
                  </a:r>
                  <a:endParaRPr kumimoji="1" lang="en-US" altLang="ja-JP" sz="2800" b="0" dirty="0"/>
                </a:p>
                <a:p>
                  <a:pPr algn="r"/>
                  <a:r>
                    <a:rPr kumimoji="1" lang="ja-JP" altLang="en-US" sz="2800" b="0" dirty="0"/>
                    <a:t>教師データのラベル</a:t>
                  </a:r>
                  <a:endParaRPr lang="en-US" altLang="ja-JP" sz="2800" dirty="0"/>
                </a:p>
                <a:p>
                  <a:pPr algn="r"/>
                  <a:endParaRPr kumimoji="1" lang="en-US" altLang="ja-JP" sz="2000" b="0" dirty="0"/>
                </a:p>
                <a:p>
                  <a:pPr algn="r"/>
                  <a:r>
                    <a:rPr kumimoji="1" lang="ja-JP" altLang="en-US" sz="2800" b="0" dirty="0"/>
                    <a:t>誤差</a:t>
                  </a:r>
                  <a14:m>
                    <m:oMath xmlns:m="http://schemas.openxmlformats.org/officeDocument/2006/math">
                      <m:r>
                        <a:rPr kumimoji="1" lang="ja-JP" altLang="en-US" sz="2800" b="0" i="1" smtClean="0">
                          <a:latin typeface="Cambria Math" panose="02040503050406030204" pitchFamily="18" charset="0"/>
                        </a:rPr>
                        <m:t>関数</m:t>
                      </m:r>
                    </m:oMath>
                  </a14:m>
                  <a:endParaRPr kumimoji="1" lang="en-US" altLang="ja-JP" sz="2800" b="0" dirty="0"/>
                </a:p>
              </p:txBody>
            </p:sp>
          </mc:Choice>
          <mc:Fallback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B87C8879-AFD3-F046-A33C-0B489CDD0D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580" y="7262681"/>
                  <a:ext cx="4238996" cy="2123723"/>
                </a:xfrm>
                <a:prstGeom prst="rect">
                  <a:avLst/>
                </a:prstGeom>
                <a:blipFill>
                  <a:blip r:embed="rId6"/>
                  <a:stretch>
                    <a:fillRect t="-2976" r="-2466" b="-773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449E70A6-06D1-1C48-8A6A-73F70A280C6E}"/>
                    </a:ext>
                  </a:extLst>
                </p:cNvPr>
                <p:cNvSpPr txBox="1"/>
                <p:nvPr/>
              </p:nvSpPr>
              <p:spPr>
                <a:xfrm>
                  <a:off x="11432125" y="7214448"/>
                  <a:ext cx="6292318" cy="25306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800" dirty="0"/>
                    <a:t>：</a:t>
                  </a:r>
                  <a:r>
                    <a:rPr lang="en-US" altLang="ja-JP" sz="28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2800" b="0" dirty="0"/>
                </a:p>
                <a:p>
                  <a:r>
                    <a:rPr kumimoji="1" lang="ja-JP" altLang="en-US" sz="2800" b="0" dirty="0"/>
                    <a:t>：</a:t>
                  </a:r>
                  <a:r>
                    <a:rPr lang="en-US" altLang="ja-JP" sz="28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2800" b="0" dirty="0"/>
                </a:p>
                <a:p>
                  <a:r>
                    <a:rPr kumimoji="1" lang="ja-JP" altLang="en-US" sz="2800" b="0" dirty="0"/>
                    <a:t>：</a:t>
                  </a:r>
                  <a:r>
                    <a:rPr lang="en-US" altLang="ja-JP" sz="2800" b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ja-JP" sz="2800" i="1" dirty="0">
                      <a:latin typeface="Cambria Math" panose="02040503050406030204" pitchFamily="18" charset="0"/>
                    </a:rPr>
                    <a:t>    </a:t>
                  </a:r>
                  <a:r>
                    <a:rPr lang="en-US" altLang="ja-JP" sz="2800" dirty="0">
                      <a:latin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</m:t>
                      </m:r>
                    </m:oMath>
                  </a14:m>
                  <a:r>
                    <a:rPr lang="en-US" altLang="ja-JP" sz="2800" dirty="0">
                      <a:latin typeface="Cambria Math" panose="02040503050406030204" pitchFamily="18" charset="0"/>
                    </a:rPr>
                    <a:t>)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ja-JP" altLang="en-US" sz="2800" i="1"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func>
                          <m:func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28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0,−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ja-JP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ja-JP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ja-JP" sz="28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sSubSup>
                                      <m:sSubSupPr>
                                        <m:ctrlPr>
                                          <a:rPr lang="en-US" altLang="ja-JP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28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ja-JP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2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ja-JP" sz="2800" b="0" dirty="0"/>
                </a:p>
              </p:txBody>
            </p:sp>
          </mc:Choice>
          <mc:Fallback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449E70A6-06D1-1C48-8A6A-73F70A280C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2125" y="7214448"/>
                  <a:ext cx="6292318" cy="2530629"/>
                </a:xfrm>
                <a:prstGeom prst="rect">
                  <a:avLst/>
                </a:prstGeom>
                <a:blipFill>
                  <a:blip r:embed="rId7"/>
                  <a:stretch>
                    <a:fillRect l="-1664" t="-4500" b="-81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三角形 56">
            <a:extLst>
              <a:ext uri="{FF2B5EF4-FFF2-40B4-BE49-F238E27FC236}">
                <a16:creationId xmlns:a16="http://schemas.microsoft.com/office/drawing/2014/main" id="{C7149B38-D5B2-8448-AD09-14E6DFD8B4BE}"/>
              </a:ext>
            </a:extLst>
          </p:cNvPr>
          <p:cNvSpPr/>
          <p:nvPr/>
        </p:nvSpPr>
        <p:spPr>
          <a:xfrm rot="5400000">
            <a:off x="1076238" y="4189912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58" name="テキスト プレースホルダー 29">
            <a:extLst>
              <a:ext uri="{FF2B5EF4-FFF2-40B4-BE49-F238E27FC236}">
                <a16:creationId xmlns:a16="http://schemas.microsoft.com/office/drawing/2014/main" id="{254D7F51-A98B-9746-8ED1-F4994E243C78}"/>
              </a:ext>
            </a:extLst>
          </p:cNvPr>
          <p:cNvSpPr txBox="1">
            <a:spLocks/>
          </p:cNvSpPr>
          <p:nvPr/>
        </p:nvSpPr>
        <p:spPr>
          <a:xfrm>
            <a:off x="1568600" y="4074638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2.1 </a:t>
            </a:r>
            <a:r>
              <a:rPr lang="ja-JP" altLang="en-US"/>
              <a:t>教師データを入力し重みベクトルを更新する</a:t>
            </a:r>
          </a:p>
        </p:txBody>
      </p:sp>
      <p:sp>
        <p:nvSpPr>
          <p:cNvPr id="59" name="三角形 58">
            <a:extLst>
              <a:ext uri="{FF2B5EF4-FFF2-40B4-BE49-F238E27FC236}">
                <a16:creationId xmlns:a16="http://schemas.microsoft.com/office/drawing/2014/main" id="{8CAD9BCF-4CDE-2B47-AE36-A3AD01B58AFD}"/>
              </a:ext>
            </a:extLst>
          </p:cNvPr>
          <p:cNvSpPr/>
          <p:nvPr/>
        </p:nvSpPr>
        <p:spPr>
          <a:xfrm rot="5400000">
            <a:off x="1076238" y="4876973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60" name="テキスト プレースホルダー 29">
            <a:extLst>
              <a:ext uri="{FF2B5EF4-FFF2-40B4-BE49-F238E27FC236}">
                <a16:creationId xmlns:a16="http://schemas.microsoft.com/office/drawing/2014/main" id="{D3F96303-55D2-6B46-B97E-B82C427C60C4}"/>
              </a:ext>
            </a:extLst>
          </p:cNvPr>
          <p:cNvSpPr txBox="1">
            <a:spLocks/>
          </p:cNvSpPr>
          <p:nvPr/>
        </p:nvSpPr>
        <p:spPr>
          <a:xfrm>
            <a:off x="1568600" y="4761699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2.2</a:t>
            </a:r>
            <a:r>
              <a:rPr lang="ja-JP" altLang="en-US"/>
              <a:t> 全教師データについて正しく出力が行われたら終了</a:t>
            </a:r>
          </a:p>
        </p:txBody>
      </p:sp>
    </p:spTree>
    <p:extLst>
      <p:ext uri="{BB962C8B-B14F-4D97-AF65-F5344CB8AC3E}">
        <p14:creationId xmlns:p14="http://schemas.microsoft.com/office/powerpoint/2010/main" val="854547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角丸四角形吹き出し 207">
            <a:extLst>
              <a:ext uri="{FF2B5EF4-FFF2-40B4-BE49-F238E27FC236}">
                <a16:creationId xmlns:a16="http://schemas.microsoft.com/office/drawing/2014/main" id="{1A79CB7A-8F15-A84E-87B2-629F368E9ED6}"/>
              </a:ext>
            </a:extLst>
          </p:cNvPr>
          <p:cNvSpPr/>
          <p:nvPr/>
        </p:nvSpPr>
        <p:spPr>
          <a:xfrm>
            <a:off x="9222130" y="9887766"/>
            <a:ext cx="8260652" cy="2484527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/>
              <a:t>単純パーセプトロン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1.</a:t>
            </a:r>
            <a:r>
              <a:rPr lang="ja-JP" altLang="en-US" dirty="0"/>
              <a:t> 重みベクトルを初期化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単純パーセプトロンの学習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13907E8-C1B2-4C1F-89F1-A42E500934D0}"/>
                  </a:ext>
                </a:extLst>
              </p:cNvPr>
              <p:cNvSpPr txBox="1"/>
              <p:nvPr/>
            </p:nvSpPr>
            <p:spPr>
              <a:xfrm>
                <a:off x="329985" y="6479637"/>
                <a:ext cx="81998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kumimoji="1" lang="ja-JP" altLang="en-US" sz="4000" dirty="0"/>
                  <a:t>方向に進む</a:t>
                </a:r>
                <a:r>
                  <a:rPr lang="ja-JP" altLang="en-US" sz="4000" dirty="0"/>
                  <a:t>と関数値は減少</a:t>
                </a:r>
                <a:endParaRPr kumimoji="1" lang="ja-JP" altLang="en-US" sz="40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13907E8-C1B2-4C1F-89F1-A42E50093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85" y="6479637"/>
                <a:ext cx="8199873" cy="707886"/>
              </a:xfrm>
              <a:prstGeom prst="rect">
                <a:avLst/>
              </a:prstGeom>
              <a:blipFill>
                <a:blip r:embed="rId3"/>
                <a:stretch>
                  <a:fillRect t="-12281" r="-1546" b="-36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三角形 63">
            <a:extLst>
              <a:ext uri="{FF2B5EF4-FFF2-40B4-BE49-F238E27FC236}">
                <a16:creationId xmlns:a16="http://schemas.microsoft.com/office/drawing/2014/main" id="{6EC1C3A0-7045-4CBF-A549-81639D799BBE}"/>
              </a:ext>
            </a:extLst>
          </p:cNvPr>
          <p:cNvSpPr/>
          <p:nvPr/>
        </p:nvSpPr>
        <p:spPr>
          <a:xfrm rot="10800000">
            <a:off x="3798342" y="7394064"/>
            <a:ext cx="1545384" cy="68343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B9C72E89-EBD7-4103-8D5B-931B4DEEDAF2}"/>
              </a:ext>
            </a:extLst>
          </p:cNvPr>
          <p:cNvGrpSpPr/>
          <p:nvPr/>
        </p:nvGrpSpPr>
        <p:grpSpPr>
          <a:xfrm>
            <a:off x="348012" y="8261126"/>
            <a:ext cx="11057578" cy="767113"/>
            <a:chOff x="460582" y="10136518"/>
            <a:chExt cx="11057578" cy="7671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116CCF43-1972-45C6-AEDD-64675A7D9A5B}"/>
                    </a:ext>
                  </a:extLst>
                </p:cNvPr>
                <p:cNvSpPr txBox="1"/>
                <p:nvPr/>
              </p:nvSpPr>
              <p:spPr>
                <a:xfrm>
                  <a:off x="5980426" y="10136518"/>
                  <a:ext cx="5537734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ja-JP" altLang="en-US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  <m:r>
                          <m:rPr>
                            <m:sty m:val="p"/>
                          </m:rP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4000" i="1" dirty="0"/>
                </a:p>
              </p:txBody>
            </p:sp>
          </mc:Choice>
          <mc:Fallback xmlns=""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116CCF43-1972-45C6-AEDD-64675A7D9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426" y="10136518"/>
                  <a:ext cx="5537734" cy="707886"/>
                </a:xfrm>
                <a:prstGeom prst="rect">
                  <a:avLst/>
                </a:prstGeom>
                <a:blipFill>
                  <a:blip r:embed="rId4"/>
                  <a:stretch>
                    <a:fillRect r="-915" b="-2456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26819164-0068-47E9-9D11-FC6DEC17DCB9}"/>
                </a:ext>
              </a:extLst>
            </p:cNvPr>
            <p:cNvSpPr txBox="1"/>
            <p:nvPr/>
          </p:nvSpPr>
          <p:spPr>
            <a:xfrm>
              <a:off x="460582" y="10195745"/>
              <a:ext cx="58272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000" dirty="0"/>
                <a:t>重みベクトルの更新式：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角丸四角形吹き出し 207">
                <a:extLst>
                  <a:ext uri="{FF2B5EF4-FFF2-40B4-BE49-F238E27FC236}">
                    <a16:creationId xmlns:a16="http://schemas.microsoft.com/office/drawing/2014/main" id="{35460DE5-601A-4AEB-8E1E-F4156FEF0FDB}"/>
                  </a:ext>
                </a:extLst>
              </p:cNvPr>
              <p:cNvSpPr/>
              <p:nvPr/>
            </p:nvSpPr>
            <p:spPr>
              <a:xfrm>
                <a:off x="11695092" y="8019520"/>
                <a:ext cx="5331333" cy="1623837"/>
              </a:xfrm>
              <a:prstGeom prst="wedgeRoundRectCallout">
                <a:avLst>
                  <a:gd name="adj1" fmla="val -57272"/>
                  <a:gd name="adj2" fmla="val -9643"/>
                  <a:gd name="adj3" fmla="val 16667"/>
                </a:avLst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ja-JP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角丸四角形吹き出し 207">
                <a:extLst>
                  <a:ext uri="{FF2B5EF4-FFF2-40B4-BE49-F238E27FC236}">
                    <a16:creationId xmlns:a16="http://schemas.microsoft.com/office/drawing/2014/main" id="{35460DE5-601A-4AEB-8E1E-F4156FEF0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5092" y="8019520"/>
                <a:ext cx="5331333" cy="1623837"/>
              </a:xfrm>
              <a:prstGeom prst="wedgeRoundRectCallout">
                <a:avLst>
                  <a:gd name="adj1" fmla="val -57272"/>
                  <a:gd name="adj2" fmla="val -9643"/>
                  <a:gd name="adj3" fmla="val 16667"/>
                </a:avLst>
              </a:prstGeom>
              <a:blipFill>
                <a:blip r:embed="rId5"/>
                <a:stretch>
                  <a:fillRect t="-109848" b="-15681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C36E061-5CBA-C44D-92B1-320AF8A681B0}"/>
              </a:ext>
            </a:extLst>
          </p:cNvPr>
          <p:cNvSpPr txBox="1"/>
          <p:nvPr/>
        </p:nvSpPr>
        <p:spPr>
          <a:xfrm>
            <a:off x="9638278" y="10128434"/>
            <a:ext cx="1320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>
                <a:solidFill>
                  <a:schemeClr val="bg2"/>
                </a:solidFill>
              </a:rPr>
              <a:t>特徴</a:t>
            </a:r>
            <a:endParaRPr kumimoji="1" lang="en-US" altLang="ja-JP" sz="4000" dirty="0">
              <a:solidFill>
                <a:schemeClr val="bg2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F281F8E-AE0F-4A4D-B2DE-279CBB29E7F3}"/>
              </a:ext>
            </a:extLst>
          </p:cNvPr>
          <p:cNvSpPr txBox="1"/>
          <p:nvPr/>
        </p:nvSpPr>
        <p:spPr>
          <a:xfrm>
            <a:off x="9638278" y="10810243"/>
            <a:ext cx="73881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solidFill>
                  <a:schemeClr val="bg2"/>
                </a:solidFill>
              </a:rPr>
              <a:t>・計算コストが高い</a:t>
            </a:r>
            <a:endParaRPr lang="en-US" altLang="ja-JP" sz="4000" dirty="0">
              <a:solidFill>
                <a:schemeClr val="bg2"/>
              </a:solidFill>
            </a:endParaRPr>
          </a:p>
          <a:p>
            <a:r>
              <a:rPr kumimoji="1" lang="ja-JP" altLang="en-US" sz="4000">
                <a:solidFill>
                  <a:schemeClr val="bg2"/>
                </a:solidFill>
              </a:rPr>
              <a:t>・局所解に陥る可能性がある</a:t>
            </a:r>
            <a:endParaRPr kumimoji="1" lang="en-US" altLang="ja-JP" sz="4000" dirty="0">
              <a:solidFill>
                <a:schemeClr val="bg2"/>
              </a:solidFill>
            </a:endParaRPr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BFE7F3E1-5343-CA47-B966-982146D87344}"/>
              </a:ext>
            </a:extLst>
          </p:cNvPr>
          <p:cNvGrpSpPr/>
          <p:nvPr/>
        </p:nvGrpSpPr>
        <p:grpSpPr>
          <a:xfrm>
            <a:off x="282259" y="9479857"/>
            <a:ext cx="17326769" cy="3084663"/>
            <a:chOff x="282259" y="9479857"/>
            <a:chExt cx="17326769" cy="3084663"/>
          </a:xfrm>
        </p:grpSpPr>
        <p:sp>
          <p:nvSpPr>
            <p:cNvPr id="49" name="角丸四角形吹き出し 207">
              <a:extLst>
                <a:ext uri="{FF2B5EF4-FFF2-40B4-BE49-F238E27FC236}">
                  <a16:creationId xmlns:a16="http://schemas.microsoft.com/office/drawing/2014/main" id="{1FA2CE75-34F0-F841-928E-6B30A854FDAF}"/>
                </a:ext>
              </a:extLst>
            </p:cNvPr>
            <p:cNvSpPr/>
            <p:nvPr/>
          </p:nvSpPr>
          <p:spPr>
            <a:xfrm>
              <a:off x="282259" y="9479857"/>
              <a:ext cx="9117850" cy="904015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4000" dirty="0">
                  <a:solidFill>
                    <a:schemeClr val="tx1"/>
                  </a:solidFill>
                </a:rPr>
                <a:t>このような方法を</a:t>
              </a:r>
              <a:r>
                <a:rPr lang="ja-JP" altLang="en-US" sz="4000" b="1" dirty="0">
                  <a:solidFill>
                    <a:schemeClr val="accent2"/>
                  </a:solidFill>
                </a:rPr>
                <a:t>勾配降下法</a:t>
              </a:r>
              <a:r>
                <a:rPr lang="ja-JP" altLang="en-US" sz="4000" dirty="0">
                  <a:solidFill>
                    <a:schemeClr val="tx1"/>
                  </a:solidFill>
                </a:rPr>
                <a:t>という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50" name="三角形 49">
              <a:extLst>
                <a:ext uri="{FF2B5EF4-FFF2-40B4-BE49-F238E27FC236}">
                  <a16:creationId xmlns:a16="http://schemas.microsoft.com/office/drawing/2014/main" id="{EF0C7CB5-7F29-B544-BAB7-90A478B933AC}"/>
                </a:ext>
              </a:extLst>
            </p:cNvPr>
            <p:cNvSpPr/>
            <p:nvPr/>
          </p:nvSpPr>
          <p:spPr>
            <a:xfrm rot="5400000">
              <a:off x="980702" y="10430648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53" name="テキスト プレースホルダー 29">
              <a:extLst>
                <a:ext uri="{FF2B5EF4-FFF2-40B4-BE49-F238E27FC236}">
                  <a16:creationId xmlns:a16="http://schemas.microsoft.com/office/drawing/2014/main" id="{AC077516-B527-0549-AD20-785460A892FF}"/>
                </a:ext>
              </a:extLst>
            </p:cNvPr>
            <p:cNvSpPr txBox="1">
              <a:spLocks/>
            </p:cNvSpPr>
            <p:nvPr/>
          </p:nvSpPr>
          <p:spPr>
            <a:xfrm>
              <a:off x="1473064" y="10383614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 b="1">
                  <a:solidFill>
                    <a:schemeClr val="accent2"/>
                  </a:solidFill>
                </a:rPr>
                <a:t>最急降下法</a:t>
              </a:r>
            </a:p>
          </p:txBody>
        </p:sp>
        <p:sp>
          <p:nvSpPr>
            <p:cNvPr id="54" name="三角形 53">
              <a:extLst>
                <a:ext uri="{FF2B5EF4-FFF2-40B4-BE49-F238E27FC236}">
                  <a16:creationId xmlns:a16="http://schemas.microsoft.com/office/drawing/2014/main" id="{A1FCB254-6307-4543-8911-390FA02441DB}"/>
                </a:ext>
              </a:extLst>
            </p:cNvPr>
            <p:cNvSpPr/>
            <p:nvPr/>
          </p:nvSpPr>
          <p:spPr>
            <a:xfrm rot="5400000">
              <a:off x="974960" y="11102665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55" name="テキスト プレースホルダー 29">
              <a:extLst>
                <a:ext uri="{FF2B5EF4-FFF2-40B4-BE49-F238E27FC236}">
                  <a16:creationId xmlns:a16="http://schemas.microsoft.com/office/drawing/2014/main" id="{52FAA5C4-8CCF-7843-9504-FC3E3D7201EE}"/>
                </a:ext>
              </a:extLst>
            </p:cNvPr>
            <p:cNvSpPr txBox="1">
              <a:spLocks/>
            </p:cNvSpPr>
            <p:nvPr/>
          </p:nvSpPr>
          <p:spPr>
            <a:xfrm>
              <a:off x="1467322" y="11055631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>
                  <a:solidFill>
                    <a:schemeClr val="tx1"/>
                  </a:solidFill>
                </a:rPr>
                <a:t>確率的勾配降下法</a:t>
              </a:r>
            </a:p>
          </p:txBody>
        </p:sp>
        <p:sp>
          <p:nvSpPr>
            <p:cNvPr id="56" name="三角形 55">
              <a:extLst>
                <a:ext uri="{FF2B5EF4-FFF2-40B4-BE49-F238E27FC236}">
                  <a16:creationId xmlns:a16="http://schemas.microsoft.com/office/drawing/2014/main" id="{9BAF4288-F7C5-9947-90E4-A36625A9A492}"/>
                </a:ext>
              </a:extLst>
            </p:cNvPr>
            <p:cNvSpPr/>
            <p:nvPr/>
          </p:nvSpPr>
          <p:spPr>
            <a:xfrm rot="5400000">
              <a:off x="974960" y="11757560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57" name="テキスト プレースホルダー 29">
              <a:extLst>
                <a:ext uri="{FF2B5EF4-FFF2-40B4-BE49-F238E27FC236}">
                  <a16:creationId xmlns:a16="http://schemas.microsoft.com/office/drawing/2014/main" id="{AF02978B-417C-2343-AD79-73442E28E015}"/>
                </a:ext>
              </a:extLst>
            </p:cNvPr>
            <p:cNvSpPr txBox="1">
              <a:spLocks/>
            </p:cNvSpPr>
            <p:nvPr/>
          </p:nvSpPr>
          <p:spPr>
            <a:xfrm>
              <a:off x="1467322" y="11710526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/>
                <a:t>ミニバッチ確率的勾配降下法</a:t>
              </a:r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742C4550-0F8F-F142-897B-39BC619256F8}"/>
              </a:ext>
            </a:extLst>
          </p:cNvPr>
          <p:cNvGrpSpPr/>
          <p:nvPr/>
        </p:nvGrpSpPr>
        <p:grpSpPr>
          <a:xfrm>
            <a:off x="617232" y="3371855"/>
            <a:ext cx="539448" cy="487368"/>
            <a:chOff x="400056" y="1061560"/>
            <a:chExt cx="269724" cy="243684"/>
          </a:xfrm>
        </p:grpSpPr>
        <p:sp>
          <p:nvSpPr>
            <p:cNvPr id="44" name="三角形 10">
              <a:extLst>
                <a:ext uri="{FF2B5EF4-FFF2-40B4-BE49-F238E27FC236}">
                  <a16:creationId xmlns:a16="http://schemas.microsoft.com/office/drawing/2014/main" id="{2D67C266-F5A0-0A4E-9BF3-E5E3BC918E41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45" name="三角形 11">
              <a:extLst>
                <a:ext uri="{FF2B5EF4-FFF2-40B4-BE49-F238E27FC236}">
                  <a16:creationId xmlns:a16="http://schemas.microsoft.com/office/drawing/2014/main" id="{23C200CA-6AE2-3447-A3C5-4491343DB5CD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51" name="テキスト プレースホルダー 27">
            <a:extLst>
              <a:ext uri="{FF2B5EF4-FFF2-40B4-BE49-F238E27FC236}">
                <a16:creationId xmlns:a16="http://schemas.microsoft.com/office/drawing/2014/main" id="{33F66332-82B0-044B-8F05-B2819ABA9C57}"/>
              </a:ext>
            </a:extLst>
          </p:cNvPr>
          <p:cNvSpPr txBox="1">
            <a:spLocks/>
          </p:cNvSpPr>
          <p:nvPr/>
        </p:nvSpPr>
        <p:spPr>
          <a:xfrm>
            <a:off x="1254486" y="3299230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</a:t>
            </a:r>
            <a:r>
              <a:rPr lang="ja-JP" altLang="en-US"/>
              <a:t> 学習完了まで以下を繰り返す</a:t>
            </a:r>
            <a:endParaRPr lang="en-US" altLang="ja-JP" dirty="0"/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4D07167A-B586-004A-9C01-C05E66DE9BFB}"/>
              </a:ext>
            </a:extLst>
          </p:cNvPr>
          <p:cNvGrpSpPr/>
          <p:nvPr/>
        </p:nvGrpSpPr>
        <p:grpSpPr>
          <a:xfrm>
            <a:off x="8695898" y="5385506"/>
            <a:ext cx="11285120" cy="2530629"/>
            <a:chOff x="7370580" y="7214448"/>
            <a:chExt cx="10353863" cy="25306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18C561E9-30FF-4949-BFAD-DE6629A7B5CC}"/>
                    </a:ext>
                  </a:extLst>
                </p:cNvPr>
                <p:cNvSpPr txBox="1"/>
                <p:nvPr/>
              </p:nvSpPr>
              <p:spPr>
                <a:xfrm>
                  <a:off x="7370580" y="7262681"/>
                  <a:ext cx="4238996" cy="21237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ja-JP" altLang="en-US" sz="2800" dirty="0"/>
                    <a:t>重みベクトル</a:t>
                  </a:r>
                  <a:endParaRPr lang="en-US" altLang="ja-JP" sz="2800" dirty="0"/>
                </a:p>
                <a:p>
                  <a:pPr algn="r"/>
                  <a:r>
                    <a:rPr kumimoji="1" lang="ja-JP" altLang="en-US" sz="2800" b="0" dirty="0"/>
                    <a:t>教師データ</a:t>
                  </a:r>
                  <a:endParaRPr kumimoji="1" lang="en-US" altLang="ja-JP" sz="2800" b="0" dirty="0"/>
                </a:p>
                <a:p>
                  <a:pPr algn="r"/>
                  <a:r>
                    <a:rPr kumimoji="1" lang="ja-JP" altLang="en-US" sz="2800" b="0" dirty="0"/>
                    <a:t>教師データのラベル</a:t>
                  </a:r>
                  <a:endParaRPr lang="en-US" altLang="ja-JP" sz="2800" dirty="0"/>
                </a:p>
                <a:p>
                  <a:pPr algn="r"/>
                  <a:endParaRPr kumimoji="1" lang="en-US" altLang="ja-JP" sz="2000" b="0" dirty="0"/>
                </a:p>
                <a:p>
                  <a:pPr algn="r"/>
                  <a:r>
                    <a:rPr kumimoji="1" lang="ja-JP" altLang="en-US" sz="2800" b="0" dirty="0"/>
                    <a:t>誤差</a:t>
                  </a:r>
                  <a14:m>
                    <m:oMath xmlns:m="http://schemas.openxmlformats.org/officeDocument/2006/math">
                      <m:r>
                        <a:rPr kumimoji="1" lang="ja-JP" altLang="en-US" sz="2800" b="0" i="1" smtClean="0">
                          <a:latin typeface="Cambria Math" panose="02040503050406030204" pitchFamily="18" charset="0"/>
                        </a:rPr>
                        <m:t>関数</m:t>
                      </m:r>
                    </m:oMath>
                  </a14:m>
                  <a:endParaRPr kumimoji="1" lang="en-US" altLang="ja-JP" sz="2800" b="0" dirty="0"/>
                </a:p>
              </p:txBody>
            </p:sp>
          </mc:Choice>
          <mc:Fallback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18C561E9-30FF-4949-BFAD-DE6629A7B5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580" y="7262681"/>
                  <a:ext cx="4238996" cy="2123723"/>
                </a:xfrm>
                <a:prstGeom prst="rect">
                  <a:avLst/>
                </a:prstGeom>
                <a:blipFill>
                  <a:blip r:embed="rId6"/>
                  <a:stretch>
                    <a:fillRect t="-2976" r="-2466" b="-773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AEC976F0-FDD6-4940-A85F-9B6010349C3F}"/>
                    </a:ext>
                  </a:extLst>
                </p:cNvPr>
                <p:cNvSpPr txBox="1"/>
                <p:nvPr/>
              </p:nvSpPr>
              <p:spPr>
                <a:xfrm>
                  <a:off x="11432125" y="7214448"/>
                  <a:ext cx="6292318" cy="25306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800" dirty="0"/>
                    <a:t>：</a:t>
                  </a:r>
                  <a:r>
                    <a:rPr lang="en-US" altLang="ja-JP" sz="28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2800" b="0" dirty="0"/>
                </a:p>
                <a:p>
                  <a:r>
                    <a:rPr kumimoji="1" lang="ja-JP" altLang="en-US" sz="2800" b="0" dirty="0"/>
                    <a:t>：</a:t>
                  </a:r>
                  <a:r>
                    <a:rPr lang="en-US" altLang="ja-JP" sz="28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2800" b="0" dirty="0"/>
                </a:p>
                <a:p>
                  <a:r>
                    <a:rPr kumimoji="1" lang="ja-JP" altLang="en-US" sz="2800" b="0" dirty="0"/>
                    <a:t>：</a:t>
                  </a:r>
                  <a:r>
                    <a:rPr lang="en-US" altLang="ja-JP" sz="2800" b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ja-JP" sz="2800" i="1" dirty="0">
                      <a:latin typeface="Cambria Math" panose="02040503050406030204" pitchFamily="18" charset="0"/>
                    </a:rPr>
                    <a:t>    </a:t>
                  </a:r>
                  <a:r>
                    <a:rPr lang="en-US" altLang="ja-JP" sz="2800" dirty="0">
                      <a:latin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</m:t>
                      </m:r>
                    </m:oMath>
                  </a14:m>
                  <a:r>
                    <a:rPr lang="en-US" altLang="ja-JP" sz="2800" dirty="0">
                      <a:latin typeface="Cambria Math" panose="02040503050406030204" pitchFamily="18" charset="0"/>
                    </a:rPr>
                    <a:t>)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ja-JP" altLang="en-US" sz="2800" i="1"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func>
                          <m:func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28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0,−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ja-JP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ja-JP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ja-JP" sz="28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sSubSup>
                                      <m:sSubSupPr>
                                        <m:ctrlPr>
                                          <a:rPr lang="en-US" altLang="ja-JP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28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ja-JP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2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ja-JP" sz="2800" b="0" dirty="0"/>
                </a:p>
              </p:txBody>
            </p:sp>
          </mc:Choice>
          <mc:Fallback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AEC976F0-FDD6-4940-A85F-9B6010349C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2125" y="7214448"/>
                  <a:ext cx="6292318" cy="2530629"/>
                </a:xfrm>
                <a:prstGeom prst="rect">
                  <a:avLst/>
                </a:prstGeom>
                <a:blipFill>
                  <a:blip r:embed="rId7"/>
                  <a:stretch>
                    <a:fillRect l="-1664" t="-4500" b="-81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三角形 59">
            <a:extLst>
              <a:ext uri="{FF2B5EF4-FFF2-40B4-BE49-F238E27FC236}">
                <a16:creationId xmlns:a16="http://schemas.microsoft.com/office/drawing/2014/main" id="{428232DF-B971-7343-8C11-36858B6462B5}"/>
              </a:ext>
            </a:extLst>
          </p:cNvPr>
          <p:cNvSpPr/>
          <p:nvPr/>
        </p:nvSpPr>
        <p:spPr>
          <a:xfrm rot="5400000">
            <a:off x="1076238" y="4189912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61" name="テキスト プレースホルダー 29">
            <a:extLst>
              <a:ext uri="{FF2B5EF4-FFF2-40B4-BE49-F238E27FC236}">
                <a16:creationId xmlns:a16="http://schemas.microsoft.com/office/drawing/2014/main" id="{411892C6-2ADD-F144-9F68-5FF02AD66B86}"/>
              </a:ext>
            </a:extLst>
          </p:cNvPr>
          <p:cNvSpPr txBox="1">
            <a:spLocks/>
          </p:cNvSpPr>
          <p:nvPr/>
        </p:nvSpPr>
        <p:spPr>
          <a:xfrm>
            <a:off x="1568600" y="4074638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2.1 </a:t>
            </a:r>
            <a:r>
              <a:rPr lang="ja-JP" altLang="en-US"/>
              <a:t>教師データを入力し重みベクトルを更新する</a:t>
            </a:r>
          </a:p>
        </p:txBody>
      </p:sp>
      <p:sp>
        <p:nvSpPr>
          <p:cNvPr id="63" name="三角形 62">
            <a:extLst>
              <a:ext uri="{FF2B5EF4-FFF2-40B4-BE49-F238E27FC236}">
                <a16:creationId xmlns:a16="http://schemas.microsoft.com/office/drawing/2014/main" id="{20C417BE-1208-5043-B37C-38E2DBC4ED5A}"/>
              </a:ext>
            </a:extLst>
          </p:cNvPr>
          <p:cNvSpPr/>
          <p:nvPr/>
        </p:nvSpPr>
        <p:spPr>
          <a:xfrm rot="5400000">
            <a:off x="1076238" y="4876973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64" name="テキスト プレースホルダー 29">
            <a:extLst>
              <a:ext uri="{FF2B5EF4-FFF2-40B4-BE49-F238E27FC236}">
                <a16:creationId xmlns:a16="http://schemas.microsoft.com/office/drawing/2014/main" id="{0F87A64E-2898-D043-B306-99F66B6D6EDF}"/>
              </a:ext>
            </a:extLst>
          </p:cNvPr>
          <p:cNvSpPr txBox="1">
            <a:spLocks/>
          </p:cNvSpPr>
          <p:nvPr/>
        </p:nvSpPr>
        <p:spPr>
          <a:xfrm>
            <a:off x="1568600" y="4761699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2.2</a:t>
            </a:r>
            <a:r>
              <a:rPr lang="ja-JP" altLang="en-US"/>
              <a:t> 全教師データについて正しく出力が行われたら終了</a:t>
            </a:r>
          </a:p>
        </p:txBody>
      </p:sp>
    </p:spTree>
    <p:extLst>
      <p:ext uri="{BB962C8B-B14F-4D97-AF65-F5344CB8AC3E}">
        <p14:creationId xmlns:p14="http://schemas.microsoft.com/office/powerpoint/2010/main" val="2073920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/>
              <a:t>単純パーセプトロン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1.</a:t>
            </a:r>
            <a:r>
              <a:rPr lang="ja-JP" altLang="en-US" dirty="0"/>
              <a:t> 重みベクトルを初期化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単純パーセプトロンの学習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13907E8-C1B2-4C1F-89F1-A42E500934D0}"/>
                  </a:ext>
                </a:extLst>
              </p:cNvPr>
              <p:cNvSpPr txBox="1"/>
              <p:nvPr/>
            </p:nvSpPr>
            <p:spPr>
              <a:xfrm>
                <a:off x="329985" y="6479637"/>
                <a:ext cx="81998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kumimoji="1" lang="ja-JP" altLang="en-US" sz="4000" dirty="0"/>
                  <a:t>方向に進む</a:t>
                </a:r>
                <a:r>
                  <a:rPr lang="ja-JP" altLang="en-US" sz="4000" dirty="0"/>
                  <a:t>と関数値は減少</a:t>
                </a:r>
                <a:endParaRPr kumimoji="1" lang="ja-JP" altLang="en-US" sz="40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13907E8-C1B2-4C1F-89F1-A42E50093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85" y="6479637"/>
                <a:ext cx="8199873" cy="707886"/>
              </a:xfrm>
              <a:prstGeom prst="rect">
                <a:avLst/>
              </a:prstGeom>
              <a:blipFill>
                <a:blip r:embed="rId3"/>
                <a:stretch>
                  <a:fillRect t="-12281" r="-1546" b="-36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三角形 63">
            <a:extLst>
              <a:ext uri="{FF2B5EF4-FFF2-40B4-BE49-F238E27FC236}">
                <a16:creationId xmlns:a16="http://schemas.microsoft.com/office/drawing/2014/main" id="{6EC1C3A0-7045-4CBF-A549-81639D799BBE}"/>
              </a:ext>
            </a:extLst>
          </p:cNvPr>
          <p:cNvSpPr/>
          <p:nvPr/>
        </p:nvSpPr>
        <p:spPr>
          <a:xfrm rot="10800000">
            <a:off x="3798342" y="7394064"/>
            <a:ext cx="1545384" cy="68343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B9C72E89-EBD7-4103-8D5B-931B4DEEDAF2}"/>
              </a:ext>
            </a:extLst>
          </p:cNvPr>
          <p:cNvGrpSpPr/>
          <p:nvPr/>
        </p:nvGrpSpPr>
        <p:grpSpPr>
          <a:xfrm>
            <a:off x="348012" y="8261126"/>
            <a:ext cx="11057578" cy="767113"/>
            <a:chOff x="460582" y="10136518"/>
            <a:chExt cx="11057578" cy="7671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116CCF43-1972-45C6-AEDD-64675A7D9A5B}"/>
                    </a:ext>
                  </a:extLst>
                </p:cNvPr>
                <p:cNvSpPr txBox="1"/>
                <p:nvPr/>
              </p:nvSpPr>
              <p:spPr>
                <a:xfrm>
                  <a:off x="5980426" y="10136518"/>
                  <a:ext cx="5537734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ja-JP" altLang="en-US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  <m:r>
                          <m:rPr>
                            <m:sty m:val="p"/>
                          </m:rP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4000" i="1" dirty="0"/>
                </a:p>
              </p:txBody>
            </p:sp>
          </mc:Choice>
          <mc:Fallback xmlns=""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116CCF43-1972-45C6-AEDD-64675A7D9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426" y="10136518"/>
                  <a:ext cx="5537734" cy="707886"/>
                </a:xfrm>
                <a:prstGeom prst="rect">
                  <a:avLst/>
                </a:prstGeom>
                <a:blipFill>
                  <a:blip r:embed="rId4"/>
                  <a:stretch>
                    <a:fillRect r="-915" b="-2456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26819164-0068-47E9-9D11-FC6DEC17DCB9}"/>
                </a:ext>
              </a:extLst>
            </p:cNvPr>
            <p:cNvSpPr txBox="1"/>
            <p:nvPr/>
          </p:nvSpPr>
          <p:spPr>
            <a:xfrm>
              <a:off x="460582" y="10195745"/>
              <a:ext cx="58272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000" dirty="0"/>
                <a:t>重みベクトルの更新式：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角丸四角形吹き出し 207">
                <a:extLst>
                  <a:ext uri="{FF2B5EF4-FFF2-40B4-BE49-F238E27FC236}">
                    <a16:creationId xmlns:a16="http://schemas.microsoft.com/office/drawing/2014/main" id="{35460DE5-601A-4AEB-8E1E-F4156FEF0FDB}"/>
                  </a:ext>
                </a:extLst>
              </p:cNvPr>
              <p:cNvSpPr/>
              <p:nvPr/>
            </p:nvSpPr>
            <p:spPr>
              <a:xfrm>
                <a:off x="11695092" y="8019520"/>
                <a:ext cx="5331333" cy="1623837"/>
              </a:xfrm>
              <a:prstGeom prst="wedgeRoundRectCallout">
                <a:avLst>
                  <a:gd name="adj1" fmla="val -57272"/>
                  <a:gd name="adj2" fmla="val -9643"/>
                  <a:gd name="adj3" fmla="val 16667"/>
                </a:avLst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角丸四角形吹き出し 207">
                <a:extLst>
                  <a:ext uri="{FF2B5EF4-FFF2-40B4-BE49-F238E27FC236}">
                    <a16:creationId xmlns:a16="http://schemas.microsoft.com/office/drawing/2014/main" id="{35460DE5-601A-4AEB-8E1E-F4156FEF0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5092" y="8019520"/>
                <a:ext cx="5331333" cy="1623837"/>
              </a:xfrm>
              <a:prstGeom prst="wedgeRoundRectCallout">
                <a:avLst>
                  <a:gd name="adj1" fmla="val -57272"/>
                  <a:gd name="adj2" fmla="val -9643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CC36E72D-17A4-5E4C-9B58-74DEFC85F4D8}"/>
              </a:ext>
            </a:extLst>
          </p:cNvPr>
          <p:cNvGrpSpPr/>
          <p:nvPr/>
        </p:nvGrpSpPr>
        <p:grpSpPr>
          <a:xfrm>
            <a:off x="11429478" y="9966146"/>
            <a:ext cx="5666684" cy="2970135"/>
            <a:chOff x="11429478" y="9966146"/>
            <a:chExt cx="5666684" cy="2970135"/>
          </a:xfrm>
        </p:grpSpPr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8FDEFB27-74A2-394A-8CE9-9FECCF2D6B11}"/>
                </a:ext>
              </a:extLst>
            </p:cNvPr>
            <p:cNvGrpSpPr/>
            <p:nvPr/>
          </p:nvGrpSpPr>
          <p:grpSpPr>
            <a:xfrm>
              <a:off x="11429478" y="9966146"/>
              <a:ext cx="5666684" cy="2970135"/>
              <a:chOff x="11429478" y="9966146"/>
              <a:chExt cx="5666684" cy="2970135"/>
            </a:xfrm>
          </p:grpSpPr>
          <p:sp>
            <p:nvSpPr>
              <p:cNvPr id="74" name="楕円 24">
                <a:extLst>
                  <a:ext uri="{FF2B5EF4-FFF2-40B4-BE49-F238E27FC236}">
                    <a16:creationId xmlns:a16="http://schemas.microsoft.com/office/drawing/2014/main" id="{E4420182-AB9F-9740-AE55-84A5E633F01A}"/>
                  </a:ext>
                </a:extLst>
              </p:cNvPr>
              <p:cNvSpPr/>
              <p:nvPr/>
            </p:nvSpPr>
            <p:spPr>
              <a:xfrm>
                <a:off x="14190820" y="11381066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75" name="楕円 24">
                <a:extLst>
                  <a:ext uri="{FF2B5EF4-FFF2-40B4-BE49-F238E27FC236}">
                    <a16:creationId xmlns:a16="http://schemas.microsoft.com/office/drawing/2014/main" id="{86D6160A-B2E5-5441-8A44-760622C35A28}"/>
                  </a:ext>
                </a:extLst>
              </p:cNvPr>
              <p:cNvSpPr/>
              <p:nvPr/>
            </p:nvSpPr>
            <p:spPr>
              <a:xfrm>
                <a:off x="13099916" y="10851534"/>
                <a:ext cx="2325811" cy="124316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78" name="楕円 24">
                <a:extLst>
                  <a:ext uri="{FF2B5EF4-FFF2-40B4-BE49-F238E27FC236}">
                    <a16:creationId xmlns:a16="http://schemas.microsoft.com/office/drawing/2014/main" id="{03325503-06A8-CC45-849A-8F6E55ED029E}"/>
                  </a:ext>
                </a:extLst>
              </p:cNvPr>
              <p:cNvSpPr/>
              <p:nvPr/>
            </p:nvSpPr>
            <p:spPr>
              <a:xfrm>
                <a:off x="12210820" y="10358333"/>
                <a:ext cx="4104000" cy="2196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79" name="楕円 24">
                <a:extLst>
                  <a:ext uri="{FF2B5EF4-FFF2-40B4-BE49-F238E27FC236}">
                    <a16:creationId xmlns:a16="http://schemas.microsoft.com/office/drawing/2014/main" id="{0B2DA734-71BC-4B43-8016-4D4735FB3C03}"/>
                  </a:ext>
                </a:extLst>
              </p:cNvPr>
              <p:cNvSpPr/>
              <p:nvPr/>
            </p:nvSpPr>
            <p:spPr>
              <a:xfrm>
                <a:off x="11429478" y="9966146"/>
                <a:ext cx="5666684" cy="297013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</p:grp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7971C8E4-5A07-3941-85A0-A3D3A060FABF}"/>
                </a:ext>
              </a:extLst>
            </p:cNvPr>
            <p:cNvCxnSpPr>
              <a:cxnSpLocks/>
            </p:cNvCxnSpPr>
            <p:nvPr/>
          </p:nvCxnSpPr>
          <p:spPr>
            <a:xfrm>
              <a:off x="13267063" y="11968261"/>
              <a:ext cx="587762" cy="299745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5CBC4FAE-5ED5-D34F-8F28-4AF441C4F4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67063" y="11929740"/>
              <a:ext cx="0" cy="574541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23431963-7084-EB43-8E2A-C8F70EDD26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34430" y="12496280"/>
              <a:ext cx="799433" cy="131884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F99163AB-5A81-C945-B1C2-4C0E40B86A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20427" y="11869154"/>
              <a:ext cx="514393" cy="386445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4677B8A4-4934-B848-98BC-F8D77B0B3A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796372" y="11502073"/>
              <a:ext cx="466449" cy="382272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8FCF16DE-86AC-AF46-9ED5-21E9CB9296F4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 flipV="1">
              <a:off x="13820427" y="11453066"/>
              <a:ext cx="370393" cy="78678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80FAC306-2EB1-D043-BEF3-173B45403D26}"/>
              </a:ext>
            </a:extLst>
          </p:cNvPr>
          <p:cNvGrpSpPr/>
          <p:nvPr/>
        </p:nvGrpSpPr>
        <p:grpSpPr>
          <a:xfrm>
            <a:off x="282259" y="9479857"/>
            <a:ext cx="17326769" cy="3084663"/>
            <a:chOff x="282259" y="9479857"/>
            <a:chExt cx="17326769" cy="3084663"/>
          </a:xfrm>
        </p:grpSpPr>
        <p:sp>
          <p:nvSpPr>
            <p:cNvPr id="72" name="角丸四角形吹き出し 207">
              <a:extLst>
                <a:ext uri="{FF2B5EF4-FFF2-40B4-BE49-F238E27FC236}">
                  <a16:creationId xmlns:a16="http://schemas.microsoft.com/office/drawing/2014/main" id="{1EE69F58-F226-A545-8789-23DF33AAE3BB}"/>
                </a:ext>
              </a:extLst>
            </p:cNvPr>
            <p:cNvSpPr/>
            <p:nvPr/>
          </p:nvSpPr>
          <p:spPr>
            <a:xfrm>
              <a:off x="282259" y="9479857"/>
              <a:ext cx="9117850" cy="904015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4000" dirty="0">
                  <a:solidFill>
                    <a:schemeClr val="tx1"/>
                  </a:solidFill>
                </a:rPr>
                <a:t>このような方法を</a:t>
              </a:r>
              <a:r>
                <a:rPr lang="ja-JP" altLang="en-US" sz="4000" b="1" dirty="0">
                  <a:solidFill>
                    <a:schemeClr val="accent2"/>
                  </a:solidFill>
                </a:rPr>
                <a:t>勾配降下法</a:t>
              </a:r>
              <a:r>
                <a:rPr lang="ja-JP" altLang="en-US" sz="4000" dirty="0">
                  <a:solidFill>
                    <a:schemeClr val="tx1"/>
                  </a:solidFill>
                </a:rPr>
                <a:t>という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73" name="三角形 72">
              <a:extLst>
                <a:ext uri="{FF2B5EF4-FFF2-40B4-BE49-F238E27FC236}">
                  <a16:creationId xmlns:a16="http://schemas.microsoft.com/office/drawing/2014/main" id="{3CD133B1-4193-2A48-8411-7BF4446F5055}"/>
                </a:ext>
              </a:extLst>
            </p:cNvPr>
            <p:cNvSpPr/>
            <p:nvPr/>
          </p:nvSpPr>
          <p:spPr>
            <a:xfrm rot="5400000">
              <a:off x="980702" y="10430648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76" name="テキスト プレースホルダー 29">
              <a:extLst>
                <a:ext uri="{FF2B5EF4-FFF2-40B4-BE49-F238E27FC236}">
                  <a16:creationId xmlns:a16="http://schemas.microsoft.com/office/drawing/2014/main" id="{187CEBC1-8277-234E-B2E2-F868CADBCF33}"/>
                </a:ext>
              </a:extLst>
            </p:cNvPr>
            <p:cNvSpPr txBox="1">
              <a:spLocks/>
            </p:cNvSpPr>
            <p:nvPr/>
          </p:nvSpPr>
          <p:spPr>
            <a:xfrm>
              <a:off x="1473064" y="10383614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>
                  <a:solidFill>
                    <a:schemeClr val="tx1"/>
                  </a:solidFill>
                </a:rPr>
                <a:t>最急降下法</a:t>
              </a:r>
            </a:p>
          </p:txBody>
        </p:sp>
        <p:sp>
          <p:nvSpPr>
            <p:cNvPr id="77" name="三角形 76">
              <a:extLst>
                <a:ext uri="{FF2B5EF4-FFF2-40B4-BE49-F238E27FC236}">
                  <a16:creationId xmlns:a16="http://schemas.microsoft.com/office/drawing/2014/main" id="{F49E7C62-5F79-644B-97FF-50E11723B2A3}"/>
                </a:ext>
              </a:extLst>
            </p:cNvPr>
            <p:cNvSpPr/>
            <p:nvPr/>
          </p:nvSpPr>
          <p:spPr>
            <a:xfrm rot="5400000">
              <a:off x="974960" y="11102665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87" name="テキスト プレースホルダー 29">
              <a:extLst>
                <a:ext uri="{FF2B5EF4-FFF2-40B4-BE49-F238E27FC236}">
                  <a16:creationId xmlns:a16="http://schemas.microsoft.com/office/drawing/2014/main" id="{245E547B-8898-E341-A1D9-831349BA0F59}"/>
                </a:ext>
              </a:extLst>
            </p:cNvPr>
            <p:cNvSpPr txBox="1">
              <a:spLocks/>
            </p:cNvSpPr>
            <p:nvPr/>
          </p:nvSpPr>
          <p:spPr>
            <a:xfrm>
              <a:off x="1467322" y="11055631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 b="1">
                  <a:solidFill>
                    <a:schemeClr val="accent2"/>
                  </a:solidFill>
                </a:rPr>
                <a:t>確率的勾配降下法</a:t>
              </a:r>
            </a:p>
          </p:txBody>
        </p:sp>
        <p:sp>
          <p:nvSpPr>
            <p:cNvPr id="90" name="三角形 89">
              <a:extLst>
                <a:ext uri="{FF2B5EF4-FFF2-40B4-BE49-F238E27FC236}">
                  <a16:creationId xmlns:a16="http://schemas.microsoft.com/office/drawing/2014/main" id="{D1A46F96-DD29-CA44-A92B-3D12F91DC970}"/>
                </a:ext>
              </a:extLst>
            </p:cNvPr>
            <p:cNvSpPr/>
            <p:nvPr/>
          </p:nvSpPr>
          <p:spPr>
            <a:xfrm rot="5400000">
              <a:off x="974960" y="11757560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92" name="テキスト プレースホルダー 29">
              <a:extLst>
                <a:ext uri="{FF2B5EF4-FFF2-40B4-BE49-F238E27FC236}">
                  <a16:creationId xmlns:a16="http://schemas.microsoft.com/office/drawing/2014/main" id="{18491876-E6DF-F546-872D-F623CCC13B57}"/>
                </a:ext>
              </a:extLst>
            </p:cNvPr>
            <p:cNvSpPr txBox="1">
              <a:spLocks/>
            </p:cNvSpPr>
            <p:nvPr/>
          </p:nvSpPr>
          <p:spPr>
            <a:xfrm>
              <a:off x="1467322" y="11710526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/>
                <a:t>ミニバッチ確率的勾配降下法</a:t>
              </a: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E1ECBE64-83A0-1F4E-AE6B-86DD67FB2969}"/>
              </a:ext>
            </a:extLst>
          </p:cNvPr>
          <p:cNvGrpSpPr/>
          <p:nvPr/>
        </p:nvGrpSpPr>
        <p:grpSpPr>
          <a:xfrm>
            <a:off x="617232" y="3371855"/>
            <a:ext cx="539448" cy="487368"/>
            <a:chOff x="400056" y="1061560"/>
            <a:chExt cx="269724" cy="243684"/>
          </a:xfrm>
        </p:grpSpPr>
        <p:sp>
          <p:nvSpPr>
            <p:cNvPr id="54" name="三角形 10">
              <a:extLst>
                <a:ext uri="{FF2B5EF4-FFF2-40B4-BE49-F238E27FC236}">
                  <a16:creationId xmlns:a16="http://schemas.microsoft.com/office/drawing/2014/main" id="{7E50B3AB-20E7-C149-933B-806D67251B41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55" name="三角形 11">
              <a:extLst>
                <a:ext uri="{FF2B5EF4-FFF2-40B4-BE49-F238E27FC236}">
                  <a16:creationId xmlns:a16="http://schemas.microsoft.com/office/drawing/2014/main" id="{4C365096-1FEF-6048-B273-0C3B3E66DBB0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57" name="テキスト プレースホルダー 27">
            <a:extLst>
              <a:ext uri="{FF2B5EF4-FFF2-40B4-BE49-F238E27FC236}">
                <a16:creationId xmlns:a16="http://schemas.microsoft.com/office/drawing/2014/main" id="{0EB41C9D-44F1-D84C-8796-FA05B1C9F6A2}"/>
              </a:ext>
            </a:extLst>
          </p:cNvPr>
          <p:cNvSpPr txBox="1">
            <a:spLocks/>
          </p:cNvSpPr>
          <p:nvPr/>
        </p:nvSpPr>
        <p:spPr>
          <a:xfrm>
            <a:off x="1254486" y="3299230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</a:t>
            </a:r>
            <a:r>
              <a:rPr lang="ja-JP" altLang="en-US"/>
              <a:t> 学習完了まで以下を繰り返す</a:t>
            </a:r>
            <a:endParaRPr lang="en-US" altLang="ja-JP" dirty="0"/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7D1DB109-8CF7-FE46-9F92-215FECB1F99B}"/>
              </a:ext>
            </a:extLst>
          </p:cNvPr>
          <p:cNvGrpSpPr/>
          <p:nvPr/>
        </p:nvGrpSpPr>
        <p:grpSpPr>
          <a:xfrm>
            <a:off x="8695898" y="5385506"/>
            <a:ext cx="11285120" cy="2530629"/>
            <a:chOff x="7370580" y="7214448"/>
            <a:chExt cx="10353863" cy="25306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AFC20E67-ED08-9145-8738-79DB24E21767}"/>
                    </a:ext>
                  </a:extLst>
                </p:cNvPr>
                <p:cNvSpPr txBox="1"/>
                <p:nvPr/>
              </p:nvSpPr>
              <p:spPr>
                <a:xfrm>
                  <a:off x="7370580" y="7262681"/>
                  <a:ext cx="4238996" cy="21237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ja-JP" altLang="en-US" sz="2800" dirty="0"/>
                    <a:t>重みベクトル</a:t>
                  </a:r>
                  <a:endParaRPr lang="en-US" altLang="ja-JP" sz="2800" dirty="0"/>
                </a:p>
                <a:p>
                  <a:pPr algn="r"/>
                  <a:r>
                    <a:rPr kumimoji="1" lang="ja-JP" altLang="en-US" sz="2800" b="0" dirty="0"/>
                    <a:t>教師データ</a:t>
                  </a:r>
                  <a:endParaRPr kumimoji="1" lang="en-US" altLang="ja-JP" sz="2800" b="0" dirty="0"/>
                </a:p>
                <a:p>
                  <a:pPr algn="r"/>
                  <a:r>
                    <a:rPr kumimoji="1" lang="ja-JP" altLang="en-US" sz="2800" b="0" dirty="0"/>
                    <a:t>教師データのラベル</a:t>
                  </a:r>
                  <a:endParaRPr lang="en-US" altLang="ja-JP" sz="2800" dirty="0"/>
                </a:p>
                <a:p>
                  <a:pPr algn="r"/>
                  <a:endParaRPr kumimoji="1" lang="en-US" altLang="ja-JP" sz="2000" b="0" dirty="0"/>
                </a:p>
                <a:p>
                  <a:pPr algn="r"/>
                  <a:r>
                    <a:rPr kumimoji="1" lang="ja-JP" altLang="en-US" sz="2800" b="0" dirty="0"/>
                    <a:t>誤差</a:t>
                  </a:r>
                  <a14:m>
                    <m:oMath xmlns:m="http://schemas.openxmlformats.org/officeDocument/2006/math">
                      <m:r>
                        <a:rPr kumimoji="1" lang="ja-JP" altLang="en-US" sz="2800" b="0" i="1" smtClean="0">
                          <a:latin typeface="Cambria Math" panose="02040503050406030204" pitchFamily="18" charset="0"/>
                        </a:rPr>
                        <m:t>関数</m:t>
                      </m:r>
                    </m:oMath>
                  </a14:m>
                  <a:endParaRPr kumimoji="1" lang="en-US" altLang="ja-JP" sz="2800" b="0" dirty="0"/>
                </a:p>
              </p:txBody>
            </p:sp>
          </mc:Choice>
          <mc:Fallback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AFC20E67-ED08-9145-8738-79DB24E217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580" y="7262681"/>
                  <a:ext cx="4238996" cy="2123723"/>
                </a:xfrm>
                <a:prstGeom prst="rect">
                  <a:avLst/>
                </a:prstGeom>
                <a:blipFill>
                  <a:blip r:embed="rId6"/>
                  <a:stretch>
                    <a:fillRect t="-2976" r="-2466" b="-773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E39D8E5A-8747-364D-9EC0-FA1C0343F0F5}"/>
                    </a:ext>
                  </a:extLst>
                </p:cNvPr>
                <p:cNvSpPr txBox="1"/>
                <p:nvPr/>
              </p:nvSpPr>
              <p:spPr>
                <a:xfrm>
                  <a:off x="11432125" y="7214448"/>
                  <a:ext cx="6292318" cy="25306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800" dirty="0"/>
                    <a:t>：</a:t>
                  </a:r>
                  <a:r>
                    <a:rPr lang="en-US" altLang="ja-JP" sz="28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2800" b="0" dirty="0"/>
                </a:p>
                <a:p>
                  <a:r>
                    <a:rPr kumimoji="1" lang="ja-JP" altLang="en-US" sz="2800" b="0" dirty="0"/>
                    <a:t>：</a:t>
                  </a:r>
                  <a:r>
                    <a:rPr lang="en-US" altLang="ja-JP" sz="28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2800" b="0" dirty="0"/>
                </a:p>
                <a:p>
                  <a:r>
                    <a:rPr kumimoji="1" lang="ja-JP" altLang="en-US" sz="2800" b="0" dirty="0"/>
                    <a:t>：</a:t>
                  </a:r>
                  <a:r>
                    <a:rPr lang="en-US" altLang="ja-JP" sz="2800" b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ja-JP" sz="2800" i="1" dirty="0">
                      <a:latin typeface="Cambria Math" panose="02040503050406030204" pitchFamily="18" charset="0"/>
                    </a:rPr>
                    <a:t>    </a:t>
                  </a:r>
                  <a:r>
                    <a:rPr lang="en-US" altLang="ja-JP" sz="2800" dirty="0">
                      <a:latin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</m:t>
                      </m:r>
                    </m:oMath>
                  </a14:m>
                  <a:r>
                    <a:rPr lang="en-US" altLang="ja-JP" sz="2800" dirty="0">
                      <a:latin typeface="Cambria Math" panose="02040503050406030204" pitchFamily="18" charset="0"/>
                    </a:rPr>
                    <a:t>)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ja-JP" altLang="en-US" sz="2800" i="1"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func>
                          <m:func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28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0,−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ja-JP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ja-JP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ja-JP" sz="28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sSubSup>
                                      <m:sSubSupPr>
                                        <m:ctrlPr>
                                          <a:rPr lang="en-US" altLang="ja-JP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28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ja-JP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2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ja-JP" sz="2800" b="0" dirty="0"/>
                </a:p>
              </p:txBody>
            </p:sp>
          </mc:Choice>
          <mc:Fallback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E39D8E5A-8747-364D-9EC0-FA1C0343F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2125" y="7214448"/>
                  <a:ext cx="6292318" cy="2530629"/>
                </a:xfrm>
                <a:prstGeom prst="rect">
                  <a:avLst/>
                </a:prstGeom>
                <a:blipFill>
                  <a:blip r:embed="rId7"/>
                  <a:stretch>
                    <a:fillRect l="-1664" t="-4500" b="-81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三角形 60">
            <a:extLst>
              <a:ext uri="{FF2B5EF4-FFF2-40B4-BE49-F238E27FC236}">
                <a16:creationId xmlns:a16="http://schemas.microsoft.com/office/drawing/2014/main" id="{F0045D33-612E-554E-8E50-EA3481125788}"/>
              </a:ext>
            </a:extLst>
          </p:cNvPr>
          <p:cNvSpPr/>
          <p:nvPr/>
        </p:nvSpPr>
        <p:spPr>
          <a:xfrm rot="5400000">
            <a:off x="1076238" y="4189912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63" name="テキスト プレースホルダー 29">
            <a:extLst>
              <a:ext uri="{FF2B5EF4-FFF2-40B4-BE49-F238E27FC236}">
                <a16:creationId xmlns:a16="http://schemas.microsoft.com/office/drawing/2014/main" id="{09B37D04-A555-3B46-B092-AF543E0F119B}"/>
              </a:ext>
            </a:extLst>
          </p:cNvPr>
          <p:cNvSpPr txBox="1">
            <a:spLocks/>
          </p:cNvSpPr>
          <p:nvPr/>
        </p:nvSpPr>
        <p:spPr>
          <a:xfrm>
            <a:off x="1568600" y="4074638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2.1 </a:t>
            </a:r>
            <a:r>
              <a:rPr lang="ja-JP" altLang="en-US"/>
              <a:t>教師データを入力し重みベクトルを更新する</a:t>
            </a:r>
          </a:p>
        </p:txBody>
      </p:sp>
      <p:sp>
        <p:nvSpPr>
          <p:cNvPr id="64" name="三角形 63">
            <a:extLst>
              <a:ext uri="{FF2B5EF4-FFF2-40B4-BE49-F238E27FC236}">
                <a16:creationId xmlns:a16="http://schemas.microsoft.com/office/drawing/2014/main" id="{C96FA97D-1BFD-5E46-BA9A-FC98C2C5FCBD}"/>
              </a:ext>
            </a:extLst>
          </p:cNvPr>
          <p:cNvSpPr/>
          <p:nvPr/>
        </p:nvSpPr>
        <p:spPr>
          <a:xfrm rot="5400000">
            <a:off x="1076238" y="4876973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65" name="テキスト プレースホルダー 29">
            <a:extLst>
              <a:ext uri="{FF2B5EF4-FFF2-40B4-BE49-F238E27FC236}">
                <a16:creationId xmlns:a16="http://schemas.microsoft.com/office/drawing/2014/main" id="{016813E8-BBE9-A342-BD4A-602A3CA51F78}"/>
              </a:ext>
            </a:extLst>
          </p:cNvPr>
          <p:cNvSpPr txBox="1">
            <a:spLocks/>
          </p:cNvSpPr>
          <p:nvPr/>
        </p:nvSpPr>
        <p:spPr>
          <a:xfrm>
            <a:off x="1568600" y="4761699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2.2</a:t>
            </a:r>
            <a:r>
              <a:rPr lang="ja-JP" altLang="en-US"/>
              <a:t> 全教師データについて正しく出力が行われたら終了</a:t>
            </a:r>
          </a:p>
        </p:txBody>
      </p:sp>
    </p:spTree>
    <p:extLst>
      <p:ext uri="{BB962C8B-B14F-4D97-AF65-F5344CB8AC3E}">
        <p14:creationId xmlns:p14="http://schemas.microsoft.com/office/powerpoint/2010/main" val="1406916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/>
              <a:t>単純パーセプトロン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1.</a:t>
            </a:r>
            <a:r>
              <a:rPr lang="ja-JP" altLang="en-US" dirty="0"/>
              <a:t> 重みベクトルを初期化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単純パーセプトロンの学習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13907E8-C1B2-4C1F-89F1-A42E500934D0}"/>
                  </a:ext>
                </a:extLst>
              </p:cNvPr>
              <p:cNvSpPr txBox="1"/>
              <p:nvPr/>
            </p:nvSpPr>
            <p:spPr>
              <a:xfrm>
                <a:off x="329985" y="6479637"/>
                <a:ext cx="81998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kumimoji="1" lang="ja-JP" altLang="en-US" sz="4000" dirty="0"/>
                  <a:t>方向に進む</a:t>
                </a:r>
                <a:r>
                  <a:rPr lang="ja-JP" altLang="en-US" sz="4000" dirty="0"/>
                  <a:t>と関数値は減少</a:t>
                </a:r>
                <a:endParaRPr kumimoji="1" lang="ja-JP" altLang="en-US" sz="40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13907E8-C1B2-4C1F-89F1-A42E50093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85" y="6479637"/>
                <a:ext cx="8199873" cy="707886"/>
              </a:xfrm>
              <a:prstGeom prst="rect">
                <a:avLst/>
              </a:prstGeom>
              <a:blipFill>
                <a:blip r:embed="rId3"/>
                <a:stretch>
                  <a:fillRect t="-12281" r="-1546" b="-36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三角形 63">
            <a:extLst>
              <a:ext uri="{FF2B5EF4-FFF2-40B4-BE49-F238E27FC236}">
                <a16:creationId xmlns:a16="http://schemas.microsoft.com/office/drawing/2014/main" id="{6EC1C3A0-7045-4CBF-A549-81639D799BBE}"/>
              </a:ext>
            </a:extLst>
          </p:cNvPr>
          <p:cNvSpPr/>
          <p:nvPr/>
        </p:nvSpPr>
        <p:spPr>
          <a:xfrm rot="10800000">
            <a:off x="3798342" y="7394064"/>
            <a:ext cx="1545384" cy="68343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B9C72E89-EBD7-4103-8D5B-931B4DEEDAF2}"/>
              </a:ext>
            </a:extLst>
          </p:cNvPr>
          <p:cNvGrpSpPr/>
          <p:nvPr/>
        </p:nvGrpSpPr>
        <p:grpSpPr>
          <a:xfrm>
            <a:off x="348012" y="8261126"/>
            <a:ext cx="11057578" cy="767113"/>
            <a:chOff x="460582" y="10136518"/>
            <a:chExt cx="11057578" cy="7671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116CCF43-1972-45C6-AEDD-64675A7D9A5B}"/>
                    </a:ext>
                  </a:extLst>
                </p:cNvPr>
                <p:cNvSpPr txBox="1"/>
                <p:nvPr/>
              </p:nvSpPr>
              <p:spPr>
                <a:xfrm>
                  <a:off x="5980426" y="10136518"/>
                  <a:ext cx="5537734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ja-JP" altLang="en-US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  <m:r>
                          <m:rPr>
                            <m:sty m:val="p"/>
                          </m:rP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4000" i="1" dirty="0"/>
                </a:p>
              </p:txBody>
            </p:sp>
          </mc:Choice>
          <mc:Fallback xmlns=""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116CCF43-1972-45C6-AEDD-64675A7D9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426" y="10136518"/>
                  <a:ext cx="5537734" cy="707886"/>
                </a:xfrm>
                <a:prstGeom prst="rect">
                  <a:avLst/>
                </a:prstGeom>
                <a:blipFill>
                  <a:blip r:embed="rId4"/>
                  <a:stretch>
                    <a:fillRect r="-915" b="-2456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26819164-0068-47E9-9D11-FC6DEC17DCB9}"/>
                </a:ext>
              </a:extLst>
            </p:cNvPr>
            <p:cNvSpPr txBox="1"/>
            <p:nvPr/>
          </p:nvSpPr>
          <p:spPr>
            <a:xfrm>
              <a:off x="460582" y="10195745"/>
              <a:ext cx="58272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000" dirty="0"/>
                <a:t>重みベクトルの更新式：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角丸四角形吹き出し 207">
                <a:extLst>
                  <a:ext uri="{FF2B5EF4-FFF2-40B4-BE49-F238E27FC236}">
                    <a16:creationId xmlns:a16="http://schemas.microsoft.com/office/drawing/2014/main" id="{35460DE5-601A-4AEB-8E1E-F4156FEF0FDB}"/>
                  </a:ext>
                </a:extLst>
              </p:cNvPr>
              <p:cNvSpPr/>
              <p:nvPr/>
            </p:nvSpPr>
            <p:spPr>
              <a:xfrm>
                <a:off x="11695092" y="8019520"/>
                <a:ext cx="5331333" cy="1623837"/>
              </a:xfrm>
              <a:prstGeom prst="wedgeRoundRectCallout">
                <a:avLst>
                  <a:gd name="adj1" fmla="val -57272"/>
                  <a:gd name="adj2" fmla="val -9643"/>
                  <a:gd name="adj3" fmla="val 16667"/>
                </a:avLst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角丸四角形吹き出し 207">
                <a:extLst>
                  <a:ext uri="{FF2B5EF4-FFF2-40B4-BE49-F238E27FC236}">
                    <a16:creationId xmlns:a16="http://schemas.microsoft.com/office/drawing/2014/main" id="{35460DE5-601A-4AEB-8E1E-F4156FEF0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5092" y="8019520"/>
                <a:ext cx="5331333" cy="1623837"/>
              </a:xfrm>
              <a:prstGeom prst="wedgeRoundRectCallout">
                <a:avLst>
                  <a:gd name="adj1" fmla="val -57272"/>
                  <a:gd name="adj2" fmla="val -9643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角丸四角形吹き出し 207">
            <a:extLst>
              <a:ext uri="{FF2B5EF4-FFF2-40B4-BE49-F238E27FC236}">
                <a16:creationId xmlns:a16="http://schemas.microsoft.com/office/drawing/2014/main" id="{8BA36097-F79C-4C4B-BD1D-35677646F9EB}"/>
              </a:ext>
            </a:extLst>
          </p:cNvPr>
          <p:cNvSpPr/>
          <p:nvPr/>
        </p:nvSpPr>
        <p:spPr>
          <a:xfrm>
            <a:off x="9222130" y="9887766"/>
            <a:ext cx="8260652" cy="3132198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626CFBD-3A06-7A4E-A02F-8ED56167BA7F}"/>
              </a:ext>
            </a:extLst>
          </p:cNvPr>
          <p:cNvSpPr txBox="1"/>
          <p:nvPr/>
        </p:nvSpPr>
        <p:spPr>
          <a:xfrm>
            <a:off x="9638278" y="10128434"/>
            <a:ext cx="1320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>
                <a:solidFill>
                  <a:schemeClr val="bg2"/>
                </a:solidFill>
              </a:rPr>
              <a:t>特徴</a:t>
            </a:r>
            <a:endParaRPr kumimoji="1" lang="en-US" altLang="ja-JP" sz="4000" dirty="0">
              <a:solidFill>
                <a:schemeClr val="bg2"/>
              </a:solidFill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A2119FA-C2ED-384E-B004-F44C8FE6AC6A}"/>
              </a:ext>
            </a:extLst>
          </p:cNvPr>
          <p:cNvSpPr txBox="1"/>
          <p:nvPr/>
        </p:nvSpPr>
        <p:spPr>
          <a:xfrm>
            <a:off x="9638278" y="10810243"/>
            <a:ext cx="73881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solidFill>
                  <a:schemeClr val="bg2"/>
                </a:solidFill>
              </a:rPr>
              <a:t>・計算コストが低い</a:t>
            </a:r>
            <a:endParaRPr lang="en-US" altLang="ja-JP" sz="4000" dirty="0">
              <a:solidFill>
                <a:schemeClr val="bg2"/>
              </a:solidFill>
            </a:endParaRPr>
          </a:p>
          <a:p>
            <a:r>
              <a:rPr kumimoji="1" lang="ja-JP" altLang="en-US" sz="4000">
                <a:solidFill>
                  <a:schemeClr val="bg2"/>
                </a:solidFill>
              </a:rPr>
              <a:t>・局所解に陥りにくい</a:t>
            </a:r>
            <a:endParaRPr kumimoji="1" lang="en-US" altLang="ja-JP" sz="4000" dirty="0">
              <a:solidFill>
                <a:schemeClr val="bg2"/>
              </a:solidFill>
            </a:endParaRPr>
          </a:p>
          <a:p>
            <a:r>
              <a:rPr lang="ja-JP" altLang="en-US" sz="4000">
                <a:solidFill>
                  <a:schemeClr val="bg2"/>
                </a:solidFill>
              </a:rPr>
              <a:t>・例外データの影響が大きい</a:t>
            </a:r>
            <a:endParaRPr kumimoji="1" lang="en-US" altLang="ja-JP" sz="4000" dirty="0">
              <a:solidFill>
                <a:schemeClr val="bg2"/>
              </a:solidFill>
            </a:endParaRPr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97C39E5C-55B9-9748-B39F-ED6F9089A58A}"/>
              </a:ext>
            </a:extLst>
          </p:cNvPr>
          <p:cNvGrpSpPr/>
          <p:nvPr/>
        </p:nvGrpSpPr>
        <p:grpSpPr>
          <a:xfrm>
            <a:off x="282259" y="9479857"/>
            <a:ext cx="17326769" cy="3084663"/>
            <a:chOff x="282259" y="9479857"/>
            <a:chExt cx="17326769" cy="3084663"/>
          </a:xfrm>
        </p:grpSpPr>
        <p:sp>
          <p:nvSpPr>
            <p:cNvPr id="71" name="角丸四角形吹き出し 207">
              <a:extLst>
                <a:ext uri="{FF2B5EF4-FFF2-40B4-BE49-F238E27FC236}">
                  <a16:creationId xmlns:a16="http://schemas.microsoft.com/office/drawing/2014/main" id="{F8584B38-A855-B946-9FEF-DE02716A5DF1}"/>
                </a:ext>
              </a:extLst>
            </p:cNvPr>
            <p:cNvSpPr/>
            <p:nvPr/>
          </p:nvSpPr>
          <p:spPr>
            <a:xfrm>
              <a:off x="282259" y="9479857"/>
              <a:ext cx="9117850" cy="904015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4000" dirty="0">
                  <a:solidFill>
                    <a:schemeClr val="tx1"/>
                  </a:solidFill>
                </a:rPr>
                <a:t>このような方法を</a:t>
              </a:r>
              <a:r>
                <a:rPr lang="ja-JP" altLang="en-US" sz="4000" b="1" dirty="0">
                  <a:solidFill>
                    <a:schemeClr val="accent2"/>
                  </a:solidFill>
                </a:rPr>
                <a:t>勾配降下法</a:t>
              </a:r>
              <a:r>
                <a:rPr lang="ja-JP" altLang="en-US" sz="4000" dirty="0">
                  <a:solidFill>
                    <a:schemeClr val="tx1"/>
                  </a:solidFill>
                </a:rPr>
                <a:t>という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72" name="三角形 71">
              <a:extLst>
                <a:ext uri="{FF2B5EF4-FFF2-40B4-BE49-F238E27FC236}">
                  <a16:creationId xmlns:a16="http://schemas.microsoft.com/office/drawing/2014/main" id="{5143C417-FC3F-7747-B34E-F8147078F19B}"/>
                </a:ext>
              </a:extLst>
            </p:cNvPr>
            <p:cNvSpPr/>
            <p:nvPr/>
          </p:nvSpPr>
          <p:spPr>
            <a:xfrm rot="5400000">
              <a:off x="980702" y="10430648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73" name="テキスト プレースホルダー 29">
              <a:extLst>
                <a:ext uri="{FF2B5EF4-FFF2-40B4-BE49-F238E27FC236}">
                  <a16:creationId xmlns:a16="http://schemas.microsoft.com/office/drawing/2014/main" id="{FE98D274-8B06-CD4F-960F-688DD73A5B29}"/>
                </a:ext>
              </a:extLst>
            </p:cNvPr>
            <p:cNvSpPr txBox="1">
              <a:spLocks/>
            </p:cNvSpPr>
            <p:nvPr/>
          </p:nvSpPr>
          <p:spPr>
            <a:xfrm>
              <a:off x="1473064" y="10383614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>
                  <a:solidFill>
                    <a:schemeClr val="tx1"/>
                  </a:solidFill>
                </a:rPr>
                <a:t>最急降下法</a:t>
              </a:r>
            </a:p>
          </p:txBody>
        </p:sp>
        <p:sp>
          <p:nvSpPr>
            <p:cNvPr id="76" name="三角形 75">
              <a:extLst>
                <a:ext uri="{FF2B5EF4-FFF2-40B4-BE49-F238E27FC236}">
                  <a16:creationId xmlns:a16="http://schemas.microsoft.com/office/drawing/2014/main" id="{8E03B0E4-4C60-E045-A7AD-50B9AC3CA132}"/>
                </a:ext>
              </a:extLst>
            </p:cNvPr>
            <p:cNvSpPr/>
            <p:nvPr/>
          </p:nvSpPr>
          <p:spPr>
            <a:xfrm rot="5400000">
              <a:off x="974960" y="11102665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77" name="テキスト プレースホルダー 29">
              <a:extLst>
                <a:ext uri="{FF2B5EF4-FFF2-40B4-BE49-F238E27FC236}">
                  <a16:creationId xmlns:a16="http://schemas.microsoft.com/office/drawing/2014/main" id="{9068F572-49F1-9A45-92F4-96618DC91EDF}"/>
                </a:ext>
              </a:extLst>
            </p:cNvPr>
            <p:cNvSpPr txBox="1">
              <a:spLocks/>
            </p:cNvSpPr>
            <p:nvPr/>
          </p:nvSpPr>
          <p:spPr>
            <a:xfrm>
              <a:off x="1467322" y="11055631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 b="1">
                  <a:solidFill>
                    <a:schemeClr val="accent2"/>
                  </a:solidFill>
                </a:rPr>
                <a:t>確率的勾配降下法</a:t>
              </a:r>
            </a:p>
          </p:txBody>
        </p:sp>
        <p:sp>
          <p:nvSpPr>
            <p:cNvPr id="87" name="三角形 86">
              <a:extLst>
                <a:ext uri="{FF2B5EF4-FFF2-40B4-BE49-F238E27FC236}">
                  <a16:creationId xmlns:a16="http://schemas.microsoft.com/office/drawing/2014/main" id="{F3BFAF75-D377-2645-BF2A-0C68E9AF9F97}"/>
                </a:ext>
              </a:extLst>
            </p:cNvPr>
            <p:cNvSpPr/>
            <p:nvPr/>
          </p:nvSpPr>
          <p:spPr>
            <a:xfrm rot="5400000">
              <a:off x="974960" y="11757560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90" name="テキスト プレースホルダー 29">
              <a:extLst>
                <a:ext uri="{FF2B5EF4-FFF2-40B4-BE49-F238E27FC236}">
                  <a16:creationId xmlns:a16="http://schemas.microsoft.com/office/drawing/2014/main" id="{DFC7E367-D157-BE4A-B8EF-D017F8BF9BFE}"/>
                </a:ext>
              </a:extLst>
            </p:cNvPr>
            <p:cNvSpPr txBox="1">
              <a:spLocks/>
            </p:cNvSpPr>
            <p:nvPr/>
          </p:nvSpPr>
          <p:spPr>
            <a:xfrm>
              <a:off x="1467322" y="11710526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/>
                <a:t>ミニバッチ確率的勾配降下法</a:t>
              </a:r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89EF83A8-D556-2A43-ADB8-5D617AFDE782}"/>
              </a:ext>
            </a:extLst>
          </p:cNvPr>
          <p:cNvGrpSpPr/>
          <p:nvPr/>
        </p:nvGrpSpPr>
        <p:grpSpPr>
          <a:xfrm>
            <a:off x="617232" y="3371855"/>
            <a:ext cx="539448" cy="487368"/>
            <a:chOff x="400056" y="1061560"/>
            <a:chExt cx="269724" cy="243684"/>
          </a:xfrm>
        </p:grpSpPr>
        <p:sp>
          <p:nvSpPr>
            <p:cNvPr id="44" name="三角形 10">
              <a:extLst>
                <a:ext uri="{FF2B5EF4-FFF2-40B4-BE49-F238E27FC236}">
                  <a16:creationId xmlns:a16="http://schemas.microsoft.com/office/drawing/2014/main" id="{A05FA392-B2B0-5343-8167-F8D27065266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45" name="三角形 11">
              <a:extLst>
                <a:ext uri="{FF2B5EF4-FFF2-40B4-BE49-F238E27FC236}">
                  <a16:creationId xmlns:a16="http://schemas.microsoft.com/office/drawing/2014/main" id="{16091590-68F0-044A-A6FF-923B576A7910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46" name="テキスト プレースホルダー 27">
            <a:extLst>
              <a:ext uri="{FF2B5EF4-FFF2-40B4-BE49-F238E27FC236}">
                <a16:creationId xmlns:a16="http://schemas.microsoft.com/office/drawing/2014/main" id="{8BA17954-CC4F-4341-8499-53EEFE393070}"/>
              </a:ext>
            </a:extLst>
          </p:cNvPr>
          <p:cNvSpPr txBox="1">
            <a:spLocks/>
          </p:cNvSpPr>
          <p:nvPr/>
        </p:nvSpPr>
        <p:spPr>
          <a:xfrm>
            <a:off x="1254486" y="3299230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</a:t>
            </a:r>
            <a:r>
              <a:rPr lang="ja-JP" altLang="en-US"/>
              <a:t> 学習完了まで以下を繰り返す</a:t>
            </a:r>
            <a:endParaRPr lang="en-US" altLang="ja-JP" dirty="0"/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B0E191DA-CD16-3D41-B80F-15EEB9E44A22}"/>
              </a:ext>
            </a:extLst>
          </p:cNvPr>
          <p:cNvGrpSpPr/>
          <p:nvPr/>
        </p:nvGrpSpPr>
        <p:grpSpPr>
          <a:xfrm>
            <a:off x="8695898" y="5385506"/>
            <a:ext cx="11285120" cy="2530629"/>
            <a:chOff x="7370580" y="7214448"/>
            <a:chExt cx="10353863" cy="25306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2B1A3E37-66DC-0A45-BC3F-B8C8241A6836}"/>
                    </a:ext>
                  </a:extLst>
                </p:cNvPr>
                <p:cNvSpPr txBox="1"/>
                <p:nvPr/>
              </p:nvSpPr>
              <p:spPr>
                <a:xfrm>
                  <a:off x="7370580" y="7262681"/>
                  <a:ext cx="4238996" cy="21237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ja-JP" altLang="en-US" sz="2800" dirty="0"/>
                    <a:t>重みベクトル</a:t>
                  </a:r>
                  <a:endParaRPr lang="en-US" altLang="ja-JP" sz="2800" dirty="0"/>
                </a:p>
                <a:p>
                  <a:pPr algn="r"/>
                  <a:r>
                    <a:rPr kumimoji="1" lang="ja-JP" altLang="en-US" sz="2800" b="0" dirty="0"/>
                    <a:t>教師データ</a:t>
                  </a:r>
                  <a:endParaRPr kumimoji="1" lang="en-US" altLang="ja-JP" sz="2800" b="0" dirty="0"/>
                </a:p>
                <a:p>
                  <a:pPr algn="r"/>
                  <a:r>
                    <a:rPr kumimoji="1" lang="ja-JP" altLang="en-US" sz="2800" b="0" dirty="0"/>
                    <a:t>教師データのラベル</a:t>
                  </a:r>
                  <a:endParaRPr lang="en-US" altLang="ja-JP" sz="2800" dirty="0"/>
                </a:p>
                <a:p>
                  <a:pPr algn="r"/>
                  <a:endParaRPr kumimoji="1" lang="en-US" altLang="ja-JP" sz="2000" b="0" dirty="0"/>
                </a:p>
                <a:p>
                  <a:pPr algn="r"/>
                  <a:r>
                    <a:rPr kumimoji="1" lang="ja-JP" altLang="en-US" sz="2800" b="0" dirty="0"/>
                    <a:t>誤差</a:t>
                  </a:r>
                  <a14:m>
                    <m:oMath xmlns:m="http://schemas.openxmlformats.org/officeDocument/2006/math">
                      <m:r>
                        <a:rPr kumimoji="1" lang="ja-JP" altLang="en-US" sz="2800" b="0" i="1" smtClean="0">
                          <a:latin typeface="Cambria Math" panose="02040503050406030204" pitchFamily="18" charset="0"/>
                        </a:rPr>
                        <m:t>関数</m:t>
                      </m:r>
                    </m:oMath>
                  </a14:m>
                  <a:endParaRPr kumimoji="1" lang="en-US" altLang="ja-JP" sz="2800" b="0" dirty="0"/>
                </a:p>
              </p:txBody>
            </p:sp>
          </mc:Choice>
          <mc:Fallback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2B1A3E37-66DC-0A45-BC3F-B8C8241A68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580" y="7262681"/>
                  <a:ext cx="4238996" cy="2123723"/>
                </a:xfrm>
                <a:prstGeom prst="rect">
                  <a:avLst/>
                </a:prstGeom>
                <a:blipFill>
                  <a:blip r:embed="rId6"/>
                  <a:stretch>
                    <a:fillRect t="-2976" r="-2466" b="-773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BEF5A544-CB2E-D543-A8DC-3ECB2E88DF78}"/>
                    </a:ext>
                  </a:extLst>
                </p:cNvPr>
                <p:cNvSpPr txBox="1"/>
                <p:nvPr/>
              </p:nvSpPr>
              <p:spPr>
                <a:xfrm>
                  <a:off x="11432125" y="7214448"/>
                  <a:ext cx="6292318" cy="25306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800" dirty="0"/>
                    <a:t>：</a:t>
                  </a:r>
                  <a:r>
                    <a:rPr lang="en-US" altLang="ja-JP" sz="28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2800" b="0" dirty="0"/>
                </a:p>
                <a:p>
                  <a:r>
                    <a:rPr kumimoji="1" lang="ja-JP" altLang="en-US" sz="2800" b="0" dirty="0"/>
                    <a:t>：</a:t>
                  </a:r>
                  <a:r>
                    <a:rPr lang="en-US" altLang="ja-JP" sz="28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2800" b="0" dirty="0"/>
                </a:p>
                <a:p>
                  <a:r>
                    <a:rPr kumimoji="1" lang="ja-JP" altLang="en-US" sz="2800" b="0" dirty="0"/>
                    <a:t>：</a:t>
                  </a:r>
                  <a:r>
                    <a:rPr lang="en-US" altLang="ja-JP" sz="2800" b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ja-JP" sz="2800" i="1" dirty="0">
                      <a:latin typeface="Cambria Math" panose="02040503050406030204" pitchFamily="18" charset="0"/>
                    </a:rPr>
                    <a:t>    </a:t>
                  </a:r>
                  <a:r>
                    <a:rPr lang="en-US" altLang="ja-JP" sz="2800" dirty="0">
                      <a:latin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</m:t>
                      </m:r>
                    </m:oMath>
                  </a14:m>
                  <a:r>
                    <a:rPr lang="en-US" altLang="ja-JP" sz="2800" dirty="0">
                      <a:latin typeface="Cambria Math" panose="02040503050406030204" pitchFamily="18" charset="0"/>
                    </a:rPr>
                    <a:t>)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ja-JP" altLang="en-US" sz="2800" i="1"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func>
                          <m:func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28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0,−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ja-JP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ja-JP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ja-JP" sz="28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sSubSup>
                                      <m:sSubSupPr>
                                        <m:ctrlPr>
                                          <a:rPr lang="en-US" altLang="ja-JP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28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ja-JP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2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ja-JP" sz="2800" b="0" dirty="0"/>
                </a:p>
              </p:txBody>
            </p:sp>
          </mc:Choice>
          <mc:Fallback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BEF5A544-CB2E-D543-A8DC-3ECB2E88DF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2125" y="7214448"/>
                  <a:ext cx="6292318" cy="2530629"/>
                </a:xfrm>
                <a:prstGeom prst="rect">
                  <a:avLst/>
                </a:prstGeom>
                <a:blipFill>
                  <a:blip r:embed="rId7"/>
                  <a:stretch>
                    <a:fillRect l="-1664" t="-4500" b="-81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三角形 49">
            <a:extLst>
              <a:ext uri="{FF2B5EF4-FFF2-40B4-BE49-F238E27FC236}">
                <a16:creationId xmlns:a16="http://schemas.microsoft.com/office/drawing/2014/main" id="{AD075027-5C54-7643-8685-ED417F343F6F}"/>
              </a:ext>
            </a:extLst>
          </p:cNvPr>
          <p:cNvSpPr/>
          <p:nvPr/>
        </p:nvSpPr>
        <p:spPr>
          <a:xfrm rot="5400000">
            <a:off x="1076238" y="4189912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51" name="テキスト プレースホルダー 29">
            <a:extLst>
              <a:ext uri="{FF2B5EF4-FFF2-40B4-BE49-F238E27FC236}">
                <a16:creationId xmlns:a16="http://schemas.microsoft.com/office/drawing/2014/main" id="{E67F35ED-FE11-7446-AD98-D121A0CF834F}"/>
              </a:ext>
            </a:extLst>
          </p:cNvPr>
          <p:cNvSpPr txBox="1">
            <a:spLocks/>
          </p:cNvSpPr>
          <p:nvPr/>
        </p:nvSpPr>
        <p:spPr>
          <a:xfrm>
            <a:off x="1568600" y="4074638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2.1 </a:t>
            </a:r>
            <a:r>
              <a:rPr lang="ja-JP" altLang="en-US"/>
              <a:t>教師データを入力し重みベクトルを更新する</a:t>
            </a:r>
          </a:p>
        </p:txBody>
      </p:sp>
      <p:sp>
        <p:nvSpPr>
          <p:cNvPr id="52" name="三角形 51">
            <a:extLst>
              <a:ext uri="{FF2B5EF4-FFF2-40B4-BE49-F238E27FC236}">
                <a16:creationId xmlns:a16="http://schemas.microsoft.com/office/drawing/2014/main" id="{B2234F2E-5743-F046-908F-1A539187A612}"/>
              </a:ext>
            </a:extLst>
          </p:cNvPr>
          <p:cNvSpPr/>
          <p:nvPr/>
        </p:nvSpPr>
        <p:spPr>
          <a:xfrm rot="5400000">
            <a:off x="1076238" y="4876973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53" name="テキスト プレースホルダー 29">
            <a:extLst>
              <a:ext uri="{FF2B5EF4-FFF2-40B4-BE49-F238E27FC236}">
                <a16:creationId xmlns:a16="http://schemas.microsoft.com/office/drawing/2014/main" id="{8FD96784-A800-6443-9366-9AB35AE735C1}"/>
              </a:ext>
            </a:extLst>
          </p:cNvPr>
          <p:cNvSpPr txBox="1">
            <a:spLocks/>
          </p:cNvSpPr>
          <p:nvPr/>
        </p:nvSpPr>
        <p:spPr>
          <a:xfrm>
            <a:off x="1568600" y="4761699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2.2</a:t>
            </a:r>
            <a:r>
              <a:rPr lang="ja-JP" altLang="en-US"/>
              <a:t> 全教師データについて正しく出力が行われたら終了</a:t>
            </a:r>
          </a:p>
        </p:txBody>
      </p:sp>
    </p:spTree>
    <p:extLst>
      <p:ext uri="{BB962C8B-B14F-4D97-AF65-F5344CB8AC3E}">
        <p14:creationId xmlns:p14="http://schemas.microsoft.com/office/powerpoint/2010/main" val="1963919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/>
              <a:t>単純パーセプトロン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1.</a:t>
            </a:r>
            <a:r>
              <a:rPr lang="ja-JP" altLang="en-US" dirty="0"/>
              <a:t> 重みベクトルを初期化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単純パーセプトロンの学習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13907E8-C1B2-4C1F-89F1-A42E500934D0}"/>
                  </a:ext>
                </a:extLst>
              </p:cNvPr>
              <p:cNvSpPr txBox="1"/>
              <p:nvPr/>
            </p:nvSpPr>
            <p:spPr>
              <a:xfrm>
                <a:off x="329985" y="6479637"/>
                <a:ext cx="81998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kumimoji="1" lang="ja-JP" altLang="en-US" sz="4000" dirty="0"/>
                  <a:t>方向に進む</a:t>
                </a:r>
                <a:r>
                  <a:rPr lang="ja-JP" altLang="en-US" sz="4000" dirty="0"/>
                  <a:t>と関数値は減少</a:t>
                </a:r>
                <a:endParaRPr kumimoji="1" lang="ja-JP" altLang="en-US" sz="40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13907E8-C1B2-4C1F-89F1-A42E50093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85" y="6479637"/>
                <a:ext cx="8199873" cy="707886"/>
              </a:xfrm>
              <a:prstGeom prst="rect">
                <a:avLst/>
              </a:prstGeom>
              <a:blipFill>
                <a:blip r:embed="rId3"/>
                <a:stretch>
                  <a:fillRect t="-12281" r="-1546" b="-36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三角形 63">
            <a:extLst>
              <a:ext uri="{FF2B5EF4-FFF2-40B4-BE49-F238E27FC236}">
                <a16:creationId xmlns:a16="http://schemas.microsoft.com/office/drawing/2014/main" id="{6EC1C3A0-7045-4CBF-A549-81639D799BBE}"/>
              </a:ext>
            </a:extLst>
          </p:cNvPr>
          <p:cNvSpPr/>
          <p:nvPr/>
        </p:nvSpPr>
        <p:spPr>
          <a:xfrm rot="10800000">
            <a:off x="3798342" y="7394064"/>
            <a:ext cx="1545384" cy="68343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B9C72E89-EBD7-4103-8D5B-931B4DEEDAF2}"/>
              </a:ext>
            </a:extLst>
          </p:cNvPr>
          <p:cNvGrpSpPr/>
          <p:nvPr/>
        </p:nvGrpSpPr>
        <p:grpSpPr>
          <a:xfrm>
            <a:off x="348012" y="8261126"/>
            <a:ext cx="11057578" cy="767113"/>
            <a:chOff x="460582" y="10136518"/>
            <a:chExt cx="11057578" cy="7671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116CCF43-1972-45C6-AEDD-64675A7D9A5B}"/>
                    </a:ext>
                  </a:extLst>
                </p:cNvPr>
                <p:cNvSpPr txBox="1"/>
                <p:nvPr/>
              </p:nvSpPr>
              <p:spPr>
                <a:xfrm>
                  <a:off x="5980426" y="10136518"/>
                  <a:ext cx="5537734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ja-JP" altLang="en-US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  <m:r>
                          <m:rPr>
                            <m:sty m:val="p"/>
                          </m:rP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4000" i="1" dirty="0"/>
                </a:p>
              </p:txBody>
            </p:sp>
          </mc:Choice>
          <mc:Fallback xmlns=""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116CCF43-1972-45C6-AEDD-64675A7D9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426" y="10136518"/>
                  <a:ext cx="5537734" cy="707886"/>
                </a:xfrm>
                <a:prstGeom prst="rect">
                  <a:avLst/>
                </a:prstGeom>
                <a:blipFill>
                  <a:blip r:embed="rId4"/>
                  <a:stretch>
                    <a:fillRect r="-915" b="-2456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26819164-0068-47E9-9D11-FC6DEC17DCB9}"/>
                </a:ext>
              </a:extLst>
            </p:cNvPr>
            <p:cNvSpPr txBox="1"/>
            <p:nvPr/>
          </p:nvSpPr>
          <p:spPr>
            <a:xfrm>
              <a:off x="460582" y="10195745"/>
              <a:ext cx="58272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000" dirty="0"/>
                <a:t>重みベクトルの更新式：</a:t>
              </a: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CC36E72D-17A4-5E4C-9B58-74DEFC85F4D8}"/>
              </a:ext>
            </a:extLst>
          </p:cNvPr>
          <p:cNvGrpSpPr/>
          <p:nvPr/>
        </p:nvGrpSpPr>
        <p:grpSpPr>
          <a:xfrm>
            <a:off x="11429478" y="9966146"/>
            <a:ext cx="5666684" cy="2970135"/>
            <a:chOff x="11429478" y="9966146"/>
            <a:chExt cx="5666684" cy="2970135"/>
          </a:xfrm>
        </p:grpSpPr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8FDEFB27-74A2-394A-8CE9-9FECCF2D6B11}"/>
                </a:ext>
              </a:extLst>
            </p:cNvPr>
            <p:cNvGrpSpPr/>
            <p:nvPr/>
          </p:nvGrpSpPr>
          <p:grpSpPr>
            <a:xfrm>
              <a:off x="11429478" y="9966146"/>
              <a:ext cx="5666684" cy="2970135"/>
              <a:chOff x="11429478" y="9966146"/>
              <a:chExt cx="5666684" cy="2970135"/>
            </a:xfrm>
          </p:grpSpPr>
          <p:sp>
            <p:nvSpPr>
              <p:cNvPr id="74" name="楕円 24">
                <a:extLst>
                  <a:ext uri="{FF2B5EF4-FFF2-40B4-BE49-F238E27FC236}">
                    <a16:creationId xmlns:a16="http://schemas.microsoft.com/office/drawing/2014/main" id="{E4420182-AB9F-9740-AE55-84A5E633F01A}"/>
                  </a:ext>
                </a:extLst>
              </p:cNvPr>
              <p:cNvSpPr/>
              <p:nvPr/>
            </p:nvSpPr>
            <p:spPr>
              <a:xfrm>
                <a:off x="14190820" y="11381066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75" name="楕円 24">
                <a:extLst>
                  <a:ext uri="{FF2B5EF4-FFF2-40B4-BE49-F238E27FC236}">
                    <a16:creationId xmlns:a16="http://schemas.microsoft.com/office/drawing/2014/main" id="{86D6160A-B2E5-5441-8A44-760622C35A28}"/>
                  </a:ext>
                </a:extLst>
              </p:cNvPr>
              <p:cNvSpPr/>
              <p:nvPr/>
            </p:nvSpPr>
            <p:spPr>
              <a:xfrm>
                <a:off x="13099916" y="10851534"/>
                <a:ext cx="2325811" cy="124316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78" name="楕円 24">
                <a:extLst>
                  <a:ext uri="{FF2B5EF4-FFF2-40B4-BE49-F238E27FC236}">
                    <a16:creationId xmlns:a16="http://schemas.microsoft.com/office/drawing/2014/main" id="{03325503-06A8-CC45-849A-8F6E55ED029E}"/>
                  </a:ext>
                </a:extLst>
              </p:cNvPr>
              <p:cNvSpPr/>
              <p:nvPr/>
            </p:nvSpPr>
            <p:spPr>
              <a:xfrm>
                <a:off x="12210820" y="10358333"/>
                <a:ext cx="4104000" cy="2196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79" name="楕円 24">
                <a:extLst>
                  <a:ext uri="{FF2B5EF4-FFF2-40B4-BE49-F238E27FC236}">
                    <a16:creationId xmlns:a16="http://schemas.microsoft.com/office/drawing/2014/main" id="{0B2DA734-71BC-4B43-8016-4D4735FB3C03}"/>
                  </a:ext>
                </a:extLst>
              </p:cNvPr>
              <p:cNvSpPr/>
              <p:nvPr/>
            </p:nvSpPr>
            <p:spPr>
              <a:xfrm>
                <a:off x="11429478" y="9966146"/>
                <a:ext cx="5666684" cy="297013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</p:grp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7971C8E4-5A07-3941-85A0-A3D3A060FA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14519" y="11841385"/>
              <a:ext cx="491104" cy="541940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23431963-7084-EB43-8E2A-C8F70EDD26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34430" y="12373731"/>
              <a:ext cx="1026514" cy="254433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F99163AB-5A81-C945-B1C2-4C0E40B86A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814685" y="11492157"/>
              <a:ext cx="132999" cy="385083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8FCF16DE-86AC-AF46-9ED5-21E9CB9296F4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 flipV="1">
              <a:off x="13820427" y="11453066"/>
              <a:ext cx="370393" cy="78678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角丸四角形吹き出し 207">
                <a:extLst>
                  <a:ext uri="{FF2B5EF4-FFF2-40B4-BE49-F238E27FC236}">
                    <a16:creationId xmlns:a16="http://schemas.microsoft.com/office/drawing/2014/main" id="{8218AD52-C786-3C4A-BA8E-0DEC8D3A12C5}"/>
                  </a:ext>
                </a:extLst>
              </p:cNvPr>
              <p:cNvSpPr/>
              <p:nvPr/>
            </p:nvSpPr>
            <p:spPr>
              <a:xfrm>
                <a:off x="11695092" y="8019520"/>
                <a:ext cx="5331333" cy="1623837"/>
              </a:xfrm>
              <a:prstGeom prst="wedgeRoundRectCallout">
                <a:avLst>
                  <a:gd name="adj1" fmla="val -57272"/>
                  <a:gd name="adj2" fmla="val -9643"/>
                  <a:gd name="adj3" fmla="val 16667"/>
                </a:avLst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ja-JP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角丸四角形吹き出し 207">
                <a:extLst>
                  <a:ext uri="{FF2B5EF4-FFF2-40B4-BE49-F238E27FC236}">
                    <a16:creationId xmlns:a16="http://schemas.microsoft.com/office/drawing/2014/main" id="{8218AD52-C786-3C4A-BA8E-0DEC8D3A12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5092" y="8019520"/>
                <a:ext cx="5331333" cy="1623837"/>
              </a:xfrm>
              <a:prstGeom prst="wedgeRoundRectCallout">
                <a:avLst>
                  <a:gd name="adj1" fmla="val -57272"/>
                  <a:gd name="adj2" fmla="val -9643"/>
                  <a:gd name="adj3" fmla="val 16667"/>
                </a:avLst>
              </a:prstGeom>
              <a:blipFill>
                <a:blip r:embed="rId7"/>
                <a:stretch>
                  <a:fillRect t="-109848" b="-15681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75CDF066-2680-8A47-AFF1-B2889BC86393}"/>
              </a:ext>
            </a:extLst>
          </p:cNvPr>
          <p:cNvGrpSpPr/>
          <p:nvPr/>
        </p:nvGrpSpPr>
        <p:grpSpPr>
          <a:xfrm>
            <a:off x="282259" y="9479857"/>
            <a:ext cx="17326769" cy="3084663"/>
            <a:chOff x="282259" y="9479857"/>
            <a:chExt cx="17326769" cy="3084663"/>
          </a:xfrm>
        </p:grpSpPr>
        <p:sp>
          <p:nvSpPr>
            <p:cNvPr id="73" name="角丸四角形吹き出し 207">
              <a:extLst>
                <a:ext uri="{FF2B5EF4-FFF2-40B4-BE49-F238E27FC236}">
                  <a16:creationId xmlns:a16="http://schemas.microsoft.com/office/drawing/2014/main" id="{009530E4-7AF0-FB4E-9961-855E469633B0}"/>
                </a:ext>
              </a:extLst>
            </p:cNvPr>
            <p:cNvSpPr/>
            <p:nvPr/>
          </p:nvSpPr>
          <p:spPr>
            <a:xfrm>
              <a:off x="282259" y="9479857"/>
              <a:ext cx="9117850" cy="904015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4000" dirty="0">
                  <a:solidFill>
                    <a:schemeClr val="tx1"/>
                  </a:solidFill>
                </a:rPr>
                <a:t>このような方法を</a:t>
              </a:r>
              <a:r>
                <a:rPr lang="ja-JP" altLang="en-US" sz="4000" b="1" dirty="0">
                  <a:solidFill>
                    <a:schemeClr val="accent2"/>
                  </a:solidFill>
                </a:rPr>
                <a:t>勾配降下法</a:t>
              </a:r>
              <a:r>
                <a:rPr lang="ja-JP" altLang="en-US" sz="4000" dirty="0">
                  <a:solidFill>
                    <a:schemeClr val="tx1"/>
                  </a:solidFill>
                </a:rPr>
                <a:t>という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76" name="三角形 75">
              <a:extLst>
                <a:ext uri="{FF2B5EF4-FFF2-40B4-BE49-F238E27FC236}">
                  <a16:creationId xmlns:a16="http://schemas.microsoft.com/office/drawing/2014/main" id="{63E7C761-BA15-624F-B92F-09BEDB3A2493}"/>
                </a:ext>
              </a:extLst>
            </p:cNvPr>
            <p:cNvSpPr/>
            <p:nvPr/>
          </p:nvSpPr>
          <p:spPr>
            <a:xfrm rot="5400000">
              <a:off x="980702" y="10430648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77" name="テキスト プレースホルダー 29">
              <a:extLst>
                <a:ext uri="{FF2B5EF4-FFF2-40B4-BE49-F238E27FC236}">
                  <a16:creationId xmlns:a16="http://schemas.microsoft.com/office/drawing/2014/main" id="{095D9885-314B-7E4A-BE8D-8836EDB435C8}"/>
                </a:ext>
              </a:extLst>
            </p:cNvPr>
            <p:cNvSpPr txBox="1">
              <a:spLocks/>
            </p:cNvSpPr>
            <p:nvPr/>
          </p:nvSpPr>
          <p:spPr>
            <a:xfrm>
              <a:off x="1473064" y="10383614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>
                  <a:solidFill>
                    <a:schemeClr val="tx1"/>
                  </a:solidFill>
                </a:rPr>
                <a:t>最急降下法</a:t>
              </a:r>
            </a:p>
          </p:txBody>
        </p:sp>
        <p:sp>
          <p:nvSpPr>
            <p:cNvPr id="87" name="三角形 86">
              <a:extLst>
                <a:ext uri="{FF2B5EF4-FFF2-40B4-BE49-F238E27FC236}">
                  <a16:creationId xmlns:a16="http://schemas.microsoft.com/office/drawing/2014/main" id="{5537FE72-CECA-3942-BDD4-9135FFC57263}"/>
                </a:ext>
              </a:extLst>
            </p:cNvPr>
            <p:cNvSpPr/>
            <p:nvPr/>
          </p:nvSpPr>
          <p:spPr>
            <a:xfrm rot="5400000">
              <a:off x="974960" y="11102665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90" name="テキスト プレースホルダー 29">
              <a:extLst>
                <a:ext uri="{FF2B5EF4-FFF2-40B4-BE49-F238E27FC236}">
                  <a16:creationId xmlns:a16="http://schemas.microsoft.com/office/drawing/2014/main" id="{1D3B8CAC-3F42-5445-AAC6-DD0E5BDA6C9C}"/>
                </a:ext>
              </a:extLst>
            </p:cNvPr>
            <p:cNvSpPr txBox="1">
              <a:spLocks/>
            </p:cNvSpPr>
            <p:nvPr/>
          </p:nvSpPr>
          <p:spPr>
            <a:xfrm>
              <a:off x="1467322" y="11055631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>
                  <a:solidFill>
                    <a:schemeClr val="tx1"/>
                  </a:solidFill>
                </a:rPr>
                <a:t>確率的勾配降下法</a:t>
              </a:r>
            </a:p>
          </p:txBody>
        </p:sp>
        <p:sp>
          <p:nvSpPr>
            <p:cNvPr id="92" name="三角形 91">
              <a:extLst>
                <a:ext uri="{FF2B5EF4-FFF2-40B4-BE49-F238E27FC236}">
                  <a16:creationId xmlns:a16="http://schemas.microsoft.com/office/drawing/2014/main" id="{B05A1983-5EC3-9441-AC94-40C43AA774E3}"/>
                </a:ext>
              </a:extLst>
            </p:cNvPr>
            <p:cNvSpPr/>
            <p:nvPr/>
          </p:nvSpPr>
          <p:spPr>
            <a:xfrm rot="5400000">
              <a:off x="974960" y="11757560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94" name="テキスト プレースホルダー 29">
              <a:extLst>
                <a:ext uri="{FF2B5EF4-FFF2-40B4-BE49-F238E27FC236}">
                  <a16:creationId xmlns:a16="http://schemas.microsoft.com/office/drawing/2014/main" id="{408A065B-83B5-2648-9E97-C4F2701BA79C}"/>
                </a:ext>
              </a:extLst>
            </p:cNvPr>
            <p:cNvSpPr txBox="1">
              <a:spLocks/>
            </p:cNvSpPr>
            <p:nvPr/>
          </p:nvSpPr>
          <p:spPr>
            <a:xfrm>
              <a:off x="1467322" y="11710526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 b="1">
                  <a:solidFill>
                    <a:schemeClr val="accent2"/>
                  </a:solidFill>
                </a:rPr>
                <a:t>ミニバッチ確率的勾配降下法</a:t>
              </a: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7A4544E3-B7EB-1A40-A95E-A5CB265F69F7}"/>
              </a:ext>
            </a:extLst>
          </p:cNvPr>
          <p:cNvGrpSpPr/>
          <p:nvPr/>
        </p:nvGrpSpPr>
        <p:grpSpPr>
          <a:xfrm>
            <a:off x="617232" y="3371855"/>
            <a:ext cx="539448" cy="487368"/>
            <a:chOff x="400056" y="1061560"/>
            <a:chExt cx="269724" cy="243684"/>
          </a:xfrm>
        </p:grpSpPr>
        <p:sp>
          <p:nvSpPr>
            <p:cNvPr id="51" name="三角形 10">
              <a:extLst>
                <a:ext uri="{FF2B5EF4-FFF2-40B4-BE49-F238E27FC236}">
                  <a16:creationId xmlns:a16="http://schemas.microsoft.com/office/drawing/2014/main" id="{048DE729-52AD-E14C-91F8-C1B01C709061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53" name="三角形 11">
              <a:extLst>
                <a:ext uri="{FF2B5EF4-FFF2-40B4-BE49-F238E27FC236}">
                  <a16:creationId xmlns:a16="http://schemas.microsoft.com/office/drawing/2014/main" id="{79AB64DA-13BC-9D4D-A30D-79A465B6D7AC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54" name="テキスト プレースホルダー 27">
            <a:extLst>
              <a:ext uri="{FF2B5EF4-FFF2-40B4-BE49-F238E27FC236}">
                <a16:creationId xmlns:a16="http://schemas.microsoft.com/office/drawing/2014/main" id="{C1423AB1-D73B-8343-B4B7-5385B225A44C}"/>
              </a:ext>
            </a:extLst>
          </p:cNvPr>
          <p:cNvSpPr txBox="1">
            <a:spLocks/>
          </p:cNvSpPr>
          <p:nvPr/>
        </p:nvSpPr>
        <p:spPr>
          <a:xfrm>
            <a:off x="1254486" y="3299230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</a:t>
            </a:r>
            <a:r>
              <a:rPr lang="ja-JP" altLang="en-US"/>
              <a:t> 学習完了まで以下を繰り返す</a:t>
            </a:r>
            <a:endParaRPr lang="en-US" altLang="ja-JP" dirty="0"/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589D4F0C-18E6-C148-9D0B-E9DDEC90B539}"/>
              </a:ext>
            </a:extLst>
          </p:cNvPr>
          <p:cNvGrpSpPr/>
          <p:nvPr/>
        </p:nvGrpSpPr>
        <p:grpSpPr>
          <a:xfrm>
            <a:off x="8695898" y="5385506"/>
            <a:ext cx="11285120" cy="2530629"/>
            <a:chOff x="7370580" y="7214448"/>
            <a:chExt cx="10353863" cy="25306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7ADDDEB1-9908-8643-BAAD-7E3FEA0DD580}"/>
                    </a:ext>
                  </a:extLst>
                </p:cNvPr>
                <p:cNvSpPr txBox="1"/>
                <p:nvPr/>
              </p:nvSpPr>
              <p:spPr>
                <a:xfrm>
                  <a:off x="7370580" y="7262681"/>
                  <a:ext cx="4238996" cy="21237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ja-JP" altLang="en-US" sz="2800" dirty="0"/>
                    <a:t>重みベクトル</a:t>
                  </a:r>
                  <a:endParaRPr lang="en-US" altLang="ja-JP" sz="2800" dirty="0"/>
                </a:p>
                <a:p>
                  <a:pPr algn="r"/>
                  <a:r>
                    <a:rPr kumimoji="1" lang="ja-JP" altLang="en-US" sz="2800" b="0" dirty="0"/>
                    <a:t>教師データ</a:t>
                  </a:r>
                  <a:endParaRPr kumimoji="1" lang="en-US" altLang="ja-JP" sz="2800" b="0" dirty="0"/>
                </a:p>
                <a:p>
                  <a:pPr algn="r"/>
                  <a:r>
                    <a:rPr kumimoji="1" lang="ja-JP" altLang="en-US" sz="2800" b="0" dirty="0"/>
                    <a:t>教師データのラベル</a:t>
                  </a:r>
                  <a:endParaRPr lang="en-US" altLang="ja-JP" sz="2800" dirty="0"/>
                </a:p>
                <a:p>
                  <a:pPr algn="r"/>
                  <a:endParaRPr kumimoji="1" lang="en-US" altLang="ja-JP" sz="2000" b="0" dirty="0"/>
                </a:p>
                <a:p>
                  <a:pPr algn="r"/>
                  <a:r>
                    <a:rPr kumimoji="1" lang="ja-JP" altLang="en-US" sz="2800" b="0" dirty="0"/>
                    <a:t>誤差</a:t>
                  </a:r>
                  <a14:m>
                    <m:oMath xmlns:m="http://schemas.openxmlformats.org/officeDocument/2006/math">
                      <m:r>
                        <a:rPr kumimoji="1" lang="ja-JP" altLang="en-US" sz="2800" b="0" i="1" smtClean="0">
                          <a:latin typeface="Cambria Math" panose="02040503050406030204" pitchFamily="18" charset="0"/>
                        </a:rPr>
                        <m:t>関数</m:t>
                      </m:r>
                    </m:oMath>
                  </a14:m>
                  <a:endParaRPr kumimoji="1" lang="en-US" altLang="ja-JP" sz="2800" b="0" dirty="0"/>
                </a:p>
              </p:txBody>
            </p:sp>
          </mc:Choice>
          <mc:Fallback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7ADDDEB1-9908-8643-BAAD-7E3FEA0DD5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580" y="7262681"/>
                  <a:ext cx="4238996" cy="2123723"/>
                </a:xfrm>
                <a:prstGeom prst="rect">
                  <a:avLst/>
                </a:prstGeom>
                <a:blipFill>
                  <a:blip r:embed="rId8"/>
                  <a:stretch>
                    <a:fillRect t="-2976" r="-2466" b="-773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E15F0FDD-C7F0-3748-A602-9BD7A6BEA470}"/>
                    </a:ext>
                  </a:extLst>
                </p:cNvPr>
                <p:cNvSpPr txBox="1"/>
                <p:nvPr/>
              </p:nvSpPr>
              <p:spPr>
                <a:xfrm>
                  <a:off x="11432125" y="7214448"/>
                  <a:ext cx="6292318" cy="25306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800" dirty="0"/>
                    <a:t>：</a:t>
                  </a:r>
                  <a:r>
                    <a:rPr lang="en-US" altLang="ja-JP" sz="28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2800" b="0" dirty="0"/>
                </a:p>
                <a:p>
                  <a:r>
                    <a:rPr kumimoji="1" lang="ja-JP" altLang="en-US" sz="2800" b="0" dirty="0"/>
                    <a:t>：</a:t>
                  </a:r>
                  <a:r>
                    <a:rPr lang="en-US" altLang="ja-JP" sz="28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2800" b="0" dirty="0"/>
                </a:p>
                <a:p>
                  <a:r>
                    <a:rPr kumimoji="1" lang="ja-JP" altLang="en-US" sz="2800" b="0" dirty="0"/>
                    <a:t>：</a:t>
                  </a:r>
                  <a:r>
                    <a:rPr lang="en-US" altLang="ja-JP" sz="2800" b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ja-JP" sz="2800" i="1" dirty="0">
                      <a:latin typeface="Cambria Math" panose="02040503050406030204" pitchFamily="18" charset="0"/>
                    </a:rPr>
                    <a:t>    </a:t>
                  </a:r>
                  <a:r>
                    <a:rPr lang="en-US" altLang="ja-JP" sz="2800" dirty="0">
                      <a:latin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</m:t>
                      </m:r>
                    </m:oMath>
                  </a14:m>
                  <a:r>
                    <a:rPr lang="en-US" altLang="ja-JP" sz="2800" dirty="0">
                      <a:latin typeface="Cambria Math" panose="02040503050406030204" pitchFamily="18" charset="0"/>
                    </a:rPr>
                    <a:t>)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ja-JP" altLang="en-US" sz="2800" i="1"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func>
                          <m:func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28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0,−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ja-JP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ja-JP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ja-JP" sz="28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sSubSup>
                                      <m:sSubSupPr>
                                        <m:ctrlPr>
                                          <a:rPr lang="en-US" altLang="ja-JP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28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ja-JP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2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ja-JP" sz="2800" b="0" dirty="0"/>
                </a:p>
              </p:txBody>
            </p:sp>
          </mc:Choice>
          <mc:Fallback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E15F0FDD-C7F0-3748-A602-9BD7A6BEA4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2125" y="7214448"/>
                  <a:ext cx="6292318" cy="2530629"/>
                </a:xfrm>
                <a:prstGeom prst="rect">
                  <a:avLst/>
                </a:prstGeom>
                <a:blipFill>
                  <a:blip r:embed="rId9"/>
                  <a:stretch>
                    <a:fillRect l="-1664" t="-4500" b="-81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三角形 57">
            <a:extLst>
              <a:ext uri="{FF2B5EF4-FFF2-40B4-BE49-F238E27FC236}">
                <a16:creationId xmlns:a16="http://schemas.microsoft.com/office/drawing/2014/main" id="{0063430E-3E04-374D-9C53-8B686BCA15B0}"/>
              </a:ext>
            </a:extLst>
          </p:cNvPr>
          <p:cNvSpPr/>
          <p:nvPr/>
        </p:nvSpPr>
        <p:spPr>
          <a:xfrm rot="5400000">
            <a:off x="1076238" y="4189912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59" name="テキスト プレースホルダー 29">
            <a:extLst>
              <a:ext uri="{FF2B5EF4-FFF2-40B4-BE49-F238E27FC236}">
                <a16:creationId xmlns:a16="http://schemas.microsoft.com/office/drawing/2014/main" id="{CCE7D453-FE25-FC44-A278-C27F01FEFEF1}"/>
              </a:ext>
            </a:extLst>
          </p:cNvPr>
          <p:cNvSpPr txBox="1">
            <a:spLocks/>
          </p:cNvSpPr>
          <p:nvPr/>
        </p:nvSpPr>
        <p:spPr>
          <a:xfrm>
            <a:off x="1568600" y="4074638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2.1 </a:t>
            </a:r>
            <a:r>
              <a:rPr lang="ja-JP" altLang="en-US"/>
              <a:t>教師データを入力し重みベクトルを更新する</a:t>
            </a:r>
          </a:p>
        </p:txBody>
      </p:sp>
      <p:sp>
        <p:nvSpPr>
          <p:cNvPr id="60" name="三角形 59">
            <a:extLst>
              <a:ext uri="{FF2B5EF4-FFF2-40B4-BE49-F238E27FC236}">
                <a16:creationId xmlns:a16="http://schemas.microsoft.com/office/drawing/2014/main" id="{11A76DFA-F2F3-6F45-AA06-0605D8087F5D}"/>
              </a:ext>
            </a:extLst>
          </p:cNvPr>
          <p:cNvSpPr/>
          <p:nvPr/>
        </p:nvSpPr>
        <p:spPr>
          <a:xfrm rot="5400000">
            <a:off x="1076238" y="4876973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61" name="テキスト プレースホルダー 29">
            <a:extLst>
              <a:ext uri="{FF2B5EF4-FFF2-40B4-BE49-F238E27FC236}">
                <a16:creationId xmlns:a16="http://schemas.microsoft.com/office/drawing/2014/main" id="{D30EB018-CE05-5942-8A5B-E6B7F29353C1}"/>
              </a:ext>
            </a:extLst>
          </p:cNvPr>
          <p:cNvSpPr txBox="1">
            <a:spLocks/>
          </p:cNvSpPr>
          <p:nvPr/>
        </p:nvSpPr>
        <p:spPr>
          <a:xfrm>
            <a:off x="1568600" y="4761699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2.2</a:t>
            </a:r>
            <a:r>
              <a:rPr lang="ja-JP" altLang="en-US"/>
              <a:t> 全教師データについて正しく出力が行われたら終了</a:t>
            </a:r>
          </a:p>
        </p:txBody>
      </p:sp>
    </p:spTree>
    <p:extLst>
      <p:ext uri="{BB962C8B-B14F-4D97-AF65-F5344CB8AC3E}">
        <p14:creationId xmlns:p14="http://schemas.microsoft.com/office/powerpoint/2010/main" val="3900567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/>
              <a:t>単純パーセプトロン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1.</a:t>
            </a:r>
            <a:r>
              <a:rPr lang="ja-JP" altLang="en-US" dirty="0"/>
              <a:t> 重みベクトルを初期化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単純パーセプトロンの学習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13907E8-C1B2-4C1F-89F1-A42E500934D0}"/>
                  </a:ext>
                </a:extLst>
              </p:cNvPr>
              <p:cNvSpPr txBox="1"/>
              <p:nvPr/>
            </p:nvSpPr>
            <p:spPr>
              <a:xfrm>
                <a:off x="329985" y="6479637"/>
                <a:ext cx="81998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kumimoji="1" lang="ja-JP" altLang="en-US" sz="4000" dirty="0"/>
                  <a:t>方向に進む</a:t>
                </a:r>
                <a:r>
                  <a:rPr lang="ja-JP" altLang="en-US" sz="4000" dirty="0"/>
                  <a:t>と関数値は減少</a:t>
                </a:r>
                <a:endParaRPr kumimoji="1" lang="ja-JP" altLang="en-US" sz="40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13907E8-C1B2-4C1F-89F1-A42E50093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85" y="6479637"/>
                <a:ext cx="8199873" cy="707886"/>
              </a:xfrm>
              <a:prstGeom prst="rect">
                <a:avLst/>
              </a:prstGeom>
              <a:blipFill>
                <a:blip r:embed="rId3"/>
                <a:stretch>
                  <a:fillRect t="-12281" r="-1546" b="-36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三角形 63">
            <a:extLst>
              <a:ext uri="{FF2B5EF4-FFF2-40B4-BE49-F238E27FC236}">
                <a16:creationId xmlns:a16="http://schemas.microsoft.com/office/drawing/2014/main" id="{6EC1C3A0-7045-4CBF-A549-81639D799BBE}"/>
              </a:ext>
            </a:extLst>
          </p:cNvPr>
          <p:cNvSpPr/>
          <p:nvPr/>
        </p:nvSpPr>
        <p:spPr>
          <a:xfrm rot="10800000">
            <a:off x="3798342" y="7394064"/>
            <a:ext cx="1545384" cy="68343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B9C72E89-EBD7-4103-8D5B-931B4DEEDAF2}"/>
              </a:ext>
            </a:extLst>
          </p:cNvPr>
          <p:cNvGrpSpPr/>
          <p:nvPr/>
        </p:nvGrpSpPr>
        <p:grpSpPr>
          <a:xfrm>
            <a:off x="348012" y="8261126"/>
            <a:ext cx="11057578" cy="767113"/>
            <a:chOff x="460582" y="10136518"/>
            <a:chExt cx="11057578" cy="7671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116CCF43-1972-45C6-AEDD-64675A7D9A5B}"/>
                    </a:ext>
                  </a:extLst>
                </p:cNvPr>
                <p:cNvSpPr txBox="1"/>
                <p:nvPr/>
              </p:nvSpPr>
              <p:spPr>
                <a:xfrm>
                  <a:off x="5980426" y="10136518"/>
                  <a:ext cx="5537734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ja-JP" altLang="en-US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  <m:r>
                          <m:rPr>
                            <m:sty m:val="p"/>
                          </m:rP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4000" i="1" dirty="0"/>
                </a:p>
              </p:txBody>
            </p:sp>
          </mc:Choice>
          <mc:Fallback xmlns=""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116CCF43-1972-45C6-AEDD-64675A7D9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426" y="10136518"/>
                  <a:ext cx="5537734" cy="707886"/>
                </a:xfrm>
                <a:prstGeom prst="rect">
                  <a:avLst/>
                </a:prstGeom>
                <a:blipFill>
                  <a:blip r:embed="rId4"/>
                  <a:stretch>
                    <a:fillRect r="-915" b="-2456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26819164-0068-47E9-9D11-FC6DEC17DCB9}"/>
                </a:ext>
              </a:extLst>
            </p:cNvPr>
            <p:cNvSpPr txBox="1"/>
            <p:nvPr/>
          </p:nvSpPr>
          <p:spPr>
            <a:xfrm>
              <a:off x="460582" y="10195745"/>
              <a:ext cx="58272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000" dirty="0"/>
                <a:t>重みベクトルの更新式：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DD7F716F-8CDE-2A43-B7C1-CD9E70EFFF50}"/>
              </a:ext>
            </a:extLst>
          </p:cNvPr>
          <p:cNvGrpSpPr/>
          <p:nvPr/>
        </p:nvGrpSpPr>
        <p:grpSpPr>
          <a:xfrm>
            <a:off x="282259" y="9479857"/>
            <a:ext cx="17326769" cy="3084663"/>
            <a:chOff x="282259" y="9479857"/>
            <a:chExt cx="17326769" cy="3084663"/>
          </a:xfrm>
        </p:grpSpPr>
        <p:sp>
          <p:nvSpPr>
            <p:cNvPr id="63" name="角丸四角形吹き出し 207">
              <a:extLst>
                <a:ext uri="{FF2B5EF4-FFF2-40B4-BE49-F238E27FC236}">
                  <a16:creationId xmlns:a16="http://schemas.microsoft.com/office/drawing/2014/main" id="{B2FBD197-0E76-45E1-AF95-55D3B578E73B}"/>
                </a:ext>
              </a:extLst>
            </p:cNvPr>
            <p:cNvSpPr/>
            <p:nvPr/>
          </p:nvSpPr>
          <p:spPr>
            <a:xfrm>
              <a:off x="282259" y="9479857"/>
              <a:ext cx="9117850" cy="904015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4000" dirty="0">
                  <a:solidFill>
                    <a:schemeClr val="tx1"/>
                  </a:solidFill>
                </a:rPr>
                <a:t>このような方法を</a:t>
              </a:r>
              <a:r>
                <a:rPr lang="ja-JP" altLang="en-US" sz="4000" b="1" dirty="0">
                  <a:solidFill>
                    <a:schemeClr val="accent2"/>
                  </a:solidFill>
                </a:rPr>
                <a:t>勾配降下法</a:t>
              </a:r>
              <a:r>
                <a:rPr lang="ja-JP" altLang="en-US" sz="4000" dirty="0">
                  <a:solidFill>
                    <a:schemeClr val="tx1"/>
                  </a:solidFill>
                </a:rPr>
                <a:t>という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59" name="三角形 58">
              <a:extLst>
                <a:ext uri="{FF2B5EF4-FFF2-40B4-BE49-F238E27FC236}">
                  <a16:creationId xmlns:a16="http://schemas.microsoft.com/office/drawing/2014/main" id="{294DB907-D212-FA47-91FE-2AA1F383113E}"/>
                </a:ext>
              </a:extLst>
            </p:cNvPr>
            <p:cNvSpPr/>
            <p:nvPr/>
          </p:nvSpPr>
          <p:spPr>
            <a:xfrm rot="5400000">
              <a:off x="980702" y="10430648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60" name="テキスト プレースホルダー 29">
              <a:extLst>
                <a:ext uri="{FF2B5EF4-FFF2-40B4-BE49-F238E27FC236}">
                  <a16:creationId xmlns:a16="http://schemas.microsoft.com/office/drawing/2014/main" id="{F40DBCE9-9AF8-9346-A90B-BEA726DD496E}"/>
                </a:ext>
              </a:extLst>
            </p:cNvPr>
            <p:cNvSpPr txBox="1">
              <a:spLocks/>
            </p:cNvSpPr>
            <p:nvPr/>
          </p:nvSpPr>
          <p:spPr>
            <a:xfrm>
              <a:off x="1473064" y="10383614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>
                  <a:solidFill>
                    <a:schemeClr val="tx1"/>
                  </a:solidFill>
                </a:rPr>
                <a:t>最急降下法</a:t>
              </a:r>
            </a:p>
          </p:txBody>
        </p:sp>
        <p:sp>
          <p:nvSpPr>
            <p:cNvPr id="61" name="三角形 60">
              <a:extLst>
                <a:ext uri="{FF2B5EF4-FFF2-40B4-BE49-F238E27FC236}">
                  <a16:creationId xmlns:a16="http://schemas.microsoft.com/office/drawing/2014/main" id="{943D850D-9E7C-2345-AD32-2DAC169DC181}"/>
                </a:ext>
              </a:extLst>
            </p:cNvPr>
            <p:cNvSpPr/>
            <p:nvPr/>
          </p:nvSpPr>
          <p:spPr>
            <a:xfrm rot="5400000">
              <a:off x="974960" y="11102665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64" name="テキスト プレースホルダー 29">
              <a:extLst>
                <a:ext uri="{FF2B5EF4-FFF2-40B4-BE49-F238E27FC236}">
                  <a16:creationId xmlns:a16="http://schemas.microsoft.com/office/drawing/2014/main" id="{3540F1B6-BEEA-9340-B651-1ABD604602D3}"/>
                </a:ext>
              </a:extLst>
            </p:cNvPr>
            <p:cNvSpPr txBox="1">
              <a:spLocks/>
            </p:cNvSpPr>
            <p:nvPr/>
          </p:nvSpPr>
          <p:spPr>
            <a:xfrm>
              <a:off x="1467322" y="11055631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>
                  <a:solidFill>
                    <a:schemeClr val="tx1"/>
                  </a:solidFill>
                </a:rPr>
                <a:t>確率的勾配降下法</a:t>
              </a:r>
            </a:p>
          </p:txBody>
        </p:sp>
        <p:sp>
          <p:nvSpPr>
            <p:cNvPr id="65" name="三角形 64">
              <a:extLst>
                <a:ext uri="{FF2B5EF4-FFF2-40B4-BE49-F238E27FC236}">
                  <a16:creationId xmlns:a16="http://schemas.microsoft.com/office/drawing/2014/main" id="{E875F0DC-3DF3-7749-867B-958CF945A3EA}"/>
                </a:ext>
              </a:extLst>
            </p:cNvPr>
            <p:cNvSpPr/>
            <p:nvPr/>
          </p:nvSpPr>
          <p:spPr>
            <a:xfrm rot="5400000">
              <a:off x="974960" y="11757560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66" name="テキスト プレースホルダー 29">
              <a:extLst>
                <a:ext uri="{FF2B5EF4-FFF2-40B4-BE49-F238E27FC236}">
                  <a16:creationId xmlns:a16="http://schemas.microsoft.com/office/drawing/2014/main" id="{FE6494E0-F89D-4947-8B9C-D5717B073DE0}"/>
                </a:ext>
              </a:extLst>
            </p:cNvPr>
            <p:cNvSpPr txBox="1">
              <a:spLocks/>
            </p:cNvSpPr>
            <p:nvPr/>
          </p:nvSpPr>
          <p:spPr>
            <a:xfrm>
              <a:off x="1467322" y="11710526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/>
                <a:t>ミニバッチ確率的勾配降下法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17B90208-58E9-D74E-8B27-F90DE62733EA}"/>
              </a:ext>
            </a:extLst>
          </p:cNvPr>
          <p:cNvGrpSpPr/>
          <p:nvPr/>
        </p:nvGrpSpPr>
        <p:grpSpPr>
          <a:xfrm>
            <a:off x="13058584" y="9621934"/>
            <a:ext cx="4681182" cy="3008727"/>
            <a:chOff x="12284692" y="9807212"/>
            <a:chExt cx="4681182" cy="3008727"/>
          </a:xfrm>
        </p:grpSpPr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11D77C61-FA8D-E140-AA80-DCAFBDD9F80F}"/>
                </a:ext>
              </a:extLst>
            </p:cNvPr>
            <p:cNvSpPr/>
            <p:nvPr/>
          </p:nvSpPr>
          <p:spPr>
            <a:xfrm>
              <a:off x="12284692" y="9807212"/>
              <a:ext cx="4681182" cy="3008727"/>
            </a:xfrm>
            <a:custGeom>
              <a:avLst/>
              <a:gdLst>
                <a:gd name="connsiteX0" fmla="*/ 0 w 2961564"/>
                <a:gd name="connsiteY0" fmla="*/ 0 h 3008727"/>
                <a:gd name="connsiteX1" fmla="*/ 436729 w 2961564"/>
                <a:gd name="connsiteY1" fmla="*/ 2033517 h 3008727"/>
                <a:gd name="connsiteX2" fmla="*/ 1037230 w 2961564"/>
                <a:gd name="connsiteY2" fmla="*/ 1173708 h 3008727"/>
                <a:gd name="connsiteX3" fmla="*/ 1596788 w 2961564"/>
                <a:gd name="connsiteY3" fmla="*/ 2511188 h 3008727"/>
                <a:gd name="connsiteX4" fmla="*/ 1856096 w 2961564"/>
                <a:gd name="connsiteY4" fmla="*/ 1665027 h 3008727"/>
                <a:gd name="connsiteX5" fmla="*/ 2292824 w 2961564"/>
                <a:gd name="connsiteY5" fmla="*/ 2975212 h 3008727"/>
                <a:gd name="connsiteX6" fmla="*/ 2961564 w 2961564"/>
                <a:gd name="connsiteY6" fmla="*/ 13648 h 300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61564" h="3008727">
                  <a:moveTo>
                    <a:pt x="0" y="0"/>
                  </a:moveTo>
                  <a:cubicBezTo>
                    <a:pt x="131928" y="918949"/>
                    <a:pt x="263857" y="1837899"/>
                    <a:pt x="436729" y="2033517"/>
                  </a:cubicBezTo>
                  <a:cubicBezTo>
                    <a:pt x="609601" y="2229135"/>
                    <a:pt x="843887" y="1094096"/>
                    <a:pt x="1037230" y="1173708"/>
                  </a:cubicBezTo>
                  <a:cubicBezTo>
                    <a:pt x="1230573" y="1253320"/>
                    <a:pt x="1460310" y="2429302"/>
                    <a:pt x="1596788" y="2511188"/>
                  </a:cubicBezTo>
                  <a:cubicBezTo>
                    <a:pt x="1733266" y="2593074"/>
                    <a:pt x="1740090" y="1587690"/>
                    <a:pt x="1856096" y="1665027"/>
                  </a:cubicBezTo>
                  <a:cubicBezTo>
                    <a:pt x="1972102" y="1742364"/>
                    <a:pt x="2108579" y="3250442"/>
                    <a:pt x="2292824" y="2975212"/>
                  </a:cubicBezTo>
                  <a:cubicBezTo>
                    <a:pt x="2477069" y="2699982"/>
                    <a:pt x="2719316" y="1356815"/>
                    <a:pt x="2961564" y="1364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164">
              <a:extLst>
                <a:ext uri="{FF2B5EF4-FFF2-40B4-BE49-F238E27FC236}">
                  <a16:creationId xmlns:a16="http://schemas.microsoft.com/office/drawing/2014/main" id="{65DB2AF9-408E-444C-BC77-752857C3B5B0}"/>
                </a:ext>
              </a:extLst>
            </p:cNvPr>
            <p:cNvSpPr/>
            <p:nvPr/>
          </p:nvSpPr>
          <p:spPr>
            <a:xfrm>
              <a:off x="12485665" y="10375713"/>
              <a:ext cx="324000" cy="32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58515AC1-E320-E249-BBCA-E17243972944}"/>
                </a:ext>
              </a:extLst>
            </p:cNvPr>
            <p:cNvCxnSpPr>
              <a:cxnSpLocks/>
            </p:cNvCxnSpPr>
            <p:nvPr/>
          </p:nvCxnSpPr>
          <p:spPr>
            <a:xfrm>
              <a:off x="12715387" y="10759829"/>
              <a:ext cx="217325" cy="608019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角丸四角形吹き出し 207">
            <a:extLst>
              <a:ext uri="{FF2B5EF4-FFF2-40B4-BE49-F238E27FC236}">
                <a16:creationId xmlns:a16="http://schemas.microsoft.com/office/drawing/2014/main" id="{1BB22EB3-C102-5C45-9C99-FA78BB981B03}"/>
              </a:ext>
            </a:extLst>
          </p:cNvPr>
          <p:cNvSpPr/>
          <p:nvPr/>
        </p:nvSpPr>
        <p:spPr>
          <a:xfrm>
            <a:off x="8673698" y="9885995"/>
            <a:ext cx="3871371" cy="1821434"/>
          </a:xfrm>
          <a:prstGeom prst="wedgeRoundRectCallout">
            <a:avLst>
              <a:gd name="adj1" fmla="val 65832"/>
              <a:gd name="adj2" fmla="val 2326"/>
              <a:gd name="adj3" fmla="val 16667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移動量は学習率によって調整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39220668-A9F5-714B-BEFF-E702CB86630C}"/>
              </a:ext>
            </a:extLst>
          </p:cNvPr>
          <p:cNvGrpSpPr/>
          <p:nvPr/>
        </p:nvGrpSpPr>
        <p:grpSpPr>
          <a:xfrm>
            <a:off x="617232" y="3371855"/>
            <a:ext cx="539448" cy="487368"/>
            <a:chOff x="400056" y="1061560"/>
            <a:chExt cx="269724" cy="243684"/>
          </a:xfrm>
        </p:grpSpPr>
        <p:sp>
          <p:nvSpPr>
            <p:cNvPr id="45" name="三角形 10">
              <a:extLst>
                <a:ext uri="{FF2B5EF4-FFF2-40B4-BE49-F238E27FC236}">
                  <a16:creationId xmlns:a16="http://schemas.microsoft.com/office/drawing/2014/main" id="{17CCBBCE-F086-C74E-A21F-85039D59DF8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46" name="三角形 11">
              <a:extLst>
                <a:ext uri="{FF2B5EF4-FFF2-40B4-BE49-F238E27FC236}">
                  <a16:creationId xmlns:a16="http://schemas.microsoft.com/office/drawing/2014/main" id="{499DC025-D2FA-884B-B507-FF47A7DB34FC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48" name="テキスト プレースホルダー 27">
            <a:extLst>
              <a:ext uri="{FF2B5EF4-FFF2-40B4-BE49-F238E27FC236}">
                <a16:creationId xmlns:a16="http://schemas.microsoft.com/office/drawing/2014/main" id="{E442C1E8-8DE9-DE4D-8DF4-AA23AA00D83E}"/>
              </a:ext>
            </a:extLst>
          </p:cNvPr>
          <p:cNvSpPr txBox="1">
            <a:spLocks/>
          </p:cNvSpPr>
          <p:nvPr/>
        </p:nvSpPr>
        <p:spPr>
          <a:xfrm>
            <a:off x="1254486" y="3299230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</a:t>
            </a:r>
            <a:r>
              <a:rPr lang="ja-JP" altLang="en-US"/>
              <a:t> 学習完了まで以下を繰り返す</a:t>
            </a:r>
            <a:endParaRPr lang="en-US" altLang="ja-JP" dirty="0"/>
          </a:p>
        </p:txBody>
      </p: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9920D229-4CD8-204D-B138-8A897D116D0C}"/>
              </a:ext>
            </a:extLst>
          </p:cNvPr>
          <p:cNvGrpSpPr/>
          <p:nvPr/>
        </p:nvGrpSpPr>
        <p:grpSpPr>
          <a:xfrm>
            <a:off x="8695898" y="5385506"/>
            <a:ext cx="11285120" cy="2530629"/>
            <a:chOff x="7370580" y="7214448"/>
            <a:chExt cx="10353863" cy="25306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DE5CB4D1-080B-1949-83DA-F79DA4B0C6B8}"/>
                    </a:ext>
                  </a:extLst>
                </p:cNvPr>
                <p:cNvSpPr txBox="1"/>
                <p:nvPr/>
              </p:nvSpPr>
              <p:spPr>
                <a:xfrm>
                  <a:off x="7370580" y="7262681"/>
                  <a:ext cx="4238996" cy="21237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ja-JP" altLang="en-US" sz="2800" dirty="0"/>
                    <a:t>重みベクトル</a:t>
                  </a:r>
                  <a:endParaRPr lang="en-US" altLang="ja-JP" sz="2800" dirty="0"/>
                </a:p>
                <a:p>
                  <a:pPr algn="r"/>
                  <a:r>
                    <a:rPr kumimoji="1" lang="ja-JP" altLang="en-US" sz="2800" b="0" dirty="0"/>
                    <a:t>教師データ</a:t>
                  </a:r>
                  <a:endParaRPr kumimoji="1" lang="en-US" altLang="ja-JP" sz="2800" b="0" dirty="0"/>
                </a:p>
                <a:p>
                  <a:pPr algn="r"/>
                  <a:r>
                    <a:rPr kumimoji="1" lang="ja-JP" altLang="en-US" sz="2800" b="0" dirty="0"/>
                    <a:t>教師データのラベル</a:t>
                  </a:r>
                  <a:endParaRPr lang="en-US" altLang="ja-JP" sz="2800" dirty="0"/>
                </a:p>
                <a:p>
                  <a:pPr algn="r"/>
                  <a:endParaRPr kumimoji="1" lang="en-US" altLang="ja-JP" sz="2000" b="0" dirty="0"/>
                </a:p>
                <a:p>
                  <a:pPr algn="r"/>
                  <a:r>
                    <a:rPr kumimoji="1" lang="ja-JP" altLang="en-US" sz="2800" b="0" dirty="0"/>
                    <a:t>誤差</a:t>
                  </a:r>
                  <a14:m>
                    <m:oMath xmlns:m="http://schemas.openxmlformats.org/officeDocument/2006/math">
                      <m:r>
                        <a:rPr kumimoji="1" lang="ja-JP" altLang="en-US" sz="2800" b="0" i="1" smtClean="0">
                          <a:latin typeface="Cambria Math" panose="02040503050406030204" pitchFamily="18" charset="0"/>
                        </a:rPr>
                        <m:t>関数</m:t>
                      </m:r>
                    </m:oMath>
                  </a14:m>
                  <a:endParaRPr kumimoji="1" lang="en-US" altLang="ja-JP" sz="2800" b="0" dirty="0"/>
                </a:p>
              </p:txBody>
            </p:sp>
          </mc:Choice>
          <mc:Fallback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DE5CB4D1-080B-1949-83DA-F79DA4B0C6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580" y="7262681"/>
                  <a:ext cx="4238996" cy="2123723"/>
                </a:xfrm>
                <a:prstGeom prst="rect">
                  <a:avLst/>
                </a:prstGeom>
                <a:blipFill>
                  <a:blip r:embed="rId5"/>
                  <a:stretch>
                    <a:fillRect t="-2976" r="-2466" b="-773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7003B83A-A033-8D4B-B034-EBFAE1CB5C5E}"/>
                    </a:ext>
                  </a:extLst>
                </p:cNvPr>
                <p:cNvSpPr txBox="1"/>
                <p:nvPr/>
              </p:nvSpPr>
              <p:spPr>
                <a:xfrm>
                  <a:off x="11432125" y="7214448"/>
                  <a:ext cx="6292318" cy="25306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800" dirty="0"/>
                    <a:t>：</a:t>
                  </a:r>
                  <a:r>
                    <a:rPr lang="en-US" altLang="ja-JP" sz="28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2800" b="0" dirty="0"/>
                </a:p>
                <a:p>
                  <a:r>
                    <a:rPr kumimoji="1" lang="ja-JP" altLang="en-US" sz="2800" b="0" dirty="0"/>
                    <a:t>：</a:t>
                  </a:r>
                  <a:r>
                    <a:rPr lang="en-US" altLang="ja-JP" sz="28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2800" b="0" dirty="0"/>
                </a:p>
                <a:p>
                  <a:r>
                    <a:rPr kumimoji="1" lang="ja-JP" altLang="en-US" sz="2800" b="0" dirty="0"/>
                    <a:t>：</a:t>
                  </a:r>
                  <a:r>
                    <a:rPr lang="en-US" altLang="ja-JP" sz="2800" b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ja-JP" sz="2800" i="1" dirty="0">
                      <a:latin typeface="Cambria Math" panose="02040503050406030204" pitchFamily="18" charset="0"/>
                    </a:rPr>
                    <a:t>    </a:t>
                  </a:r>
                  <a:r>
                    <a:rPr lang="en-US" altLang="ja-JP" sz="2800" dirty="0">
                      <a:latin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</m:t>
                      </m:r>
                    </m:oMath>
                  </a14:m>
                  <a:r>
                    <a:rPr lang="en-US" altLang="ja-JP" sz="2800" dirty="0">
                      <a:latin typeface="Cambria Math" panose="02040503050406030204" pitchFamily="18" charset="0"/>
                    </a:rPr>
                    <a:t>)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ja-JP" altLang="en-US" sz="2800" i="1"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func>
                          <m:func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28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0,−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ja-JP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ja-JP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ja-JP" sz="28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sSubSup>
                                      <m:sSubSupPr>
                                        <m:ctrlPr>
                                          <a:rPr lang="en-US" altLang="ja-JP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28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ja-JP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2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ja-JP" sz="2800" b="0" dirty="0"/>
                </a:p>
              </p:txBody>
            </p:sp>
          </mc:Choice>
          <mc:Fallback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7003B83A-A033-8D4B-B034-EBFAE1CB5C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2125" y="7214448"/>
                  <a:ext cx="6292318" cy="2530629"/>
                </a:xfrm>
                <a:prstGeom prst="rect">
                  <a:avLst/>
                </a:prstGeom>
                <a:blipFill>
                  <a:blip r:embed="rId6"/>
                  <a:stretch>
                    <a:fillRect l="-1664" t="-4500" b="-81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三角形 51">
            <a:extLst>
              <a:ext uri="{FF2B5EF4-FFF2-40B4-BE49-F238E27FC236}">
                <a16:creationId xmlns:a16="http://schemas.microsoft.com/office/drawing/2014/main" id="{42B86069-52B1-D74C-B6D2-E864518CD0C2}"/>
              </a:ext>
            </a:extLst>
          </p:cNvPr>
          <p:cNvSpPr/>
          <p:nvPr/>
        </p:nvSpPr>
        <p:spPr>
          <a:xfrm rot="5400000">
            <a:off x="1076238" y="4189912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53" name="テキスト プレースホルダー 29">
            <a:extLst>
              <a:ext uri="{FF2B5EF4-FFF2-40B4-BE49-F238E27FC236}">
                <a16:creationId xmlns:a16="http://schemas.microsoft.com/office/drawing/2014/main" id="{D39EB84A-B69F-9043-8941-551CA00119BA}"/>
              </a:ext>
            </a:extLst>
          </p:cNvPr>
          <p:cNvSpPr txBox="1">
            <a:spLocks/>
          </p:cNvSpPr>
          <p:nvPr/>
        </p:nvSpPr>
        <p:spPr>
          <a:xfrm>
            <a:off x="1568600" y="4074638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2.1 </a:t>
            </a:r>
            <a:r>
              <a:rPr lang="ja-JP" altLang="en-US"/>
              <a:t>教師データを入力し重みベクトルを更新する</a:t>
            </a:r>
          </a:p>
        </p:txBody>
      </p:sp>
      <p:sp>
        <p:nvSpPr>
          <p:cNvPr id="54" name="三角形 53">
            <a:extLst>
              <a:ext uri="{FF2B5EF4-FFF2-40B4-BE49-F238E27FC236}">
                <a16:creationId xmlns:a16="http://schemas.microsoft.com/office/drawing/2014/main" id="{F9E9AF90-C38E-554D-AD9D-E589EC0FF57C}"/>
              </a:ext>
            </a:extLst>
          </p:cNvPr>
          <p:cNvSpPr/>
          <p:nvPr/>
        </p:nvSpPr>
        <p:spPr>
          <a:xfrm rot="5400000">
            <a:off x="1076238" y="4876973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55" name="テキスト プレースホルダー 29">
            <a:extLst>
              <a:ext uri="{FF2B5EF4-FFF2-40B4-BE49-F238E27FC236}">
                <a16:creationId xmlns:a16="http://schemas.microsoft.com/office/drawing/2014/main" id="{55C28E22-2D93-3D42-AC2B-91A78820EA85}"/>
              </a:ext>
            </a:extLst>
          </p:cNvPr>
          <p:cNvSpPr txBox="1">
            <a:spLocks/>
          </p:cNvSpPr>
          <p:nvPr/>
        </p:nvSpPr>
        <p:spPr>
          <a:xfrm>
            <a:off x="1568600" y="4761699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2.2</a:t>
            </a:r>
            <a:r>
              <a:rPr lang="ja-JP" altLang="en-US"/>
              <a:t> 全教師データについて正しく出力が行われたら終了</a:t>
            </a:r>
          </a:p>
        </p:txBody>
      </p:sp>
    </p:spTree>
    <p:extLst>
      <p:ext uri="{BB962C8B-B14F-4D97-AF65-F5344CB8AC3E}">
        <p14:creationId xmlns:p14="http://schemas.microsoft.com/office/powerpoint/2010/main" val="1375570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/>
              <a:t>単純パーセプトロン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1.</a:t>
            </a:r>
            <a:r>
              <a:rPr lang="ja-JP" altLang="en-US" dirty="0"/>
              <a:t> 重みベクトルを初期化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単純パーセプトロンの学習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13907E8-C1B2-4C1F-89F1-A42E500934D0}"/>
                  </a:ext>
                </a:extLst>
              </p:cNvPr>
              <p:cNvSpPr txBox="1"/>
              <p:nvPr/>
            </p:nvSpPr>
            <p:spPr>
              <a:xfrm>
                <a:off x="329985" y="6479637"/>
                <a:ext cx="81998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kumimoji="1" lang="ja-JP" altLang="en-US" sz="4000" dirty="0"/>
                  <a:t>方向に進む</a:t>
                </a:r>
                <a:r>
                  <a:rPr lang="ja-JP" altLang="en-US" sz="4000" dirty="0"/>
                  <a:t>と関数値は減少</a:t>
                </a:r>
                <a:endParaRPr kumimoji="1" lang="ja-JP" altLang="en-US" sz="40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13907E8-C1B2-4C1F-89F1-A42E50093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85" y="6479637"/>
                <a:ext cx="8199873" cy="707886"/>
              </a:xfrm>
              <a:prstGeom prst="rect">
                <a:avLst/>
              </a:prstGeom>
              <a:blipFill>
                <a:blip r:embed="rId3"/>
                <a:stretch>
                  <a:fillRect t="-12281" r="-1546" b="-36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三角形 63">
            <a:extLst>
              <a:ext uri="{FF2B5EF4-FFF2-40B4-BE49-F238E27FC236}">
                <a16:creationId xmlns:a16="http://schemas.microsoft.com/office/drawing/2014/main" id="{6EC1C3A0-7045-4CBF-A549-81639D799BBE}"/>
              </a:ext>
            </a:extLst>
          </p:cNvPr>
          <p:cNvSpPr/>
          <p:nvPr/>
        </p:nvSpPr>
        <p:spPr>
          <a:xfrm rot="10800000">
            <a:off x="3798342" y="7394064"/>
            <a:ext cx="1545384" cy="68343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B9C72E89-EBD7-4103-8D5B-931B4DEEDAF2}"/>
              </a:ext>
            </a:extLst>
          </p:cNvPr>
          <p:cNvGrpSpPr/>
          <p:nvPr/>
        </p:nvGrpSpPr>
        <p:grpSpPr>
          <a:xfrm>
            <a:off x="348012" y="8261126"/>
            <a:ext cx="11057578" cy="767113"/>
            <a:chOff x="460582" y="10136518"/>
            <a:chExt cx="11057578" cy="7671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116CCF43-1972-45C6-AEDD-64675A7D9A5B}"/>
                    </a:ext>
                  </a:extLst>
                </p:cNvPr>
                <p:cNvSpPr txBox="1"/>
                <p:nvPr/>
              </p:nvSpPr>
              <p:spPr>
                <a:xfrm>
                  <a:off x="5980426" y="10136518"/>
                  <a:ext cx="5537734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ja-JP" altLang="en-US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  <m:r>
                          <m:rPr>
                            <m:sty m:val="p"/>
                          </m:rP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4000" i="1" dirty="0"/>
                </a:p>
              </p:txBody>
            </p:sp>
          </mc:Choice>
          <mc:Fallback xmlns=""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116CCF43-1972-45C6-AEDD-64675A7D9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426" y="10136518"/>
                  <a:ext cx="5537734" cy="707886"/>
                </a:xfrm>
                <a:prstGeom prst="rect">
                  <a:avLst/>
                </a:prstGeom>
                <a:blipFill>
                  <a:blip r:embed="rId4"/>
                  <a:stretch>
                    <a:fillRect r="-915" b="-2456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26819164-0068-47E9-9D11-FC6DEC17DCB9}"/>
                </a:ext>
              </a:extLst>
            </p:cNvPr>
            <p:cNvSpPr txBox="1"/>
            <p:nvPr/>
          </p:nvSpPr>
          <p:spPr>
            <a:xfrm>
              <a:off x="460582" y="10195745"/>
              <a:ext cx="58272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000" dirty="0"/>
                <a:t>重みベクトルの更新式：</a:t>
              </a: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F12A38CB-3950-4D49-BC0E-72EC5B791570}"/>
              </a:ext>
            </a:extLst>
          </p:cNvPr>
          <p:cNvGrpSpPr/>
          <p:nvPr/>
        </p:nvGrpSpPr>
        <p:grpSpPr>
          <a:xfrm>
            <a:off x="9222130" y="9887766"/>
            <a:ext cx="8500356" cy="2443583"/>
            <a:chOff x="9222130" y="9887766"/>
            <a:chExt cx="8500356" cy="2443583"/>
          </a:xfrm>
        </p:grpSpPr>
        <p:sp>
          <p:nvSpPr>
            <p:cNvPr id="96" name="角丸四角形吹き出し 207">
              <a:extLst>
                <a:ext uri="{FF2B5EF4-FFF2-40B4-BE49-F238E27FC236}">
                  <a16:creationId xmlns:a16="http://schemas.microsoft.com/office/drawing/2014/main" id="{17035AB5-ED36-8D45-872D-54ABEAC31204}"/>
                </a:ext>
              </a:extLst>
            </p:cNvPr>
            <p:cNvSpPr/>
            <p:nvPr/>
          </p:nvSpPr>
          <p:spPr>
            <a:xfrm>
              <a:off x="9222130" y="9887766"/>
              <a:ext cx="8260652" cy="2443583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45650B73-94EF-9445-8234-79B643E8F7D5}"/>
                </a:ext>
              </a:extLst>
            </p:cNvPr>
            <p:cNvSpPr txBox="1"/>
            <p:nvPr/>
          </p:nvSpPr>
          <p:spPr>
            <a:xfrm>
              <a:off x="9487552" y="10103993"/>
              <a:ext cx="2385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000">
                  <a:solidFill>
                    <a:schemeClr val="bg2"/>
                  </a:solidFill>
                </a:rPr>
                <a:t>学習率</a:t>
              </a:r>
              <a:r>
                <a:rPr kumimoji="1" lang="en-US" altLang="ja-JP" sz="4000" dirty="0">
                  <a:solidFill>
                    <a:schemeClr val="bg2"/>
                  </a:solidFill>
                </a:rPr>
                <a:t> </a:t>
              </a:r>
              <a:r>
                <a:rPr kumimoji="1" lang="ja-JP" altLang="en-US" sz="4000" b="1">
                  <a:solidFill>
                    <a:schemeClr val="bg2"/>
                  </a:solidFill>
                </a:rPr>
                <a:t>大</a:t>
              </a:r>
              <a:endParaRPr kumimoji="1" lang="en-US" altLang="ja-JP" sz="4000" b="1" dirty="0">
                <a:solidFill>
                  <a:schemeClr val="bg2"/>
                </a:solidFill>
              </a:endParaRPr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B12F8CF6-B0EA-464B-8E96-618DB9D6CE1C}"/>
                </a:ext>
              </a:extLst>
            </p:cNvPr>
            <p:cNvSpPr txBox="1"/>
            <p:nvPr/>
          </p:nvSpPr>
          <p:spPr>
            <a:xfrm>
              <a:off x="9487552" y="10785802"/>
              <a:ext cx="823493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000">
                  <a:solidFill>
                    <a:schemeClr val="bg2"/>
                  </a:solidFill>
                </a:rPr>
                <a:t>・局所解から脱出可能</a:t>
              </a:r>
              <a:endParaRPr lang="en-US" altLang="ja-JP" sz="4000" dirty="0">
                <a:solidFill>
                  <a:schemeClr val="bg2"/>
                </a:solidFill>
              </a:endParaRPr>
            </a:p>
            <a:p>
              <a:r>
                <a:rPr kumimoji="1" lang="ja-JP" altLang="en-US" sz="4000">
                  <a:solidFill>
                    <a:schemeClr val="bg2"/>
                  </a:solidFill>
                </a:rPr>
                <a:t>・最適解を飛び越える場合がある</a:t>
              </a:r>
              <a:endParaRPr kumimoji="1" lang="en-US" altLang="ja-JP" sz="4000" dirty="0">
                <a:solidFill>
                  <a:schemeClr val="bg2"/>
                </a:solidFill>
              </a:endParaRPr>
            </a:p>
          </p:txBody>
        </p:sp>
        <p:sp>
          <p:nvSpPr>
            <p:cNvPr id="97" name="楕円 56">
              <a:extLst>
                <a:ext uri="{FF2B5EF4-FFF2-40B4-BE49-F238E27FC236}">
                  <a16:creationId xmlns:a16="http://schemas.microsoft.com/office/drawing/2014/main" id="{DE2C1D4D-8736-B64F-B724-5B5E065A8719}"/>
                </a:ext>
              </a:extLst>
            </p:cNvPr>
            <p:cNvSpPr/>
            <p:nvPr/>
          </p:nvSpPr>
          <p:spPr>
            <a:xfrm>
              <a:off x="11156186" y="10128915"/>
              <a:ext cx="612000" cy="612000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B9DCFDE7-78CB-DB4D-980D-7A0485982E08}"/>
              </a:ext>
            </a:extLst>
          </p:cNvPr>
          <p:cNvGrpSpPr/>
          <p:nvPr/>
        </p:nvGrpSpPr>
        <p:grpSpPr>
          <a:xfrm>
            <a:off x="282259" y="9479857"/>
            <a:ext cx="17326769" cy="3084663"/>
            <a:chOff x="282259" y="9479857"/>
            <a:chExt cx="17326769" cy="3084663"/>
          </a:xfrm>
        </p:grpSpPr>
        <p:sp>
          <p:nvSpPr>
            <p:cNvPr id="100" name="角丸四角形吹き出し 207">
              <a:extLst>
                <a:ext uri="{FF2B5EF4-FFF2-40B4-BE49-F238E27FC236}">
                  <a16:creationId xmlns:a16="http://schemas.microsoft.com/office/drawing/2014/main" id="{E4CEC18A-DF13-EE42-88F8-255A92A9B53B}"/>
                </a:ext>
              </a:extLst>
            </p:cNvPr>
            <p:cNvSpPr/>
            <p:nvPr/>
          </p:nvSpPr>
          <p:spPr>
            <a:xfrm>
              <a:off x="282259" y="9479857"/>
              <a:ext cx="9117850" cy="904015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4000" dirty="0">
                  <a:solidFill>
                    <a:schemeClr val="tx1"/>
                  </a:solidFill>
                </a:rPr>
                <a:t>このような方法を</a:t>
              </a:r>
              <a:r>
                <a:rPr lang="ja-JP" altLang="en-US" sz="4000" b="1" dirty="0">
                  <a:solidFill>
                    <a:schemeClr val="accent2"/>
                  </a:solidFill>
                </a:rPr>
                <a:t>勾配降下法</a:t>
              </a:r>
              <a:r>
                <a:rPr lang="ja-JP" altLang="en-US" sz="4000" dirty="0">
                  <a:solidFill>
                    <a:schemeClr val="tx1"/>
                  </a:solidFill>
                </a:rPr>
                <a:t>という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01" name="三角形 100">
              <a:extLst>
                <a:ext uri="{FF2B5EF4-FFF2-40B4-BE49-F238E27FC236}">
                  <a16:creationId xmlns:a16="http://schemas.microsoft.com/office/drawing/2014/main" id="{8319B2F6-F164-1F4E-AD2F-A43EFF51E884}"/>
                </a:ext>
              </a:extLst>
            </p:cNvPr>
            <p:cNvSpPr/>
            <p:nvPr/>
          </p:nvSpPr>
          <p:spPr>
            <a:xfrm rot="5400000">
              <a:off x="980702" y="10430648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02" name="テキスト プレースホルダー 29">
              <a:extLst>
                <a:ext uri="{FF2B5EF4-FFF2-40B4-BE49-F238E27FC236}">
                  <a16:creationId xmlns:a16="http://schemas.microsoft.com/office/drawing/2014/main" id="{06624B80-2618-3C43-B754-BA774A4EC50C}"/>
                </a:ext>
              </a:extLst>
            </p:cNvPr>
            <p:cNvSpPr txBox="1">
              <a:spLocks/>
            </p:cNvSpPr>
            <p:nvPr/>
          </p:nvSpPr>
          <p:spPr>
            <a:xfrm>
              <a:off x="1473064" y="10383614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>
                  <a:solidFill>
                    <a:schemeClr val="tx1"/>
                  </a:solidFill>
                </a:rPr>
                <a:t>最急降下法</a:t>
              </a:r>
            </a:p>
          </p:txBody>
        </p:sp>
        <p:sp>
          <p:nvSpPr>
            <p:cNvPr id="103" name="三角形 102">
              <a:extLst>
                <a:ext uri="{FF2B5EF4-FFF2-40B4-BE49-F238E27FC236}">
                  <a16:creationId xmlns:a16="http://schemas.microsoft.com/office/drawing/2014/main" id="{A034CE3C-1B83-3E46-B0D7-7985926A3C0E}"/>
                </a:ext>
              </a:extLst>
            </p:cNvPr>
            <p:cNvSpPr/>
            <p:nvPr/>
          </p:nvSpPr>
          <p:spPr>
            <a:xfrm rot="5400000">
              <a:off x="974960" y="11102665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04" name="テキスト プレースホルダー 29">
              <a:extLst>
                <a:ext uri="{FF2B5EF4-FFF2-40B4-BE49-F238E27FC236}">
                  <a16:creationId xmlns:a16="http://schemas.microsoft.com/office/drawing/2014/main" id="{09A477B5-3ED2-9443-92C2-A47DDCC56676}"/>
                </a:ext>
              </a:extLst>
            </p:cNvPr>
            <p:cNvSpPr txBox="1">
              <a:spLocks/>
            </p:cNvSpPr>
            <p:nvPr/>
          </p:nvSpPr>
          <p:spPr>
            <a:xfrm>
              <a:off x="1467322" y="11055631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>
                  <a:solidFill>
                    <a:schemeClr val="tx1"/>
                  </a:solidFill>
                </a:rPr>
                <a:t>確率的勾配降下法</a:t>
              </a:r>
            </a:p>
          </p:txBody>
        </p:sp>
        <p:sp>
          <p:nvSpPr>
            <p:cNvPr id="105" name="三角形 104">
              <a:extLst>
                <a:ext uri="{FF2B5EF4-FFF2-40B4-BE49-F238E27FC236}">
                  <a16:creationId xmlns:a16="http://schemas.microsoft.com/office/drawing/2014/main" id="{22A9BAC2-469A-CA4B-B975-81A8A876D5BC}"/>
                </a:ext>
              </a:extLst>
            </p:cNvPr>
            <p:cNvSpPr/>
            <p:nvPr/>
          </p:nvSpPr>
          <p:spPr>
            <a:xfrm rot="5400000">
              <a:off x="974960" y="11757560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06" name="テキスト プレースホルダー 29">
              <a:extLst>
                <a:ext uri="{FF2B5EF4-FFF2-40B4-BE49-F238E27FC236}">
                  <a16:creationId xmlns:a16="http://schemas.microsoft.com/office/drawing/2014/main" id="{26B4996C-FE41-5C49-B616-B795467EC705}"/>
                </a:ext>
              </a:extLst>
            </p:cNvPr>
            <p:cNvSpPr txBox="1">
              <a:spLocks/>
            </p:cNvSpPr>
            <p:nvPr/>
          </p:nvSpPr>
          <p:spPr>
            <a:xfrm>
              <a:off x="1467322" y="11710526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/>
                <a:t>ミニバッチ確率的勾配降下法</a:t>
              </a: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9A2085D9-4D96-0A46-97A9-CB9B0A1EEB1E}"/>
              </a:ext>
            </a:extLst>
          </p:cNvPr>
          <p:cNvGrpSpPr/>
          <p:nvPr/>
        </p:nvGrpSpPr>
        <p:grpSpPr>
          <a:xfrm>
            <a:off x="617232" y="3371855"/>
            <a:ext cx="539448" cy="487368"/>
            <a:chOff x="400056" y="1061560"/>
            <a:chExt cx="269724" cy="243684"/>
          </a:xfrm>
        </p:grpSpPr>
        <p:sp>
          <p:nvSpPr>
            <p:cNvPr id="45" name="三角形 10">
              <a:extLst>
                <a:ext uri="{FF2B5EF4-FFF2-40B4-BE49-F238E27FC236}">
                  <a16:creationId xmlns:a16="http://schemas.microsoft.com/office/drawing/2014/main" id="{73B8952B-5CF4-964E-8E04-0F48A20EAD07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46" name="三角形 11">
              <a:extLst>
                <a:ext uri="{FF2B5EF4-FFF2-40B4-BE49-F238E27FC236}">
                  <a16:creationId xmlns:a16="http://schemas.microsoft.com/office/drawing/2014/main" id="{B7D2F814-46FD-FB4C-90DD-29DAD298CF1F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47" name="テキスト プレースホルダー 27">
            <a:extLst>
              <a:ext uri="{FF2B5EF4-FFF2-40B4-BE49-F238E27FC236}">
                <a16:creationId xmlns:a16="http://schemas.microsoft.com/office/drawing/2014/main" id="{38040443-E80C-1C43-9EF7-9A6761E9767E}"/>
              </a:ext>
            </a:extLst>
          </p:cNvPr>
          <p:cNvSpPr txBox="1">
            <a:spLocks/>
          </p:cNvSpPr>
          <p:nvPr/>
        </p:nvSpPr>
        <p:spPr>
          <a:xfrm>
            <a:off x="1254486" y="3299230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</a:t>
            </a:r>
            <a:r>
              <a:rPr lang="ja-JP" altLang="en-US"/>
              <a:t> 学習完了まで以下を繰り返す</a:t>
            </a:r>
            <a:endParaRPr lang="en-US" altLang="ja-JP" dirty="0"/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2A33AAFA-D29A-CD48-B5A3-AA619E2361C4}"/>
              </a:ext>
            </a:extLst>
          </p:cNvPr>
          <p:cNvGrpSpPr/>
          <p:nvPr/>
        </p:nvGrpSpPr>
        <p:grpSpPr>
          <a:xfrm>
            <a:off x="8695898" y="5385506"/>
            <a:ext cx="11285120" cy="2530629"/>
            <a:chOff x="7370580" y="7214448"/>
            <a:chExt cx="10353863" cy="25306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CF7425B3-BA12-094D-9347-35EC0ECBB62D}"/>
                    </a:ext>
                  </a:extLst>
                </p:cNvPr>
                <p:cNvSpPr txBox="1"/>
                <p:nvPr/>
              </p:nvSpPr>
              <p:spPr>
                <a:xfrm>
                  <a:off x="7370580" y="7262681"/>
                  <a:ext cx="4238996" cy="21237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ja-JP" altLang="en-US" sz="2800" dirty="0"/>
                    <a:t>重みベクトル</a:t>
                  </a:r>
                  <a:endParaRPr lang="en-US" altLang="ja-JP" sz="2800" dirty="0"/>
                </a:p>
                <a:p>
                  <a:pPr algn="r"/>
                  <a:r>
                    <a:rPr kumimoji="1" lang="ja-JP" altLang="en-US" sz="2800" b="0" dirty="0"/>
                    <a:t>教師データ</a:t>
                  </a:r>
                  <a:endParaRPr kumimoji="1" lang="en-US" altLang="ja-JP" sz="2800" b="0" dirty="0"/>
                </a:p>
                <a:p>
                  <a:pPr algn="r"/>
                  <a:r>
                    <a:rPr kumimoji="1" lang="ja-JP" altLang="en-US" sz="2800" b="0" dirty="0"/>
                    <a:t>教師データのラベル</a:t>
                  </a:r>
                  <a:endParaRPr lang="en-US" altLang="ja-JP" sz="2800" dirty="0"/>
                </a:p>
                <a:p>
                  <a:pPr algn="r"/>
                  <a:endParaRPr kumimoji="1" lang="en-US" altLang="ja-JP" sz="2000" b="0" dirty="0"/>
                </a:p>
                <a:p>
                  <a:pPr algn="r"/>
                  <a:r>
                    <a:rPr kumimoji="1" lang="ja-JP" altLang="en-US" sz="2800" b="0" dirty="0"/>
                    <a:t>誤差</a:t>
                  </a:r>
                  <a14:m>
                    <m:oMath xmlns:m="http://schemas.openxmlformats.org/officeDocument/2006/math">
                      <m:r>
                        <a:rPr kumimoji="1" lang="ja-JP" altLang="en-US" sz="2800" b="0" i="1" smtClean="0">
                          <a:latin typeface="Cambria Math" panose="02040503050406030204" pitchFamily="18" charset="0"/>
                        </a:rPr>
                        <m:t>関数</m:t>
                      </m:r>
                    </m:oMath>
                  </a14:m>
                  <a:endParaRPr kumimoji="1" lang="en-US" altLang="ja-JP" sz="2800" b="0" dirty="0"/>
                </a:p>
              </p:txBody>
            </p:sp>
          </mc:Choice>
          <mc:Fallback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CF7425B3-BA12-094D-9347-35EC0ECBB6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580" y="7262681"/>
                  <a:ext cx="4238996" cy="2123723"/>
                </a:xfrm>
                <a:prstGeom prst="rect">
                  <a:avLst/>
                </a:prstGeom>
                <a:blipFill>
                  <a:blip r:embed="rId5"/>
                  <a:stretch>
                    <a:fillRect t="-2976" r="-2466" b="-773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9AA52400-AE91-EF44-ACA3-3E6E23B88F8A}"/>
                    </a:ext>
                  </a:extLst>
                </p:cNvPr>
                <p:cNvSpPr txBox="1"/>
                <p:nvPr/>
              </p:nvSpPr>
              <p:spPr>
                <a:xfrm>
                  <a:off x="11432125" y="7214448"/>
                  <a:ext cx="6292318" cy="25306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800" dirty="0"/>
                    <a:t>：</a:t>
                  </a:r>
                  <a:r>
                    <a:rPr lang="en-US" altLang="ja-JP" sz="28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2800" b="0" dirty="0"/>
                </a:p>
                <a:p>
                  <a:r>
                    <a:rPr kumimoji="1" lang="ja-JP" altLang="en-US" sz="2800" b="0" dirty="0"/>
                    <a:t>：</a:t>
                  </a:r>
                  <a:r>
                    <a:rPr lang="en-US" altLang="ja-JP" sz="28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2800" b="0" dirty="0"/>
                </a:p>
                <a:p>
                  <a:r>
                    <a:rPr kumimoji="1" lang="ja-JP" altLang="en-US" sz="2800" b="0" dirty="0"/>
                    <a:t>：</a:t>
                  </a:r>
                  <a:r>
                    <a:rPr lang="en-US" altLang="ja-JP" sz="2800" b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ja-JP" sz="2800" i="1" dirty="0">
                      <a:latin typeface="Cambria Math" panose="02040503050406030204" pitchFamily="18" charset="0"/>
                    </a:rPr>
                    <a:t>    </a:t>
                  </a:r>
                  <a:r>
                    <a:rPr lang="en-US" altLang="ja-JP" sz="2800" dirty="0">
                      <a:latin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</m:t>
                      </m:r>
                    </m:oMath>
                  </a14:m>
                  <a:r>
                    <a:rPr lang="en-US" altLang="ja-JP" sz="2800" dirty="0">
                      <a:latin typeface="Cambria Math" panose="02040503050406030204" pitchFamily="18" charset="0"/>
                    </a:rPr>
                    <a:t>)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ja-JP" altLang="en-US" sz="2800" i="1"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func>
                          <m:func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28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0,−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ja-JP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ja-JP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ja-JP" sz="28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sSubSup>
                                      <m:sSubSupPr>
                                        <m:ctrlPr>
                                          <a:rPr lang="en-US" altLang="ja-JP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28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ja-JP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2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ja-JP" sz="2800" b="0" dirty="0"/>
                </a:p>
              </p:txBody>
            </p:sp>
          </mc:Choice>
          <mc:Fallback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9AA52400-AE91-EF44-ACA3-3E6E23B88F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2125" y="7214448"/>
                  <a:ext cx="6292318" cy="2530629"/>
                </a:xfrm>
                <a:prstGeom prst="rect">
                  <a:avLst/>
                </a:prstGeom>
                <a:blipFill>
                  <a:blip r:embed="rId6"/>
                  <a:stretch>
                    <a:fillRect l="-1664" t="-4500" b="-81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" name="三角形 50">
            <a:extLst>
              <a:ext uri="{FF2B5EF4-FFF2-40B4-BE49-F238E27FC236}">
                <a16:creationId xmlns:a16="http://schemas.microsoft.com/office/drawing/2014/main" id="{705D05CB-9EB1-8040-B01A-28130FADFAD5}"/>
              </a:ext>
            </a:extLst>
          </p:cNvPr>
          <p:cNvSpPr/>
          <p:nvPr/>
        </p:nvSpPr>
        <p:spPr>
          <a:xfrm rot="5400000">
            <a:off x="1076238" y="4189912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52" name="テキスト プレースホルダー 29">
            <a:extLst>
              <a:ext uri="{FF2B5EF4-FFF2-40B4-BE49-F238E27FC236}">
                <a16:creationId xmlns:a16="http://schemas.microsoft.com/office/drawing/2014/main" id="{6AC147E2-A5E1-A245-967E-51DC5E1E9D73}"/>
              </a:ext>
            </a:extLst>
          </p:cNvPr>
          <p:cNvSpPr txBox="1">
            <a:spLocks/>
          </p:cNvSpPr>
          <p:nvPr/>
        </p:nvSpPr>
        <p:spPr>
          <a:xfrm>
            <a:off x="1568600" y="4074638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2.1 </a:t>
            </a:r>
            <a:r>
              <a:rPr lang="ja-JP" altLang="en-US"/>
              <a:t>教師データを入力し重みベクトルを更新する</a:t>
            </a:r>
          </a:p>
        </p:txBody>
      </p:sp>
      <p:sp>
        <p:nvSpPr>
          <p:cNvPr id="53" name="三角形 52">
            <a:extLst>
              <a:ext uri="{FF2B5EF4-FFF2-40B4-BE49-F238E27FC236}">
                <a16:creationId xmlns:a16="http://schemas.microsoft.com/office/drawing/2014/main" id="{08ACAA02-12F7-3047-95CC-435C7F342B88}"/>
              </a:ext>
            </a:extLst>
          </p:cNvPr>
          <p:cNvSpPr/>
          <p:nvPr/>
        </p:nvSpPr>
        <p:spPr>
          <a:xfrm rot="5400000">
            <a:off x="1076238" y="4876973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54" name="テキスト プレースホルダー 29">
            <a:extLst>
              <a:ext uri="{FF2B5EF4-FFF2-40B4-BE49-F238E27FC236}">
                <a16:creationId xmlns:a16="http://schemas.microsoft.com/office/drawing/2014/main" id="{C94284C2-78F7-D94A-A98F-FF25DFFB0550}"/>
              </a:ext>
            </a:extLst>
          </p:cNvPr>
          <p:cNvSpPr txBox="1">
            <a:spLocks/>
          </p:cNvSpPr>
          <p:nvPr/>
        </p:nvSpPr>
        <p:spPr>
          <a:xfrm>
            <a:off x="1568600" y="4761699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2.2</a:t>
            </a:r>
            <a:r>
              <a:rPr lang="ja-JP" altLang="en-US"/>
              <a:t> 全教師データについて正しく出力が行われたら終了</a:t>
            </a:r>
          </a:p>
        </p:txBody>
      </p:sp>
    </p:spTree>
    <p:extLst>
      <p:ext uri="{BB962C8B-B14F-4D97-AF65-F5344CB8AC3E}">
        <p14:creationId xmlns:p14="http://schemas.microsoft.com/office/powerpoint/2010/main" val="2231041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18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/>
              <a:t>単純パーセプトロン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1.</a:t>
            </a:r>
            <a:r>
              <a:rPr lang="ja-JP" altLang="en-US" dirty="0"/>
              <a:t> 重みベクトルを初期化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単純パーセプトロンの学習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13907E8-C1B2-4C1F-89F1-A42E500934D0}"/>
                  </a:ext>
                </a:extLst>
              </p:cNvPr>
              <p:cNvSpPr txBox="1"/>
              <p:nvPr/>
            </p:nvSpPr>
            <p:spPr>
              <a:xfrm>
                <a:off x="329985" y="6479637"/>
                <a:ext cx="81998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kumimoji="1" lang="ja-JP" altLang="en-US" sz="4000" dirty="0"/>
                  <a:t>方向に進む</a:t>
                </a:r>
                <a:r>
                  <a:rPr lang="ja-JP" altLang="en-US" sz="4000" dirty="0"/>
                  <a:t>と関数値は減少</a:t>
                </a:r>
                <a:endParaRPr kumimoji="1" lang="ja-JP" altLang="en-US" sz="40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13907E8-C1B2-4C1F-89F1-A42E50093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85" y="6479637"/>
                <a:ext cx="8199873" cy="707886"/>
              </a:xfrm>
              <a:prstGeom prst="rect">
                <a:avLst/>
              </a:prstGeom>
              <a:blipFill>
                <a:blip r:embed="rId3"/>
                <a:stretch>
                  <a:fillRect t="-12281" r="-1546" b="-36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三角形 63">
            <a:extLst>
              <a:ext uri="{FF2B5EF4-FFF2-40B4-BE49-F238E27FC236}">
                <a16:creationId xmlns:a16="http://schemas.microsoft.com/office/drawing/2014/main" id="{6EC1C3A0-7045-4CBF-A549-81639D799BBE}"/>
              </a:ext>
            </a:extLst>
          </p:cNvPr>
          <p:cNvSpPr/>
          <p:nvPr/>
        </p:nvSpPr>
        <p:spPr>
          <a:xfrm rot="10800000">
            <a:off x="3798342" y="7394064"/>
            <a:ext cx="1545384" cy="68343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B9C72E89-EBD7-4103-8D5B-931B4DEEDAF2}"/>
              </a:ext>
            </a:extLst>
          </p:cNvPr>
          <p:cNvGrpSpPr/>
          <p:nvPr/>
        </p:nvGrpSpPr>
        <p:grpSpPr>
          <a:xfrm>
            <a:off x="348012" y="8261126"/>
            <a:ext cx="11057578" cy="767113"/>
            <a:chOff x="460582" y="10136518"/>
            <a:chExt cx="11057578" cy="7671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116CCF43-1972-45C6-AEDD-64675A7D9A5B}"/>
                    </a:ext>
                  </a:extLst>
                </p:cNvPr>
                <p:cNvSpPr txBox="1"/>
                <p:nvPr/>
              </p:nvSpPr>
              <p:spPr>
                <a:xfrm>
                  <a:off x="5980426" y="10136518"/>
                  <a:ext cx="5537734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ja-JP" altLang="en-US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  <m:r>
                          <m:rPr>
                            <m:sty m:val="p"/>
                          </m:rP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4000" i="1" dirty="0"/>
                </a:p>
              </p:txBody>
            </p:sp>
          </mc:Choice>
          <mc:Fallback xmlns=""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116CCF43-1972-45C6-AEDD-64675A7D9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426" y="10136518"/>
                  <a:ext cx="5537734" cy="707886"/>
                </a:xfrm>
                <a:prstGeom prst="rect">
                  <a:avLst/>
                </a:prstGeom>
                <a:blipFill>
                  <a:blip r:embed="rId4"/>
                  <a:stretch>
                    <a:fillRect r="-915" b="-2456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26819164-0068-47E9-9D11-FC6DEC17DCB9}"/>
                </a:ext>
              </a:extLst>
            </p:cNvPr>
            <p:cNvSpPr txBox="1"/>
            <p:nvPr/>
          </p:nvSpPr>
          <p:spPr>
            <a:xfrm>
              <a:off x="460582" y="10195745"/>
              <a:ext cx="58272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000" dirty="0"/>
                <a:t>重みベクトルの更新式：</a:t>
              </a: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F12A38CB-3950-4D49-BC0E-72EC5B791570}"/>
              </a:ext>
            </a:extLst>
          </p:cNvPr>
          <p:cNvGrpSpPr/>
          <p:nvPr/>
        </p:nvGrpSpPr>
        <p:grpSpPr>
          <a:xfrm>
            <a:off x="9222130" y="9887766"/>
            <a:ext cx="8500356" cy="2443583"/>
            <a:chOff x="9222130" y="9887766"/>
            <a:chExt cx="8500356" cy="2443583"/>
          </a:xfrm>
        </p:grpSpPr>
        <p:sp>
          <p:nvSpPr>
            <p:cNvPr id="96" name="角丸四角形吹き出し 207">
              <a:extLst>
                <a:ext uri="{FF2B5EF4-FFF2-40B4-BE49-F238E27FC236}">
                  <a16:creationId xmlns:a16="http://schemas.microsoft.com/office/drawing/2014/main" id="{17035AB5-ED36-8D45-872D-54ABEAC31204}"/>
                </a:ext>
              </a:extLst>
            </p:cNvPr>
            <p:cNvSpPr/>
            <p:nvPr/>
          </p:nvSpPr>
          <p:spPr>
            <a:xfrm>
              <a:off x="9222130" y="9887766"/>
              <a:ext cx="8260652" cy="2443583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45650B73-94EF-9445-8234-79B643E8F7D5}"/>
                </a:ext>
              </a:extLst>
            </p:cNvPr>
            <p:cNvSpPr txBox="1"/>
            <p:nvPr/>
          </p:nvSpPr>
          <p:spPr>
            <a:xfrm>
              <a:off x="9487552" y="10103993"/>
              <a:ext cx="2385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000">
                  <a:solidFill>
                    <a:schemeClr val="bg2"/>
                  </a:solidFill>
                </a:rPr>
                <a:t>学習率</a:t>
              </a:r>
              <a:r>
                <a:rPr kumimoji="1" lang="en-US" altLang="ja-JP" sz="4000" dirty="0">
                  <a:solidFill>
                    <a:schemeClr val="bg2"/>
                  </a:solidFill>
                </a:rPr>
                <a:t> </a:t>
              </a:r>
              <a:r>
                <a:rPr kumimoji="1" lang="ja-JP" altLang="en-US" sz="4000" b="1">
                  <a:solidFill>
                    <a:schemeClr val="bg2"/>
                  </a:solidFill>
                </a:rPr>
                <a:t>小</a:t>
              </a:r>
              <a:endParaRPr kumimoji="1" lang="en-US" altLang="ja-JP" sz="4000" b="1" dirty="0">
                <a:solidFill>
                  <a:schemeClr val="bg2"/>
                </a:solidFill>
              </a:endParaRPr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B12F8CF6-B0EA-464B-8E96-618DB9D6CE1C}"/>
                </a:ext>
              </a:extLst>
            </p:cNvPr>
            <p:cNvSpPr txBox="1"/>
            <p:nvPr/>
          </p:nvSpPr>
          <p:spPr>
            <a:xfrm>
              <a:off x="9487552" y="10785802"/>
              <a:ext cx="823493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000">
                  <a:solidFill>
                    <a:schemeClr val="bg2"/>
                  </a:solidFill>
                </a:rPr>
                <a:t>・局所解に陥る可能性がある</a:t>
              </a:r>
              <a:endParaRPr lang="en-US" altLang="ja-JP" sz="4000" dirty="0">
                <a:solidFill>
                  <a:schemeClr val="bg2"/>
                </a:solidFill>
              </a:endParaRPr>
            </a:p>
            <a:p>
              <a:r>
                <a:rPr kumimoji="1" lang="ja-JP" altLang="en-US" sz="4000">
                  <a:solidFill>
                    <a:schemeClr val="bg2"/>
                  </a:solidFill>
                </a:rPr>
                <a:t>・最適解を飛び越えることがない</a:t>
              </a:r>
              <a:endParaRPr kumimoji="1" lang="en-US" altLang="ja-JP" sz="4000" dirty="0">
                <a:solidFill>
                  <a:schemeClr val="bg2"/>
                </a:solidFill>
              </a:endParaRPr>
            </a:p>
          </p:txBody>
        </p:sp>
        <p:sp>
          <p:nvSpPr>
            <p:cNvPr id="97" name="楕円 56">
              <a:extLst>
                <a:ext uri="{FF2B5EF4-FFF2-40B4-BE49-F238E27FC236}">
                  <a16:creationId xmlns:a16="http://schemas.microsoft.com/office/drawing/2014/main" id="{DE2C1D4D-8736-B64F-B724-5B5E065A8719}"/>
                </a:ext>
              </a:extLst>
            </p:cNvPr>
            <p:cNvSpPr/>
            <p:nvPr/>
          </p:nvSpPr>
          <p:spPr>
            <a:xfrm>
              <a:off x="11156186" y="10128915"/>
              <a:ext cx="612000" cy="612000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C1519C27-108E-1B47-A5CA-B847F11CACD4}"/>
              </a:ext>
            </a:extLst>
          </p:cNvPr>
          <p:cNvGrpSpPr/>
          <p:nvPr/>
        </p:nvGrpSpPr>
        <p:grpSpPr>
          <a:xfrm>
            <a:off x="282259" y="9479857"/>
            <a:ext cx="17326769" cy="3084663"/>
            <a:chOff x="282259" y="9479857"/>
            <a:chExt cx="17326769" cy="3084663"/>
          </a:xfrm>
        </p:grpSpPr>
        <p:sp>
          <p:nvSpPr>
            <p:cNvPr id="45" name="角丸四角形吹き出し 207">
              <a:extLst>
                <a:ext uri="{FF2B5EF4-FFF2-40B4-BE49-F238E27FC236}">
                  <a16:creationId xmlns:a16="http://schemas.microsoft.com/office/drawing/2014/main" id="{B33DB437-48AC-AF45-B92A-9001043BB843}"/>
                </a:ext>
              </a:extLst>
            </p:cNvPr>
            <p:cNvSpPr/>
            <p:nvPr/>
          </p:nvSpPr>
          <p:spPr>
            <a:xfrm>
              <a:off x="282259" y="9479857"/>
              <a:ext cx="9117850" cy="904015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4000" dirty="0">
                  <a:solidFill>
                    <a:schemeClr val="tx1"/>
                  </a:solidFill>
                </a:rPr>
                <a:t>このような方法を</a:t>
              </a:r>
              <a:r>
                <a:rPr lang="ja-JP" altLang="en-US" sz="4000" b="1" dirty="0">
                  <a:solidFill>
                    <a:schemeClr val="accent2"/>
                  </a:solidFill>
                </a:rPr>
                <a:t>勾配降下法</a:t>
              </a:r>
              <a:r>
                <a:rPr lang="ja-JP" altLang="en-US" sz="4000" dirty="0">
                  <a:solidFill>
                    <a:schemeClr val="tx1"/>
                  </a:solidFill>
                </a:rPr>
                <a:t>という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46" name="三角形 45">
              <a:extLst>
                <a:ext uri="{FF2B5EF4-FFF2-40B4-BE49-F238E27FC236}">
                  <a16:creationId xmlns:a16="http://schemas.microsoft.com/office/drawing/2014/main" id="{ECB275D4-0BF0-5C40-A921-7B26B763D7E3}"/>
                </a:ext>
              </a:extLst>
            </p:cNvPr>
            <p:cNvSpPr/>
            <p:nvPr/>
          </p:nvSpPr>
          <p:spPr>
            <a:xfrm rot="5400000">
              <a:off x="980702" y="10430648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47" name="テキスト プレースホルダー 29">
              <a:extLst>
                <a:ext uri="{FF2B5EF4-FFF2-40B4-BE49-F238E27FC236}">
                  <a16:creationId xmlns:a16="http://schemas.microsoft.com/office/drawing/2014/main" id="{DB87D104-F667-7C42-9BB6-EDA92C808DDF}"/>
                </a:ext>
              </a:extLst>
            </p:cNvPr>
            <p:cNvSpPr txBox="1">
              <a:spLocks/>
            </p:cNvSpPr>
            <p:nvPr/>
          </p:nvSpPr>
          <p:spPr>
            <a:xfrm>
              <a:off x="1473064" y="10383614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>
                  <a:solidFill>
                    <a:schemeClr val="tx1"/>
                  </a:solidFill>
                </a:rPr>
                <a:t>最急降下法</a:t>
              </a:r>
            </a:p>
          </p:txBody>
        </p:sp>
        <p:sp>
          <p:nvSpPr>
            <p:cNvPr id="48" name="三角形 47">
              <a:extLst>
                <a:ext uri="{FF2B5EF4-FFF2-40B4-BE49-F238E27FC236}">
                  <a16:creationId xmlns:a16="http://schemas.microsoft.com/office/drawing/2014/main" id="{DC579D2F-AB5D-2948-A413-5CCD99E235E0}"/>
                </a:ext>
              </a:extLst>
            </p:cNvPr>
            <p:cNvSpPr/>
            <p:nvPr/>
          </p:nvSpPr>
          <p:spPr>
            <a:xfrm rot="5400000">
              <a:off x="974960" y="11102665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49" name="テキスト プレースホルダー 29">
              <a:extLst>
                <a:ext uri="{FF2B5EF4-FFF2-40B4-BE49-F238E27FC236}">
                  <a16:creationId xmlns:a16="http://schemas.microsoft.com/office/drawing/2014/main" id="{4ECC169A-9009-624D-8D92-3649EB7FF874}"/>
                </a:ext>
              </a:extLst>
            </p:cNvPr>
            <p:cNvSpPr txBox="1">
              <a:spLocks/>
            </p:cNvSpPr>
            <p:nvPr/>
          </p:nvSpPr>
          <p:spPr>
            <a:xfrm>
              <a:off x="1467322" y="11055631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>
                  <a:solidFill>
                    <a:schemeClr val="tx1"/>
                  </a:solidFill>
                </a:rPr>
                <a:t>確率的勾配降下法</a:t>
              </a:r>
            </a:p>
          </p:txBody>
        </p:sp>
        <p:sp>
          <p:nvSpPr>
            <p:cNvPr id="50" name="三角形 49">
              <a:extLst>
                <a:ext uri="{FF2B5EF4-FFF2-40B4-BE49-F238E27FC236}">
                  <a16:creationId xmlns:a16="http://schemas.microsoft.com/office/drawing/2014/main" id="{0DE25472-A5E3-6046-A8FC-B255C6004A9C}"/>
                </a:ext>
              </a:extLst>
            </p:cNvPr>
            <p:cNvSpPr/>
            <p:nvPr/>
          </p:nvSpPr>
          <p:spPr>
            <a:xfrm rot="5400000">
              <a:off x="974960" y="11757560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51" name="テキスト プレースホルダー 29">
              <a:extLst>
                <a:ext uri="{FF2B5EF4-FFF2-40B4-BE49-F238E27FC236}">
                  <a16:creationId xmlns:a16="http://schemas.microsoft.com/office/drawing/2014/main" id="{4F225104-94CC-6E48-A65E-D162D2E5715E}"/>
                </a:ext>
              </a:extLst>
            </p:cNvPr>
            <p:cNvSpPr txBox="1">
              <a:spLocks/>
            </p:cNvSpPr>
            <p:nvPr/>
          </p:nvSpPr>
          <p:spPr>
            <a:xfrm>
              <a:off x="1467322" y="11710526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/>
                <a:t>ミニバッチ確率的勾配降下法</a:t>
              </a:r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576E8D28-AC60-FE4F-A675-E0DC691409CB}"/>
              </a:ext>
            </a:extLst>
          </p:cNvPr>
          <p:cNvGrpSpPr/>
          <p:nvPr/>
        </p:nvGrpSpPr>
        <p:grpSpPr>
          <a:xfrm>
            <a:off x="617232" y="3371855"/>
            <a:ext cx="539448" cy="487368"/>
            <a:chOff x="400056" y="1061560"/>
            <a:chExt cx="269724" cy="243684"/>
          </a:xfrm>
        </p:grpSpPr>
        <p:sp>
          <p:nvSpPr>
            <p:cNvPr id="53" name="三角形 10">
              <a:extLst>
                <a:ext uri="{FF2B5EF4-FFF2-40B4-BE49-F238E27FC236}">
                  <a16:creationId xmlns:a16="http://schemas.microsoft.com/office/drawing/2014/main" id="{6C463952-369B-5345-BD8D-50D368C955C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54" name="三角形 11">
              <a:extLst>
                <a:ext uri="{FF2B5EF4-FFF2-40B4-BE49-F238E27FC236}">
                  <a16:creationId xmlns:a16="http://schemas.microsoft.com/office/drawing/2014/main" id="{EEBD7C41-A5A5-3446-BDC5-51B6004E9FCC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55" name="テキスト プレースホルダー 27">
            <a:extLst>
              <a:ext uri="{FF2B5EF4-FFF2-40B4-BE49-F238E27FC236}">
                <a16:creationId xmlns:a16="http://schemas.microsoft.com/office/drawing/2014/main" id="{2164E368-4C6C-A34C-B45D-3BD04FB28242}"/>
              </a:ext>
            </a:extLst>
          </p:cNvPr>
          <p:cNvSpPr txBox="1">
            <a:spLocks/>
          </p:cNvSpPr>
          <p:nvPr/>
        </p:nvSpPr>
        <p:spPr>
          <a:xfrm>
            <a:off x="1254486" y="3299230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</a:t>
            </a:r>
            <a:r>
              <a:rPr lang="ja-JP" altLang="en-US"/>
              <a:t> 学習完了まで以下を繰り返す</a:t>
            </a:r>
            <a:endParaRPr lang="en-US" altLang="ja-JP" dirty="0"/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40EFE8C3-D40E-EC4C-9BFB-3BE8CC03044D}"/>
              </a:ext>
            </a:extLst>
          </p:cNvPr>
          <p:cNvGrpSpPr/>
          <p:nvPr/>
        </p:nvGrpSpPr>
        <p:grpSpPr>
          <a:xfrm>
            <a:off x="8695898" y="5385506"/>
            <a:ext cx="11285120" cy="2530629"/>
            <a:chOff x="7370580" y="7214448"/>
            <a:chExt cx="10353863" cy="25306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81A95A38-7B85-8849-A659-93836DCC3E73}"/>
                    </a:ext>
                  </a:extLst>
                </p:cNvPr>
                <p:cNvSpPr txBox="1"/>
                <p:nvPr/>
              </p:nvSpPr>
              <p:spPr>
                <a:xfrm>
                  <a:off x="7370580" y="7262681"/>
                  <a:ext cx="4238996" cy="21237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ja-JP" altLang="en-US" sz="2800" dirty="0"/>
                    <a:t>重みベクトル</a:t>
                  </a:r>
                  <a:endParaRPr lang="en-US" altLang="ja-JP" sz="2800" dirty="0"/>
                </a:p>
                <a:p>
                  <a:pPr algn="r"/>
                  <a:r>
                    <a:rPr kumimoji="1" lang="ja-JP" altLang="en-US" sz="2800" b="0" dirty="0"/>
                    <a:t>教師データ</a:t>
                  </a:r>
                  <a:endParaRPr kumimoji="1" lang="en-US" altLang="ja-JP" sz="2800" b="0" dirty="0"/>
                </a:p>
                <a:p>
                  <a:pPr algn="r"/>
                  <a:r>
                    <a:rPr kumimoji="1" lang="ja-JP" altLang="en-US" sz="2800" b="0" dirty="0"/>
                    <a:t>教師データのラベル</a:t>
                  </a:r>
                  <a:endParaRPr lang="en-US" altLang="ja-JP" sz="2800" dirty="0"/>
                </a:p>
                <a:p>
                  <a:pPr algn="r"/>
                  <a:endParaRPr kumimoji="1" lang="en-US" altLang="ja-JP" sz="2000" b="0" dirty="0"/>
                </a:p>
                <a:p>
                  <a:pPr algn="r"/>
                  <a:r>
                    <a:rPr kumimoji="1" lang="ja-JP" altLang="en-US" sz="2800" b="0" dirty="0"/>
                    <a:t>誤差</a:t>
                  </a:r>
                  <a14:m>
                    <m:oMath xmlns:m="http://schemas.openxmlformats.org/officeDocument/2006/math">
                      <m:r>
                        <a:rPr kumimoji="1" lang="ja-JP" altLang="en-US" sz="2800" b="0" i="1" smtClean="0">
                          <a:latin typeface="Cambria Math" panose="02040503050406030204" pitchFamily="18" charset="0"/>
                        </a:rPr>
                        <m:t>関数</m:t>
                      </m:r>
                    </m:oMath>
                  </a14:m>
                  <a:endParaRPr kumimoji="1" lang="en-US" altLang="ja-JP" sz="2800" b="0" dirty="0"/>
                </a:p>
              </p:txBody>
            </p:sp>
          </mc:Choice>
          <mc:Fallback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81A95A38-7B85-8849-A659-93836DCC3E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580" y="7262681"/>
                  <a:ext cx="4238996" cy="2123723"/>
                </a:xfrm>
                <a:prstGeom prst="rect">
                  <a:avLst/>
                </a:prstGeom>
                <a:blipFill>
                  <a:blip r:embed="rId5"/>
                  <a:stretch>
                    <a:fillRect t="-2976" r="-2466" b="-773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B66E24AA-6E30-064B-AE15-5A76C0E6AB5A}"/>
                    </a:ext>
                  </a:extLst>
                </p:cNvPr>
                <p:cNvSpPr txBox="1"/>
                <p:nvPr/>
              </p:nvSpPr>
              <p:spPr>
                <a:xfrm>
                  <a:off x="11432125" y="7214448"/>
                  <a:ext cx="6292318" cy="25306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800" dirty="0"/>
                    <a:t>：</a:t>
                  </a:r>
                  <a:r>
                    <a:rPr lang="en-US" altLang="ja-JP" sz="28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2800" b="0" dirty="0"/>
                </a:p>
                <a:p>
                  <a:r>
                    <a:rPr kumimoji="1" lang="ja-JP" altLang="en-US" sz="2800" b="0" dirty="0"/>
                    <a:t>：</a:t>
                  </a:r>
                  <a:r>
                    <a:rPr lang="en-US" altLang="ja-JP" sz="28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2800" b="0" dirty="0"/>
                </a:p>
                <a:p>
                  <a:r>
                    <a:rPr kumimoji="1" lang="ja-JP" altLang="en-US" sz="2800" b="0" dirty="0"/>
                    <a:t>：</a:t>
                  </a:r>
                  <a:r>
                    <a:rPr lang="en-US" altLang="ja-JP" sz="2800" b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ja-JP" sz="2800" i="1" dirty="0">
                      <a:latin typeface="Cambria Math" panose="02040503050406030204" pitchFamily="18" charset="0"/>
                    </a:rPr>
                    <a:t>    </a:t>
                  </a:r>
                  <a:r>
                    <a:rPr lang="en-US" altLang="ja-JP" sz="2800" dirty="0">
                      <a:latin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</m:t>
                      </m:r>
                    </m:oMath>
                  </a14:m>
                  <a:r>
                    <a:rPr lang="en-US" altLang="ja-JP" sz="2800" dirty="0">
                      <a:latin typeface="Cambria Math" panose="02040503050406030204" pitchFamily="18" charset="0"/>
                    </a:rPr>
                    <a:t>)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ja-JP" altLang="en-US" sz="2800" i="1"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func>
                          <m:func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28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0,−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ja-JP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ja-JP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ja-JP" sz="28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sSubSup>
                                      <m:sSubSupPr>
                                        <m:ctrlPr>
                                          <a:rPr lang="en-US" altLang="ja-JP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28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ja-JP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2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ja-JP" sz="2800" b="0" dirty="0"/>
                </a:p>
              </p:txBody>
            </p:sp>
          </mc:Choice>
          <mc:Fallback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B66E24AA-6E30-064B-AE15-5A76C0E6AB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2125" y="7214448"/>
                  <a:ext cx="6292318" cy="2530629"/>
                </a:xfrm>
                <a:prstGeom prst="rect">
                  <a:avLst/>
                </a:prstGeom>
                <a:blipFill>
                  <a:blip r:embed="rId6"/>
                  <a:stretch>
                    <a:fillRect l="-1664" t="-4500" b="-81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三角形 58">
            <a:extLst>
              <a:ext uri="{FF2B5EF4-FFF2-40B4-BE49-F238E27FC236}">
                <a16:creationId xmlns:a16="http://schemas.microsoft.com/office/drawing/2014/main" id="{7D48951C-449D-C944-A436-1BF88123DA46}"/>
              </a:ext>
            </a:extLst>
          </p:cNvPr>
          <p:cNvSpPr/>
          <p:nvPr/>
        </p:nvSpPr>
        <p:spPr>
          <a:xfrm rot="5400000">
            <a:off x="1076238" y="4189912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60" name="テキスト プレースホルダー 29">
            <a:extLst>
              <a:ext uri="{FF2B5EF4-FFF2-40B4-BE49-F238E27FC236}">
                <a16:creationId xmlns:a16="http://schemas.microsoft.com/office/drawing/2014/main" id="{9F610162-1858-6D47-B88C-A88D55960466}"/>
              </a:ext>
            </a:extLst>
          </p:cNvPr>
          <p:cNvSpPr txBox="1">
            <a:spLocks/>
          </p:cNvSpPr>
          <p:nvPr/>
        </p:nvSpPr>
        <p:spPr>
          <a:xfrm>
            <a:off x="1568600" y="4074638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2.1 </a:t>
            </a:r>
            <a:r>
              <a:rPr lang="ja-JP" altLang="en-US"/>
              <a:t>教師データを入力し重みベクトルを更新する</a:t>
            </a:r>
          </a:p>
        </p:txBody>
      </p:sp>
      <p:sp>
        <p:nvSpPr>
          <p:cNvPr id="61" name="三角形 60">
            <a:extLst>
              <a:ext uri="{FF2B5EF4-FFF2-40B4-BE49-F238E27FC236}">
                <a16:creationId xmlns:a16="http://schemas.microsoft.com/office/drawing/2014/main" id="{CE3F36D8-F7E9-5C4F-9406-1AE5E4AFD0D1}"/>
              </a:ext>
            </a:extLst>
          </p:cNvPr>
          <p:cNvSpPr/>
          <p:nvPr/>
        </p:nvSpPr>
        <p:spPr>
          <a:xfrm rot="5400000">
            <a:off x="1076238" y="4876973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62" name="テキスト プレースホルダー 29">
            <a:extLst>
              <a:ext uri="{FF2B5EF4-FFF2-40B4-BE49-F238E27FC236}">
                <a16:creationId xmlns:a16="http://schemas.microsoft.com/office/drawing/2014/main" id="{4D39A4EC-76B3-034E-A69E-41A9CF4945F1}"/>
              </a:ext>
            </a:extLst>
          </p:cNvPr>
          <p:cNvSpPr txBox="1">
            <a:spLocks/>
          </p:cNvSpPr>
          <p:nvPr/>
        </p:nvSpPr>
        <p:spPr>
          <a:xfrm>
            <a:off x="1568600" y="4761699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2.2</a:t>
            </a:r>
            <a:r>
              <a:rPr lang="ja-JP" altLang="en-US"/>
              <a:t> 全教師データについて正しく出力が行われたら終了</a:t>
            </a:r>
          </a:p>
        </p:txBody>
      </p:sp>
    </p:spTree>
    <p:extLst>
      <p:ext uri="{BB962C8B-B14F-4D97-AF65-F5344CB8AC3E}">
        <p14:creationId xmlns:p14="http://schemas.microsoft.com/office/powerpoint/2010/main" val="152347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19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/>
              <a:t>単純パーセプトロン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1.</a:t>
            </a:r>
            <a:r>
              <a:rPr lang="ja-JP" altLang="en-US" dirty="0"/>
              <a:t> 重みベクトルを初期化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単純パーセプトロンの学習</a:t>
            </a:r>
            <a:endParaRPr lang="en-US" altLang="ja-JP" dirty="0"/>
          </a:p>
        </p:txBody>
      </p: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89BB7DF6-5723-E045-8D8E-F2B12600E5D6}"/>
              </a:ext>
            </a:extLst>
          </p:cNvPr>
          <p:cNvGrpSpPr/>
          <p:nvPr/>
        </p:nvGrpSpPr>
        <p:grpSpPr>
          <a:xfrm>
            <a:off x="6320322" y="9610262"/>
            <a:ext cx="8567356" cy="3064791"/>
            <a:chOff x="11054452" y="4227864"/>
            <a:chExt cx="8567356" cy="306479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349AEEDD-0B84-404D-9DAA-6D5F0F805A74}"/>
                    </a:ext>
                  </a:extLst>
                </p:cNvPr>
                <p:cNvSpPr txBox="1"/>
                <p:nvPr/>
              </p:nvSpPr>
              <p:spPr>
                <a:xfrm>
                  <a:off x="12330455" y="4227864"/>
                  <a:ext cx="7291353" cy="1328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         (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0)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&amp;0         (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&lt;0)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en-US" altLang="ja-JP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349AEEDD-0B84-404D-9DAA-6D5F0F805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30455" y="4227864"/>
                  <a:ext cx="7291353" cy="1328120"/>
                </a:xfrm>
                <a:prstGeom prst="rect">
                  <a:avLst/>
                </a:prstGeom>
                <a:blipFill>
                  <a:blip r:embed="rId3"/>
                  <a:stretch>
                    <a:fillRect t="-207619" b="-2990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角丸四角形吹き出し 104">
              <a:extLst>
                <a:ext uri="{FF2B5EF4-FFF2-40B4-BE49-F238E27FC236}">
                  <a16:creationId xmlns:a16="http://schemas.microsoft.com/office/drawing/2014/main" id="{502C38B7-D68C-D14F-ABA5-0EB20DF20773}"/>
                </a:ext>
              </a:extLst>
            </p:cNvPr>
            <p:cNvSpPr/>
            <p:nvPr/>
          </p:nvSpPr>
          <p:spPr>
            <a:xfrm>
              <a:off x="11054452" y="5833801"/>
              <a:ext cx="3969306" cy="1458854"/>
            </a:xfrm>
            <a:prstGeom prst="wedgeRoundRectCallout">
              <a:avLst>
                <a:gd name="adj1" fmla="val 33233"/>
                <a:gd name="adj2" fmla="val -83408"/>
                <a:gd name="adj3" fmla="val 16667"/>
              </a:avLst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>
                  <a:solidFill>
                    <a:schemeClr val="accent2"/>
                  </a:solidFill>
                </a:rPr>
                <a:t>活性化関数</a:t>
              </a:r>
            </a:p>
          </p:txBody>
        </p:sp>
      </p:grp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2D5933FC-0F03-AC47-A530-1C2DA0AA278E}"/>
              </a:ext>
            </a:extLst>
          </p:cNvPr>
          <p:cNvGrpSpPr/>
          <p:nvPr/>
        </p:nvGrpSpPr>
        <p:grpSpPr>
          <a:xfrm>
            <a:off x="12608796" y="8972983"/>
            <a:ext cx="5990814" cy="3842956"/>
            <a:chOff x="7980485" y="9191709"/>
            <a:chExt cx="6713032" cy="3842956"/>
          </a:xfrm>
        </p:grpSpPr>
        <p:cxnSp>
          <p:nvCxnSpPr>
            <p:cNvPr id="107" name="直線矢印コネクタ 106">
              <a:extLst>
                <a:ext uri="{FF2B5EF4-FFF2-40B4-BE49-F238E27FC236}">
                  <a16:creationId xmlns:a16="http://schemas.microsoft.com/office/drawing/2014/main" id="{62EDAD4D-D71B-3440-9296-6CA5DF39E7D6}"/>
                </a:ext>
              </a:extLst>
            </p:cNvPr>
            <p:cNvCxnSpPr/>
            <p:nvPr/>
          </p:nvCxnSpPr>
          <p:spPr>
            <a:xfrm>
              <a:off x="7980485" y="12435620"/>
              <a:ext cx="286342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B6F886D9-663C-D64E-8F22-B725CFA941B5}"/>
                </a:ext>
              </a:extLst>
            </p:cNvPr>
            <p:cNvCxnSpPr/>
            <p:nvPr/>
          </p:nvCxnSpPr>
          <p:spPr>
            <a:xfrm>
              <a:off x="8081019" y="12435620"/>
              <a:ext cx="55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E18AB94E-8079-014B-88B6-9A60A00F7E2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268901" y="11437092"/>
              <a:ext cx="314976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BB62E45A-BB73-AB4E-8CDD-B8B354A9C021}"/>
                    </a:ext>
                  </a:extLst>
                </p:cNvPr>
                <p:cNvSpPr txBox="1"/>
                <p:nvPr/>
              </p:nvSpPr>
              <p:spPr>
                <a:xfrm>
                  <a:off x="9955297" y="12449761"/>
                  <a:ext cx="1250979" cy="584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1714CF0-FB21-B24E-B23C-2CCA2844B0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5297" y="12449761"/>
                  <a:ext cx="1250979" cy="58490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テキスト ボックス 110">
                  <a:extLst>
                    <a:ext uri="{FF2B5EF4-FFF2-40B4-BE49-F238E27FC236}">
                      <a16:creationId xmlns:a16="http://schemas.microsoft.com/office/drawing/2014/main" id="{84BE3F60-7093-9647-855D-0978EA2EDB35}"/>
                    </a:ext>
                  </a:extLst>
                </p:cNvPr>
                <p:cNvSpPr txBox="1"/>
                <p:nvPr/>
              </p:nvSpPr>
              <p:spPr>
                <a:xfrm>
                  <a:off x="10274498" y="9191709"/>
                  <a:ext cx="1250979" cy="584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F423E776-50E4-F747-8FAD-56D1EADC5D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4498" y="9191709"/>
                  <a:ext cx="1250979" cy="584904"/>
                </a:xfrm>
                <a:prstGeom prst="rect">
                  <a:avLst/>
                </a:prstGeom>
                <a:blipFill>
                  <a:blip r:embed="rId12"/>
                  <a:stretch>
                    <a:fillRect l="-1010" b="-212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99B93333-BCF3-E841-9E86-BA2DA97BD16D}"/>
                    </a:ext>
                  </a:extLst>
                </p:cNvPr>
                <p:cNvSpPr txBox="1"/>
                <p:nvPr/>
              </p:nvSpPr>
              <p:spPr>
                <a:xfrm>
                  <a:off x="13442538" y="12058172"/>
                  <a:ext cx="1250979" cy="584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940C4447-0528-4E44-907A-29095179F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42538" y="12058172"/>
                  <a:ext cx="1250979" cy="58490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A7A4E12A-07AF-5E4B-976D-AA4E26B08AC2}"/>
                </a:ext>
              </a:extLst>
            </p:cNvPr>
            <p:cNvSpPr txBox="1"/>
            <p:nvPr/>
          </p:nvSpPr>
          <p:spPr>
            <a:xfrm>
              <a:off x="9816324" y="10462886"/>
              <a:ext cx="12509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b="0" dirty="0"/>
                <a:t>1</a:t>
              </a:r>
            </a:p>
          </p:txBody>
        </p:sp>
        <p:sp>
          <p:nvSpPr>
            <p:cNvPr id="114" name="円/楕円 113">
              <a:extLst>
                <a:ext uri="{FF2B5EF4-FFF2-40B4-BE49-F238E27FC236}">
                  <a16:creationId xmlns:a16="http://schemas.microsoft.com/office/drawing/2014/main" id="{D4A3E8BB-BA6F-B547-9E9E-FBE155AD2E85}"/>
                </a:ext>
              </a:extLst>
            </p:cNvPr>
            <p:cNvSpPr/>
            <p:nvPr/>
          </p:nvSpPr>
          <p:spPr>
            <a:xfrm>
              <a:off x="10659481" y="12267967"/>
              <a:ext cx="324000" cy="324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sp>
          <p:nvSpPr>
            <p:cNvPr id="115" name="円/楕円 114">
              <a:extLst>
                <a:ext uri="{FF2B5EF4-FFF2-40B4-BE49-F238E27FC236}">
                  <a16:creationId xmlns:a16="http://schemas.microsoft.com/office/drawing/2014/main" id="{B0FBA22F-384E-3349-A473-872F1FD77F94}"/>
                </a:ext>
              </a:extLst>
            </p:cNvPr>
            <p:cNvSpPr/>
            <p:nvPr/>
          </p:nvSpPr>
          <p:spPr>
            <a:xfrm>
              <a:off x="10664415" y="10592834"/>
              <a:ext cx="324000" cy="324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cxnSp>
          <p:nvCxnSpPr>
            <p:cNvPr id="116" name="直線矢印コネクタ 115">
              <a:extLst>
                <a:ext uri="{FF2B5EF4-FFF2-40B4-BE49-F238E27FC236}">
                  <a16:creationId xmlns:a16="http://schemas.microsoft.com/office/drawing/2014/main" id="{EE90F45A-391C-5C45-9BA1-8A6A774E1EB6}"/>
                </a:ext>
              </a:extLst>
            </p:cNvPr>
            <p:cNvCxnSpPr/>
            <p:nvPr/>
          </p:nvCxnSpPr>
          <p:spPr>
            <a:xfrm>
              <a:off x="10843783" y="10740664"/>
              <a:ext cx="286342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1833A323-E06A-F541-B3F7-A4609907F262}"/>
              </a:ext>
            </a:extLst>
          </p:cNvPr>
          <p:cNvGrpSpPr/>
          <p:nvPr/>
        </p:nvGrpSpPr>
        <p:grpSpPr>
          <a:xfrm>
            <a:off x="4806159" y="6861870"/>
            <a:ext cx="5703435" cy="1987804"/>
            <a:chOff x="5398734" y="4902056"/>
            <a:chExt cx="5198417" cy="21741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テキスト ボックス 117">
                  <a:extLst>
                    <a:ext uri="{FF2B5EF4-FFF2-40B4-BE49-F238E27FC236}">
                      <a16:creationId xmlns:a16="http://schemas.microsoft.com/office/drawing/2014/main" id="{0478EC86-151B-2F47-BC59-630C84AE3F52}"/>
                    </a:ext>
                  </a:extLst>
                </p:cNvPr>
                <p:cNvSpPr txBox="1"/>
                <p:nvPr/>
              </p:nvSpPr>
              <p:spPr>
                <a:xfrm>
                  <a:off x="5617058" y="5116503"/>
                  <a:ext cx="4980093" cy="16500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nary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と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おく</m:t>
                        </m:r>
                      </m:oMath>
                    </m:oMathPara>
                  </a14:m>
                  <a:endParaRPr kumimoji="1" lang="en-US" altLang="ja-JP" b="0" i="1" dirty="0">
                    <a:solidFill>
                      <a:schemeClr val="accent2"/>
                    </a:solidFill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118" name="テキスト ボックス 117">
                  <a:extLst>
                    <a:ext uri="{FF2B5EF4-FFF2-40B4-BE49-F238E27FC236}">
                      <a16:creationId xmlns:a16="http://schemas.microsoft.com/office/drawing/2014/main" id="{0478EC86-151B-2F47-BC59-630C84AE3F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7058" y="5116503"/>
                  <a:ext cx="4980093" cy="1650067"/>
                </a:xfrm>
                <a:prstGeom prst="rect">
                  <a:avLst/>
                </a:prstGeom>
                <a:blipFill>
                  <a:blip r:embed="rId14"/>
                  <a:stretch>
                    <a:fillRect l="-10185" t="-106923" b="-16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角丸四角形吹き出し 118">
              <a:extLst>
                <a:ext uri="{FF2B5EF4-FFF2-40B4-BE49-F238E27FC236}">
                  <a16:creationId xmlns:a16="http://schemas.microsoft.com/office/drawing/2014/main" id="{0ECD6AD3-9C1F-4A4A-85BF-3B4DEE563FA6}"/>
                </a:ext>
              </a:extLst>
            </p:cNvPr>
            <p:cNvSpPr/>
            <p:nvPr/>
          </p:nvSpPr>
          <p:spPr>
            <a:xfrm>
              <a:off x="5398734" y="4902056"/>
              <a:ext cx="5198417" cy="2174144"/>
            </a:xfrm>
            <a:prstGeom prst="wedgeRoundRectCallout">
              <a:avLst>
                <a:gd name="adj1" fmla="val -37809"/>
                <a:gd name="adj2" fmla="val 66779"/>
                <a:gd name="adj3" fmla="val 16667"/>
              </a:avLst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DAF857EA-BD9E-F74C-B25E-793641C85278}"/>
              </a:ext>
            </a:extLst>
          </p:cNvPr>
          <p:cNvGrpSpPr/>
          <p:nvPr/>
        </p:nvGrpSpPr>
        <p:grpSpPr>
          <a:xfrm>
            <a:off x="201265" y="7438294"/>
            <a:ext cx="6459661" cy="5455669"/>
            <a:chOff x="829073" y="6641716"/>
            <a:chExt cx="6459661" cy="5455669"/>
          </a:xfrm>
        </p:grpSpPr>
        <p:sp>
          <p:nvSpPr>
            <p:cNvPr id="131" name="円/楕円 85">
              <a:extLst>
                <a:ext uri="{FF2B5EF4-FFF2-40B4-BE49-F238E27FC236}">
                  <a16:creationId xmlns:a16="http://schemas.microsoft.com/office/drawing/2014/main" id="{54080964-5583-BE43-B8D6-E1EAEF3E5ED3}"/>
                </a:ext>
              </a:extLst>
            </p:cNvPr>
            <p:cNvSpPr/>
            <p:nvPr/>
          </p:nvSpPr>
          <p:spPr>
            <a:xfrm>
              <a:off x="4768734" y="8318498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4808081C-6E60-B14A-A5B2-F41D9908B377}"/>
                </a:ext>
              </a:extLst>
            </p:cNvPr>
            <p:cNvCxnSpPr>
              <a:cxnSpLocks/>
              <a:stCxn id="131" idx="6"/>
            </p:cNvCxnSpPr>
            <p:nvPr/>
          </p:nvCxnSpPr>
          <p:spPr>
            <a:xfrm>
              <a:off x="6028734" y="8948648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コネクタ 132">
              <a:extLst>
                <a:ext uri="{FF2B5EF4-FFF2-40B4-BE49-F238E27FC236}">
                  <a16:creationId xmlns:a16="http://schemas.microsoft.com/office/drawing/2014/main" id="{481AB3BD-81C1-DF4B-ACE6-9439353CE808}"/>
                </a:ext>
              </a:extLst>
            </p:cNvPr>
            <p:cNvCxnSpPr>
              <a:cxnSpLocks/>
              <a:stCxn id="140" idx="6"/>
            </p:cNvCxnSpPr>
            <p:nvPr/>
          </p:nvCxnSpPr>
          <p:spPr>
            <a:xfrm flipV="1">
              <a:off x="3367045" y="9325422"/>
              <a:ext cx="1586212" cy="2141813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テキスト ボックス 133">
                  <a:extLst>
                    <a:ext uri="{FF2B5EF4-FFF2-40B4-BE49-F238E27FC236}">
                      <a16:creationId xmlns:a16="http://schemas.microsoft.com/office/drawing/2014/main" id="{129E9A0A-D4BF-E64B-8F04-8C2603776211}"/>
                    </a:ext>
                  </a:extLst>
                </p:cNvPr>
                <p:cNvSpPr txBox="1"/>
                <p:nvPr/>
              </p:nvSpPr>
              <p:spPr>
                <a:xfrm>
                  <a:off x="829073" y="8325023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04A9801E-3943-4C86-BD60-CB1D996586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073" y="8325023"/>
                  <a:ext cx="1250979" cy="58491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テキスト ボックス 134">
                  <a:extLst>
                    <a:ext uri="{FF2B5EF4-FFF2-40B4-BE49-F238E27FC236}">
                      <a16:creationId xmlns:a16="http://schemas.microsoft.com/office/drawing/2014/main" id="{EE6C8CC0-08CE-3F40-B547-93768E25E7BE}"/>
                    </a:ext>
                  </a:extLst>
                </p:cNvPr>
                <p:cNvSpPr txBox="1"/>
                <p:nvPr/>
              </p:nvSpPr>
              <p:spPr>
                <a:xfrm>
                  <a:off x="5960066" y="8316288"/>
                  <a:ext cx="1250979" cy="584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74B70F9C-D3BA-41B1-AAC3-B2029AC5CB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066" y="8316288"/>
                  <a:ext cx="1250979" cy="58490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" name="直線コネクタ 135">
              <a:extLst>
                <a:ext uri="{FF2B5EF4-FFF2-40B4-BE49-F238E27FC236}">
                  <a16:creationId xmlns:a16="http://schemas.microsoft.com/office/drawing/2014/main" id="{75A4D523-2E91-F747-8E1F-FEAE44DDE359}"/>
                </a:ext>
              </a:extLst>
            </p:cNvPr>
            <p:cNvCxnSpPr>
              <a:cxnSpLocks/>
              <a:stCxn id="138" idx="6"/>
              <a:endCxn id="131" idx="1"/>
            </p:cNvCxnSpPr>
            <p:nvPr/>
          </p:nvCxnSpPr>
          <p:spPr>
            <a:xfrm>
              <a:off x="3367045" y="7299857"/>
              <a:ext cx="1586212" cy="1203208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>
              <a:extLst>
                <a:ext uri="{FF2B5EF4-FFF2-40B4-BE49-F238E27FC236}">
                  <a16:creationId xmlns:a16="http://schemas.microsoft.com/office/drawing/2014/main" id="{A53705CF-CB16-7647-AE07-FCF75E1ECFEB}"/>
                </a:ext>
              </a:extLst>
            </p:cNvPr>
            <p:cNvCxnSpPr>
              <a:cxnSpLocks/>
              <a:stCxn id="139" idx="6"/>
              <a:endCxn id="131" idx="2"/>
            </p:cNvCxnSpPr>
            <p:nvPr/>
          </p:nvCxnSpPr>
          <p:spPr>
            <a:xfrm>
              <a:off x="3367045" y="8948648"/>
              <a:ext cx="1401689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円/楕円 101">
              <a:extLst>
                <a:ext uri="{FF2B5EF4-FFF2-40B4-BE49-F238E27FC236}">
                  <a16:creationId xmlns:a16="http://schemas.microsoft.com/office/drawing/2014/main" id="{EAC586D3-9456-FF46-ACBE-5E9B2A7CAAFD}"/>
                </a:ext>
              </a:extLst>
            </p:cNvPr>
            <p:cNvSpPr/>
            <p:nvPr/>
          </p:nvSpPr>
          <p:spPr>
            <a:xfrm>
              <a:off x="2107045" y="6669707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円/楕円 102">
              <a:extLst>
                <a:ext uri="{FF2B5EF4-FFF2-40B4-BE49-F238E27FC236}">
                  <a16:creationId xmlns:a16="http://schemas.microsoft.com/office/drawing/2014/main" id="{9CEE7AA5-7195-7C41-97B1-CF2E13887C1E}"/>
                </a:ext>
              </a:extLst>
            </p:cNvPr>
            <p:cNvSpPr/>
            <p:nvPr/>
          </p:nvSpPr>
          <p:spPr>
            <a:xfrm>
              <a:off x="2107045" y="8318498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円/楕円 103">
              <a:extLst>
                <a:ext uri="{FF2B5EF4-FFF2-40B4-BE49-F238E27FC236}">
                  <a16:creationId xmlns:a16="http://schemas.microsoft.com/office/drawing/2014/main" id="{E9DF5858-EBFE-F94C-AF0C-CD68FD781E37}"/>
                </a:ext>
              </a:extLst>
            </p:cNvPr>
            <p:cNvSpPr/>
            <p:nvPr/>
          </p:nvSpPr>
          <p:spPr>
            <a:xfrm>
              <a:off x="2107045" y="10837085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01B04B04-BE4B-714C-B01A-C5D88CBEFF71}"/>
                </a:ext>
              </a:extLst>
            </p:cNvPr>
            <p:cNvCxnSpPr>
              <a:cxnSpLocks/>
            </p:cNvCxnSpPr>
            <p:nvPr/>
          </p:nvCxnSpPr>
          <p:spPr>
            <a:xfrm>
              <a:off x="846688" y="7299857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コネクタ 141">
              <a:extLst>
                <a:ext uri="{FF2B5EF4-FFF2-40B4-BE49-F238E27FC236}">
                  <a16:creationId xmlns:a16="http://schemas.microsoft.com/office/drawing/2014/main" id="{09AEB7C7-730D-E142-9DBA-BA78CAE1FD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688" y="8948648"/>
              <a:ext cx="1260000" cy="13088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1EE088AD-5812-9040-A7BE-19AB56428809}"/>
                </a:ext>
              </a:extLst>
            </p:cNvPr>
            <p:cNvCxnSpPr>
              <a:cxnSpLocks/>
            </p:cNvCxnSpPr>
            <p:nvPr/>
          </p:nvCxnSpPr>
          <p:spPr>
            <a:xfrm>
              <a:off x="846688" y="11467235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テキスト ボックス 143">
                  <a:extLst>
                    <a:ext uri="{FF2B5EF4-FFF2-40B4-BE49-F238E27FC236}">
                      <a16:creationId xmlns:a16="http://schemas.microsoft.com/office/drawing/2014/main" id="{2843E4F5-795B-CA4D-9DD8-92FB3028EA4B}"/>
                    </a:ext>
                  </a:extLst>
                </p:cNvPr>
                <p:cNvSpPr txBox="1"/>
                <p:nvPr/>
              </p:nvSpPr>
              <p:spPr>
                <a:xfrm>
                  <a:off x="836151" y="10837927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3A8FCA66-3366-41CF-9E94-3AEE5BE81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51" y="10837927"/>
                  <a:ext cx="1250979" cy="58491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テキスト ボックス 144">
                  <a:extLst>
                    <a:ext uri="{FF2B5EF4-FFF2-40B4-BE49-F238E27FC236}">
                      <a16:creationId xmlns:a16="http://schemas.microsoft.com/office/drawing/2014/main" id="{B49081B9-E79A-F04C-BE23-5ADC052F823A}"/>
                    </a:ext>
                  </a:extLst>
                </p:cNvPr>
                <p:cNvSpPr txBox="1"/>
                <p:nvPr/>
              </p:nvSpPr>
              <p:spPr>
                <a:xfrm>
                  <a:off x="836150" y="6641716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70" name="テキスト ボックス 69">
                  <a:extLst>
                    <a:ext uri="{FF2B5EF4-FFF2-40B4-BE49-F238E27FC236}">
                      <a16:creationId xmlns:a16="http://schemas.microsoft.com/office/drawing/2014/main" id="{4950DBD3-47E0-4E82-BF0C-EDB0B1FB83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50" y="6641716"/>
                  <a:ext cx="1250979" cy="58491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テキスト ボックス 145">
                  <a:extLst>
                    <a:ext uri="{FF2B5EF4-FFF2-40B4-BE49-F238E27FC236}">
                      <a16:creationId xmlns:a16="http://schemas.microsoft.com/office/drawing/2014/main" id="{F9577CDA-5939-1E4C-9083-880C5EF74D17}"/>
                    </a:ext>
                  </a:extLst>
                </p:cNvPr>
                <p:cNvSpPr txBox="1"/>
                <p:nvPr/>
              </p:nvSpPr>
              <p:spPr>
                <a:xfrm>
                  <a:off x="3431784" y="8315864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64EA002C-43F4-CA4E-8183-B4B540FD2A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784" y="8315864"/>
                  <a:ext cx="1250979" cy="584914"/>
                </a:xfrm>
                <a:prstGeom prst="rect">
                  <a:avLst/>
                </a:prstGeom>
                <a:blipFill>
                  <a:blip r:embed="rId6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779D7379-4C89-6B4A-A0B9-ED43EFAF2E3A}"/>
                    </a:ext>
                  </a:extLst>
                </p:cNvPr>
                <p:cNvSpPr txBox="1"/>
                <p:nvPr/>
              </p:nvSpPr>
              <p:spPr>
                <a:xfrm>
                  <a:off x="3438862" y="9735964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テキスト ボックス 110">
                  <a:extLst>
                    <a:ext uri="{FF2B5EF4-FFF2-40B4-BE49-F238E27FC236}">
                      <a16:creationId xmlns:a16="http://schemas.microsoft.com/office/drawing/2014/main" id="{DD50B245-BD1A-2F40-96E8-106D1439EC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8862" y="9735964"/>
                  <a:ext cx="1250979" cy="584914"/>
                </a:xfrm>
                <a:prstGeom prst="rect">
                  <a:avLst/>
                </a:prstGeom>
                <a:blipFill>
                  <a:blip r:embed="rId7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FE9C0973-F11D-D943-9673-BCB7045A6A14}"/>
                    </a:ext>
                  </a:extLst>
                </p:cNvPr>
                <p:cNvSpPr txBox="1"/>
                <p:nvPr/>
              </p:nvSpPr>
              <p:spPr>
                <a:xfrm>
                  <a:off x="3438861" y="7078600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7A6AEA5D-0017-C445-9F22-60D7D5C136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8861" y="7078600"/>
                  <a:ext cx="1250979" cy="58491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68D2E2FC-A816-D548-903D-990AF082AD78}"/>
                    </a:ext>
                  </a:extLst>
                </p:cNvPr>
                <p:cNvSpPr txBox="1"/>
                <p:nvPr/>
              </p:nvSpPr>
              <p:spPr>
                <a:xfrm>
                  <a:off x="2173415" y="9753553"/>
                  <a:ext cx="125097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ja-JP" sz="4800" b="0" dirty="0"/>
                </a:p>
              </p:txBody>
            </p:sp>
          </mc:Choice>
          <mc:Fallback xmlns=""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E38E121B-DF32-D34D-9461-B903DCA69F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415" y="9753553"/>
                  <a:ext cx="1250979" cy="8309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86A01701-84F4-7849-A873-7D3A161D3C72}"/>
              </a:ext>
            </a:extLst>
          </p:cNvPr>
          <p:cNvGrpSpPr/>
          <p:nvPr/>
        </p:nvGrpSpPr>
        <p:grpSpPr>
          <a:xfrm>
            <a:off x="617232" y="3371855"/>
            <a:ext cx="539448" cy="487368"/>
            <a:chOff x="400056" y="1061560"/>
            <a:chExt cx="269724" cy="243684"/>
          </a:xfrm>
        </p:grpSpPr>
        <p:sp>
          <p:nvSpPr>
            <p:cNvPr id="64" name="三角形 10">
              <a:extLst>
                <a:ext uri="{FF2B5EF4-FFF2-40B4-BE49-F238E27FC236}">
                  <a16:creationId xmlns:a16="http://schemas.microsoft.com/office/drawing/2014/main" id="{2F192EAC-9E48-C349-8068-3C0D4B678834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65" name="三角形 11">
              <a:extLst>
                <a:ext uri="{FF2B5EF4-FFF2-40B4-BE49-F238E27FC236}">
                  <a16:creationId xmlns:a16="http://schemas.microsoft.com/office/drawing/2014/main" id="{378FDC1A-53AA-574A-99FA-7D703B85260B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66" name="テキスト プレースホルダー 27">
            <a:extLst>
              <a:ext uri="{FF2B5EF4-FFF2-40B4-BE49-F238E27FC236}">
                <a16:creationId xmlns:a16="http://schemas.microsoft.com/office/drawing/2014/main" id="{7BF4213D-50C3-7445-8035-6C036135FD78}"/>
              </a:ext>
            </a:extLst>
          </p:cNvPr>
          <p:cNvSpPr txBox="1">
            <a:spLocks/>
          </p:cNvSpPr>
          <p:nvPr/>
        </p:nvSpPr>
        <p:spPr>
          <a:xfrm>
            <a:off x="1254486" y="3299230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</a:t>
            </a:r>
            <a:r>
              <a:rPr lang="ja-JP" altLang="en-US"/>
              <a:t> 学習完了まで以下を繰り返す</a:t>
            </a:r>
            <a:endParaRPr lang="en-US" altLang="ja-JP" dirty="0"/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98CCDB65-7BC0-D14E-A0E3-0374B1DBE24F}"/>
              </a:ext>
            </a:extLst>
          </p:cNvPr>
          <p:cNvGrpSpPr/>
          <p:nvPr/>
        </p:nvGrpSpPr>
        <p:grpSpPr>
          <a:xfrm>
            <a:off x="8695898" y="5385506"/>
            <a:ext cx="11285120" cy="2530629"/>
            <a:chOff x="7370580" y="7214448"/>
            <a:chExt cx="10353863" cy="25306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A8B3E8A8-21A7-8244-BE9D-1DA491D266BB}"/>
                    </a:ext>
                  </a:extLst>
                </p:cNvPr>
                <p:cNvSpPr txBox="1"/>
                <p:nvPr/>
              </p:nvSpPr>
              <p:spPr>
                <a:xfrm>
                  <a:off x="7370580" y="7262681"/>
                  <a:ext cx="4238996" cy="21237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ja-JP" altLang="en-US" sz="2800" dirty="0"/>
                    <a:t>重みベクトル</a:t>
                  </a:r>
                  <a:endParaRPr lang="en-US" altLang="ja-JP" sz="2800" dirty="0"/>
                </a:p>
                <a:p>
                  <a:pPr algn="r"/>
                  <a:r>
                    <a:rPr kumimoji="1" lang="ja-JP" altLang="en-US" sz="2800" b="0" dirty="0"/>
                    <a:t>教師データ</a:t>
                  </a:r>
                  <a:endParaRPr kumimoji="1" lang="en-US" altLang="ja-JP" sz="2800" b="0" dirty="0"/>
                </a:p>
                <a:p>
                  <a:pPr algn="r"/>
                  <a:r>
                    <a:rPr kumimoji="1" lang="ja-JP" altLang="en-US" sz="2800" b="0" dirty="0"/>
                    <a:t>教師データのラベル</a:t>
                  </a:r>
                  <a:endParaRPr lang="en-US" altLang="ja-JP" sz="2800" dirty="0"/>
                </a:p>
                <a:p>
                  <a:pPr algn="r"/>
                  <a:endParaRPr kumimoji="1" lang="en-US" altLang="ja-JP" sz="2000" b="0" dirty="0"/>
                </a:p>
                <a:p>
                  <a:pPr algn="r"/>
                  <a:r>
                    <a:rPr kumimoji="1" lang="ja-JP" altLang="en-US" sz="2800" b="0" dirty="0"/>
                    <a:t>誤差</a:t>
                  </a:r>
                  <a14:m>
                    <m:oMath xmlns:m="http://schemas.openxmlformats.org/officeDocument/2006/math">
                      <m:r>
                        <a:rPr kumimoji="1" lang="ja-JP" altLang="en-US" sz="2800" b="0" i="1" smtClean="0">
                          <a:latin typeface="Cambria Math" panose="02040503050406030204" pitchFamily="18" charset="0"/>
                        </a:rPr>
                        <m:t>関数</m:t>
                      </m:r>
                    </m:oMath>
                  </a14:m>
                  <a:endParaRPr kumimoji="1" lang="en-US" altLang="ja-JP" sz="2800" b="0" dirty="0"/>
                </a:p>
              </p:txBody>
            </p:sp>
          </mc:Choice>
          <mc:Fallback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A8B3E8A8-21A7-8244-BE9D-1DA491D266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580" y="7262681"/>
                  <a:ext cx="4238996" cy="2123723"/>
                </a:xfrm>
                <a:prstGeom prst="rect">
                  <a:avLst/>
                </a:prstGeom>
                <a:blipFill>
                  <a:blip r:embed="rId19"/>
                  <a:stretch>
                    <a:fillRect t="-2976" r="-2466" b="-773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869AF490-3AAA-F443-B1F1-0F60A9390892}"/>
                    </a:ext>
                  </a:extLst>
                </p:cNvPr>
                <p:cNvSpPr txBox="1"/>
                <p:nvPr/>
              </p:nvSpPr>
              <p:spPr>
                <a:xfrm>
                  <a:off x="11432125" y="7214448"/>
                  <a:ext cx="6292318" cy="25306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800" dirty="0"/>
                    <a:t>：</a:t>
                  </a:r>
                  <a:r>
                    <a:rPr lang="en-US" altLang="ja-JP" sz="28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2800" b="0" dirty="0"/>
                </a:p>
                <a:p>
                  <a:r>
                    <a:rPr kumimoji="1" lang="ja-JP" altLang="en-US" sz="2800" b="0" dirty="0"/>
                    <a:t>：</a:t>
                  </a:r>
                  <a:r>
                    <a:rPr lang="en-US" altLang="ja-JP" sz="28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2800" b="0" dirty="0"/>
                </a:p>
                <a:p>
                  <a:r>
                    <a:rPr kumimoji="1" lang="ja-JP" altLang="en-US" sz="2800" b="0" dirty="0"/>
                    <a:t>：</a:t>
                  </a:r>
                  <a:r>
                    <a:rPr lang="en-US" altLang="ja-JP" sz="2800" b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ja-JP" sz="2800" i="1" dirty="0">
                      <a:latin typeface="Cambria Math" panose="02040503050406030204" pitchFamily="18" charset="0"/>
                    </a:rPr>
                    <a:t>    </a:t>
                  </a:r>
                  <a:r>
                    <a:rPr lang="en-US" altLang="ja-JP" sz="2800" dirty="0">
                      <a:latin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</m:t>
                      </m:r>
                    </m:oMath>
                  </a14:m>
                  <a:r>
                    <a:rPr lang="en-US" altLang="ja-JP" sz="2800" dirty="0">
                      <a:latin typeface="Cambria Math" panose="02040503050406030204" pitchFamily="18" charset="0"/>
                    </a:rPr>
                    <a:t>)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ja-JP" altLang="en-US" sz="2800" i="1"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func>
                          <m:func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28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0,−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ja-JP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ja-JP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ja-JP" sz="28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sSubSup>
                                      <m:sSubSupPr>
                                        <m:ctrlPr>
                                          <a:rPr lang="en-US" altLang="ja-JP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28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ja-JP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2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ja-JP" sz="2800" b="0" dirty="0"/>
                </a:p>
              </p:txBody>
            </p:sp>
          </mc:Choice>
          <mc:Fallback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869AF490-3AAA-F443-B1F1-0F60A93908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2125" y="7214448"/>
                  <a:ext cx="6292318" cy="2530629"/>
                </a:xfrm>
                <a:prstGeom prst="rect">
                  <a:avLst/>
                </a:prstGeom>
                <a:blipFill>
                  <a:blip r:embed="rId20"/>
                  <a:stretch>
                    <a:fillRect l="-1664" t="-4500" b="-81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0" name="三角形 69">
            <a:extLst>
              <a:ext uri="{FF2B5EF4-FFF2-40B4-BE49-F238E27FC236}">
                <a16:creationId xmlns:a16="http://schemas.microsoft.com/office/drawing/2014/main" id="{1C49AB80-0808-874E-ADA7-4961E29E5E6A}"/>
              </a:ext>
            </a:extLst>
          </p:cNvPr>
          <p:cNvSpPr/>
          <p:nvPr/>
        </p:nvSpPr>
        <p:spPr>
          <a:xfrm rot="5400000">
            <a:off x="1076238" y="4189912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71" name="テキスト プレースホルダー 29">
            <a:extLst>
              <a:ext uri="{FF2B5EF4-FFF2-40B4-BE49-F238E27FC236}">
                <a16:creationId xmlns:a16="http://schemas.microsoft.com/office/drawing/2014/main" id="{0D93114D-0871-524A-AFCA-97451FFCCFC3}"/>
              </a:ext>
            </a:extLst>
          </p:cNvPr>
          <p:cNvSpPr txBox="1">
            <a:spLocks/>
          </p:cNvSpPr>
          <p:nvPr/>
        </p:nvSpPr>
        <p:spPr>
          <a:xfrm>
            <a:off x="1568600" y="4074638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2.1 </a:t>
            </a:r>
            <a:r>
              <a:rPr lang="ja-JP" altLang="en-US"/>
              <a:t>教師データを入力し重みベクトルを更新する</a:t>
            </a:r>
          </a:p>
        </p:txBody>
      </p:sp>
      <p:sp>
        <p:nvSpPr>
          <p:cNvPr id="72" name="三角形 71">
            <a:extLst>
              <a:ext uri="{FF2B5EF4-FFF2-40B4-BE49-F238E27FC236}">
                <a16:creationId xmlns:a16="http://schemas.microsoft.com/office/drawing/2014/main" id="{F3100C54-FBD0-FF43-9A35-92108D744E0A}"/>
              </a:ext>
            </a:extLst>
          </p:cNvPr>
          <p:cNvSpPr/>
          <p:nvPr/>
        </p:nvSpPr>
        <p:spPr>
          <a:xfrm rot="5400000">
            <a:off x="1076238" y="4876973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73" name="テキスト プレースホルダー 29">
            <a:extLst>
              <a:ext uri="{FF2B5EF4-FFF2-40B4-BE49-F238E27FC236}">
                <a16:creationId xmlns:a16="http://schemas.microsoft.com/office/drawing/2014/main" id="{83E77E18-B63B-4C45-A785-5887EC0D130A}"/>
              </a:ext>
            </a:extLst>
          </p:cNvPr>
          <p:cNvSpPr txBox="1">
            <a:spLocks/>
          </p:cNvSpPr>
          <p:nvPr/>
        </p:nvSpPr>
        <p:spPr>
          <a:xfrm>
            <a:off x="1568600" y="4761699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2.2</a:t>
            </a:r>
            <a:r>
              <a:rPr lang="ja-JP" altLang="en-US"/>
              <a:t> 全教師データについて正しく出力が行われたら終了</a:t>
            </a:r>
          </a:p>
        </p:txBody>
      </p:sp>
    </p:spTree>
    <p:extLst>
      <p:ext uri="{BB962C8B-B14F-4D97-AF65-F5344CB8AC3E}">
        <p14:creationId xmlns:p14="http://schemas.microsoft.com/office/powerpoint/2010/main" val="67166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31965FD-0B5E-C64B-AD45-15018184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0D2F-60DE-A940-9BA3-15E25145C7D8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EA31304-3ABC-3048-A1DC-1871BD52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6F7FC9-6595-9242-BDF4-FE4E6550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A09273-20D2-6842-9FFB-C09725CB91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EC472512-8DBE-8A45-8975-AFE253B111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/>
              <a:t>ニューロンとパーセプトロン</a:t>
            </a:r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ADC66AB-6859-7844-B42D-B1110291D139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049CA96-3DC0-8D4C-816F-AE9C21BA6971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D08F36F-EA6D-DE46-B20F-B48002DB582E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05F4E873-63C9-2747-BC10-39A4976E27C4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DC73652D-8A2D-104D-B5A8-C59DC0ABB6B7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3" name="三角形 12">
              <a:extLst>
                <a:ext uri="{FF2B5EF4-FFF2-40B4-BE49-F238E27FC236}">
                  <a16:creationId xmlns:a16="http://schemas.microsoft.com/office/drawing/2014/main" id="{FBE82708-66E1-E94C-96A9-D19FD1F097F2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4" name="テキスト プレースホルダー 27">
            <a:extLst>
              <a:ext uri="{FF2B5EF4-FFF2-40B4-BE49-F238E27FC236}">
                <a16:creationId xmlns:a16="http://schemas.microsoft.com/office/drawing/2014/main" id="{8615AC98-25DD-EC47-8B3F-8F749C210AE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電位の変化によって信号伝達</a:t>
            </a:r>
          </a:p>
        </p:txBody>
      </p:sp>
      <p:sp>
        <p:nvSpPr>
          <p:cNvPr id="15" name="テキスト プレースホルダー 30">
            <a:extLst>
              <a:ext uri="{FF2B5EF4-FFF2-40B4-BE49-F238E27FC236}">
                <a16:creationId xmlns:a16="http://schemas.microsoft.com/office/drawing/2014/main" id="{4B8172E4-BEB6-4542-B673-3021E5F34440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ニューロンの仕組み</a:t>
            </a:r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8642D3B0-8099-4A44-8C3C-FE2AD35FED22}"/>
              </a:ext>
            </a:extLst>
          </p:cNvPr>
          <p:cNvGrpSpPr/>
          <p:nvPr/>
        </p:nvGrpSpPr>
        <p:grpSpPr>
          <a:xfrm>
            <a:off x="612648" y="3366815"/>
            <a:ext cx="539448" cy="487368"/>
            <a:chOff x="400056" y="1061560"/>
            <a:chExt cx="269724" cy="243684"/>
          </a:xfrm>
        </p:grpSpPr>
        <p:sp>
          <p:nvSpPr>
            <p:cNvPr id="47" name="三角形 46">
              <a:extLst>
                <a:ext uri="{FF2B5EF4-FFF2-40B4-BE49-F238E27FC236}">
                  <a16:creationId xmlns:a16="http://schemas.microsoft.com/office/drawing/2014/main" id="{62503604-4F4C-BC48-9F01-563509FBD7E2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48" name="三角形 47">
              <a:extLst>
                <a:ext uri="{FF2B5EF4-FFF2-40B4-BE49-F238E27FC236}">
                  <a16:creationId xmlns:a16="http://schemas.microsoft.com/office/drawing/2014/main" id="{294F0D41-A731-C94E-A625-18700BE76AFF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49" name="テキスト プレースホルダー 27">
            <a:extLst>
              <a:ext uri="{FF2B5EF4-FFF2-40B4-BE49-F238E27FC236}">
                <a16:creationId xmlns:a16="http://schemas.microsoft.com/office/drawing/2014/main" id="{4BC77132-BB7F-D147-910E-03F651492CCB}"/>
              </a:ext>
            </a:extLst>
          </p:cNvPr>
          <p:cNvSpPr txBox="1">
            <a:spLocks/>
          </p:cNvSpPr>
          <p:nvPr/>
        </p:nvSpPr>
        <p:spPr>
          <a:xfrm>
            <a:off x="1249902" y="3294190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solidFill>
                  <a:schemeClr val="accent3"/>
                </a:solidFill>
              </a:rPr>
              <a:t>閾値を超える</a:t>
            </a:r>
            <a:r>
              <a:rPr lang="ja-JP" altLang="en-US"/>
              <a:t>と電位が正になる</a:t>
            </a:r>
            <a:r>
              <a:rPr lang="en-US" altLang="ja-JP" dirty="0"/>
              <a:t>(</a:t>
            </a:r>
            <a:r>
              <a:rPr lang="ja-JP" altLang="en-US"/>
              <a:t>発火</a:t>
            </a:r>
            <a:r>
              <a:rPr lang="en-US" altLang="ja-JP" dirty="0"/>
              <a:t>)</a:t>
            </a:r>
            <a:endParaRPr lang="ja-JP" altLang="en-US"/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7307B127-8E5A-AA49-A34D-03FF17F4A34C}"/>
              </a:ext>
            </a:extLst>
          </p:cNvPr>
          <p:cNvGrpSpPr/>
          <p:nvPr/>
        </p:nvGrpSpPr>
        <p:grpSpPr>
          <a:xfrm>
            <a:off x="284746" y="4565749"/>
            <a:ext cx="2160000" cy="934436"/>
            <a:chOff x="144665" y="525617"/>
            <a:chExt cx="1080000" cy="467218"/>
          </a:xfrm>
        </p:grpSpPr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1A8B5244-3B7F-5B4A-A2FC-520B845F6A41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29B60DCD-F721-B044-BB0A-D0185B183C17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79CE3579-DA83-8E4B-B0FC-A7FC9EE6708F}"/>
              </a:ext>
            </a:extLst>
          </p:cNvPr>
          <p:cNvGrpSpPr/>
          <p:nvPr/>
        </p:nvGrpSpPr>
        <p:grpSpPr>
          <a:xfrm>
            <a:off x="612648" y="5709809"/>
            <a:ext cx="539448" cy="487368"/>
            <a:chOff x="400056" y="1061560"/>
            <a:chExt cx="269724" cy="243684"/>
          </a:xfrm>
        </p:grpSpPr>
        <p:sp>
          <p:nvSpPr>
            <p:cNvPr id="61" name="三角形 60">
              <a:extLst>
                <a:ext uri="{FF2B5EF4-FFF2-40B4-BE49-F238E27FC236}">
                  <a16:creationId xmlns:a16="http://schemas.microsoft.com/office/drawing/2014/main" id="{0B6C5B30-D84A-384F-9898-1776D362B282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62" name="三角形 61">
              <a:extLst>
                <a:ext uri="{FF2B5EF4-FFF2-40B4-BE49-F238E27FC236}">
                  <a16:creationId xmlns:a16="http://schemas.microsoft.com/office/drawing/2014/main" id="{DA60A2F6-854F-4C4D-A0DF-7C31A20CB27A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63" name="テキスト プレースホルダー 27">
            <a:extLst>
              <a:ext uri="{FF2B5EF4-FFF2-40B4-BE49-F238E27FC236}">
                <a16:creationId xmlns:a16="http://schemas.microsoft.com/office/drawing/2014/main" id="{EB8ABBBD-A364-FB43-883C-9563CB16A1A5}"/>
              </a:ext>
            </a:extLst>
          </p:cNvPr>
          <p:cNvSpPr txBox="1">
            <a:spLocks/>
          </p:cNvSpPr>
          <p:nvPr/>
        </p:nvSpPr>
        <p:spPr>
          <a:xfrm>
            <a:off x="1249902" y="5637184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ニューロンのはたらきをモデル化したもの</a:t>
            </a:r>
          </a:p>
        </p:txBody>
      </p:sp>
      <p:sp>
        <p:nvSpPr>
          <p:cNvPr id="64" name="テキスト プレースホルダー 30">
            <a:extLst>
              <a:ext uri="{FF2B5EF4-FFF2-40B4-BE49-F238E27FC236}">
                <a16:creationId xmlns:a16="http://schemas.microsoft.com/office/drawing/2014/main" id="{DC854B9C-51B2-E74F-BE64-6DD47285595A}"/>
              </a:ext>
            </a:extLst>
          </p:cNvPr>
          <p:cNvSpPr txBox="1">
            <a:spLocks/>
          </p:cNvSpPr>
          <p:nvPr/>
        </p:nvSpPr>
        <p:spPr>
          <a:xfrm>
            <a:off x="566465" y="4736322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形式ニューロン</a:t>
            </a:r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3FD6D49A-F6F0-A24C-BE1F-2F17DFF76533}"/>
              </a:ext>
            </a:extLst>
          </p:cNvPr>
          <p:cNvGrpSpPr/>
          <p:nvPr/>
        </p:nvGrpSpPr>
        <p:grpSpPr>
          <a:xfrm>
            <a:off x="611188" y="6630330"/>
            <a:ext cx="539448" cy="487368"/>
            <a:chOff x="400056" y="1061560"/>
            <a:chExt cx="269724" cy="243684"/>
          </a:xfrm>
        </p:grpSpPr>
        <p:sp>
          <p:nvSpPr>
            <p:cNvPr id="66" name="三角形 65">
              <a:extLst>
                <a:ext uri="{FF2B5EF4-FFF2-40B4-BE49-F238E27FC236}">
                  <a16:creationId xmlns:a16="http://schemas.microsoft.com/office/drawing/2014/main" id="{42961CF8-5B7E-2242-902B-B0F7F77F1C99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67" name="三角形 66">
              <a:extLst>
                <a:ext uri="{FF2B5EF4-FFF2-40B4-BE49-F238E27FC236}">
                  <a16:creationId xmlns:a16="http://schemas.microsoft.com/office/drawing/2014/main" id="{1C0040EF-8F53-BF43-B388-731265D2C040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68" name="テキスト プレースホルダー 27">
            <a:extLst>
              <a:ext uri="{FF2B5EF4-FFF2-40B4-BE49-F238E27FC236}">
                <a16:creationId xmlns:a16="http://schemas.microsoft.com/office/drawing/2014/main" id="{1EBF8628-24D0-B84D-A4DC-4624032EB248}"/>
              </a:ext>
            </a:extLst>
          </p:cNvPr>
          <p:cNvSpPr txBox="1">
            <a:spLocks/>
          </p:cNvSpPr>
          <p:nvPr/>
        </p:nvSpPr>
        <p:spPr>
          <a:xfrm>
            <a:off x="1248442" y="6557705"/>
            <a:ext cx="173156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入力に</a:t>
            </a:r>
            <a:r>
              <a:rPr lang="ja-JP" altLang="en-US">
                <a:solidFill>
                  <a:schemeClr val="accent2"/>
                </a:solidFill>
              </a:rPr>
              <a:t>重み</a:t>
            </a:r>
            <a:r>
              <a:rPr lang="ja-JP" altLang="en-US"/>
              <a:t>をかけ</a:t>
            </a:r>
            <a:r>
              <a:rPr lang="ja-JP" altLang="en-US">
                <a:solidFill>
                  <a:schemeClr val="accent3"/>
                </a:solidFill>
              </a:rPr>
              <a:t>閾値を超える</a:t>
            </a:r>
            <a:r>
              <a:rPr lang="ja-JP" altLang="en-US">
                <a:solidFill>
                  <a:schemeClr val="tx1"/>
                </a:solidFill>
              </a:rPr>
              <a:t>かどうかで</a:t>
            </a:r>
            <a:r>
              <a:rPr lang="ja-JP" altLang="en-US"/>
              <a:t>出力が変化</a:t>
            </a: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ECBDDE5A-8524-B84F-B12B-681453916FDE}"/>
              </a:ext>
            </a:extLst>
          </p:cNvPr>
          <p:cNvGrpSpPr/>
          <p:nvPr/>
        </p:nvGrpSpPr>
        <p:grpSpPr>
          <a:xfrm>
            <a:off x="571049" y="8223603"/>
            <a:ext cx="15751495" cy="4544711"/>
            <a:chOff x="571049" y="8223603"/>
            <a:chExt cx="15751495" cy="4544711"/>
          </a:xfrm>
        </p:grpSpPr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ED356A43-50AF-0A4E-A2FB-D14CEBC9F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1049" y="8223603"/>
              <a:ext cx="7263141" cy="4544711"/>
            </a:xfrm>
            <a:prstGeom prst="rect">
              <a:avLst/>
            </a:prstGeom>
          </p:spPr>
        </p:pic>
        <p:sp>
          <p:nvSpPr>
            <p:cNvPr id="19" name="右矢印 18">
              <a:extLst>
                <a:ext uri="{FF2B5EF4-FFF2-40B4-BE49-F238E27FC236}">
                  <a16:creationId xmlns:a16="http://schemas.microsoft.com/office/drawing/2014/main" id="{279E72A5-6BA5-9F42-97AA-1E26AFE4E791}"/>
                </a:ext>
              </a:extLst>
            </p:cNvPr>
            <p:cNvSpPr/>
            <p:nvPr/>
          </p:nvSpPr>
          <p:spPr>
            <a:xfrm>
              <a:off x="8110313" y="10211904"/>
              <a:ext cx="2077329" cy="580637"/>
            </a:xfrm>
            <a:prstGeom prst="rightArrow">
              <a:avLst>
                <a:gd name="adj1" fmla="val 50000"/>
                <a:gd name="adj2" fmla="val 6043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1E86ACB3-9C10-F740-8C40-02D94F5E3ED4}"/>
                </a:ext>
              </a:extLst>
            </p:cNvPr>
            <p:cNvSpPr txBox="1"/>
            <p:nvPr/>
          </p:nvSpPr>
          <p:spPr>
            <a:xfrm>
              <a:off x="7197475" y="9676006"/>
              <a:ext cx="39261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200"/>
                <a:t>モデル化</a:t>
              </a:r>
            </a:p>
          </p:txBody>
        </p: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4D25F168-FC45-4549-B596-70CD9B68C67A}"/>
                </a:ext>
              </a:extLst>
            </p:cNvPr>
            <p:cNvGrpSpPr/>
            <p:nvPr/>
          </p:nvGrpSpPr>
          <p:grpSpPr>
            <a:xfrm>
              <a:off x="10187642" y="8441738"/>
              <a:ext cx="6134902" cy="4207767"/>
              <a:chOff x="10187642" y="8441738"/>
              <a:chExt cx="6134902" cy="4207767"/>
            </a:xfrm>
          </p:grpSpPr>
          <p:grpSp>
            <p:nvGrpSpPr>
              <p:cNvPr id="73" name="グループ化 72">
                <a:extLst>
                  <a:ext uri="{FF2B5EF4-FFF2-40B4-BE49-F238E27FC236}">
                    <a16:creationId xmlns:a16="http://schemas.microsoft.com/office/drawing/2014/main" id="{D17940AB-38F3-0246-AB0F-92C7CDF4965D}"/>
                  </a:ext>
                </a:extLst>
              </p:cNvPr>
              <p:cNvGrpSpPr/>
              <p:nvPr/>
            </p:nvGrpSpPr>
            <p:grpSpPr>
              <a:xfrm>
                <a:off x="10187642" y="8441738"/>
                <a:ext cx="6134902" cy="4207767"/>
                <a:chOff x="10187642" y="8569754"/>
                <a:chExt cx="6134902" cy="4207767"/>
              </a:xfrm>
            </p:grpSpPr>
            <p:grpSp>
              <p:nvGrpSpPr>
                <p:cNvPr id="42" name="グループ化 41">
                  <a:extLst>
                    <a:ext uri="{FF2B5EF4-FFF2-40B4-BE49-F238E27FC236}">
                      <a16:creationId xmlns:a16="http://schemas.microsoft.com/office/drawing/2014/main" id="{2048422A-7169-1748-BFBF-3E04260F6A10}"/>
                    </a:ext>
                  </a:extLst>
                </p:cNvPr>
                <p:cNvGrpSpPr/>
                <p:nvPr/>
              </p:nvGrpSpPr>
              <p:grpSpPr>
                <a:xfrm>
                  <a:off x="10187642" y="8569754"/>
                  <a:ext cx="6134902" cy="4207767"/>
                  <a:chOff x="9803594" y="8569754"/>
                  <a:chExt cx="6134902" cy="4207767"/>
                </a:xfrm>
              </p:grpSpPr>
              <p:grpSp>
                <p:nvGrpSpPr>
                  <p:cNvPr id="40" name="グループ化 39">
                    <a:extLst>
                      <a:ext uri="{FF2B5EF4-FFF2-40B4-BE49-F238E27FC236}">
                        <a16:creationId xmlns:a16="http://schemas.microsoft.com/office/drawing/2014/main" id="{5CF0D33F-DE9E-B643-A719-FFA1BCBD883A}"/>
                      </a:ext>
                    </a:extLst>
                  </p:cNvPr>
                  <p:cNvGrpSpPr/>
                  <p:nvPr/>
                </p:nvGrpSpPr>
                <p:grpSpPr>
                  <a:xfrm>
                    <a:off x="9803594" y="8569754"/>
                    <a:ext cx="6134902" cy="3758276"/>
                    <a:chOff x="11473034" y="8382933"/>
                    <a:chExt cx="6134902" cy="3758276"/>
                  </a:xfrm>
                </p:grpSpPr>
                <p:grpSp>
                  <p:nvGrpSpPr>
                    <p:cNvPr id="32" name="グループ化 31">
                      <a:extLst>
                        <a:ext uri="{FF2B5EF4-FFF2-40B4-BE49-F238E27FC236}">
                          <a16:creationId xmlns:a16="http://schemas.microsoft.com/office/drawing/2014/main" id="{F42CCCC6-87E6-D343-9555-28C7691D7E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423937" y="9276428"/>
                      <a:ext cx="5183999" cy="2520000"/>
                      <a:chOff x="11875297" y="9276428"/>
                      <a:chExt cx="5183999" cy="2520000"/>
                    </a:xfrm>
                  </p:grpSpPr>
                  <p:sp>
                    <p:nvSpPr>
                      <p:cNvPr id="7" name="円/楕円 6">
                        <a:extLst>
                          <a:ext uri="{FF2B5EF4-FFF2-40B4-BE49-F238E27FC236}">
                            <a16:creationId xmlns:a16="http://schemas.microsoft.com/office/drawing/2014/main" id="{9B3084A2-F5C1-474D-A4E7-F31AA47AF3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207297" y="9276428"/>
                        <a:ext cx="2520000" cy="2520000"/>
                      </a:xfrm>
                      <a:prstGeom prst="ellipse">
                        <a:avLst/>
                      </a:prstGeom>
                      <a:noFill/>
                      <a:ln w="5715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cxnSp>
                    <p:nvCxnSpPr>
                      <p:cNvPr id="21" name="直線コネクタ 20">
                        <a:extLst>
                          <a:ext uri="{FF2B5EF4-FFF2-40B4-BE49-F238E27FC236}">
                            <a16:creationId xmlns:a16="http://schemas.microsoft.com/office/drawing/2014/main" id="{01B265E5-F2B7-DF42-A862-37C9BBA7CD15}"/>
                          </a:ext>
                        </a:extLst>
                      </p:cNvPr>
                      <p:cNvCxnSpPr>
                        <a:cxnSpLocks/>
                        <a:endCxn id="7" idx="2"/>
                      </p:cNvCxnSpPr>
                      <p:nvPr/>
                    </p:nvCxnSpPr>
                    <p:spPr>
                      <a:xfrm>
                        <a:off x="11875297" y="10536428"/>
                        <a:ext cx="1332000" cy="0"/>
                      </a:xfrm>
                      <a:prstGeom prst="line">
                        <a:avLst/>
                      </a:prstGeom>
                      <a:ln w="57150"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直線コネクタ 23">
                        <a:extLst>
                          <a:ext uri="{FF2B5EF4-FFF2-40B4-BE49-F238E27FC236}">
                            <a16:creationId xmlns:a16="http://schemas.microsoft.com/office/drawing/2014/main" id="{F393D98C-FD17-D34E-9A11-463DDA212B9F}"/>
                          </a:ext>
                        </a:extLst>
                      </p:cNvPr>
                      <p:cNvCxnSpPr>
                        <a:cxnSpLocks/>
                        <a:stCxn id="7" idx="6"/>
                      </p:cNvCxnSpPr>
                      <p:nvPr/>
                    </p:nvCxnSpPr>
                    <p:spPr>
                      <a:xfrm flipV="1">
                        <a:off x="15727296" y="10523050"/>
                        <a:ext cx="1332000" cy="13378"/>
                      </a:xfrm>
                      <a:prstGeom prst="line">
                        <a:avLst/>
                      </a:prstGeom>
                      <a:ln w="57150"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直線コネクタ 27">
                        <a:extLst>
                          <a:ext uri="{FF2B5EF4-FFF2-40B4-BE49-F238E27FC236}">
                            <a16:creationId xmlns:a16="http://schemas.microsoft.com/office/drawing/2014/main" id="{DD1C562A-FFB7-8549-BDCC-87EEFAA330B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9800000">
                        <a:off x="12049433" y="11387398"/>
                        <a:ext cx="1332000" cy="0"/>
                      </a:xfrm>
                      <a:prstGeom prst="line">
                        <a:avLst/>
                      </a:prstGeom>
                      <a:ln w="57150"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直線コネクタ 30">
                        <a:extLst>
                          <a:ext uri="{FF2B5EF4-FFF2-40B4-BE49-F238E27FC236}">
                            <a16:creationId xmlns:a16="http://schemas.microsoft.com/office/drawing/2014/main" id="{CB81D6BC-22A6-994B-8AE2-7B551845E95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800000">
                        <a:off x="12048829" y="9711206"/>
                        <a:ext cx="1332000" cy="0"/>
                      </a:xfrm>
                      <a:prstGeom prst="line">
                        <a:avLst/>
                      </a:prstGeom>
                      <a:ln w="57150"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3" name="テキスト ボックス 32">
                      <a:extLst>
                        <a:ext uri="{FF2B5EF4-FFF2-40B4-BE49-F238E27FC236}">
                          <a16:creationId xmlns:a16="http://schemas.microsoft.com/office/drawing/2014/main" id="{BDF3CC5D-D49A-9143-A10E-72723CCDD0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73034" y="8382933"/>
                      <a:ext cx="125097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ja-JP" altLang="en-US" sz="3200"/>
                        <a:t>入力</a:t>
                      </a:r>
                      <a:endParaRPr kumimoji="1" lang="ja-JP" altLang="en-US" sz="3200"/>
                    </a:p>
                  </p:txBody>
                </p:sp>
                <p:sp>
                  <p:nvSpPr>
                    <p:cNvPr id="34" name="テキスト ボックス 33">
                      <a:extLst>
                        <a:ext uri="{FF2B5EF4-FFF2-40B4-BE49-F238E27FC236}">
                          <a16:creationId xmlns:a16="http://schemas.microsoft.com/office/drawing/2014/main" id="{118E4962-E3F7-BE44-A16F-E88C711E3B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128143" y="8382933"/>
                      <a:ext cx="125097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ja-JP" altLang="en-US" sz="3200"/>
                        <a:t>出力</a:t>
                      </a:r>
                      <a:endParaRPr kumimoji="1" lang="ja-JP" altLang="en-US" sz="320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5" name="テキスト ボックス 34">
                          <a:extLst>
                            <a:ext uri="{FF2B5EF4-FFF2-40B4-BE49-F238E27FC236}">
                              <a16:creationId xmlns:a16="http://schemas.microsoft.com/office/drawing/2014/main" id="{8782E688-6D36-9B4C-BA2F-0B7715B65DB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835023" y="8954515"/>
                          <a:ext cx="1250979" cy="5847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32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35" name="テキスト ボックス 34">
                          <a:extLst>
                            <a:ext uri="{FF2B5EF4-FFF2-40B4-BE49-F238E27FC236}">
                              <a16:creationId xmlns:a16="http://schemas.microsoft.com/office/drawing/2014/main" id="{8782E688-6D36-9B4C-BA2F-0B7715B65DB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835023" y="8954515"/>
                          <a:ext cx="1250979" cy="584775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6" name="テキスト ボックス 35">
                          <a:extLst>
                            <a:ext uri="{FF2B5EF4-FFF2-40B4-BE49-F238E27FC236}">
                              <a16:creationId xmlns:a16="http://schemas.microsoft.com/office/drawing/2014/main" id="{9615BC3A-2309-D34B-95E7-44570B351DE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544501" y="10220672"/>
                          <a:ext cx="1250979" cy="5847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32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36" name="テキスト ボックス 35">
                          <a:extLst>
                            <a:ext uri="{FF2B5EF4-FFF2-40B4-BE49-F238E27FC236}">
                              <a16:creationId xmlns:a16="http://schemas.microsoft.com/office/drawing/2014/main" id="{9615BC3A-2309-D34B-95E7-44570B351DE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544501" y="10220672"/>
                          <a:ext cx="1250979" cy="584775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テキスト ボックス 36">
                          <a:extLst>
                            <a:ext uri="{FF2B5EF4-FFF2-40B4-BE49-F238E27FC236}">
                              <a16:creationId xmlns:a16="http://schemas.microsoft.com/office/drawing/2014/main" id="{DE6A1EB9-9D3F-244F-B9D1-EECAE12EF7B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893821" y="11556434"/>
                          <a:ext cx="1250979" cy="5847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32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37" name="テキスト ボックス 36">
                          <a:extLst>
                            <a:ext uri="{FF2B5EF4-FFF2-40B4-BE49-F238E27FC236}">
                              <a16:creationId xmlns:a16="http://schemas.microsoft.com/office/drawing/2014/main" id="{DE6A1EB9-9D3F-244F-B9D1-EECAE12EF7B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893821" y="11556434"/>
                          <a:ext cx="1250979" cy="584775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9" name="テキスト ボックス 38">
                          <a:extLst>
                            <a:ext uri="{FF2B5EF4-FFF2-40B4-BE49-F238E27FC236}">
                              <a16:creationId xmlns:a16="http://schemas.microsoft.com/office/drawing/2014/main" id="{8F25B4CD-2A26-4D45-9345-09078A7B64C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258951" y="9856098"/>
                          <a:ext cx="1250979" cy="58490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1" lang="en-US" altLang="ja-JP" sz="32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39" name="テキスト ボックス 38">
                          <a:extLst>
                            <a:ext uri="{FF2B5EF4-FFF2-40B4-BE49-F238E27FC236}">
                              <a16:creationId xmlns:a16="http://schemas.microsoft.com/office/drawing/2014/main" id="{8F25B4CD-2A26-4D45-9345-09078A7B64C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6258951" y="9856098"/>
                          <a:ext cx="1250979" cy="584904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4E1DC30B-5D1B-8146-96E8-7C0ACEC6B4E6}"/>
                      </a:ext>
                    </a:extLst>
                  </p:cNvPr>
                  <p:cNvSpPr txBox="1"/>
                  <p:nvPr/>
                </p:nvSpPr>
                <p:spPr>
                  <a:xfrm>
                    <a:off x="11383441" y="12192746"/>
                    <a:ext cx="3926112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ja-JP" altLang="en-US" sz="3200"/>
                      <a:t>形式ニューロン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テキスト ボックス 68">
                      <a:extLst>
                        <a:ext uri="{FF2B5EF4-FFF2-40B4-BE49-F238E27FC236}">
                          <a16:creationId xmlns:a16="http://schemas.microsoft.com/office/drawing/2014/main" id="{5654B1DA-B66C-8C42-8DF3-39B345C1E6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06584" y="9221439"/>
                      <a:ext cx="125097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ja-JP" sz="3200" b="0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9" name="テキスト ボックス 68">
                      <a:extLst>
                        <a:ext uri="{FF2B5EF4-FFF2-40B4-BE49-F238E27FC236}">
                          <a16:creationId xmlns:a16="http://schemas.microsoft.com/office/drawing/2014/main" id="{5654B1DA-B66C-8C42-8DF3-39B345C1E6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06584" y="9221439"/>
                      <a:ext cx="1250979" cy="58477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212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テキスト ボックス 69">
                      <a:extLst>
                        <a:ext uri="{FF2B5EF4-FFF2-40B4-BE49-F238E27FC236}">
                          <a16:creationId xmlns:a16="http://schemas.microsoft.com/office/drawing/2014/main" id="{3995201E-541D-804A-9D31-5078533060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116877" y="10050446"/>
                      <a:ext cx="125097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ja-JP" sz="3200" b="0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0" name="テキスト ボックス 69">
                      <a:extLst>
                        <a:ext uri="{FF2B5EF4-FFF2-40B4-BE49-F238E27FC236}">
                          <a16:creationId xmlns:a16="http://schemas.microsoft.com/office/drawing/2014/main" id="{3995201E-541D-804A-9D31-50785330603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116877" y="10050446"/>
                      <a:ext cx="1250979" cy="58477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212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テキスト ボックス 70">
                      <a:extLst>
                        <a:ext uri="{FF2B5EF4-FFF2-40B4-BE49-F238E27FC236}">
                          <a16:creationId xmlns:a16="http://schemas.microsoft.com/office/drawing/2014/main" id="{961F6D10-3AA2-344A-B851-B72AD6D96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237870" y="10967544"/>
                      <a:ext cx="125097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ja-JP" sz="3200" b="0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テキスト ボックス 70">
                      <a:extLst>
                        <a:ext uri="{FF2B5EF4-FFF2-40B4-BE49-F238E27FC236}">
                          <a16:creationId xmlns:a16="http://schemas.microsoft.com/office/drawing/2014/main" id="{961F6D10-3AA2-344A-B851-B72AD6D9685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237870" y="10967544"/>
                      <a:ext cx="1250979" cy="58477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42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E5F9DA29-094A-DD4A-8EFB-ABD96E65E86E}"/>
                    </a:ext>
                  </a:extLst>
                </p:cNvPr>
                <p:cNvSpPr txBox="1"/>
                <p:nvPr/>
              </p:nvSpPr>
              <p:spPr>
                <a:xfrm>
                  <a:off x="11401304" y="8575646"/>
                  <a:ext cx="125097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3200">
                      <a:solidFill>
                        <a:schemeClr val="accent2"/>
                      </a:solidFill>
                    </a:rPr>
                    <a:t>重み</a:t>
                  </a:r>
                  <a:endParaRPr kumimoji="1" lang="ja-JP" altLang="en-US" sz="3200">
                    <a:solidFill>
                      <a:schemeClr val="accent2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テキスト ボックス 75">
                    <a:extLst>
                      <a:ext uri="{FF2B5EF4-FFF2-40B4-BE49-F238E27FC236}">
                        <a16:creationId xmlns:a16="http://schemas.microsoft.com/office/drawing/2014/main" id="{67F1CBA6-E465-A24E-9101-0948D0C0264B}"/>
                      </a:ext>
                    </a:extLst>
                  </p:cNvPr>
                  <p:cNvSpPr txBox="1"/>
                  <p:nvPr/>
                </p:nvSpPr>
                <p:spPr>
                  <a:xfrm>
                    <a:off x="13119513" y="10056712"/>
                    <a:ext cx="1250979" cy="10773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ja-JP" altLang="en-US" sz="3200"/>
                      <a:t>閾値</a:t>
                    </a:r>
                    <a:endParaRPr kumimoji="1" lang="en-US" altLang="ja-JP" sz="3200" dirty="0"/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kumimoji="1" lang="ja-JP" altLang="en-US" sz="3200"/>
                  </a:p>
                </p:txBody>
              </p:sp>
            </mc:Choice>
            <mc:Fallback xmlns="">
              <p:sp>
                <p:nvSpPr>
                  <p:cNvPr id="76" name="テキスト ボックス 75">
                    <a:extLst>
                      <a:ext uri="{FF2B5EF4-FFF2-40B4-BE49-F238E27FC236}">
                        <a16:creationId xmlns:a16="http://schemas.microsoft.com/office/drawing/2014/main" id="{67F1CBA6-E465-A24E-9101-0948D0C026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19513" y="10056712"/>
                    <a:ext cx="1250979" cy="107734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000" t="-7059" r="-1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88009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20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/>
              <a:t>単純パーセプトロン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1.</a:t>
            </a:r>
            <a:r>
              <a:rPr lang="ja-JP" altLang="en-US" dirty="0"/>
              <a:t> 重みベクトルを初期化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単純パーセプトロンの学習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349AEEDD-0B84-404D-9DAA-6D5F0F805A74}"/>
                  </a:ext>
                </a:extLst>
              </p:cNvPr>
              <p:cNvSpPr txBox="1"/>
              <p:nvPr/>
            </p:nvSpPr>
            <p:spPr>
              <a:xfrm>
                <a:off x="7596325" y="9610262"/>
                <a:ext cx="7291353" cy="1328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         (</m:t>
                              </m:r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0)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&amp;0         (</m:t>
                              </m:r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&lt;0)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ja-JP" b="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349AEEDD-0B84-404D-9DAA-6D5F0F805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25" y="9610262"/>
                <a:ext cx="7291353" cy="1328120"/>
              </a:xfrm>
              <a:prstGeom prst="rect">
                <a:avLst/>
              </a:prstGeom>
              <a:blipFill>
                <a:blip r:embed="rId3"/>
                <a:stretch>
                  <a:fillRect t="-207619" b="-29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2D5933FC-0F03-AC47-A530-1C2DA0AA278E}"/>
              </a:ext>
            </a:extLst>
          </p:cNvPr>
          <p:cNvGrpSpPr/>
          <p:nvPr/>
        </p:nvGrpSpPr>
        <p:grpSpPr>
          <a:xfrm>
            <a:off x="12608796" y="8972983"/>
            <a:ext cx="5990814" cy="3842956"/>
            <a:chOff x="7980485" y="9191709"/>
            <a:chExt cx="6713032" cy="3842956"/>
          </a:xfrm>
        </p:grpSpPr>
        <p:cxnSp>
          <p:nvCxnSpPr>
            <p:cNvPr id="107" name="直線矢印コネクタ 106">
              <a:extLst>
                <a:ext uri="{FF2B5EF4-FFF2-40B4-BE49-F238E27FC236}">
                  <a16:creationId xmlns:a16="http://schemas.microsoft.com/office/drawing/2014/main" id="{62EDAD4D-D71B-3440-9296-6CA5DF39E7D6}"/>
                </a:ext>
              </a:extLst>
            </p:cNvPr>
            <p:cNvCxnSpPr/>
            <p:nvPr/>
          </p:nvCxnSpPr>
          <p:spPr>
            <a:xfrm>
              <a:off x="7980485" y="12435620"/>
              <a:ext cx="286342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B6F886D9-663C-D64E-8F22-B725CFA941B5}"/>
                </a:ext>
              </a:extLst>
            </p:cNvPr>
            <p:cNvCxnSpPr/>
            <p:nvPr/>
          </p:nvCxnSpPr>
          <p:spPr>
            <a:xfrm>
              <a:off x="8081019" y="12435620"/>
              <a:ext cx="55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E18AB94E-8079-014B-88B6-9A60A00F7E2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268901" y="11437092"/>
              <a:ext cx="314976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BB62E45A-BB73-AB4E-8CDD-B8B354A9C021}"/>
                    </a:ext>
                  </a:extLst>
                </p:cNvPr>
                <p:cNvSpPr txBox="1"/>
                <p:nvPr/>
              </p:nvSpPr>
              <p:spPr>
                <a:xfrm>
                  <a:off x="9955297" y="12449761"/>
                  <a:ext cx="1250979" cy="584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1714CF0-FB21-B24E-B23C-2CCA2844B0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5297" y="12449761"/>
                  <a:ext cx="1250979" cy="58490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テキスト ボックス 110">
                  <a:extLst>
                    <a:ext uri="{FF2B5EF4-FFF2-40B4-BE49-F238E27FC236}">
                      <a16:creationId xmlns:a16="http://schemas.microsoft.com/office/drawing/2014/main" id="{84BE3F60-7093-9647-855D-0978EA2EDB35}"/>
                    </a:ext>
                  </a:extLst>
                </p:cNvPr>
                <p:cNvSpPr txBox="1"/>
                <p:nvPr/>
              </p:nvSpPr>
              <p:spPr>
                <a:xfrm>
                  <a:off x="10274498" y="9191709"/>
                  <a:ext cx="1250979" cy="584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F423E776-50E4-F747-8FAD-56D1EADC5D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4498" y="9191709"/>
                  <a:ext cx="1250979" cy="584904"/>
                </a:xfrm>
                <a:prstGeom prst="rect">
                  <a:avLst/>
                </a:prstGeom>
                <a:blipFill>
                  <a:blip r:embed="rId12"/>
                  <a:stretch>
                    <a:fillRect l="-1010" b="-212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99B93333-BCF3-E841-9E86-BA2DA97BD16D}"/>
                    </a:ext>
                  </a:extLst>
                </p:cNvPr>
                <p:cNvSpPr txBox="1"/>
                <p:nvPr/>
              </p:nvSpPr>
              <p:spPr>
                <a:xfrm>
                  <a:off x="13442538" y="12058172"/>
                  <a:ext cx="1250979" cy="584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940C4447-0528-4E44-907A-29095179F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42538" y="12058172"/>
                  <a:ext cx="1250979" cy="58490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A7A4E12A-07AF-5E4B-976D-AA4E26B08AC2}"/>
                </a:ext>
              </a:extLst>
            </p:cNvPr>
            <p:cNvSpPr txBox="1"/>
            <p:nvPr/>
          </p:nvSpPr>
          <p:spPr>
            <a:xfrm>
              <a:off x="9816324" y="10462886"/>
              <a:ext cx="12509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b="0" dirty="0"/>
                <a:t>1</a:t>
              </a:r>
            </a:p>
          </p:txBody>
        </p:sp>
        <p:sp>
          <p:nvSpPr>
            <p:cNvPr id="114" name="円/楕円 113">
              <a:extLst>
                <a:ext uri="{FF2B5EF4-FFF2-40B4-BE49-F238E27FC236}">
                  <a16:creationId xmlns:a16="http://schemas.microsoft.com/office/drawing/2014/main" id="{D4A3E8BB-BA6F-B547-9E9E-FBE155AD2E85}"/>
                </a:ext>
              </a:extLst>
            </p:cNvPr>
            <p:cNvSpPr/>
            <p:nvPr/>
          </p:nvSpPr>
          <p:spPr>
            <a:xfrm>
              <a:off x="10659481" y="12267967"/>
              <a:ext cx="324000" cy="324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sp>
          <p:nvSpPr>
            <p:cNvPr id="115" name="円/楕円 114">
              <a:extLst>
                <a:ext uri="{FF2B5EF4-FFF2-40B4-BE49-F238E27FC236}">
                  <a16:creationId xmlns:a16="http://schemas.microsoft.com/office/drawing/2014/main" id="{B0FBA22F-384E-3349-A473-872F1FD77F94}"/>
                </a:ext>
              </a:extLst>
            </p:cNvPr>
            <p:cNvSpPr/>
            <p:nvPr/>
          </p:nvSpPr>
          <p:spPr>
            <a:xfrm>
              <a:off x="10664415" y="10592834"/>
              <a:ext cx="324000" cy="324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cxnSp>
          <p:nvCxnSpPr>
            <p:cNvPr id="116" name="直線矢印コネクタ 115">
              <a:extLst>
                <a:ext uri="{FF2B5EF4-FFF2-40B4-BE49-F238E27FC236}">
                  <a16:creationId xmlns:a16="http://schemas.microsoft.com/office/drawing/2014/main" id="{EE90F45A-391C-5C45-9BA1-8A6A774E1EB6}"/>
                </a:ext>
              </a:extLst>
            </p:cNvPr>
            <p:cNvCxnSpPr/>
            <p:nvPr/>
          </p:nvCxnSpPr>
          <p:spPr>
            <a:xfrm>
              <a:off x="10843783" y="10740664"/>
              <a:ext cx="286342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グループ化 119">
            <a:extLst>
              <a:ext uri="{FF2B5EF4-FFF2-40B4-BE49-F238E27FC236}">
                <a16:creationId xmlns:a16="http://schemas.microsoft.com/office/drawing/2014/main" id="{48448DC2-019C-3140-82E7-9A9B9339B38A}"/>
              </a:ext>
            </a:extLst>
          </p:cNvPr>
          <p:cNvGrpSpPr/>
          <p:nvPr/>
        </p:nvGrpSpPr>
        <p:grpSpPr>
          <a:xfrm>
            <a:off x="76989" y="5710964"/>
            <a:ext cx="6583937" cy="7182999"/>
            <a:chOff x="704797" y="4892084"/>
            <a:chExt cx="6583937" cy="7182999"/>
          </a:xfrm>
        </p:grpSpPr>
        <p:grpSp>
          <p:nvGrpSpPr>
            <p:cNvPr id="121" name="グループ化 120">
              <a:extLst>
                <a:ext uri="{FF2B5EF4-FFF2-40B4-BE49-F238E27FC236}">
                  <a16:creationId xmlns:a16="http://schemas.microsoft.com/office/drawing/2014/main" id="{DAF857EA-BD9E-F74C-B25E-793641C85278}"/>
                </a:ext>
              </a:extLst>
            </p:cNvPr>
            <p:cNvGrpSpPr/>
            <p:nvPr/>
          </p:nvGrpSpPr>
          <p:grpSpPr>
            <a:xfrm>
              <a:off x="829073" y="6619414"/>
              <a:ext cx="6459661" cy="5455669"/>
              <a:chOff x="829073" y="6641716"/>
              <a:chExt cx="6459661" cy="5455669"/>
            </a:xfrm>
          </p:grpSpPr>
          <p:sp>
            <p:nvSpPr>
              <p:cNvPr id="131" name="円/楕円 85">
                <a:extLst>
                  <a:ext uri="{FF2B5EF4-FFF2-40B4-BE49-F238E27FC236}">
                    <a16:creationId xmlns:a16="http://schemas.microsoft.com/office/drawing/2014/main" id="{54080964-5583-BE43-B8D6-E1EAEF3E5ED3}"/>
                  </a:ext>
                </a:extLst>
              </p:cNvPr>
              <p:cNvSpPr/>
              <p:nvPr/>
            </p:nvSpPr>
            <p:spPr>
              <a:xfrm>
                <a:off x="4768734" y="8318498"/>
                <a:ext cx="1260000" cy="1260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2" name="直線コネクタ 131">
                <a:extLst>
                  <a:ext uri="{FF2B5EF4-FFF2-40B4-BE49-F238E27FC236}">
                    <a16:creationId xmlns:a16="http://schemas.microsoft.com/office/drawing/2014/main" id="{4808081C-6E60-B14A-A5B2-F41D9908B377}"/>
                  </a:ext>
                </a:extLst>
              </p:cNvPr>
              <p:cNvCxnSpPr>
                <a:cxnSpLocks/>
                <a:stCxn id="131" idx="6"/>
              </p:cNvCxnSpPr>
              <p:nvPr/>
            </p:nvCxnSpPr>
            <p:spPr>
              <a:xfrm>
                <a:off x="6028734" y="8948648"/>
                <a:ext cx="1260000" cy="0"/>
              </a:xfrm>
              <a:prstGeom prst="line">
                <a:avLst/>
              </a:prstGeom>
              <a:ln w="571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コネクタ 132">
                <a:extLst>
                  <a:ext uri="{FF2B5EF4-FFF2-40B4-BE49-F238E27FC236}">
                    <a16:creationId xmlns:a16="http://schemas.microsoft.com/office/drawing/2014/main" id="{481AB3BD-81C1-DF4B-ACE6-9439353CE808}"/>
                  </a:ext>
                </a:extLst>
              </p:cNvPr>
              <p:cNvCxnSpPr>
                <a:cxnSpLocks/>
                <a:stCxn id="140" idx="6"/>
              </p:cNvCxnSpPr>
              <p:nvPr/>
            </p:nvCxnSpPr>
            <p:spPr>
              <a:xfrm flipV="1">
                <a:off x="3367045" y="9325422"/>
                <a:ext cx="1586212" cy="2141813"/>
              </a:xfrm>
              <a:prstGeom prst="line">
                <a:avLst/>
              </a:prstGeom>
              <a:ln w="571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テキスト ボックス 133">
                    <a:extLst>
                      <a:ext uri="{FF2B5EF4-FFF2-40B4-BE49-F238E27FC236}">
                        <a16:creationId xmlns:a16="http://schemas.microsoft.com/office/drawing/2014/main" id="{129E9A0A-D4BF-E64B-8F04-8C2603776211}"/>
                      </a:ext>
                    </a:extLst>
                  </p:cNvPr>
                  <p:cNvSpPr txBox="1"/>
                  <p:nvPr/>
                </p:nvSpPr>
                <p:spPr>
                  <a:xfrm>
                    <a:off x="829073" y="8325023"/>
                    <a:ext cx="1250979" cy="5849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 xmlns="">
              <p:sp>
                <p:nvSpPr>
                  <p:cNvPr id="59" name="テキスト ボックス 58">
                    <a:extLst>
                      <a:ext uri="{FF2B5EF4-FFF2-40B4-BE49-F238E27FC236}">
                        <a16:creationId xmlns:a16="http://schemas.microsoft.com/office/drawing/2014/main" id="{04A9801E-3943-4C86-BD60-CB1D996586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073" y="8325023"/>
                    <a:ext cx="1250979" cy="58491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テキスト ボックス 134">
                    <a:extLst>
                      <a:ext uri="{FF2B5EF4-FFF2-40B4-BE49-F238E27FC236}">
                        <a16:creationId xmlns:a16="http://schemas.microsoft.com/office/drawing/2014/main" id="{EE6C8CC0-08CE-3F40-B547-93768E25E7BE}"/>
                      </a:ext>
                    </a:extLst>
                  </p:cNvPr>
                  <p:cNvSpPr txBox="1"/>
                  <p:nvPr/>
                </p:nvSpPr>
                <p:spPr>
                  <a:xfrm>
                    <a:off x="5960066" y="8316288"/>
                    <a:ext cx="1250979" cy="5849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 xmlns="">
              <p:sp>
                <p:nvSpPr>
                  <p:cNvPr id="60" name="テキスト ボックス 59">
                    <a:extLst>
                      <a:ext uri="{FF2B5EF4-FFF2-40B4-BE49-F238E27FC236}">
                        <a16:creationId xmlns:a16="http://schemas.microsoft.com/office/drawing/2014/main" id="{74B70F9C-D3BA-41B1-AAC3-B2029AC5CB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0066" y="8316288"/>
                    <a:ext cx="1250979" cy="58490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6" name="直線コネクタ 135">
                <a:extLst>
                  <a:ext uri="{FF2B5EF4-FFF2-40B4-BE49-F238E27FC236}">
                    <a16:creationId xmlns:a16="http://schemas.microsoft.com/office/drawing/2014/main" id="{75A4D523-2E91-F747-8E1F-FEAE44DDE359}"/>
                  </a:ext>
                </a:extLst>
              </p:cNvPr>
              <p:cNvCxnSpPr>
                <a:cxnSpLocks/>
                <a:stCxn id="138" idx="6"/>
                <a:endCxn id="131" idx="1"/>
              </p:cNvCxnSpPr>
              <p:nvPr/>
            </p:nvCxnSpPr>
            <p:spPr>
              <a:xfrm>
                <a:off x="3367045" y="7299857"/>
                <a:ext cx="1586212" cy="1203208"/>
              </a:xfrm>
              <a:prstGeom prst="line">
                <a:avLst/>
              </a:prstGeom>
              <a:ln w="571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線コネクタ 136">
                <a:extLst>
                  <a:ext uri="{FF2B5EF4-FFF2-40B4-BE49-F238E27FC236}">
                    <a16:creationId xmlns:a16="http://schemas.microsoft.com/office/drawing/2014/main" id="{A53705CF-CB16-7647-AE07-FCF75E1ECFEB}"/>
                  </a:ext>
                </a:extLst>
              </p:cNvPr>
              <p:cNvCxnSpPr>
                <a:cxnSpLocks/>
                <a:stCxn id="139" idx="6"/>
                <a:endCxn id="131" idx="2"/>
              </p:cNvCxnSpPr>
              <p:nvPr/>
            </p:nvCxnSpPr>
            <p:spPr>
              <a:xfrm>
                <a:off x="3367045" y="8948648"/>
                <a:ext cx="1401689" cy="0"/>
              </a:xfrm>
              <a:prstGeom prst="line">
                <a:avLst/>
              </a:prstGeom>
              <a:ln w="571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円/楕円 101">
                <a:extLst>
                  <a:ext uri="{FF2B5EF4-FFF2-40B4-BE49-F238E27FC236}">
                    <a16:creationId xmlns:a16="http://schemas.microsoft.com/office/drawing/2014/main" id="{EAC586D3-9456-FF46-ACBE-5E9B2A7CAAFD}"/>
                  </a:ext>
                </a:extLst>
              </p:cNvPr>
              <p:cNvSpPr/>
              <p:nvPr/>
            </p:nvSpPr>
            <p:spPr>
              <a:xfrm>
                <a:off x="2107045" y="6669707"/>
                <a:ext cx="1260000" cy="1260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円/楕円 102">
                <a:extLst>
                  <a:ext uri="{FF2B5EF4-FFF2-40B4-BE49-F238E27FC236}">
                    <a16:creationId xmlns:a16="http://schemas.microsoft.com/office/drawing/2014/main" id="{9CEE7AA5-7195-7C41-97B1-CF2E13887C1E}"/>
                  </a:ext>
                </a:extLst>
              </p:cNvPr>
              <p:cNvSpPr/>
              <p:nvPr/>
            </p:nvSpPr>
            <p:spPr>
              <a:xfrm>
                <a:off x="2107045" y="8318498"/>
                <a:ext cx="1260000" cy="1260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" name="円/楕円 103">
                <a:extLst>
                  <a:ext uri="{FF2B5EF4-FFF2-40B4-BE49-F238E27FC236}">
                    <a16:creationId xmlns:a16="http://schemas.microsoft.com/office/drawing/2014/main" id="{E9DF5858-EBFE-F94C-AF0C-CD68FD781E37}"/>
                  </a:ext>
                </a:extLst>
              </p:cNvPr>
              <p:cNvSpPr/>
              <p:nvPr/>
            </p:nvSpPr>
            <p:spPr>
              <a:xfrm>
                <a:off x="2107045" y="10837085"/>
                <a:ext cx="1260000" cy="1260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41" name="直線コネクタ 140">
                <a:extLst>
                  <a:ext uri="{FF2B5EF4-FFF2-40B4-BE49-F238E27FC236}">
                    <a16:creationId xmlns:a16="http://schemas.microsoft.com/office/drawing/2014/main" id="{01B04B04-BE4B-714C-B01A-C5D88CBEFF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688" y="7299857"/>
                <a:ext cx="1260000" cy="0"/>
              </a:xfrm>
              <a:prstGeom prst="line">
                <a:avLst/>
              </a:prstGeom>
              <a:ln w="571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コネクタ 141">
                <a:extLst>
                  <a:ext uri="{FF2B5EF4-FFF2-40B4-BE49-F238E27FC236}">
                    <a16:creationId xmlns:a16="http://schemas.microsoft.com/office/drawing/2014/main" id="{09AEB7C7-730D-E142-9DBA-BA78CAE1FD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688" y="8948648"/>
                <a:ext cx="1260000" cy="13088"/>
              </a:xfrm>
              <a:prstGeom prst="line">
                <a:avLst/>
              </a:prstGeom>
              <a:ln w="571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>
                <a:extLst>
                  <a:ext uri="{FF2B5EF4-FFF2-40B4-BE49-F238E27FC236}">
                    <a16:creationId xmlns:a16="http://schemas.microsoft.com/office/drawing/2014/main" id="{1EE088AD-5812-9040-A7BE-19AB564288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688" y="11467235"/>
                <a:ext cx="1260000" cy="0"/>
              </a:xfrm>
              <a:prstGeom prst="line">
                <a:avLst/>
              </a:prstGeom>
              <a:ln w="571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テキスト ボックス 143">
                    <a:extLst>
                      <a:ext uri="{FF2B5EF4-FFF2-40B4-BE49-F238E27FC236}">
                        <a16:creationId xmlns:a16="http://schemas.microsoft.com/office/drawing/2014/main" id="{2843E4F5-795B-CA4D-9DD8-92FB3028EA4B}"/>
                      </a:ext>
                    </a:extLst>
                  </p:cNvPr>
                  <p:cNvSpPr txBox="1"/>
                  <p:nvPr/>
                </p:nvSpPr>
                <p:spPr>
                  <a:xfrm>
                    <a:off x="836151" y="10837927"/>
                    <a:ext cx="1250979" cy="5849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 xmlns="">
              <p:sp>
                <p:nvSpPr>
                  <p:cNvPr id="69" name="テキスト ボックス 68">
                    <a:extLst>
                      <a:ext uri="{FF2B5EF4-FFF2-40B4-BE49-F238E27FC236}">
                        <a16:creationId xmlns:a16="http://schemas.microsoft.com/office/drawing/2014/main" id="{3A8FCA66-3366-41CF-9E94-3AEE5BE81E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6151" y="10837927"/>
                    <a:ext cx="1250979" cy="58491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B49081B9-E79A-F04C-BE23-5ADC052F823A}"/>
                      </a:ext>
                    </a:extLst>
                  </p:cNvPr>
                  <p:cNvSpPr txBox="1"/>
                  <p:nvPr/>
                </p:nvSpPr>
                <p:spPr>
                  <a:xfrm>
                    <a:off x="836150" y="6641716"/>
                    <a:ext cx="1250979" cy="5849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 xmlns="">
              <p:sp>
                <p:nvSpPr>
                  <p:cNvPr id="70" name="テキスト ボックス 69">
                    <a:extLst>
                      <a:ext uri="{FF2B5EF4-FFF2-40B4-BE49-F238E27FC236}">
                        <a16:creationId xmlns:a16="http://schemas.microsoft.com/office/drawing/2014/main" id="{4950DBD3-47E0-4E82-BF0C-EDB0B1FB83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6150" y="6641716"/>
                    <a:ext cx="1250979" cy="58491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テキスト ボックス 145">
                    <a:extLst>
                      <a:ext uri="{FF2B5EF4-FFF2-40B4-BE49-F238E27FC236}">
                        <a16:creationId xmlns:a16="http://schemas.microsoft.com/office/drawing/2014/main" id="{F9577CDA-5939-1E4C-9083-880C5EF74D1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1784" y="8315864"/>
                    <a:ext cx="1250979" cy="5849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sz="3200" b="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0" name="テキスト ボックス 109">
                    <a:extLst>
                      <a:ext uri="{FF2B5EF4-FFF2-40B4-BE49-F238E27FC236}">
                        <a16:creationId xmlns:a16="http://schemas.microsoft.com/office/drawing/2014/main" id="{64EA002C-43F4-CA4E-8183-B4B540FD2A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1784" y="8315864"/>
                    <a:ext cx="1250979" cy="58491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テキスト ボックス 146">
                    <a:extLst>
                      <a:ext uri="{FF2B5EF4-FFF2-40B4-BE49-F238E27FC236}">
                        <a16:creationId xmlns:a16="http://schemas.microsoft.com/office/drawing/2014/main" id="{779D7379-4C89-6B4A-A0B9-ED43EFAF2E3A}"/>
                      </a:ext>
                    </a:extLst>
                  </p:cNvPr>
                  <p:cNvSpPr txBox="1"/>
                  <p:nvPr/>
                </p:nvSpPr>
                <p:spPr>
                  <a:xfrm>
                    <a:off x="3438862" y="9735964"/>
                    <a:ext cx="1250979" cy="5849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sz="3200" b="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テキスト ボックス 110">
                    <a:extLst>
                      <a:ext uri="{FF2B5EF4-FFF2-40B4-BE49-F238E27FC236}">
                        <a16:creationId xmlns:a16="http://schemas.microsoft.com/office/drawing/2014/main" id="{DD50B245-BD1A-2F40-96E8-106D1439EC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8862" y="9735964"/>
                    <a:ext cx="1250979" cy="58491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テキスト ボックス 147">
                    <a:extLst>
                      <a:ext uri="{FF2B5EF4-FFF2-40B4-BE49-F238E27FC236}">
                        <a16:creationId xmlns:a16="http://schemas.microsoft.com/office/drawing/2014/main" id="{FE9C0973-F11D-D943-9673-BCB7045A6A1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8861" y="7078600"/>
                    <a:ext cx="1250979" cy="5849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sz="3200" b="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2" name="テキスト ボックス 111">
                    <a:extLst>
                      <a:ext uri="{FF2B5EF4-FFF2-40B4-BE49-F238E27FC236}">
                        <a16:creationId xmlns:a16="http://schemas.microsoft.com/office/drawing/2014/main" id="{7A6AEA5D-0017-C445-9F22-60D7D5C136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8861" y="7078600"/>
                    <a:ext cx="1250979" cy="58491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テキスト ボックス 148">
                    <a:extLst>
                      <a:ext uri="{FF2B5EF4-FFF2-40B4-BE49-F238E27FC236}">
                        <a16:creationId xmlns:a16="http://schemas.microsoft.com/office/drawing/2014/main" id="{68D2E2FC-A816-D548-903D-990AF082AD78}"/>
                      </a:ext>
                    </a:extLst>
                  </p:cNvPr>
                  <p:cNvSpPr txBox="1"/>
                  <p:nvPr/>
                </p:nvSpPr>
                <p:spPr>
                  <a:xfrm>
                    <a:off x="2173415" y="9753553"/>
                    <a:ext cx="1250979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ja-JP" sz="4800" b="0" dirty="0"/>
                  </a:p>
                </p:txBody>
              </p:sp>
            </mc:Choice>
            <mc:Fallback xmlns="">
              <p:sp>
                <p:nvSpPr>
                  <p:cNvPr id="113" name="テキスト ボックス 112">
                    <a:extLst>
                      <a:ext uri="{FF2B5EF4-FFF2-40B4-BE49-F238E27FC236}">
                        <a16:creationId xmlns:a16="http://schemas.microsoft.com/office/drawing/2014/main" id="{E38E121B-DF32-D34D-9461-B903DCA69F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3415" y="9753553"/>
                    <a:ext cx="1250979" cy="83099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2" name="グループ化 121">
              <a:extLst>
                <a:ext uri="{FF2B5EF4-FFF2-40B4-BE49-F238E27FC236}">
                  <a16:creationId xmlns:a16="http://schemas.microsoft.com/office/drawing/2014/main" id="{43896D33-344D-4D4D-8C34-64FECF3E3F8D}"/>
                </a:ext>
              </a:extLst>
            </p:cNvPr>
            <p:cNvGrpSpPr/>
            <p:nvPr/>
          </p:nvGrpSpPr>
          <p:grpSpPr>
            <a:xfrm>
              <a:off x="704797" y="4892084"/>
              <a:ext cx="4732533" cy="3410637"/>
              <a:chOff x="704797" y="4892084"/>
              <a:chExt cx="4732533" cy="3410637"/>
            </a:xfrm>
          </p:grpSpPr>
          <p:cxnSp>
            <p:nvCxnSpPr>
              <p:cNvPr id="123" name="直線コネクタ 122">
                <a:extLst>
                  <a:ext uri="{FF2B5EF4-FFF2-40B4-BE49-F238E27FC236}">
                    <a16:creationId xmlns:a16="http://schemas.microsoft.com/office/drawing/2014/main" id="{E6C2C251-2893-D84B-B7DC-747CCCFBC037}"/>
                  </a:ext>
                </a:extLst>
              </p:cNvPr>
              <p:cNvCxnSpPr>
                <a:cxnSpLocks/>
                <a:stCxn id="124" idx="6"/>
              </p:cNvCxnSpPr>
              <p:nvPr/>
            </p:nvCxnSpPr>
            <p:spPr>
              <a:xfrm>
                <a:off x="3367045" y="5550225"/>
                <a:ext cx="1763755" cy="2752496"/>
              </a:xfrm>
              <a:prstGeom prst="line">
                <a:avLst/>
              </a:prstGeom>
              <a:ln w="571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円/楕円 101">
                <a:extLst>
                  <a:ext uri="{FF2B5EF4-FFF2-40B4-BE49-F238E27FC236}">
                    <a16:creationId xmlns:a16="http://schemas.microsoft.com/office/drawing/2014/main" id="{4FDBB919-A23A-CF44-AAF1-16A0C53052E0}"/>
                  </a:ext>
                </a:extLst>
              </p:cNvPr>
              <p:cNvSpPr/>
              <p:nvPr/>
            </p:nvSpPr>
            <p:spPr>
              <a:xfrm>
                <a:off x="2107045" y="4920075"/>
                <a:ext cx="1260000" cy="1260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5" name="直線コネクタ 124">
                <a:extLst>
                  <a:ext uri="{FF2B5EF4-FFF2-40B4-BE49-F238E27FC236}">
                    <a16:creationId xmlns:a16="http://schemas.microsoft.com/office/drawing/2014/main" id="{D4715149-CF83-944E-82A8-CE1774BB36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688" y="5550225"/>
                <a:ext cx="1260000" cy="0"/>
              </a:xfrm>
              <a:prstGeom prst="line">
                <a:avLst/>
              </a:prstGeom>
              <a:ln w="571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テキスト ボックス 126">
                    <a:extLst>
                      <a:ext uri="{FF2B5EF4-FFF2-40B4-BE49-F238E27FC236}">
                        <a16:creationId xmlns:a16="http://schemas.microsoft.com/office/drawing/2014/main" id="{43AA6AFB-4925-8E44-8F29-CFC63CA0F69D}"/>
                      </a:ext>
                    </a:extLst>
                  </p:cNvPr>
                  <p:cNvSpPr txBox="1"/>
                  <p:nvPr/>
                </p:nvSpPr>
                <p:spPr>
                  <a:xfrm>
                    <a:off x="704797" y="4892084"/>
                    <a:ext cx="1513685" cy="5849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 xmlns="">
              <p:sp>
                <p:nvSpPr>
                  <p:cNvPr id="78" name="テキスト ボックス 77">
                    <a:extLst>
                      <a:ext uri="{FF2B5EF4-FFF2-40B4-BE49-F238E27FC236}">
                        <a16:creationId xmlns:a16="http://schemas.microsoft.com/office/drawing/2014/main" id="{5082F41C-770C-4F4D-A6B1-2D64EE6B23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797" y="4892084"/>
                    <a:ext cx="1513685" cy="58491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テキスト ボックス 129">
                    <a:extLst>
                      <a:ext uri="{FF2B5EF4-FFF2-40B4-BE49-F238E27FC236}">
                        <a16:creationId xmlns:a16="http://schemas.microsoft.com/office/drawing/2014/main" id="{E73ADEB7-7249-DE4D-95FD-B3F3F4070C0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5771" y="5557568"/>
                    <a:ext cx="1831559" cy="5849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kumimoji="1" lang="ja-JP" alt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kumimoji="1" lang="en-US" altLang="ja-JP" sz="3200" b="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テキスト ボックス 78">
                    <a:extLst>
                      <a:ext uri="{FF2B5EF4-FFF2-40B4-BE49-F238E27FC236}">
                        <a16:creationId xmlns:a16="http://schemas.microsoft.com/office/drawing/2014/main" id="{54B38D67-2F98-49CA-9720-D370A0191A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5771" y="5557568"/>
                    <a:ext cx="1831559" cy="58491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0" name="角丸四角形吹き出し 69">
            <a:extLst>
              <a:ext uri="{FF2B5EF4-FFF2-40B4-BE49-F238E27FC236}">
                <a16:creationId xmlns:a16="http://schemas.microsoft.com/office/drawing/2014/main" id="{13CBA1B7-4A52-6646-A696-1D61C1CE73EB}"/>
              </a:ext>
            </a:extLst>
          </p:cNvPr>
          <p:cNvSpPr/>
          <p:nvPr/>
        </p:nvSpPr>
        <p:spPr>
          <a:xfrm>
            <a:off x="6320322" y="11216199"/>
            <a:ext cx="3969306" cy="1458854"/>
          </a:xfrm>
          <a:prstGeom prst="wedgeRoundRectCallout">
            <a:avLst>
              <a:gd name="adj1" fmla="val 33233"/>
              <a:gd name="adj2" fmla="val -83408"/>
              <a:gd name="adj3" fmla="val 16667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solidFill>
                  <a:schemeClr val="accent2"/>
                </a:solidFill>
              </a:rPr>
              <a:t>活性化関数</a:t>
            </a: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54644AAE-2196-F146-BA1C-5E56F3FBB4D0}"/>
              </a:ext>
            </a:extLst>
          </p:cNvPr>
          <p:cNvGrpSpPr/>
          <p:nvPr/>
        </p:nvGrpSpPr>
        <p:grpSpPr>
          <a:xfrm>
            <a:off x="617232" y="3371855"/>
            <a:ext cx="539448" cy="487368"/>
            <a:chOff x="400056" y="1061560"/>
            <a:chExt cx="269724" cy="243684"/>
          </a:xfrm>
        </p:grpSpPr>
        <p:sp>
          <p:nvSpPr>
            <p:cNvPr id="72" name="三角形 10">
              <a:extLst>
                <a:ext uri="{FF2B5EF4-FFF2-40B4-BE49-F238E27FC236}">
                  <a16:creationId xmlns:a16="http://schemas.microsoft.com/office/drawing/2014/main" id="{9B9D518D-B545-3247-B563-53F94A5659A6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73" name="三角形 11">
              <a:extLst>
                <a:ext uri="{FF2B5EF4-FFF2-40B4-BE49-F238E27FC236}">
                  <a16:creationId xmlns:a16="http://schemas.microsoft.com/office/drawing/2014/main" id="{C4B25C20-BFBD-914D-BD5A-51ECA3D14AA4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74" name="テキスト プレースホルダー 27">
            <a:extLst>
              <a:ext uri="{FF2B5EF4-FFF2-40B4-BE49-F238E27FC236}">
                <a16:creationId xmlns:a16="http://schemas.microsoft.com/office/drawing/2014/main" id="{638A8D4F-32C5-9E43-A7DD-D2CB811259E9}"/>
              </a:ext>
            </a:extLst>
          </p:cNvPr>
          <p:cNvSpPr txBox="1">
            <a:spLocks/>
          </p:cNvSpPr>
          <p:nvPr/>
        </p:nvSpPr>
        <p:spPr>
          <a:xfrm>
            <a:off x="1254486" y="3299230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</a:t>
            </a:r>
            <a:r>
              <a:rPr lang="ja-JP" altLang="en-US"/>
              <a:t> 学習完了まで以下を繰り返す</a:t>
            </a:r>
            <a:endParaRPr lang="en-US" altLang="ja-JP" dirty="0"/>
          </a:p>
        </p:txBody>
      </p: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C764ADC2-9900-A449-B292-EAC437558347}"/>
              </a:ext>
            </a:extLst>
          </p:cNvPr>
          <p:cNvGrpSpPr/>
          <p:nvPr/>
        </p:nvGrpSpPr>
        <p:grpSpPr>
          <a:xfrm>
            <a:off x="8695898" y="5385506"/>
            <a:ext cx="11285120" cy="2530629"/>
            <a:chOff x="7370580" y="7214448"/>
            <a:chExt cx="10353863" cy="25306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6C6ABF60-BFCA-5B4A-99FA-11B6F443234E}"/>
                    </a:ext>
                  </a:extLst>
                </p:cNvPr>
                <p:cNvSpPr txBox="1"/>
                <p:nvPr/>
              </p:nvSpPr>
              <p:spPr>
                <a:xfrm>
                  <a:off x="7370580" y="7262681"/>
                  <a:ext cx="4238996" cy="21237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ja-JP" altLang="en-US" sz="2800" dirty="0"/>
                    <a:t>重みベクトル</a:t>
                  </a:r>
                  <a:endParaRPr lang="en-US" altLang="ja-JP" sz="2800" dirty="0"/>
                </a:p>
                <a:p>
                  <a:pPr algn="r"/>
                  <a:r>
                    <a:rPr kumimoji="1" lang="ja-JP" altLang="en-US" sz="2800" b="0" dirty="0"/>
                    <a:t>教師データ</a:t>
                  </a:r>
                  <a:endParaRPr kumimoji="1" lang="en-US" altLang="ja-JP" sz="2800" b="0" dirty="0"/>
                </a:p>
                <a:p>
                  <a:pPr algn="r"/>
                  <a:r>
                    <a:rPr kumimoji="1" lang="ja-JP" altLang="en-US" sz="2800" b="0" dirty="0"/>
                    <a:t>教師データのラベル</a:t>
                  </a:r>
                  <a:endParaRPr lang="en-US" altLang="ja-JP" sz="2800" dirty="0"/>
                </a:p>
                <a:p>
                  <a:pPr algn="r"/>
                  <a:endParaRPr kumimoji="1" lang="en-US" altLang="ja-JP" sz="2000" b="0" dirty="0"/>
                </a:p>
                <a:p>
                  <a:pPr algn="r"/>
                  <a:r>
                    <a:rPr kumimoji="1" lang="ja-JP" altLang="en-US" sz="2800" b="0" dirty="0"/>
                    <a:t>誤差</a:t>
                  </a:r>
                  <a14:m>
                    <m:oMath xmlns:m="http://schemas.openxmlformats.org/officeDocument/2006/math">
                      <m:r>
                        <a:rPr kumimoji="1" lang="ja-JP" altLang="en-US" sz="2800" b="0" i="1" smtClean="0">
                          <a:latin typeface="Cambria Math" panose="02040503050406030204" pitchFamily="18" charset="0"/>
                        </a:rPr>
                        <m:t>関数</m:t>
                      </m:r>
                    </m:oMath>
                  </a14:m>
                  <a:endParaRPr kumimoji="1" lang="en-US" altLang="ja-JP" sz="2800" b="0" dirty="0"/>
                </a:p>
              </p:txBody>
            </p:sp>
          </mc:Choice>
          <mc:Fallback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6C6ABF60-BFCA-5B4A-99FA-11B6F44323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580" y="7262681"/>
                  <a:ext cx="4238996" cy="2123723"/>
                </a:xfrm>
                <a:prstGeom prst="rect">
                  <a:avLst/>
                </a:prstGeom>
                <a:blipFill>
                  <a:blip r:embed="rId21"/>
                  <a:stretch>
                    <a:fillRect t="-2976" r="-2466" b="-773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テキスト ボックス 76">
                  <a:extLst>
                    <a:ext uri="{FF2B5EF4-FFF2-40B4-BE49-F238E27FC236}">
                      <a16:creationId xmlns:a16="http://schemas.microsoft.com/office/drawing/2014/main" id="{D189E4F8-D265-6B4E-9AF4-B4E399496F65}"/>
                    </a:ext>
                  </a:extLst>
                </p:cNvPr>
                <p:cNvSpPr txBox="1"/>
                <p:nvPr/>
              </p:nvSpPr>
              <p:spPr>
                <a:xfrm>
                  <a:off x="11432125" y="7214448"/>
                  <a:ext cx="6292318" cy="25306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800" dirty="0"/>
                    <a:t>：</a:t>
                  </a:r>
                  <a:r>
                    <a:rPr lang="en-US" altLang="ja-JP" sz="28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2800" b="0" dirty="0"/>
                </a:p>
                <a:p>
                  <a:r>
                    <a:rPr kumimoji="1" lang="ja-JP" altLang="en-US" sz="2800" b="0" dirty="0"/>
                    <a:t>：</a:t>
                  </a:r>
                  <a:r>
                    <a:rPr lang="en-US" altLang="ja-JP" sz="28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2800" b="0" dirty="0"/>
                </a:p>
                <a:p>
                  <a:r>
                    <a:rPr kumimoji="1" lang="ja-JP" altLang="en-US" sz="2800" b="0" dirty="0"/>
                    <a:t>：</a:t>
                  </a:r>
                  <a:r>
                    <a:rPr lang="en-US" altLang="ja-JP" sz="2800" b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ja-JP" sz="2800" i="1" dirty="0">
                      <a:latin typeface="Cambria Math" panose="02040503050406030204" pitchFamily="18" charset="0"/>
                    </a:rPr>
                    <a:t>    </a:t>
                  </a:r>
                  <a:r>
                    <a:rPr lang="en-US" altLang="ja-JP" sz="2800" dirty="0">
                      <a:latin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</m:t>
                      </m:r>
                    </m:oMath>
                  </a14:m>
                  <a:r>
                    <a:rPr lang="en-US" altLang="ja-JP" sz="2800" dirty="0">
                      <a:latin typeface="Cambria Math" panose="02040503050406030204" pitchFamily="18" charset="0"/>
                    </a:rPr>
                    <a:t>)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ja-JP" altLang="en-US" sz="2800" i="1"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func>
                          <m:func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28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0,−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ja-JP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ja-JP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ja-JP" sz="28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sSubSup>
                                      <m:sSubSupPr>
                                        <m:ctrlPr>
                                          <a:rPr lang="en-US" altLang="ja-JP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28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ja-JP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2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ja-JP" sz="2800" b="0" dirty="0"/>
                </a:p>
              </p:txBody>
            </p:sp>
          </mc:Choice>
          <mc:Fallback>
            <p:sp>
              <p:nvSpPr>
                <p:cNvPr id="77" name="テキスト ボックス 76">
                  <a:extLst>
                    <a:ext uri="{FF2B5EF4-FFF2-40B4-BE49-F238E27FC236}">
                      <a16:creationId xmlns:a16="http://schemas.microsoft.com/office/drawing/2014/main" id="{D189E4F8-D265-6B4E-9AF4-B4E399496F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2125" y="7214448"/>
                  <a:ext cx="6292318" cy="2530629"/>
                </a:xfrm>
                <a:prstGeom prst="rect">
                  <a:avLst/>
                </a:prstGeom>
                <a:blipFill>
                  <a:blip r:embed="rId22"/>
                  <a:stretch>
                    <a:fillRect l="-1664" t="-4500" b="-81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" name="三角形 77">
            <a:extLst>
              <a:ext uri="{FF2B5EF4-FFF2-40B4-BE49-F238E27FC236}">
                <a16:creationId xmlns:a16="http://schemas.microsoft.com/office/drawing/2014/main" id="{AFC49ED8-176B-074D-80E2-ED1FF2446EE4}"/>
              </a:ext>
            </a:extLst>
          </p:cNvPr>
          <p:cNvSpPr/>
          <p:nvPr/>
        </p:nvSpPr>
        <p:spPr>
          <a:xfrm rot="5400000">
            <a:off x="1076238" y="4189912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79" name="テキスト プレースホルダー 29">
            <a:extLst>
              <a:ext uri="{FF2B5EF4-FFF2-40B4-BE49-F238E27FC236}">
                <a16:creationId xmlns:a16="http://schemas.microsoft.com/office/drawing/2014/main" id="{E9FA0AA6-6E35-194D-A4FF-CE8B8068B45E}"/>
              </a:ext>
            </a:extLst>
          </p:cNvPr>
          <p:cNvSpPr txBox="1">
            <a:spLocks/>
          </p:cNvSpPr>
          <p:nvPr/>
        </p:nvSpPr>
        <p:spPr>
          <a:xfrm>
            <a:off x="1568600" y="4074638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2.1 </a:t>
            </a:r>
            <a:r>
              <a:rPr lang="ja-JP" altLang="en-US"/>
              <a:t>教師データを入力し重みベクトルを更新する</a:t>
            </a:r>
          </a:p>
        </p:txBody>
      </p:sp>
      <p:sp>
        <p:nvSpPr>
          <p:cNvPr id="84" name="三角形 83">
            <a:extLst>
              <a:ext uri="{FF2B5EF4-FFF2-40B4-BE49-F238E27FC236}">
                <a16:creationId xmlns:a16="http://schemas.microsoft.com/office/drawing/2014/main" id="{5085BA6B-9393-7A48-AF3B-D4ADC236F0D4}"/>
              </a:ext>
            </a:extLst>
          </p:cNvPr>
          <p:cNvSpPr/>
          <p:nvPr/>
        </p:nvSpPr>
        <p:spPr>
          <a:xfrm rot="5400000">
            <a:off x="1076238" y="4876973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85" name="テキスト プレースホルダー 29">
            <a:extLst>
              <a:ext uri="{FF2B5EF4-FFF2-40B4-BE49-F238E27FC236}">
                <a16:creationId xmlns:a16="http://schemas.microsoft.com/office/drawing/2014/main" id="{FC59C298-DE7D-554E-BEEB-1C2BF7E0049B}"/>
              </a:ext>
            </a:extLst>
          </p:cNvPr>
          <p:cNvSpPr txBox="1">
            <a:spLocks/>
          </p:cNvSpPr>
          <p:nvPr/>
        </p:nvSpPr>
        <p:spPr>
          <a:xfrm>
            <a:off x="1568600" y="4761699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2.2</a:t>
            </a:r>
            <a:r>
              <a:rPr lang="ja-JP" altLang="en-US"/>
              <a:t> 全教師データについて正しく出力が行われたら終了</a:t>
            </a:r>
          </a:p>
        </p:txBody>
      </p: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0F49D148-ABDF-5E4F-91F2-E542943FA73F}"/>
              </a:ext>
            </a:extLst>
          </p:cNvPr>
          <p:cNvGrpSpPr/>
          <p:nvPr/>
        </p:nvGrpSpPr>
        <p:grpSpPr>
          <a:xfrm>
            <a:off x="4806159" y="6861870"/>
            <a:ext cx="5703435" cy="1987804"/>
            <a:chOff x="5398734" y="4902056"/>
            <a:chExt cx="5198417" cy="217414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D85E42D9-FA8D-534B-B2F9-EF5139052E27}"/>
                    </a:ext>
                  </a:extLst>
                </p:cNvPr>
                <p:cNvSpPr txBox="1"/>
                <p:nvPr/>
              </p:nvSpPr>
              <p:spPr>
                <a:xfrm>
                  <a:off x="5617058" y="5116503"/>
                  <a:ext cx="4980093" cy="1804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と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おく</m:t>
                        </m:r>
                      </m:oMath>
                    </m:oMathPara>
                  </a14:m>
                  <a:endParaRPr kumimoji="1" lang="en-US" altLang="ja-JP" b="0" i="1" dirty="0">
                    <a:solidFill>
                      <a:schemeClr val="accent2"/>
                    </a:solidFill>
                    <a:latin typeface="+mn-ea"/>
                  </a:endParaRPr>
                </a:p>
              </p:txBody>
            </p:sp>
          </mc:Choice>
          <mc:Fallback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D85E42D9-FA8D-534B-B2F9-EF5139052E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7058" y="5116503"/>
                  <a:ext cx="4980093" cy="1804747"/>
                </a:xfrm>
                <a:prstGeom prst="rect">
                  <a:avLst/>
                </a:prstGeom>
                <a:blipFill>
                  <a:blip r:embed="rId23"/>
                  <a:stretch>
                    <a:fillRect l="-2778" t="-105344" b="-16335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角丸四角形吹き出し 90">
              <a:extLst>
                <a:ext uri="{FF2B5EF4-FFF2-40B4-BE49-F238E27FC236}">
                  <a16:creationId xmlns:a16="http://schemas.microsoft.com/office/drawing/2014/main" id="{97943D0E-A32E-514B-B7BD-871704567142}"/>
                </a:ext>
              </a:extLst>
            </p:cNvPr>
            <p:cNvSpPr/>
            <p:nvPr/>
          </p:nvSpPr>
          <p:spPr>
            <a:xfrm>
              <a:off x="5398734" y="4902056"/>
              <a:ext cx="5198417" cy="2174144"/>
            </a:xfrm>
            <a:prstGeom prst="wedgeRoundRectCallout">
              <a:avLst>
                <a:gd name="adj1" fmla="val -37809"/>
                <a:gd name="adj2" fmla="val 66779"/>
                <a:gd name="adj3" fmla="val 16667"/>
              </a:avLst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0059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21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/>
              <a:t>単純パーセプトロン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OR</a:t>
            </a:r>
            <a:r>
              <a:rPr lang="ja-JP" altLang="en-US"/>
              <a:t>ゲートを表現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単純パーセプトロンの例</a:t>
            </a:r>
          </a:p>
        </p:txBody>
      </p:sp>
      <p:sp>
        <p:nvSpPr>
          <p:cNvPr id="64" name="三角形 63">
            <a:extLst>
              <a:ext uri="{FF2B5EF4-FFF2-40B4-BE49-F238E27FC236}">
                <a16:creationId xmlns:a16="http://schemas.microsoft.com/office/drawing/2014/main" id="{6C5D32FB-88AC-D846-BE1D-4E61A6C485B8}"/>
              </a:ext>
            </a:extLst>
          </p:cNvPr>
          <p:cNvSpPr/>
          <p:nvPr/>
        </p:nvSpPr>
        <p:spPr>
          <a:xfrm rot="5400000">
            <a:off x="1076238" y="3361776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65" name="テキスト プレースホルダー 29">
            <a:extLst>
              <a:ext uri="{FF2B5EF4-FFF2-40B4-BE49-F238E27FC236}">
                <a16:creationId xmlns:a16="http://schemas.microsoft.com/office/drawing/2014/main" id="{C007059C-36DA-A346-8D77-C27CA6B9EA5C}"/>
              </a:ext>
            </a:extLst>
          </p:cNvPr>
          <p:cNvSpPr txBox="1">
            <a:spLocks/>
          </p:cNvSpPr>
          <p:nvPr/>
        </p:nvSpPr>
        <p:spPr>
          <a:xfrm>
            <a:off x="1568600" y="3246502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入力に応じて出力を</a:t>
            </a:r>
            <a:r>
              <a:rPr lang="en-US" altLang="ja-JP" dirty="0"/>
              <a:t>0</a:t>
            </a:r>
            <a:r>
              <a:rPr lang="ja-JP" altLang="en-US"/>
              <a:t>と</a:t>
            </a:r>
            <a:r>
              <a:rPr lang="en-US" altLang="ja-JP" dirty="0"/>
              <a:t>1</a:t>
            </a:r>
            <a:r>
              <a:rPr lang="ja-JP" altLang="en-US"/>
              <a:t>に分類</a:t>
            </a:r>
          </a:p>
        </p:txBody>
      </p: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1AC42677-EB54-7A47-BD38-D9B82D837C9F}"/>
              </a:ext>
            </a:extLst>
          </p:cNvPr>
          <p:cNvGrpSpPr/>
          <p:nvPr/>
        </p:nvGrpSpPr>
        <p:grpSpPr>
          <a:xfrm>
            <a:off x="829073" y="6616316"/>
            <a:ext cx="6459661" cy="4585873"/>
            <a:chOff x="5244000" y="6317856"/>
            <a:chExt cx="6459661" cy="4584780"/>
          </a:xfrm>
        </p:grpSpPr>
        <p:sp>
          <p:nvSpPr>
            <p:cNvPr id="135" name="円/楕円 134">
              <a:extLst>
                <a:ext uri="{FF2B5EF4-FFF2-40B4-BE49-F238E27FC236}">
                  <a16:creationId xmlns:a16="http://schemas.microsoft.com/office/drawing/2014/main" id="{1FBDC881-B90E-304C-99FF-F6270D169094}"/>
                </a:ext>
              </a:extLst>
            </p:cNvPr>
            <p:cNvSpPr/>
            <p:nvPr/>
          </p:nvSpPr>
          <p:spPr>
            <a:xfrm>
              <a:off x="9183661" y="7994238"/>
              <a:ext cx="1260000" cy="126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6" name="直線コネクタ 135">
              <a:extLst>
                <a:ext uri="{FF2B5EF4-FFF2-40B4-BE49-F238E27FC236}">
                  <a16:creationId xmlns:a16="http://schemas.microsoft.com/office/drawing/2014/main" id="{0A9A1E11-2436-2B40-88FB-85605C308A8A}"/>
                </a:ext>
              </a:extLst>
            </p:cNvPr>
            <p:cNvCxnSpPr>
              <a:cxnSpLocks/>
              <a:stCxn id="135" idx="6"/>
            </p:cNvCxnSpPr>
            <p:nvPr/>
          </p:nvCxnSpPr>
          <p:spPr>
            <a:xfrm>
              <a:off x="10443661" y="8624238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>
              <a:extLst>
                <a:ext uri="{FF2B5EF4-FFF2-40B4-BE49-F238E27FC236}">
                  <a16:creationId xmlns:a16="http://schemas.microsoft.com/office/drawing/2014/main" id="{A46236BD-AF6D-4D4B-AB6A-6879857310E4}"/>
                </a:ext>
              </a:extLst>
            </p:cNvPr>
            <p:cNvCxnSpPr>
              <a:cxnSpLocks/>
              <a:stCxn id="144" idx="6"/>
              <a:endCxn id="135" idx="3"/>
            </p:cNvCxnSpPr>
            <p:nvPr/>
          </p:nvCxnSpPr>
          <p:spPr>
            <a:xfrm flipV="1">
              <a:off x="7781972" y="9069715"/>
              <a:ext cx="1586212" cy="1202921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テキスト ボックス 137">
                  <a:extLst>
                    <a:ext uri="{FF2B5EF4-FFF2-40B4-BE49-F238E27FC236}">
                      <a16:creationId xmlns:a16="http://schemas.microsoft.com/office/drawing/2014/main" id="{67D8ADD1-C027-034E-B228-CBAA5EF4AAB8}"/>
                    </a:ext>
                  </a:extLst>
                </p:cNvPr>
                <p:cNvSpPr txBox="1"/>
                <p:nvPr/>
              </p:nvSpPr>
              <p:spPr>
                <a:xfrm>
                  <a:off x="5244000" y="8000762"/>
                  <a:ext cx="125097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138" name="テキスト ボックス 137">
                  <a:extLst>
                    <a:ext uri="{FF2B5EF4-FFF2-40B4-BE49-F238E27FC236}">
                      <a16:creationId xmlns:a16="http://schemas.microsoft.com/office/drawing/2014/main" id="{67D8ADD1-C027-034E-B228-CBAA5EF4AA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4000" y="8000762"/>
                  <a:ext cx="1250979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テキスト ボックス 138">
                  <a:extLst>
                    <a:ext uri="{FF2B5EF4-FFF2-40B4-BE49-F238E27FC236}">
                      <a16:creationId xmlns:a16="http://schemas.microsoft.com/office/drawing/2014/main" id="{EF570DE4-CFB8-5542-BF5D-EA3015B61FF7}"/>
                    </a:ext>
                  </a:extLst>
                </p:cNvPr>
                <p:cNvSpPr txBox="1"/>
                <p:nvPr/>
              </p:nvSpPr>
              <p:spPr>
                <a:xfrm>
                  <a:off x="10374993" y="7992029"/>
                  <a:ext cx="1250979" cy="5847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170" name="テキスト ボックス 169">
                  <a:extLst>
                    <a:ext uri="{FF2B5EF4-FFF2-40B4-BE49-F238E27FC236}">
                      <a16:creationId xmlns:a16="http://schemas.microsoft.com/office/drawing/2014/main" id="{28958B51-3401-D445-AEEA-8293FD8373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4993" y="7992029"/>
                  <a:ext cx="1250979" cy="5847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0" name="直線コネクタ 139">
              <a:extLst>
                <a:ext uri="{FF2B5EF4-FFF2-40B4-BE49-F238E27FC236}">
                  <a16:creationId xmlns:a16="http://schemas.microsoft.com/office/drawing/2014/main" id="{2538D027-F927-6C48-88FB-1A1993725145}"/>
                </a:ext>
              </a:extLst>
            </p:cNvPr>
            <p:cNvCxnSpPr>
              <a:cxnSpLocks/>
              <a:stCxn id="142" idx="6"/>
              <a:endCxn id="135" idx="1"/>
            </p:cNvCxnSpPr>
            <p:nvPr/>
          </p:nvCxnSpPr>
          <p:spPr>
            <a:xfrm>
              <a:off x="7781972" y="6975840"/>
              <a:ext cx="1586212" cy="1202921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E7128369-8649-5D43-B411-8381E2D20455}"/>
                </a:ext>
              </a:extLst>
            </p:cNvPr>
            <p:cNvCxnSpPr>
              <a:cxnSpLocks/>
              <a:stCxn id="143" idx="6"/>
              <a:endCxn id="135" idx="2"/>
            </p:cNvCxnSpPr>
            <p:nvPr/>
          </p:nvCxnSpPr>
          <p:spPr>
            <a:xfrm>
              <a:off x="7781972" y="8624238"/>
              <a:ext cx="1401689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BA0CCD83-E62D-994F-98EC-0AD1EE1B34D3}"/>
                </a:ext>
              </a:extLst>
            </p:cNvPr>
            <p:cNvSpPr/>
            <p:nvPr/>
          </p:nvSpPr>
          <p:spPr>
            <a:xfrm>
              <a:off x="6521972" y="6345840"/>
              <a:ext cx="1260000" cy="126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円/楕円 142">
              <a:extLst>
                <a:ext uri="{FF2B5EF4-FFF2-40B4-BE49-F238E27FC236}">
                  <a16:creationId xmlns:a16="http://schemas.microsoft.com/office/drawing/2014/main" id="{2937FD35-E5F0-0C40-8C35-860AD628D8E5}"/>
                </a:ext>
              </a:extLst>
            </p:cNvPr>
            <p:cNvSpPr/>
            <p:nvPr/>
          </p:nvSpPr>
          <p:spPr>
            <a:xfrm>
              <a:off x="6521972" y="7994238"/>
              <a:ext cx="1260000" cy="126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円/楕円 143">
              <a:extLst>
                <a:ext uri="{FF2B5EF4-FFF2-40B4-BE49-F238E27FC236}">
                  <a16:creationId xmlns:a16="http://schemas.microsoft.com/office/drawing/2014/main" id="{95282540-420A-4141-AAF7-389ECB19E3B4}"/>
                </a:ext>
              </a:extLst>
            </p:cNvPr>
            <p:cNvSpPr/>
            <p:nvPr/>
          </p:nvSpPr>
          <p:spPr>
            <a:xfrm>
              <a:off x="6521972" y="9642636"/>
              <a:ext cx="1260000" cy="126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4173F952-4EE5-0E41-97ED-87C8B304124A}"/>
                </a:ext>
              </a:extLst>
            </p:cNvPr>
            <p:cNvCxnSpPr>
              <a:cxnSpLocks/>
            </p:cNvCxnSpPr>
            <p:nvPr/>
          </p:nvCxnSpPr>
          <p:spPr>
            <a:xfrm>
              <a:off x="5261615" y="6975840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コネクタ 145">
              <a:extLst>
                <a:ext uri="{FF2B5EF4-FFF2-40B4-BE49-F238E27FC236}">
                  <a16:creationId xmlns:a16="http://schemas.microsoft.com/office/drawing/2014/main" id="{D03ED880-E330-8343-B527-6E944FDD9C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1615" y="8624238"/>
              <a:ext cx="1260000" cy="13085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コネクタ 146">
              <a:extLst>
                <a:ext uri="{FF2B5EF4-FFF2-40B4-BE49-F238E27FC236}">
                  <a16:creationId xmlns:a16="http://schemas.microsoft.com/office/drawing/2014/main" id="{7C5B5D1D-AEDE-D947-9A27-937C4613059D}"/>
                </a:ext>
              </a:extLst>
            </p:cNvPr>
            <p:cNvCxnSpPr>
              <a:cxnSpLocks/>
            </p:cNvCxnSpPr>
            <p:nvPr/>
          </p:nvCxnSpPr>
          <p:spPr>
            <a:xfrm>
              <a:off x="5261615" y="10272636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98745437-0156-6547-AA74-9D057A429E00}"/>
                    </a:ext>
                  </a:extLst>
                </p:cNvPr>
                <p:cNvSpPr txBox="1"/>
                <p:nvPr/>
              </p:nvSpPr>
              <p:spPr>
                <a:xfrm>
                  <a:off x="5251078" y="9643478"/>
                  <a:ext cx="125097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98745437-0156-6547-AA74-9D057A429E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1078" y="9643478"/>
                  <a:ext cx="1250979" cy="584775"/>
                </a:xfrm>
                <a:prstGeom prst="rect">
                  <a:avLst/>
                </a:prstGeom>
                <a:blipFill>
                  <a:blip r:embed="rId4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07C6BF70-79A4-484D-AD1D-2203D91363DE}"/>
                    </a:ext>
                  </a:extLst>
                </p:cNvPr>
                <p:cNvSpPr txBox="1"/>
                <p:nvPr/>
              </p:nvSpPr>
              <p:spPr>
                <a:xfrm>
                  <a:off x="5251077" y="6317856"/>
                  <a:ext cx="125097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07C6BF70-79A4-484D-AD1D-2203D91363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1077" y="6317856"/>
                  <a:ext cx="1250979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ECA35420-ED52-0F43-B8AB-8C4497781703}"/>
                  </a:ext>
                </a:extLst>
              </p:cNvPr>
              <p:cNvSpPr txBox="1"/>
              <p:nvPr/>
            </p:nvSpPr>
            <p:spPr>
              <a:xfrm>
                <a:off x="3409627" y="8321366"/>
                <a:ext cx="1250979" cy="584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sz="3200" b="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ECA35420-ED52-0F43-B8AB-8C4497781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627" y="8321366"/>
                <a:ext cx="1250979" cy="584914"/>
              </a:xfrm>
              <a:prstGeom prst="rect">
                <a:avLst/>
              </a:prstGeom>
              <a:blipFill>
                <a:blip r:embed="rId6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65632553-5885-734A-A97F-79411DAFC54F}"/>
                  </a:ext>
                </a:extLst>
              </p:cNvPr>
              <p:cNvSpPr txBox="1"/>
              <p:nvPr/>
            </p:nvSpPr>
            <p:spPr>
              <a:xfrm>
                <a:off x="3416705" y="9396407"/>
                <a:ext cx="1250979" cy="584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sz="3200" b="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65632553-5885-734A-A97F-79411DAFC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705" y="9396407"/>
                <a:ext cx="1250979" cy="584914"/>
              </a:xfrm>
              <a:prstGeom prst="rect">
                <a:avLst/>
              </a:prstGeom>
              <a:blipFill>
                <a:blip r:embed="rId7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89187381-337C-5344-8C0C-B5C510219918}"/>
                  </a:ext>
                </a:extLst>
              </p:cNvPr>
              <p:cNvSpPr txBox="1"/>
              <p:nvPr/>
            </p:nvSpPr>
            <p:spPr>
              <a:xfrm>
                <a:off x="3416704" y="7084102"/>
                <a:ext cx="1250979" cy="584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en-US" altLang="ja-JP" sz="3200" b="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89187381-337C-5344-8C0C-B5C510219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704" y="7084102"/>
                <a:ext cx="1250979" cy="5849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EBAA4FE4-EE93-9045-82B1-ADBB39F0612A}"/>
              </a:ext>
            </a:extLst>
          </p:cNvPr>
          <p:cNvGrpSpPr/>
          <p:nvPr/>
        </p:nvGrpSpPr>
        <p:grpSpPr>
          <a:xfrm>
            <a:off x="7987209" y="5160438"/>
            <a:ext cx="8485782" cy="7551795"/>
            <a:chOff x="7059398" y="5229632"/>
            <a:chExt cx="8485782" cy="7551795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305B0E5B-7683-9248-9FB9-E3A4FD13F994}"/>
                </a:ext>
              </a:extLst>
            </p:cNvPr>
            <p:cNvGrpSpPr/>
            <p:nvPr/>
          </p:nvGrpSpPr>
          <p:grpSpPr>
            <a:xfrm>
              <a:off x="7059398" y="5441701"/>
              <a:ext cx="8485781" cy="7107606"/>
              <a:chOff x="7059398" y="5441701"/>
              <a:chExt cx="8485781" cy="7107606"/>
            </a:xfrm>
          </p:grpSpPr>
          <p:grpSp>
            <p:nvGrpSpPr>
              <p:cNvPr id="154" name="グループ化 153">
                <a:extLst>
                  <a:ext uri="{FF2B5EF4-FFF2-40B4-BE49-F238E27FC236}">
                    <a16:creationId xmlns:a16="http://schemas.microsoft.com/office/drawing/2014/main" id="{249B9844-0F4F-4743-8F6A-12193E158869}"/>
                  </a:ext>
                </a:extLst>
              </p:cNvPr>
              <p:cNvGrpSpPr/>
              <p:nvPr/>
            </p:nvGrpSpPr>
            <p:grpSpPr>
              <a:xfrm>
                <a:off x="12748746" y="5934477"/>
                <a:ext cx="2796433" cy="1474973"/>
                <a:chOff x="12897510" y="6559198"/>
                <a:chExt cx="2796433" cy="1474973"/>
              </a:xfrm>
            </p:grpSpPr>
            <p:grpSp>
              <p:nvGrpSpPr>
                <p:cNvPr id="191" name="グループ化 190">
                  <a:extLst>
                    <a:ext uri="{FF2B5EF4-FFF2-40B4-BE49-F238E27FC236}">
                      <a16:creationId xmlns:a16="http://schemas.microsoft.com/office/drawing/2014/main" id="{88A05933-5BB4-C04A-BC3F-FF4766DE8829}"/>
                    </a:ext>
                  </a:extLst>
                </p:cNvPr>
                <p:cNvGrpSpPr/>
                <p:nvPr/>
              </p:nvGrpSpPr>
              <p:grpSpPr>
                <a:xfrm>
                  <a:off x="12897510" y="6559198"/>
                  <a:ext cx="2751829" cy="584775"/>
                  <a:chOff x="13370832" y="8496225"/>
                  <a:chExt cx="2751829" cy="584775"/>
                </a:xfrm>
              </p:grpSpPr>
              <p:sp>
                <p:nvSpPr>
                  <p:cNvPr id="196" name="円/楕円 195">
                    <a:extLst>
                      <a:ext uri="{FF2B5EF4-FFF2-40B4-BE49-F238E27FC236}">
                        <a16:creationId xmlns:a16="http://schemas.microsoft.com/office/drawing/2014/main" id="{D434E71D-CDDE-9545-A014-6E394B6414CF}"/>
                      </a:ext>
                    </a:extLst>
                  </p:cNvPr>
                  <p:cNvSpPr/>
                  <p:nvPr/>
                </p:nvSpPr>
                <p:spPr>
                  <a:xfrm>
                    <a:off x="13443879" y="8563462"/>
                    <a:ext cx="432000" cy="4320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197" name="テキスト ボックス 196">
                    <a:extLst>
                      <a:ext uri="{FF2B5EF4-FFF2-40B4-BE49-F238E27FC236}">
                        <a16:creationId xmlns:a16="http://schemas.microsoft.com/office/drawing/2014/main" id="{222743D4-9699-DA4A-970E-2194B004FF10}"/>
                      </a:ext>
                    </a:extLst>
                  </p:cNvPr>
                  <p:cNvSpPr txBox="1"/>
                  <p:nvPr/>
                </p:nvSpPr>
                <p:spPr>
                  <a:xfrm>
                    <a:off x="13370832" y="8496225"/>
                    <a:ext cx="275182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3200"/>
                      <a:t>：</a:t>
                    </a:r>
                    <a:r>
                      <a:rPr kumimoji="1" lang="en-US" altLang="ja-JP" sz="3200" dirty="0"/>
                      <a:t>TRUE(1)</a:t>
                    </a:r>
                    <a:endParaRPr kumimoji="1" lang="ja-JP" altLang="en-US" sz="3200"/>
                  </a:p>
                </p:txBody>
              </p:sp>
            </p:grpSp>
            <p:grpSp>
              <p:nvGrpSpPr>
                <p:cNvPr id="192" name="グループ化 191">
                  <a:extLst>
                    <a:ext uri="{FF2B5EF4-FFF2-40B4-BE49-F238E27FC236}">
                      <a16:creationId xmlns:a16="http://schemas.microsoft.com/office/drawing/2014/main" id="{59815690-85D4-0B47-A9AD-488F6BD0E1F2}"/>
                    </a:ext>
                  </a:extLst>
                </p:cNvPr>
                <p:cNvGrpSpPr/>
                <p:nvPr/>
              </p:nvGrpSpPr>
              <p:grpSpPr>
                <a:xfrm>
                  <a:off x="12942114" y="7449396"/>
                  <a:ext cx="2751829" cy="584775"/>
                  <a:chOff x="13415436" y="9096497"/>
                  <a:chExt cx="2751829" cy="584775"/>
                </a:xfrm>
              </p:grpSpPr>
              <p:sp>
                <p:nvSpPr>
                  <p:cNvPr id="193" name="ひし形 192">
                    <a:extLst>
                      <a:ext uri="{FF2B5EF4-FFF2-40B4-BE49-F238E27FC236}">
                        <a16:creationId xmlns:a16="http://schemas.microsoft.com/office/drawing/2014/main" id="{C4596FB2-00E5-5E46-8087-8F1DD23DF4D1}"/>
                      </a:ext>
                    </a:extLst>
                  </p:cNvPr>
                  <p:cNvSpPr/>
                  <p:nvPr/>
                </p:nvSpPr>
                <p:spPr>
                  <a:xfrm>
                    <a:off x="13437738" y="9168261"/>
                    <a:ext cx="432000" cy="432000"/>
                  </a:xfrm>
                  <a:prstGeom prst="diamond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194" name="テキスト ボックス 193">
                    <a:extLst>
                      <a:ext uri="{FF2B5EF4-FFF2-40B4-BE49-F238E27FC236}">
                        <a16:creationId xmlns:a16="http://schemas.microsoft.com/office/drawing/2014/main" id="{126D4CCA-E41B-864F-8C10-8345EB9C4827}"/>
                      </a:ext>
                    </a:extLst>
                  </p:cNvPr>
                  <p:cNvSpPr txBox="1"/>
                  <p:nvPr/>
                </p:nvSpPr>
                <p:spPr>
                  <a:xfrm>
                    <a:off x="13415436" y="9096497"/>
                    <a:ext cx="275182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3200"/>
                      <a:t>：</a:t>
                    </a:r>
                    <a:r>
                      <a:rPr lang="en-US" altLang="ja-JP" sz="3200" dirty="0"/>
                      <a:t>FALSE</a:t>
                    </a:r>
                    <a:r>
                      <a:rPr kumimoji="1" lang="en-US" altLang="ja-JP" sz="3200" dirty="0"/>
                      <a:t>(0)</a:t>
                    </a:r>
                    <a:endParaRPr kumimoji="1" lang="ja-JP" altLang="en-US" sz="3200"/>
                  </a:p>
                </p:txBody>
              </p:sp>
            </p:grpSp>
          </p:grpSp>
          <p:grpSp>
            <p:nvGrpSpPr>
              <p:cNvPr id="155" name="グループ化 154">
                <a:extLst>
                  <a:ext uri="{FF2B5EF4-FFF2-40B4-BE49-F238E27FC236}">
                    <a16:creationId xmlns:a16="http://schemas.microsoft.com/office/drawing/2014/main" id="{D008DD84-FEFC-1A4F-A3C0-991D09CE2073}"/>
                  </a:ext>
                </a:extLst>
              </p:cNvPr>
              <p:cNvGrpSpPr/>
              <p:nvPr/>
            </p:nvGrpSpPr>
            <p:grpSpPr>
              <a:xfrm>
                <a:off x="7059398" y="5441701"/>
                <a:ext cx="7054251" cy="7107606"/>
                <a:chOff x="1319251" y="4976980"/>
                <a:chExt cx="7054251" cy="7107606"/>
              </a:xfrm>
            </p:grpSpPr>
            <p:grpSp>
              <p:nvGrpSpPr>
                <p:cNvPr id="176" name="グループ化 175">
                  <a:extLst>
                    <a:ext uri="{FF2B5EF4-FFF2-40B4-BE49-F238E27FC236}">
                      <a16:creationId xmlns:a16="http://schemas.microsoft.com/office/drawing/2014/main" id="{74463879-705C-3C42-BA20-925CAAFE5340}"/>
                    </a:ext>
                  </a:extLst>
                </p:cNvPr>
                <p:cNvGrpSpPr/>
                <p:nvPr/>
              </p:nvGrpSpPr>
              <p:grpSpPr>
                <a:xfrm>
                  <a:off x="1319251" y="4976980"/>
                  <a:ext cx="7054251" cy="6318528"/>
                  <a:chOff x="3063259" y="6188982"/>
                  <a:chExt cx="7054251" cy="6318528"/>
                </a:xfrm>
              </p:grpSpPr>
              <p:cxnSp>
                <p:nvCxnSpPr>
                  <p:cNvPr id="178" name="直線矢印コネクタ 177">
                    <a:extLst>
                      <a:ext uri="{FF2B5EF4-FFF2-40B4-BE49-F238E27FC236}">
                        <a16:creationId xmlns:a16="http://schemas.microsoft.com/office/drawing/2014/main" id="{7AD2499E-F5DA-2847-806F-DFF80C65AD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912689" y="10081422"/>
                    <a:ext cx="381121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直線矢印コネクタ 178">
                    <a:extLst>
                      <a:ext uri="{FF2B5EF4-FFF2-40B4-BE49-F238E27FC236}">
                        <a16:creationId xmlns:a16="http://schemas.microsoft.com/office/drawing/2014/main" id="{2504BCAA-7ED8-5E4D-8100-09C7BA092740}"/>
                      </a:ext>
                    </a:extLst>
                  </p:cNvPr>
                  <p:cNvCxnSpPr/>
                  <p:nvPr/>
                </p:nvCxnSpPr>
                <p:spPr>
                  <a:xfrm>
                    <a:off x="4056784" y="8254378"/>
                    <a:ext cx="381121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直線矢印コネクタ 179">
                    <a:extLst>
                      <a:ext uri="{FF2B5EF4-FFF2-40B4-BE49-F238E27FC236}">
                        <a16:creationId xmlns:a16="http://schemas.microsoft.com/office/drawing/2014/main" id="{26C7F138-D7A9-B641-AE7B-AB7AC49E0EEC}"/>
                      </a:ext>
                    </a:extLst>
                  </p:cNvPr>
                  <p:cNvCxnSpPr/>
                  <p:nvPr/>
                </p:nvCxnSpPr>
                <p:spPr>
                  <a:xfrm>
                    <a:off x="3482719" y="11908465"/>
                    <a:ext cx="5580000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線矢印コネクタ 180">
                    <a:extLst>
                      <a:ext uri="{FF2B5EF4-FFF2-40B4-BE49-F238E27FC236}">
                        <a16:creationId xmlns:a16="http://schemas.microsoft.com/office/drawing/2014/main" id="{91396DAE-45A2-B244-B38A-9C3CF9EBC0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292142" y="9683306"/>
                    <a:ext cx="5580000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2" name="テキスト ボックス 181">
                        <a:extLst>
                          <a:ext uri="{FF2B5EF4-FFF2-40B4-BE49-F238E27FC236}">
                            <a16:creationId xmlns:a16="http://schemas.microsoft.com/office/drawing/2014/main" id="{AC56FF14-6D90-4A41-A6D1-1A3F1F590C4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93656" y="11922606"/>
                        <a:ext cx="1250979" cy="58490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101" name="テキスト ボックス 100">
                        <a:extLst>
                          <a:ext uri="{FF2B5EF4-FFF2-40B4-BE49-F238E27FC236}">
                            <a16:creationId xmlns:a16="http://schemas.microsoft.com/office/drawing/2014/main" id="{D2223109-6E1E-6A45-A00D-3CE8586053D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93656" y="11922606"/>
                        <a:ext cx="1250979" cy="584904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3" name="テキスト ボックス 182">
                        <a:extLst>
                          <a:ext uri="{FF2B5EF4-FFF2-40B4-BE49-F238E27FC236}">
                            <a16:creationId xmlns:a16="http://schemas.microsoft.com/office/drawing/2014/main" id="{7E53B149-7F03-E940-BBFC-FEB5F29E60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12857" y="6188982"/>
                        <a:ext cx="1250979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102" name="テキスト ボックス 101">
                        <a:extLst>
                          <a:ext uri="{FF2B5EF4-FFF2-40B4-BE49-F238E27FC236}">
                            <a16:creationId xmlns:a16="http://schemas.microsoft.com/office/drawing/2014/main" id="{19F94185-8751-D34E-A3B4-7E4FB37BFDC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12857" y="6188982"/>
                        <a:ext cx="1250979" cy="584775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b="-212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4" name="テキスト ボックス 183">
                        <a:extLst>
                          <a:ext uri="{FF2B5EF4-FFF2-40B4-BE49-F238E27FC236}">
                            <a16:creationId xmlns:a16="http://schemas.microsoft.com/office/drawing/2014/main" id="{13A51C3F-71AD-AF4A-BC9B-239EF71138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66531" y="11531017"/>
                        <a:ext cx="1250979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103" name="テキスト ボックス 102">
                        <a:extLst>
                          <a:ext uri="{FF2B5EF4-FFF2-40B4-BE49-F238E27FC236}">
                            <a16:creationId xmlns:a16="http://schemas.microsoft.com/office/drawing/2014/main" id="{617D0E9C-8DF2-E84A-AB2D-D944E1CBBD1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866531" y="11531017"/>
                        <a:ext cx="1250979" cy="584775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b="-212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85" name="テキスト ボックス 184">
                    <a:extLst>
                      <a:ext uri="{FF2B5EF4-FFF2-40B4-BE49-F238E27FC236}">
                        <a16:creationId xmlns:a16="http://schemas.microsoft.com/office/drawing/2014/main" id="{A830FD48-A239-D147-BBF0-649F9BD4A735}"/>
                      </a:ext>
                    </a:extLst>
                  </p:cNvPr>
                  <p:cNvSpPr txBox="1"/>
                  <p:nvPr/>
                </p:nvSpPr>
                <p:spPr>
                  <a:xfrm>
                    <a:off x="3063259" y="7919850"/>
                    <a:ext cx="125097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3200" b="0" dirty="0"/>
                      <a:t>1</a:t>
                    </a:r>
                  </a:p>
                </p:txBody>
              </p:sp>
              <p:sp>
                <p:nvSpPr>
                  <p:cNvPr id="186" name="テキスト ボックス 185">
                    <a:extLst>
                      <a:ext uri="{FF2B5EF4-FFF2-40B4-BE49-F238E27FC236}">
                        <a16:creationId xmlns:a16="http://schemas.microsoft.com/office/drawing/2014/main" id="{553C2619-6B93-1B49-A566-8588DE1F85EA}"/>
                      </a:ext>
                    </a:extLst>
                  </p:cNvPr>
                  <p:cNvSpPr txBox="1"/>
                  <p:nvPr/>
                </p:nvSpPr>
                <p:spPr>
                  <a:xfrm>
                    <a:off x="7203960" y="11922606"/>
                    <a:ext cx="125097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3200" b="0" dirty="0"/>
                      <a:t>1</a:t>
                    </a:r>
                  </a:p>
                </p:txBody>
              </p:sp>
              <p:sp>
                <p:nvSpPr>
                  <p:cNvPr id="187" name="円/楕円 186">
                    <a:extLst>
                      <a:ext uri="{FF2B5EF4-FFF2-40B4-BE49-F238E27FC236}">
                        <a16:creationId xmlns:a16="http://schemas.microsoft.com/office/drawing/2014/main" id="{EE0DC7F0-A0A1-D942-B9E8-6327F3CEFEC8}"/>
                      </a:ext>
                    </a:extLst>
                  </p:cNvPr>
                  <p:cNvSpPr/>
                  <p:nvPr/>
                </p:nvSpPr>
                <p:spPr>
                  <a:xfrm>
                    <a:off x="3920756" y="8091471"/>
                    <a:ext cx="324000" cy="3240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188" name="円/楕円 187">
                    <a:extLst>
                      <a:ext uri="{FF2B5EF4-FFF2-40B4-BE49-F238E27FC236}">
                        <a16:creationId xmlns:a16="http://schemas.microsoft.com/office/drawing/2014/main" id="{47FC444D-671D-5B48-879A-65703A2EDA8A}"/>
                      </a:ext>
                    </a:extLst>
                  </p:cNvPr>
                  <p:cNvSpPr/>
                  <p:nvPr/>
                </p:nvSpPr>
                <p:spPr>
                  <a:xfrm>
                    <a:off x="7645662" y="11739935"/>
                    <a:ext cx="324000" cy="3240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189" name="円/楕円 188">
                    <a:extLst>
                      <a:ext uri="{FF2B5EF4-FFF2-40B4-BE49-F238E27FC236}">
                        <a16:creationId xmlns:a16="http://schemas.microsoft.com/office/drawing/2014/main" id="{71945A54-DBCD-7942-B788-3B6224EEF665}"/>
                      </a:ext>
                    </a:extLst>
                  </p:cNvPr>
                  <p:cNvSpPr/>
                  <p:nvPr/>
                </p:nvSpPr>
                <p:spPr>
                  <a:xfrm>
                    <a:off x="7645662" y="8085848"/>
                    <a:ext cx="324000" cy="3240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190" name="ひし形 189">
                    <a:extLst>
                      <a:ext uri="{FF2B5EF4-FFF2-40B4-BE49-F238E27FC236}">
                        <a16:creationId xmlns:a16="http://schemas.microsoft.com/office/drawing/2014/main" id="{FC1F5167-1977-044A-A782-A1083C1AA7A8}"/>
                      </a:ext>
                    </a:extLst>
                  </p:cNvPr>
                  <p:cNvSpPr/>
                  <p:nvPr/>
                </p:nvSpPr>
                <p:spPr>
                  <a:xfrm>
                    <a:off x="3894784" y="11712990"/>
                    <a:ext cx="360000" cy="360000"/>
                  </a:xfrm>
                  <a:prstGeom prst="diamond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bg2"/>
                      </a:solidFill>
                    </a:endParaRPr>
                  </a:p>
                </p:txBody>
              </p:sp>
            </p:grpSp>
            <p:sp>
              <p:nvSpPr>
                <p:cNvPr id="177" name="テキスト ボックス 176">
                  <a:extLst>
                    <a:ext uri="{FF2B5EF4-FFF2-40B4-BE49-F238E27FC236}">
                      <a16:creationId xmlns:a16="http://schemas.microsoft.com/office/drawing/2014/main" id="{487145A9-7565-3743-B53B-5FAF8058211E}"/>
                    </a:ext>
                  </a:extLst>
                </p:cNvPr>
                <p:cNvSpPr txBox="1"/>
                <p:nvPr/>
              </p:nvSpPr>
              <p:spPr>
                <a:xfrm>
                  <a:off x="2701408" y="11499811"/>
                  <a:ext cx="392611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3200" dirty="0"/>
                    <a:t>OR</a:t>
                  </a:r>
                  <a:r>
                    <a:rPr lang="ja-JP" altLang="en-US" sz="3200"/>
                    <a:t>ゲート</a:t>
                  </a:r>
                  <a:endParaRPr kumimoji="1" lang="ja-JP" altLang="en-US" sz="3200"/>
                </a:p>
              </p:txBody>
            </p:sp>
          </p:grpSp>
        </p:grpSp>
        <p:sp>
          <p:nvSpPr>
            <p:cNvPr id="175" name="角丸四角形吹き出し 174">
              <a:extLst>
                <a:ext uri="{FF2B5EF4-FFF2-40B4-BE49-F238E27FC236}">
                  <a16:creationId xmlns:a16="http://schemas.microsoft.com/office/drawing/2014/main" id="{FE110711-3C90-DF4C-B52D-541E18FED98F}"/>
                </a:ext>
              </a:extLst>
            </p:cNvPr>
            <p:cNvSpPr/>
            <p:nvPr/>
          </p:nvSpPr>
          <p:spPr>
            <a:xfrm>
              <a:off x="7134420" y="5229632"/>
              <a:ext cx="8410760" cy="7551795"/>
            </a:xfrm>
            <a:prstGeom prst="wedgeRoundRectCallout">
              <a:avLst>
                <a:gd name="adj1" fmla="val -63569"/>
                <a:gd name="adj2" fmla="val -5922"/>
                <a:gd name="adj3" fmla="val 16667"/>
              </a:avLst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</p:grpSp>
      <p:sp>
        <p:nvSpPr>
          <p:cNvPr id="200" name="角丸四角形吹き出し 207">
            <a:extLst>
              <a:ext uri="{FF2B5EF4-FFF2-40B4-BE49-F238E27FC236}">
                <a16:creationId xmlns:a16="http://schemas.microsoft.com/office/drawing/2014/main" id="{F44885DE-8AD5-114E-B711-17A0D31741C8}"/>
              </a:ext>
            </a:extLst>
          </p:cNvPr>
          <p:cNvSpPr/>
          <p:nvPr/>
        </p:nvSpPr>
        <p:spPr>
          <a:xfrm>
            <a:off x="9530122" y="2177446"/>
            <a:ext cx="5399955" cy="1907285"/>
          </a:xfrm>
          <a:prstGeom prst="wedgeRoundRectCallout">
            <a:avLst>
              <a:gd name="adj1" fmla="val -59939"/>
              <a:gd name="adj2" fmla="val 17666"/>
              <a:gd name="adj3" fmla="val 16667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>
                <a:solidFill>
                  <a:schemeClr val="tx1"/>
                </a:solidFill>
              </a:rPr>
              <a:t>活性化関数には</a:t>
            </a:r>
            <a:endParaRPr kumimoji="1" lang="en-US" altLang="ja-JP" sz="40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4000">
                <a:solidFill>
                  <a:schemeClr val="tx1"/>
                </a:solidFill>
              </a:rPr>
              <a:t>ステップ関数を使用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496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22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/>
              <a:t>単純パーセプトロン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OR</a:t>
            </a:r>
            <a:r>
              <a:rPr lang="ja-JP" altLang="en-US"/>
              <a:t>ゲートを表現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単純パーセプトロンの例</a:t>
            </a:r>
          </a:p>
        </p:txBody>
      </p:sp>
      <p:sp>
        <p:nvSpPr>
          <p:cNvPr id="64" name="三角形 63">
            <a:extLst>
              <a:ext uri="{FF2B5EF4-FFF2-40B4-BE49-F238E27FC236}">
                <a16:creationId xmlns:a16="http://schemas.microsoft.com/office/drawing/2014/main" id="{6C5D32FB-88AC-D846-BE1D-4E61A6C485B8}"/>
              </a:ext>
            </a:extLst>
          </p:cNvPr>
          <p:cNvSpPr/>
          <p:nvPr/>
        </p:nvSpPr>
        <p:spPr>
          <a:xfrm rot="5400000">
            <a:off x="1076238" y="3361776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65" name="テキスト プレースホルダー 29">
            <a:extLst>
              <a:ext uri="{FF2B5EF4-FFF2-40B4-BE49-F238E27FC236}">
                <a16:creationId xmlns:a16="http://schemas.microsoft.com/office/drawing/2014/main" id="{C007059C-36DA-A346-8D77-C27CA6B9EA5C}"/>
              </a:ext>
            </a:extLst>
          </p:cNvPr>
          <p:cNvSpPr txBox="1">
            <a:spLocks/>
          </p:cNvSpPr>
          <p:nvPr/>
        </p:nvSpPr>
        <p:spPr>
          <a:xfrm>
            <a:off x="1568600" y="3246502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入力に応じて出力を</a:t>
            </a:r>
            <a:r>
              <a:rPr lang="en-US" altLang="ja-JP" dirty="0"/>
              <a:t>0</a:t>
            </a:r>
            <a:r>
              <a:rPr lang="ja-JP" altLang="en-US"/>
              <a:t>と</a:t>
            </a:r>
            <a:r>
              <a:rPr lang="en-US" altLang="ja-JP" dirty="0"/>
              <a:t>1</a:t>
            </a:r>
            <a:r>
              <a:rPr lang="ja-JP" altLang="en-US"/>
              <a:t>に分類</a:t>
            </a:r>
          </a:p>
        </p:txBody>
      </p: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1AC42677-EB54-7A47-BD38-D9B82D837C9F}"/>
              </a:ext>
            </a:extLst>
          </p:cNvPr>
          <p:cNvGrpSpPr/>
          <p:nvPr/>
        </p:nvGrpSpPr>
        <p:grpSpPr>
          <a:xfrm>
            <a:off x="829073" y="6616316"/>
            <a:ext cx="6459661" cy="4585873"/>
            <a:chOff x="5244000" y="6317856"/>
            <a:chExt cx="6459661" cy="4584780"/>
          </a:xfrm>
        </p:grpSpPr>
        <p:sp>
          <p:nvSpPr>
            <p:cNvPr id="135" name="円/楕円 134">
              <a:extLst>
                <a:ext uri="{FF2B5EF4-FFF2-40B4-BE49-F238E27FC236}">
                  <a16:creationId xmlns:a16="http://schemas.microsoft.com/office/drawing/2014/main" id="{1FBDC881-B90E-304C-99FF-F6270D169094}"/>
                </a:ext>
              </a:extLst>
            </p:cNvPr>
            <p:cNvSpPr/>
            <p:nvPr/>
          </p:nvSpPr>
          <p:spPr>
            <a:xfrm>
              <a:off x="9183661" y="7994238"/>
              <a:ext cx="1260000" cy="126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6" name="直線コネクタ 135">
              <a:extLst>
                <a:ext uri="{FF2B5EF4-FFF2-40B4-BE49-F238E27FC236}">
                  <a16:creationId xmlns:a16="http://schemas.microsoft.com/office/drawing/2014/main" id="{0A9A1E11-2436-2B40-88FB-85605C308A8A}"/>
                </a:ext>
              </a:extLst>
            </p:cNvPr>
            <p:cNvCxnSpPr>
              <a:cxnSpLocks/>
              <a:stCxn id="135" idx="6"/>
            </p:cNvCxnSpPr>
            <p:nvPr/>
          </p:nvCxnSpPr>
          <p:spPr>
            <a:xfrm>
              <a:off x="10443661" y="8624238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>
              <a:extLst>
                <a:ext uri="{FF2B5EF4-FFF2-40B4-BE49-F238E27FC236}">
                  <a16:creationId xmlns:a16="http://schemas.microsoft.com/office/drawing/2014/main" id="{A46236BD-AF6D-4D4B-AB6A-6879857310E4}"/>
                </a:ext>
              </a:extLst>
            </p:cNvPr>
            <p:cNvCxnSpPr>
              <a:cxnSpLocks/>
              <a:stCxn id="144" idx="6"/>
              <a:endCxn id="135" idx="3"/>
            </p:cNvCxnSpPr>
            <p:nvPr/>
          </p:nvCxnSpPr>
          <p:spPr>
            <a:xfrm flipV="1">
              <a:off x="7781972" y="9069715"/>
              <a:ext cx="1586212" cy="1202921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テキスト ボックス 137">
                  <a:extLst>
                    <a:ext uri="{FF2B5EF4-FFF2-40B4-BE49-F238E27FC236}">
                      <a16:creationId xmlns:a16="http://schemas.microsoft.com/office/drawing/2014/main" id="{67D8ADD1-C027-034E-B228-CBAA5EF4AAB8}"/>
                    </a:ext>
                  </a:extLst>
                </p:cNvPr>
                <p:cNvSpPr txBox="1"/>
                <p:nvPr/>
              </p:nvSpPr>
              <p:spPr>
                <a:xfrm>
                  <a:off x="5244000" y="8000762"/>
                  <a:ext cx="125097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138" name="テキスト ボックス 137">
                  <a:extLst>
                    <a:ext uri="{FF2B5EF4-FFF2-40B4-BE49-F238E27FC236}">
                      <a16:creationId xmlns:a16="http://schemas.microsoft.com/office/drawing/2014/main" id="{67D8ADD1-C027-034E-B228-CBAA5EF4AA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4000" y="8000762"/>
                  <a:ext cx="1250979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テキスト ボックス 138">
                  <a:extLst>
                    <a:ext uri="{FF2B5EF4-FFF2-40B4-BE49-F238E27FC236}">
                      <a16:creationId xmlns:a16="http://schemas.microsoft.com/office/drawing/2014/main" id="{EF570DE4-CFB8-5542-BF5D-EA3015B61FF7}"/>
                    </a:ext>
                  </a:extLst>
                </p:cNvPr>
                <p:cNvSpPr txBox="1"/>
                <p:nvPr/>
              </p:nvSpPr>
              <p:spPr>
                <a:xfrm>
                  <a:off x="10374993" y="7992029"/>
                  <a:ext cx="1250979" cy="5847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170" name="テキスト ボックス 169">
                  <a:extLst>
                    <a:ext uri="{FF2B5EF4-FFF2-40B4-BE49-F238E27FC236}">
                      <a16:creationId xmlns:a16="http://schemas.microsoft.com/office/drawing/2014/main" id="{28958B51-3401-D445-AEEA-8293FD8373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4993" y="7992029"/>
                  <a:ext cx="1250979" cy="5847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0" name="直線コネクタ 139">
              <a:extLst>
                <a:ext uri="{FF2B5EF4-FFF2-40B4-BE49-F238E27FC236}">
                  <a16:creationId xmlns:a16="http://schemas.microsoft.com/office/drawing/2014/main" id="{2538D027-F927-6C48-88FB-1A1993725145}"/>
                </a:ext>
              </a:extLst>
            </p:cNvPr>
            <p:cNvCxnSpPr>
              <a:cxnSpLocks/>
              <a:stCxn id="142" idx="6"/>
              <a:endCxn id="135" idx="1"/>
            </p:cNvCxnSpPr>
            <p:nvPr/>
          </p:nvCxnSpPr>
          <p:spPr>
            <a:xfrm>
              <a:off x="7781972" y="6975840"/>
              <a:ext cx="1586212" cy="1202921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E7128369-8649-5D43-B411-8381E2D20455}"/>
                </a:ext>
              </a:extLst>
            </p:cNvPr>
            <p:cNvCxnSpPr>
              <a:cxnSpLocks/>
              <a:stCxn id="143" idx="6"/>
              <a:endCxn id="135" idx="2"/>
            </p:cNvCxnSpPr>
            <p:nvPr/>
          </p:nvCxnSpPr>
          <p:spPr>
            <a:xfrm>
              <a:off x="7781972" y="8624238"/>
              <a:ext cx="1401689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BA0CCD83-E62D-994F-98EC-0AD1EE1B34D3}"/>
                </a:ext>
              </a:extLst>
            </p:cNvPr>
            <p:cNvSpPr/>
            <p:nvPr/>
          </p:nvSpPr>
          <p:spPr>
            <a:xfrm>
              <a:off x="6521972" y="6345840"/>
              <a:ext cx="1260000" cy="126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円/楕円 142">
              <a:extLst>
                <a:ext uri="{FF2B5EF4-FFF2-40B4-BE49-F238E27FC236}">
                  <a16:creationId xmlns:a16="http://schemas.microsoft.com/office/drawing/2014/main" id="{2937FD35-E5F0-0C40-8C35-860AD628D8E5}"/>
                </a:ext>
              </a:extLst>
            </p:cNvPr>
            <p:cNvSpPr/>
            <p:nvPr/>
          </p:nvSpPr>
          <p:spPr>
            <a:xfrm>
              <a:off x="6521972" y="7994238"/>
              <a:ext cx="1260000" cy="126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円/楕円 143">
              <a:extLst>
                <a:ext uri="{FF2B5EF4-FFF2-40B4-BE49-F238E27FC236}">
                  <a16:creationId xmlns:a16="http://schemas.microsoft.com/office/drawing/2014/main" id="{95282540-420A-4141-AAF7-389ECB19E3B4}"/>
                </a:ext>
              </a:extLst>
            </p:cNvPr>
            <p:cNvSpPr/>
            <p:nvPr/>
          </p:nvSpPr>
          <p:spPr>
            <a:xfrm>
              <a:off x="6521972" y="9642636"/>
              <a:ext cx="1260000" cy="126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4173F952-4EE5-0E41-97ED-87C8B304124A}"/>
                </a:ext>
              </a:extLst>
            </p:cNvPr>
            <p:cNvCxnSpPr>
              <a:cxnSpLocks/>
            </p:cNvCxnSpPr>
            <p:nvPr/>
          </p:nvCxnSpPr>
          <p:spPr>
            <a:xfrm>
              <a:off x="5261615" y="6975840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コネクタ 145">
              <a:extLst>
                <a:ext uri="{FF2B5EF4-FFF2-40B4-BE49-F238E27FC236}">
                  <a16:creationId xmlns:a16="http://schemas.microsoft.com/office/drawing/2014/main" id="{D03ED880-E330-8343-B527-6E944FDD9C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1615" y="8624238"/>
              <a:ext cx="1260000" cy="13085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コネクタ 146">
              <a:extLst>
                <a:ext uri="{FF2B5EF4-FFF2-40B4-BE49-F238E27FC236}">
                  <a16:creationId xmlns:a16="http://schemas.microsoft.com/office/drawing/2014/main" id="{7C5B5D1D-AEDE-D947-9A27-937C4613059D}"/>
                </a:ext>
              </a:extLst>
            </p:cNvPr>
            <p:cNvCxnSpPr>
              <a:cxnSpLocks/>
            </p:cNvCxnSpPr>
            <p:nvPr/>
          </p:nvCxnSpPr>
          <p:spPr>
            <a:xfrm>
              <a:off x="5261615" y="10272636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98745437-0156-6547-AA74-9D057A429E00}"/>
                    </a:ext>
                  </a:extLst>
                </p:cNvPr>
                <p:cNvSpPr txBox="1"/>
                <p:nvPr/>
              </p:nvSpPr>
              <p:spPr>
                <a:xfrm>
                  <a:off x="5251078" y="9643478"/>
                  <a:ext cx="125097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98745437-0156-6547-AA74-9D057A429E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1078" y="9643478"/>
                  <a:ext cx="1250979" cy="584775"/>
                </a:xfrm>
                <a:prstGeom prst="rect">
                  <a:avLst/>
                </a:prstGeom>
                <a:blipFill>
                  <a:blip r:embed="rId4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07C6BF70-79A4-484D-AD1D-2203D91363DE}"/>
                    </a:ext>
                  </a:extLst>
                </p:cNvPr>
                <p:cNvSpPr txBox="1"/>
                <p:nvPr/>
              </p:nvSpPr>
              <p:spPr>
                <a:xfrm>
                  <a:off x="5251077" y="6317856"/>
                  <a:ext cx="125097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07C6BF70-79A4-484D-AD1D-2203D91363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1077" y="6317856"/>
                  <a:ext cx="1250979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ECA35420-ED52-0F43-B8AB-8C4497781703}"/>
                  </a:ext>
                </a:extLst>
              </p:cNvPr>
              <p:cNvSpPr txBox="1"/>
              <p:nvPr/>
            </p:nvSpPr>
            <p:spPr>
              <a:xfrm>
                <a:off x="3409627" y="8321366"/>
                <a:ext cx="1250979" cy="584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sz="3200" b="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ECA35420-ED52-0F43-B8AB-8C4497781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627" y="8321366"/>
                <a:ext cx="1250979" cy="584914"/>
              </a:xfrm>
              <a:prstGeom prst="rect">
                <a:avLst/>
              </a:prstGeom>
              <a:blipFill>
                <a:blip r:embed="rId6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65632553-5885-734A-A97F-79411DAFC54F}"/>
                  </a:ext>
                </a:extLst>
              </p:cNvPr>
              <p:cNvSpPr txBox="1"/>
              <p:nvPr/>
            </p:nvSpPr>
            <p:spPr>
              <a:xfrm>
                <a:off x="3416705" y="9396407"/>
                <a:ext cx="1250979" cy="584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sz="3200" b="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65632553-5885-734A-A97F-79411DAFC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705" y="9396407"/>
                <a:ext cx="1250979" cy="584914"/>
              </a:xfrm>
              <a:prstGeom prst="rect">
                <a:avLst/>
              </a:prstGeom>
              <a:blipFill>
                <a:blip r:embed="rId7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89187381-337C-5344-8C0C-B5C510219918}"/>
                  </a:ext>
                </a:extLst>
              </p:cNvPr>
              <p:cNvSpPr txBox="1"/>
              <p:nvPr/>
            </p:nvSpPr>
            <p:spPr>
              <a:xfrm>
                <a:off x="3416704" y="7084102"/>
                <a:ext cx="1250979" cy="584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en-US" altLang="ja-JP" sz="3200" b="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89187381-337C-5344-8C0C-B5C510219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704" y="7084102"/>
                <a:ext cx="1250979" cy="5849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EBAA4FE4-EE93-9045-82B1-ADBB39F0612A}"/>
              </a:ext>
            </a:extLst>
          </p:cNvPr>
          <p:cNvGrpSpPr/>
          <p:nvPr/>
        </p:nvGrpSpPr>
        <p:grpSpPr>
          <a:xfrm>
            <a:off x="7987209" y="5160438"/>
            <a:ext cx="8485782" cy="7551795"/>
            <a:chOff x="7059398" y="5229632"/>
            <a:chExt cx="8485782" cy="7551795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305B0E5B-7683-9248-9FB9-E3A4FD13F994}"/>
                </a:ext>
              </a:extLst>
            </p:cNvPr>
            <p:cNvGrpSpPr/>
            <p:nvPr/>
          </p:nvGrpSpPr>
          <p:grpSpPr>
            <a:xfrm>
              <a:off x="7059398" y="5441701"/>
              <a:ext cx="8485781" cy="7107606"/>
              <a:chOff x="7059398" y="5441701"/>
              <a:chExt cx="8485781" cy="7107606"/>
            </a:xfrm>
          </p:grpSpPr>
          <p:grpSp>
            <p:nvGrpSpPr>
              <p:cNvPr id="154" name="グループ化 153">
                <a:extLst>
                  <a:ext uri="{FF2B5EF4-FFF2-40B4-BE49-F238E27FC236}">
                    <a16:creationId xmlns:a16="http://schemas.microsoft.com/office/drawing/2014/main" id="{249B9844-0F4F-4743-8F6A-12193E158869}"/>
                  </a:ext>
                </a:extLst>
              </p:cNvPr>
              <p:cNvGrpSpPr/>
              <p:nvPr/>
            </p:nvGrpSpPr>
            <p:grpSpPr>
              <a:xfrm>
                <a:off x="12748746" y="5934477"/>
                <a:ext cx="2796433" cy="1474973"/>
                <a:chOff x="12897510" y="6559198"/>
                <a:chExt cx="2796433" cy="1474973"/>
              </a:xfrm>
            </p:grpSpPr>
            <p:grpSp>
              <p:nvGrpSpPr>
                <p:cNvPr id="191" name="グループ化 190">
                  <a:extLst>
                    <a:ext uri="{FF2B5EF4-FFF2-40B4-BE49-F238E27FC236}">
                      <a16:creationId xmlns:a16="http://schemas.microsoft.com/office/drawing/2014/main" id="{88A05933-5BB4-C04A-BC3F-FF4766DE8829}"/>
                    </a:ext>
                  </a:extLst>
                </p:cNvPr>
                <p:cNvGrpSpPr/>
                <p:nvPr/>
              </p:nvGrpSpPr>
              <p:grpSpPr>
                <a:xfrm>
                  <a:off x="12897510" y="6559198"/>
                  <a:ext cx="2751829" cy="584775"/>
                  <a:chOff x="13370832" y="8496225"/>
                  <a:chExt cx="2751829" cy="584775"/>
                </a:xfrm>
              </p:grpSpPr>
              <p:sp>
                <p:nvSpPr>
                  <p:cNvPr id="196" name="円/楕円 195">
                    <a:extLst>
                      <a:ext uri="{FF2B5EF4-FFF2-40B4-BE49-F238E27FC236}">
                        <a16:creationId xmlns:a16="http://schemas.microsoft.com/office/drawing/2014/main" id="{D434E71D-CDDE-9545-A014-6E394B6414CF}"/>
                      </a:ext>
                    </a:extLst>
                  </p:cNvPr>
                  <p:cNvSpPr/>
                  <p:nvPr/>
                </p:nvSpPr>
                <p:spPr>
                  <a:xfrm>
                    <a:off x="13443879" y="8563462"/>
                    <a:ext cx="432000" cy="4320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197" name="テキスト ボックス 196">
                    <a:extLst>
                      <a:ext uri="{FF2B5EF4-FFF2-40B4-BE49-F238E27FC236}">
                        <a16:creationId xmlns:a16="http://schemas.microsoft.com/office/drawing/2014/main" id="{222743D4-9699-DA4A-970E-2194B004FF10}"/>
                      </a:ext>
                    </a:extLst>
                  </p:cNvPr>
                  <p:cNvSpPr txBox="1"/>
                  <p:nvPr/>
                </p:nvSpPr>
                <p:spPr>
                  <a:xfrm>
                    <a:off x="13370832" y="8496225"/>
                    <a:ext cx="275182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3200"/>
                      <a:t>：</a:t>
                    </a:r>
                    <a:r>
                      <a:rPr kumimoji="1" lang="en-US" altLang="ja-JP" sz="3200" dirty="0"/>
                      <a:t>TRUE(1)</a:t>
                    </a:r>
                    <a:endParaRPr kumimoji="1" lang="ja-JP" altLang="en-US" sz="3200"/>
                  </a:p>
                </p:txBody>
              </p:sp>
            </p:grpSp>
            <p:grpSp>
              <p:nvGrpSpPr>
                <p:cNvPr id="192" name="グループ化 191">
                  <a:extLst>
                    <a:ext uri="{FF2B5EF4-FFF2-40B4-BE49-F238E27FC236}">
                      <a16:creationId xmlns:a16="http://schemas.microsoft.com/office/drawing/2014/main" id="{59815690-85D4-0B47-A9AD-488F6BD0E1F2}"/>
                    </a:ext>
                  </a:extLst>
                </p:cNvPr>
                <p:cNvGrpSpPr/>
                <p:nvPr/>
              </p:nvGrpSpPr>
              <p:grpSpPr>
                <a:xfrm>
                  <a:off x="12942114" y="7449396"/>
                  <a:ext cx="2751829" cy="584775"/>
                  <a:chOff x="13415436" y="9096497"/>
                  <a:chExt cx="2751829" cy="584775"/>
                </a:xfrm>
              </p:grpSpPr>
              <p:sp>
                <p:nvSpPr>
                  <p:cNvPr id="193" name="ひし形 192">
                    <a:extLst>
                      <a:ext uri="{FF2B5EF4-FFF2-40B4-BE49-F238E27FC236}">
                        <a16:creationId xmlns:a16="http://schemas.microsoft.com/office/drawing/2014/main" id="{C4596FB2-00E5-5E46-8087-8F1DD23DF4D1}"/>
                      </a:ext>
                    </a:extLst>
                  </p:cNvPr>
                  <p:cNvSpPr/>
                  <p:nvPr/>
                </p:nvSpPr>
                <p:spPr>
                  <a:xfrm>
                    <a:off x="13437738" y="9168261"/>
                    <a:ext cx="432000" cy="432000"/>
                  </a:xfrm>
                  <a:prstGeom prst="diamond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194" name="テキスト ボックス 193">
                    <a:extLst>
                      <a:ext uri="{FF2B5EF4-FFF2-40B4-BE49-F238E27FC236}">
                        <a16:creationId xmlns:a16="http://schemas.microsoft.com/office/drawing/2014/main" id="{126D4CCA-E41B-864F-8C10-8345EB9C4827}"/>
                      </a:ext>
                    </a:extLst>
                  </p:cNvPr>
                  <p:cNvSpPr txBox="1"/>
                  <p:nvPr/>
                </p:nvSpPr>
                <p:spPr>
                  <a:xfrm>
                    <a:off x="13415436" y="9096497"/>
                    <a:ext cx="275182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3200"/>
                      <a:t>：</a:t>
                    </a:r>
                    <a:r>
                      <a:rPr lang="en-US" altLang="ja-JP" sz="3200" dirty="0"/>
                      <a:t>FALSE</a:t>
                    </a:r>
                    <a:r>
                      <a:rPr kumimoji="1" lang="en-US" altLang="ja-JP" sz="3200" dirty="0"/>
                      <a:t>(0)</a:t>
                    </a:r>
                    <a:endParaRPr kumimoji="1" lang="ja-JP" altLang="en-US" sz="3200"/>
                  </a:p>
                </p:txBody>
              </p:sp>
            </p:grpSp>
          </p:grpSp>
          <p:grpSp>
            <p:nvGrpSpPr>
              <p:cNvPr id="155" name="グループ化 154">
                <a:extLst>
                  <a:ext uri="{FF2B5EF4-FFF2-40B4-BE49-F238E27FC236}">
                    <a16:creationId xmlns:a16="http://schemas.microsoft.com/office/drawing/2014/main" id="{D008DD84-FEFC-1A4F-A3C0-991D09CE2073}"/>
                  </a:ext>
                </a:extLst>
              </p:cNvPr>
              <p:cNvGrpSpPr/>
              <p:nvPr/>
            </p:nvGrpSpPr>
            <p:grpSpPr>
              <a:xfrm>
                <a:off x="7059398" y="5441701"/>
                <a:ext cx="7054251" cy="7107606"/>
                <a:chOff x="1319251" y="4976980"/>
                <a:chExt cx="7054251" cy="7107606"/>
              </a:xfrm>
            </p:grpSpPr>
            <p:grpSp>
              <p:nvGrpSpPr>
                <p:cNvPr id="176" name="グループ化 175">
                  <a:extLst>
                    <a:ext uri="{FF2B5EF4-FFF2-40B4-BE49-F238E27FC236}">
                      <a16:creationId xmlns:a16="http://schemas.microsoft.com/office/drawing/2014/main" id="{74463879-705C-3C42-BA20-925CAAFE5340}"/>
                    </a:ext>
                  </a:extLst>
                </p:cNvPr>
                <p:cNvGrpSpPr/>
                <p:nvPr/>
              </p:nvGrpSpPr>
              <p:grpSpPr>
                <a:xfrm>
                  <a:off x="1319251" y="4976980"/>
                  <a:ext cx="7054251" cy="6318528"/>
                  <a:chOff x="3063259" y="6188982"/>
                  <a:chExt cx="7054251" cy="6318528"/>
                </a:xfrm>
              </p:grpSpPr>
              <p:cxnSp>
                <p:nvCxnSpPr>
                  <p:cNvPr id="178" name="直線矢印コネクタ 177">
                    <a:extLst>
                      <a:ext uri="{FF2B5EF4-FFF2-40B4-BE49-F238E27FC236}">
                        <a16:creationId xmlns:a16="http://schemas.microsoft.com/office/drawing/2014/main" id="{7AD2499E-F5DA-2847-806F-DFF80C65AD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912689" y="10081422"/>
                    <a:ext cx="381121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直線矢印コネクタ 178">
                    <a:extLst>
                      <a:ext uri="{FF2B5EF4-FFF2-40B4-BE49-F238E27FC236}">
                        <a16:creationId xmlns:a16="http://schemas.microsoft.com/office/drawing/2014/main" id="{2504BCAA-7ED8-5E4D-8100-09C7BA092740}"/>
                      </a:ext>
                    </a:extLst>
                  </p:cNvPr>
                  <p:cNvCxnSpPr/>
                  <p:nvPr/>
                </p:nvCxnSpPr>
                <p:spPr>
                  <a:xfrm>
                    <a:off x="4056784" y="8254378"/>
                    <a:ext cx="381121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直線矢印コネクタ 179">
                    <a:extLst>
                      <a:ext uri="{FF2B5EF4-FFF2-40B4-BE49-F238E27FC236}">
                        <a16:creationId xmlns:a16="http://schemas.microsoft.com/office/drawing/2014/main" id="{26C7F138-D7A9-B641-AE7B-AB7AC49E0EEC}"/>
                      </a:ext>
                    </a:extLst>
                  </p:cNvPr>
                  <p:cNvCxnSpPr/>
                  <p:nvPr/>
                </p:nvCxnSpPr>
                <p:spPr>
                  <a:xfrm>
                    <a:off x="3482719" y="11908465"/>
                    <a:ext cx="5580000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線矢印コネクタ 180">
                    <a:extLst>
                      <a:ext uri="{FF2B5EF4-FFF2-40B4-BE49-F238E27FC236}">
                        <a16:creationId xmlns:a16="http://schemas.microsoft.com/office/drawing/2014/main" id="{91396DAE-45A2-B244-B38A-9C3CF9EBC0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292142" y="9683306"/>
                    <a:ext cx="5580000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2" name="テキスト ボックス 181">
                        <a:extLst>
                          <a:ext uri="{FF2B5EF4-FFF2-40B4-BE49-F238E27FC236}">
                            <a16:creationId xmlns:a16="http://schemas.microsoft.com/office/drawing/2014/main" id="{AC56FF14-6D90-4A41-A6D1-1A3F1F590C4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93656" y="11922606"/>
                        <a:ext cx="1250979" cy="58490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101" name="テキスト ボックス 100">
                        <a:extLst>
                          <a:ext uri="{FF2B5EF4-FFF2-40B4-BE49-F238E27FC236}">
                            <a16:creationId xmlns:a16="http://schemas.microsoft.com/office/drawing/2014/main" id="{D2223109-6E1E-6A45-A00D-3CE8586053D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93656" y="11922606"/>
                        <a:ext cx="1250979" cy="584904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3" name="テキスト ボックス 182">
                        <a:extLst>
                          <a:ext uri="{FF2B5EF4-FFF2-40B4-BE49-F238E27FC236}">
                            <a16:creationId xmlns:a16="http://schemas.microsoft.com/office/drawing/2014/main" id="{7E53B149-7F03-E940-BBFC-FEB5F29E60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12857" y="6188982"/>
                        <a:ext cx="1250979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102" name="テキスト ボックス 101">
                        <a:extLst>
                          <a:ext uri="{FF2B5EF4-FFF2-40B4-BE49-F238E27FC236}">
                            <a16:creationId xmlns:a16="http://schemas.microsoft.com/office/drawing/2014/main" id="{19F94185-8751-D34E-A3B4-7E4FB37BFDC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12857" y="6188982"/>
                        <a:ext cx="1250979" cy="584775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b="-212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4" name="テキスト ボックス 183">
                        <a:extLst>
                          <a:ext uri="{FF2B5EF4-FFF2-40B4-BE49-F238E27FC236}">
                            <a16:creationId xmlns:a16="http://schemas.microsoft.com/office/drawing/2014/main" id="{13A51C3F-71AD-AF4A-BC9B-239EF71138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66531" y="11531017"/>
                        <a:ext cx="1250979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103" name="テキスト ボックス 102">
                        <a:extLst>
                          <a:ext uri="{FF2B5EF4-FFF2-40B4-BE49-F238E27FC236}">
                            <a16:creationId xmlns:a16="http://schemas.microsoft.com/office/drawing/2014/main" id="{617D0E9C-8DF2-E84A-AB2D-D944E1CBBD1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866531" y="11531017"/>
                        <a:ext cx="1250979" cy="584775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b="-212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85" name="テキスト ボックス 184">
                    <a:extLst>
                      <a:ext uri="{FF2B5EF4-FFF2-40B4-BE49-F238E27FC236}">
                        <a16:creationId xmlns:a16="http://schemas.microsoft.com/office/drawing/2014/main" id="{A830FD48-A239-D147-BBF0-649F9BD4A735}"/>
                      </a:ext>
                    </a:extLst>
                  </p:cNvPr>
                  <p:cNvSpPr txBox="1"/>
                  <p:nvPr/>
                </p:nvSpPr>
                <p:spPr>
                  <a:xfrm>
                    <a:off x="3063259" y="7919850"/>
                    <a:ext cx="125097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3200" b="0" dirty="0"/>
                      <a:t>1</a:t>
                    </a:r>
                  </a:p>
                </p:txBody>
              </p:sp>
              <p:sp>
                <p:nvSpPr>
                  <p:cNvPr id="186" name="テキスト ボックス 185">
                    <a:extLst>
                      <a:ext uri="{FF2B5EF4-FFF2-40B4-BE49-F238E27FC236}">
                        <a16:creationId xmlns:a16="http://schemas.microsoft.com/office/drawing/2014/main" id="{553C2619-6B93-1B49-A566-8588DE1F85EA}"/>
                      </a:ext>
                    </a:extLst>
                  </p:cNvPr>
                  <p:cNvSpPr txBox="1"/>
                  <p:nvPr/>
                </p:nvSpPr>
                <p:spPr>
                  <a:xfrm>
                    <a:off x="7203960" y="11922606"/>
                    <a:ext cx="125097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3200" b="0" dirty="0"/>
                      <a:t>1</a:t>
                    </a:r>
                  </a:p>
                </p:txBody>
              </p:sp>
              <p:sp>
                <p:nvSpPr>
                  <p:cNvPr id="187" name="円/楕円 186">
                    <a:extLst>
                      <a:ext uri="{FF2B5EF4-FFF2-40B4-BE49-F238E27FC236}">
                        <a16:creationId xmlns:a16="http://schemas.microsoft.com/office/drawing/2014/main" id="{EE0DC7F0-A0A1-D942-B9E8-6327F3CEFEC8}"/>
                      </a:ext>
                    </a:extLst>
                  </p:cNvPr>
                  <p:cNvSpPr/>
                  <p:nvPr/>
                </p:nvSpPr>
                <p:spPr>
                  <a:xfrm>
                    <a:off x="3920756" y="8091471"/>
                    <a:ext cx="324000" cy="3240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188" name="円/楕円 187">
                    <a:extLst>
                      <a:ext uri="{FF2B5EF4-FFF2-40B4-BE49-F238E27FC236}">
                        <a16:creationId xmlns:a16="http://schemas.microsoft.com/office/drawing/2014/main" id="{47FC444D-671D-5B48-879A-65703A2EDA8A}"/>
                      </a:ext>
                    </a:extLst>
                  </p:cNvPr>
                  <p:cNvSpPr/>
                  <p:nvPr/>
                </p:nvSpPr>
                <p:spPr>
                  <a:xfrm>
                    <a:off x="7645662" y="11739935"/>
                    <a:ext cx="324000" cy="3240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189" name="円/楕円 188">
                    <a:extLst>
                      <a:ext uri="{FF2B5EF4-FFF2-40B4-BE49-F238E27FC236}">
                        <a16:creationId xmlns:a16="http://schemas.microsoft.com/office/drawing/2014/main" id="{71945A54-DBCD-7942-B788-3B6224EEF665}"/>
                      </a:ext>
                    </a:extLst>
                  </p:cNvPr>
                  <p:cNvSpPr/>
                  <p:nvPr/>
                </p:nvSpPr>
                <p:spPr>
                  <a:xfrm>
                    <a:off x="7645662" y="8085848"/>
                    <a:ext cx="324000" cy="3240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190" name="ひし形 189">
                    <a:extLst>
                      <a:ext uri="{FF2B5EF4-FFF2-40B4-BE49-F238E27FC236}">
                        <a16:creationId xmlns:a16="http://schemas.microsoft.com/office/drawing/2014/main" id="{FC1F5167-1977-044A-A782-A1083C1AA7A8}"/>
                      </a:ext>
                    </a:extLst>
                  </p:cNvPr>
                  <p:cNvSpPr/>
                  <p:nvPr/>
                </p:nvSpPr>
                <p:spPr>
                  <a:xfrm>
                    <a:off x="3894784" y="11712990"/>
                    <a:ext cx="360000" cy="360000"/>
                  </a:xfrm>
                  <a:prstGeom prst="diamond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bg2"/>
                      </a:solidFill>
                    </a:endParaRPr>
                  </a:p>
                </p:txBody>
              </p:sp>
            </p:grpSp>
            <p:sp>
              <p:nvSpPr>
                <p:cNvPr id="177" name="テキスト ボックス 176">
                  <a:extLst>
                    <a:ext uri="{FF2B5EF4-FFF2-40B4-BE49-F238E27FC236}">
                      <a16:creationId xmlns:a16="http://schemas.microsoft.com/office/drawing/2014/main" id="{487145A9-7565-3743-B53B-5FAF8058211E}"/>
                    </a:ext>
                  </a:extLst>
                </p:cNvPr>
                <p:cNvSpPr txBox="1"/>
                <p:nvPr/>
              </p:nvSpPr>
              <p:spPr>
                <a:xfrm>
                  <a:off x="2701408" y="11499811"/>
                  <a:ext cx="392611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3200" dirty="0"/>
                    <a:t>OR</a:t>
                  </a:r>
                  <a:r>
                    <a:rPr lang="ja-JP" altLang="en-US" sz="3200"/>
                    <a:t>ゲート</a:t>
                  </a:r>
                  <a:endParaRPr kumimoji="1" lang="ja-JP" altLang="en-US" sz="3200"/>
                </a:p>
              </p:txBody>
            </p:sp>
          </p:grpSp>
        </p:grpSp>
        <p:sp>
          <p:nvSpPr>
            <p:cNvPr id="175" name="角丸四角形吹き出し 174">
              <a:extLst>
                <a:ext uri="{FF2B5EF4-FFF2-40B4-BE49-F238E27FC236}">
                  <a16:creationId xmlns:a16="http://schemas.microsoft.com/office/drawing/2014/main" id="{FE110711-3C90-DF4C-B52D-541E18FED98F}"/>
                </a:ext>
              </a:extLst>
            </p:cNvPr>
            <p:cNvSpPr/>
            <p:nvPr/>
          </p:nvSpPr>
          <p:spPr>
            <a:xfrm>
              <a:off x="7134420" y="5229632"/>
              <a:ext cx="8410760" cy="7551795"/>
            </a:xfrm>
            <a:prstGeom prst="wedgeRoundRectCallout">
              <a:avLst>
                <a:gd name="adj1" fmla="val -63569"/>
                <a:gd name="adj2" fmla="val -5922"/>
                <a:gd name="adj3" fmla="val 16667"/>
              </a:avLst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</p:grp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0AE3C130-9C5C-284B-BA78-84CA43E3E66B}"/>
              </a:ext>
            </a:extLst>
          </p:cNvPr>
          <p:cNvCxnSpPr>
            <a:cxnSpLocks/>
          </p:cNvCxnSpPr>
          <p:nvPr/>
        </p:nvCxnSpPr>
        <p:spPr>
          <a:xfrm>
            <a:off x="8434187" y="8389653"/>
            <a:ext cx="3008701" cy="31519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角丸四角形吹き出し 207">
            <a:extLst>
              <a:ext uri="{FF2B5EF4-FFF2-40B4-BE49-F238E27FC236}">
                <a16:creationId xmlns:a16="http://schemas.microsoft.com/office/drawing/2014/main" id="{BB51B85B-6EA4-B54E-9C3B-711E9720863C}"/>
              </a:ext>
            </a:extLst>
          </p:cNvPr>
          <p:cNvSpPr/>
          <p:nvPr/>
        </p:nvSpPr>
        <p:spPr>
          <a:xfrm>
            <a:off x="9530122" y="2177446"/>
            <a:ext cx="5399955" cy="1907285"/>
          </a:xfrm>
          <a:prstGeom prst="wedgeRoundRectCallout">
            <a:avLst>
              <a:gd name="adj1" fmla="val -59939"/>
              <a:gd name="adj2" fmla="val 17666"/>
              <a:gd name="adj3" fmla="val 16667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>
                <a:solidFill>
                  <a:schemeClr val="tx1"/>
                </a:solidFill>
              </a:rPr>
              <a:t>活性化関数には</a:t>
            </a:r>
            <a:endParaRPr kumimoji="1" lang="en-US" altLang="ja-JP" sz="40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4000">
                <a:solidFill>
                  <a:schemeClr val="tx1"/>
                </a:solidFill>
              </a:rPr>
              <a:t>ステップ関数を使用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89C5DB01-F582-DD49-A41F-5B1402221C11}"/>
                  </a:ext>
                </a:extLst>
              </p:cNvPr>
              <p:cNvSpPr txBox="1"/>
              <p:nvPr/>
            </p:nvSpPr>
            <p:spPr>
              <a:xfrm>
                <a:off x="1147308" y="11824618"/>
                <a:ext cx="611766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4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40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ja-JP" sz="4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−0.5</m:t>
                        </m:r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 1, 1</m:t>
                        </m:r>
                      </m:e>
                    </m:d>
                  </m:oMath>
                </a14:m>
                <a:r>
                  <a:rPr kumimoji="1" lang="ja-JP" altLang="en-US" sz="4000" b="0" dirty="0"/>
                  <a:t>のとき</a:t>
                </a:r>
                <a:endParaRPr kumimoji="1" lang="en-US" altLang="ja-JP" sz="4000" b="0" dirty="0"/>
              </a:p>
            </p:txBody>
          </p:sp>
        </mc:Choice>
        <mc:Fallback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89C5DB01-F582-DD49-A41F-5B1402221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308" y="11824618"/>
                <a:ext cx="6117663" cy="707886"/>
              </a:xfrm>
              <a:prstGeom prst="rect">
                <a:avLst/>
              </a:prstGeom>
              <a:blipFill>
                <a:blip r:embed="rId14"/>
                <a:stretch>
                  <a:fillRect t="-12281" b="-36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440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FA14A6-0D9E-F944-A74B-1E708819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C34FE04-EE9D-7D44-9829-11CE9513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D4C348-5BD4-1540-B112-8C69463C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23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78BFFF-09EC-454C-829E-0C71931A5A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71270CA5-4AA6-914D-99FB-63DD54207A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/>
              <a:t>単純パーセプトロン</a:t>
            </a:r>
            <a:endParaRPr kumimoji="1" lang="ja-JP" altLang="en-US"/>
          </a:p>
        </p:txBody>
      </p:sp>
      <p:sp>
        <p:nvSpPr>
          <p:cNvPr id="19" name="スライド番号プレースホルダー 3">
            <a:extLst>
              <a:ext uri="{FF2B5EF4-FFF2-40B4-BE49-F238E27FC236}">
                <a16:creationId xmlns:a16="http://schemas.microsoft.com/office/drawing/2014/main" id="{32949DE9-6A62-D443-9A2C-DAB3326CA534}"/>
              </a:ext>
            </a:extLst>
          </p:cNvPr>
          <p:cNvSpPr txBox="1">
            <a:spLocks/>
          </p:cNvSpPr>
          <p:nvPr/>
        </p:nvSpPr>
        <p:spPr>
          <a:xfrm>
            <a:off x="14358262" y="13305981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1828800" rtl="0" eaLnBrk="1" latinLnBrk="0" hangingPunct="1">
              <a:defRPr kumimoji="1"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242BC1-393D-1248-985B-18DA624F2964}" type="slidenum">
              <a:rPr lang="ja-JP" altLang="en-US" smtClean="0"/>
              <a:pPr/>
              <a:t>23</a:t>
            </a:fld>
            <a:endParaRPr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E495DF3-16A4-654A-9D11-1D7E7244A0CE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8092B9F6-F283-2549-A481-FBA806DDCFFE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C970E969-907D-954C-A83C-FD63749386F0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B50BB1B-AADC-CF44-B675-276E62C40AFF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24" name="三角形 23">
              <a:extLst>
                <a:ext uri="{FF2B5EF4-FFF2-40B4-BE49-F238E27FC236}">
                  <a16:creationId xmlns:a16="http://schemas.microsoft.com/office/drawing/2014/main" id="{5698CB54-86A8-A647-86D7-12071B1A8C97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25" name="三角形 24">
              <a:extLst>
                <a:ext uri="{FF2B5EF4-FFF2-40B4-BE49-F238E27FC236}">
                  <a16:creationId xmlns:a16="http://schemas.microsoft.com/office/drawing/2014/main" id="{5A6F8EFE-C00B-284A-AB82-3AC427BA1B1F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27" name="テキスト プレースホルダー 27">
            <a:extLst>
              <a:ext uri="{FF2B5EF4-FFF2-40B4-BE49-F238E27FC236}">
                <a16:creationId xmlns:a16="http://schemas.microsoft.com/office/drawing/2014/main" id="{39E33993-2CE4-494C-84F2-0AA2083C8754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solidFill>
                  <a:schemeClr val="accent2"/>
                </a:solidFill>
              </a:rPr>
              <a:t>線形分離可能でない問題</a:t>
            </a:r>
            <a:r>
              <a:rPr lang="ja-JP" altLang="en-US"/>
              <a:t>は扱うことができない</a:t>
            </a:r>
          </a:p>
        </p:txBody>
      </p:sp>
      <p:sp>
        <p:nvSpPr>
          <p:cNvPr id="29" name="テキスト プレースホルダー 30">
            <a:extLst>
              <a:ext uri="{FF2B5EF4-FFF2-40B4-BE49-F238E27FC236}">
                <a16:creationId xmlns:a16="http://schemas.microsoft.com/office/drawing/2014/main" id="{AAD20A52-E904-5044-83D2-9D309566C36B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単純パーセプトロンの限界</a:t>
            </a:r>
          </a:p>
        </p:txBody>
      </p:sp>
      <p:sp>
        <p:nvSpPr>
          <p:cNvPr id="72" name="三角形 71">
            <a:extLst>
              <a:ext uri="{FF2B5EF4-FFF2-40B4-BE49-F238E27FC236}">
                <a16:creationId xmlns:a16="http://schemas.microsoft.com/office/drawing/2014/main" id="{998B31C8-DBDD-5149-B60E-7F482DD2A435}"/>
              </a:ext>
            </a:extLst>
          </p:cNvPr>
          <p:cNvSpPr/>
          <p:nvPr/>
        </p:nvSpPr>
        <p:spPr>
          <a:xfrm rot="5400000">
            <a:off x="1076238" y="3361776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73" name="テキスト プレースホルダー 29">
            <a:extLst>
              <a:ext uri="{FF2B5EF4-FFF2-40B4-BE49-F238E27FC236}">
                <a16:creationId xmlns:a16="http://schemas.microsoft.com/office/drawing/2014/main" id="{B86DE0E6-1743-8449-8B76-7A749103642C}"/>
              </a:ext>
            </a:extLst>
          </p:cNvPr>
          <p:cNvSpPr txBox="1">
            <a:spLocks/>
          </p:cNvSpPr>
          <p:nvPr/>
        </p:nvSpPr>
        <p:spPr>
          <a:xfrm>
            <a:off x="1568600" y="3246502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例：</a:t>
            </a:r>
            <a:r>
              <a:rPr lang="en-US" altLang="ja-JP" dirty="0"/>
              <a:t>XOR</a:t>
            </a:r>
            <a:r>
              <a:rPr lang="ja-JP" altLang="en-US"/>
              <a:t>ゲート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4E4BFC5C-15AC-4544-B2B0-BECD4AC4158C}"/>
              </a:ext>
            </a:extLst>
          </p:cNvPr>
          <p:cNvGrpSpPr/>
          <p:nvPr/>
        </p:nvGrpSpPr>
        <p:grpSpPr>
          <a:xfrm>
            <a:off x="1481777" y="4851796"/>
            <a:ext cx="15324446" cy="7433508"/>
            <a:chOff x="1481777" y="4851796"/>
            <a:chExt cx="15324446" cy="7433508"/>
          </a:xfrm>
        </p:grpSpPr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62ABDA3F-76E9-0943-BD71-ACEC6F855CBF}"/>
                </a:ext>
              </a:extLst>
            </p:cNvPr>
            <p:cNvGrpSpPr/>
            <p:nvPr/>
          </p:nvGrpSpPr>
          <p:grpSpPr>
            <a:xfrm>
              <a:off x="9493241" y="4885116"/>
              <a:ext cx="7312982" cy="7400188"/>
              <a:chOff x="9493241" y="4684398"/>
              <a:chExt cx="7312982" cy="7400188"/>
            </a:xfrm>
          </p:grpSpPr>
          <p:grpSp>
            <p:nvGrpSpPr>
              <p:cNvPr id="71" name="グループ化 70">
                <a:extLst>
                  <a:ext uri="{FF2B5EF4-FFF2-40B4-BE49-F238E27FC236}">
                    <a16:creationId xmlns:a16="http://schemas.microsoft.com/office/drawing/2014/main" id="{9B76EA36-DC02-984C-997A-A72A4128A547}"/>
                  </a:ext>
                </a:extLst>
              </p:cNvPr>
              <p:cNvGrpSpPr/>
              <p:nvPr/>
            </p:nvGrpSpPr>
            <p:grpSpPr>
              <a:xfrm>
                <a:off x="9493241" y="4976980"/>
                <a:ext cx="7312982" cy="7107606"/>
                <a:chOff x="9330715" y="4976980"/>
                <a:chExt cx="7312982" cy="7107606"/>
              </a:xfrm>
            </p:grpSpPr>
            <p:sp>
              <p:nvSpPr>
                <p:cNvPr id="64" name="フリーフォーム 63">
                  <a:extLst>
                    <a:ext uri="{FF2B5EF4-FFF2-40B4-BE49-F238E27FC236}">
                      <a16:creationId xmlns:a16="http://schemas.microsoft.com/office/drawing/2014/main" id="{CA1BB8B5-77EC-F44B-A5EB-E586BEF21281}"/>
                    </a:ext>
                  </a:extLst>
                </p:cNvPr>
                <p:cNvSpPr/>
                <p:nvPr/>
              </p:nvSpPr>
              <p:spPr>
                <a:xfrm>
                  <a:off x="9654288" y="6074515"/>
                  <a:ext cx="5570086" cy="5855215"/>
                </a:xfrm>
                <a:custGeom>
                  <a:avLst/>
                  <a:gdLst>
                    <a:gd name="connsiteX0" fmla="*/ 574233 w 5570086"/>
                    <a:gd name="connsiteY0" fmla="*/ 262490 h 5855215"/>
                    <a:gd name="connsiteX1" fmla="*/ 2147852 w 5570086"/>
                    <a:gd name="connsiteY1" fmla="*/ 432611 h 5855215"/>
                    <a:gd name="connsiteX2" fmla="*/ 233991 w 5570086"/>
                    <a:gd name="connsiteY2" fmla="*/ 4302862 h 5855215"/>
                    <a:gd name="connsiteX3" fmla="*/ 552968 w 5570086"/>
                    <a:gd name="connsiteY3" fmla="*/ 5748890 h 5855215"/>
                    <a:gd name="connsiteX4" fmla="*/ 4912317 w 5570086"/>
                    <a:gd name="connsiteY4" fmla="*/ 3601113 h 5855215"/>
                    <a:gd name="connsiteX5" fmla="*/ 5550270 w 5570086"/>
                    <a:gd name="connsiteY5" fmla="*/ 5642564 h 5855215"/>
                    <a:gd name="connsiteX6" fmla="*/ 5550270 w 5570086"/>
                    <a:gd name="connsiteY6" fmla="*/ 5642564 h 5855215"/>
                    <a:gd name="connsiteX7" fmla="*/ 5358884 w 5570086"/>
                    <a:gd name="connsiteY7" fmla="*/ 5621299 h 5855215"/>
                    <a:gd name="connsiteX8" fmla="*/ 4848521 w 5570086"/>
                    <a:gd name="connsiteY8" fmla="*/ 5855215 h 5855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570086" h="5855215">
                      <a:moveTo>
                        <a:pt x="574233" y="262490"/>
                      </a:moveTo>
                      <a:cubicBezTo>
                        <a:pt x="1389396" y="10853"/>
                        <a:pt x="2204559" y="-240784"/>
                        <a:pt x="2147852" y="432611"/>
                      </a:cubicBezTo>
                      <a:cubicBezTo>
                        <a:pt x="2091145" y="1106006"/>
                        <a:pt x="499805" y="3416815"/>
                        <a:pt x="233991" y="4302862"/>
                      </a:cubicBezTo>
                      <a:cubicBezTo>
                        <a:pt x="-31823" y="5188909"/>
                        <a:pt x="-226753" y="5865848"/>
                        <a:pt x="552968" y="5748890"/>
                      </a:cubicBezTo>
                      <a:cubicBezTo>
                        <a:pt x="1332689" y="5631932"/>
                        <a:pt x="4079433" y="3618834"/>
                        <a:pt x="4912317" y="3601113"/>
                      </a:cubicBezTo>
                      <a:cubicBezTo>
                        <a:pt x="5745201" y="3583392"/>
                        <a:pt x="5550270" y="5642564"/>
                        <a:pt x="5550270" y="5642564"/>
                      </a:cubicBezTo>
                      <a:lnTo>
                        <a:pt x="5550270" y="5642564"/>
                      </a:lnTo>
                      <a:cubicBezTo>
                        <a:pt x="5518372" y="5639020"/>
                        <a:pt x="5475842" y="5585857"/>
                        <a:pt x="5358884" y="5621299"/>
                      </a:cubicBezTo>
                      <a:cubicBezTo>
                        <a:pt x="5241926" y="5656741"/>
                        <a:pt x="5045223" y="5755978"/>
                        <a:pt x="4848521" y="5855215"/>
                      </a:cubicBezTo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" name="フリーフォーム 64">
                  <a:extLst>
                    <a:ext uri="{FF2B5EF4-FFF2-40B4-BE49-F238E27FC236}">
                      <a16:creationId xmlns:a16="http://schemas.microsoft.com/office/drawing/2014/main" id="{11A3AC0B-3D54-3741-A365-73A29DD273FC}"/>
                    </a:ext>
                  </a:extLst>
                </p:cNvPr>
                <p:cNvSpPr/>
                <p:nvPr/>
              </p:nvSpPr>
              <p:spPr>
                <a:xfrm>
                  <a:off x="9330715" y="6251731"/>
                  <a:ext cx="5866126" cy="5695923"/>
                </a:xfrm>
                <a:custGeom>
                  <a:avLst/>
                  <a:gdLst>
                    <a:gd name="connsiteX0" fmla="*/ 68466 w 5866126"/>
                    <a:gd name="connsiteY0" fmla="*/ 765757 h 5695923"/>
                    <a:gd name="connsiteX1" fmla="*/ 1642085 w 5866126"/>
                    <a:gd name="connsiteY1" fmla="*/ 213 h 5695923"/>
                    <a:gd name="connsiteX2" fmla="*/ 2705341 w 5866126"/>
                    <a:gd name="connsiteY2" fmla="*/ 829553 h 5695923"/>
                    <a:gd name="connsiteX3" fmla="*/ 387443 w 5866126"/>
                    <a:gd name="connsiteY3" fmla="*/ 4253236 h 5695923"/>
                    <a:gd name="connsiteX4" fmla="*/ 515034 w 5866126"/>
                    <a:gd name="connsiteY4" fmla="*/ 5677999 h 5695923"/>
                    <a:gd name="connsiteX5" fmla="*/ 5363480 w 5866126"/>
                    <a:gd name="connsiteY5" fmla="*/ 3381367 h 5695923"/>
                    <a:gd name="connsiteX6" fmla="*/ 5469806 w 5866126"/>
                    <a:gd name="connsiteY6" fmla="*/ 5507878 h 5695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866126" h="5695923">
                      <a:moveTo>
                        <a:pt x="68466" y="765757"/>
                      </a:moveTo>
                      <a:cubicBezTo>
                        <a:pt x="635536" y="377668"/>
                        <a:pt x="1202606" y="-10420"/>
                        <a:pt x="1642085" y="213"/>
                      </a:cubicBezTo>
                      <a:cubicBezTo>
                        <a:pt x="2081564" y="10846"/>
                        <a:pt x="2914448" y="120716"/>
                        <a:pt x="2705341" y="829553"/>
                      </a:cubicBezTo>
                      <a:cubicBezTo>
                        <a:pt x="2496234" y="1538390"/>
                        <a:pt x="752494" y="3445162"/>
                        <a:pt x="387443" y="4253236"/>
                      </a:cubicBezTo>
                      <a:cubicBezTo>
                        <a:pt x="22392" y="5061310"/>
                        <a:pt x="-314306" y="5823311"/>
                        <a:pt x="515034" y="5677999"/>
                      </a:cubicBezTo>
                      <a:cubicBezTo>
                        <a:pt x="1344374" y="5532688"/>
                        <a:pt x="4537685" y="3409721"/>
                        <a:pt x="5363480" y="3381367"/>
                      </a:cubicBezTo>
                      <a:cubicBezTo>
                        <a:pt x="6189275" y="3353013"/>
                        <a:pt x="5829540" y="4430445"/>
                        <a:pt x="5469806" y="5507878"/>
                      </a:cubicBezTo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67" name="グループ化 66">
                  <a:extLst>
                    <a:ext uri="{FF2B5EF4-FFF2-40B4-BE49-F238E27FC236}">
                      <a16:creationId xmlns:a16="http://schemas.microsoft.com/office/drawing/2014/main" id="{838CC63D-456F-C942-AD05-2A55B2621EAE}"/>
                    </a:ext>
                  </a:extLst>
                </p:cNvPr>
                <p:cNvGrpSpPr/>
                <p:nvPr/>
              </p:nvGrpSpPr>
              <p:grpSpPr>
                <a:xfrm>
                  <a:off x="9589446" y="4976980"/>
                  <a:ext cx="7054251" cy="6703342"/>
                  <a:chOff x="9589616" y="5149911"/>
                  <a:chExt cx="7054251" cy="6703342"/>
                </a:xfrm>
              </p:grpSpPr>
              <p:grpSp>
                <p:nvGrpSpPr>
                  <p:cNvPr id="49" name="グループ化 48">
                    <a:extLst>
                      <a:ext uri="{FF2B5EF4-FFF2-40B4-BE49-F238E27FC236}">
                        <a16:creationId xmlns:a16="http://schemas.microsoft.com/office/drawing/2014/main" id="{2999DF3A-945F-7347-94AF-4443641082E9}"/>
                      </a:ext>
                    </a:extLst>
                  </p:cNvPr>
                  <p:cNvGrpSpPr/>
                  <p:nvPr/>
                </p:nvGrpSpPr>
                <p:grpSpPr>
                  <a:xfrm>
                    <a:off x="9589616" y="5149911"/>
                    <a:ext cx="7054251" cy="6318528"/>
                    <a:chOff x="3063259" y="6188982"/>
                    <a:chExt cx="7054251" cy="6318528"/>
                  </a:xfrm>
                </p:grpSpPr>
                <p:cxnSp>
                  <p:nvCxnSpPr>
                    <p:cNvPr id="50" name="直線矢印コネクタ 49">
                      <a:extLst>
                        <a:ext uri="{FF2B5EF4-FFF2-40B4-BE49-F238E27FC236}">
                          <a16:creationId xmlns:a16="http://schemas.microsoft.com/office/drawing/2014/main" id="{5247A3CC-7131-7847-AB4B-853C42568AE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912689" y="10081422"/>
                      <a:ext cx="3811215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prstDash val="dash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直線矢印コネクタ 50">
                      <a:extLst>
                        <a:ext uri="{FF2B5EF4-FFF2-40B4-BE49-F238E27FC236}">
                          <a16:creationId xmlns:a16="http://schemas.microsoft.com/office/drawing/2014/main" id="{148479DF-7403-D54B-8C8D-48BE10D8780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056784" y="8254378"/>
                      <a:ext cx="3811215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prstDash val="dash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直線矢印コネクタ 51">
                      <a:extLst>
                        <a:ext uri="{FF2B5EF4-FFF2-40B4-BE49-F238E27FC236}">
                          <a16:creationId xmlns:a16="http://schemas.microsoft.com/office/drawing/2014/main" id="{077B9E43-D654-A640-93D5-82AC109C1FC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482719" y="11908465"/>
                      <a:ext cx="5580000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直線矢印コネクタ 52">
                      <a:extLst>
                        <a:ext uri="{FF2B5EF4-FFF2-40B4-BE49-F238E27FC236}">
                          <a16:creationId xmlns:a16="http://schemas.microsoft.com/office/drawing/2014/main" id="{80A78578-8753-D34B-B092-ED5F98BBF8B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292142" y="9683306"/>
                      <a:ext cx="5580000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4" name="テキスト ボックス 53">
                          <a:extLst>
                            <a:ext uri="{FF2B5EF4-FFF2-40B4-BE49-F238E27FC236}">
                              <a16:creationId xmlns:a16="http://schemas.microsoft.com/office/drawing/2014/main" id="{1A188E04-A6FC-CF4D-A1EA-50010FA1E02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193656" y="11922606"/>
                          <a:ext cx="1250979" cy="58490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oMath>
                            </m:oMathPara>
                          </a14:m>
                          <a:endParaRPr kumimoji="1" lang="en-US" altLang="ja-JP" sz="32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54" name="テキスト ボックス 53">
                          <a:extLst>
                            <a:ext uri="{FF2B5EF4-FFF2-40B4-BE49-F238E27FC236}">
                              <a16:creationId xmlns:a16="http://schemas.microsoft.com/office/drawing/2014/main" id="{1A188E04-A6FC-CF4D-A1EA-50010FA1E02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193656" y="11922606"/>
                          <a:ext cx="1250979" cy="58490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5" name="テキスト ボックス 54">
                          <a:extLst>
                            <a:ext uri="{FF2B5EF4-FFF2-40B4-BE49-F238E27FC236}">
                              <a16:creationId xmlns:a16="http://schemas.microsoft.com/office/drawing/2014/main" id="{EF97BB77-7253-204E-BDB8-69295880DB7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512857" y="6188982"/>
                          <a:ext cx="1250979" cy="5847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32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55" name="テキスト ボックス 54">
                          <a:extLst>
                            <a:ext uri="{FF2B5EF4-FFF2-40B4-BE49-F238E27FC236}">
                              <a16:creationId xmlns:a16="http://schemas.microsoft.com/office/drawing/2014/main" id="{EF97BB77-7253-204E-BDB8-69295880DB7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512857" y="6188982"/>
                          <a:ext cx="1250979" cy="584775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 b="-217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6" name="テキスト ボックス 55">
                          <a:extLst>
                            <a:ext uri="{FF2B5EF4-FFF2-40B4-BE49-F238E27FC236}">
                              <a16:creationId xmlns:a16="http://schemas.microsoft.com/office/drawing/2014/main" id="{43999F09-9774-9643-80B5-F334EDEA887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866531" y="11531017"/>
                          <a:ext cx="1250979" cy="5847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32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56" name="テキスト ボックス 55">
                          <a:extLst>
                            <a:ext uri="{FF2B5EF4-FFF2-40B4-BE49-F238E27FC236}">
                              <a16:creationId xmlns:a16="http://schemas.microsoft.com/office/drawing/2014/main" id="{43999F09-9774-9643-80B5-F334EDEA887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866531" y="11531017"/>
                          <a:ext cx="1250979" cy="584775"/>
                        </a:xfrm>
                        <a:prstGeom prst="rect">
                          <a:avLst/>
                        </a:prstGeom>
                        <a:blipFill>
                          <a:blip r:embed="rId15"/>
                          <a:stretch>
                            <a:fillRect b="-217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58" name="テキスト ボックス 57">
                      <a:extLst>
                        <a:ext uri="{FF2B5EF4-FFF2-40B4-BE49-F238E27FC236}">
                          <a16:creationId xmlns:a16="http://schemas.microsoft.com/office/drawing/2014/main" id="{4BE6DAF3-F2F8-0549-80C0-40B12A6E30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63259" y="7919850"/>
                      <a:ext cx="125097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ja-JP" sz="3200" b="0" dirty="0"/>
                        <a:t>1</a:t>
                      </a:r>
                    </a:p>
                  </p:txBody>
                </p:sp>
                <p:sp>
                  <p:nvSpPr>
                    <p:cNvPr id="59" name="テキスト ボックス 58">
                      <a:extLst>
                        <a:ext uri="{FF2B5EF4-FFF2-40B4-BE49-F238E27FC236}">
                          <a16:creationId xmlns:a16="http://schemas.microsoft.com/office/drawing/2014/main" id="{845A8B55-8957-E840-8148-E6FC097F56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03960" y="11922606"/>
                      <a:ext cx="125097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ja-JP" sz="3200" b="0" dirty="0"/>
                        <a:t>1</a:t>
                      </a:r>
                    </a:p>
                  </p:txBody>
                </p:sp>
                <p:sp>
                  <p:nvSpPr>
                    <p:cNvPr id="60" name="円/楕円 59">
                      <a:extLst>
                        <a:ext uri="{FF2B5EF4-FFF2-40B4-BE49-F238E27FC236}">
                          <a16:creationId xmlns:a16="http://schemas.microsoft.com/office/drawing/2014/main" id="{4EA67FF8-A773-0A4E-9ED8-8DA082071E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0756" y="8091471"/>
                      <a:ext cx="324000" cy="324000"/>
                    </a:xfrm>
                    <a:prstGeom prst="ellipse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bg2"/>
                        </a:solidFill>
                      </a:endParaRPr>
                    </a:p>
                  </p:txBody>
                </p:sp>
                <p:sp>
                  <p:nvSpPr>
                    <p:cNvPr id="61" name="円/楕円 60">
                      <a:extLst>
                        <a:ext uri="{FF2B5EF4-FFF2-40B4-BE49-F238E27FC236}">
                          <a16:creationId xmlns:a16="http://schemas.microsoft.com/office/drawing/2014/main" id="{4ECCC833-931D-4644-95E7-4825041EF5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5662" y="11739935"/>
                      <a:ext cx="324000" cy="324000"/>
                    </a:xfrm>
                    <a:prstGeom prst="ellipse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bg2"/>
                        </a:solidFill>
                      </a:endParaRPr>
                    </a:p>
                  </p:txBody>
                </p:sp>
                <p:sp>
                  <p:nvSpPr>
                    <p:cNvPr id="62" name="ひし形 61">
                      <a:extLst>
                        <a:ext uri="{FF2B5EF4-FFF2-40B4-BE49-F238E27FC236}">
                          <a16:creationId xmlns:a16="http://schemas.microsoft.com/office/drawing/2014/main" id="{57C4B061-A7E1-4D46-AC8A-B031F36CFF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5662" y="8064583"/>
                      <a:ext cx="360000" cy="360000"/>
                    </a:xfrm>
                    <a:prstGeom prst="diamond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bg2"/>
                        </a:solidFill>
                      </a:endParaRPr>
                    </a:p>
                  </p:txBody>
                </p:sp>
                <p:sp>
                  <p:nvSpPr>
                    <p:cNvPr id="63" name="ひし形 62">
                      <a:extLst>
                        <a:ext uri="{FF2B5EF4-FFF2-40B4-BE49-F238E27FC236}">
                          <a16:creationId xmlns:a16="http://schemas.microsoft.com/office/drawing/2014/main" id="{F147976F-2C50-6A43-A9CA-26C8224C3B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94784" y="11712990"/>
                      <a:ext cx="360000" cy="360000"/>
                    </a:xfrm>
                    <a:prstGeom prst="diamond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bg2"/>
                        </a:solidFill>
                      </a:endParaRPr>
                    </a:p>
                  </p:txBody>
                </p:sp>
              </p:grpSp>
              <p:sp>
                <p:nvSpPr>
                  <p:cNvPr id="66" name="フリーフォーム 65">
                    <a:extLst>
                      <a:ext uri="{FF2B5EF4-FFF2-40B4-BE49-F238E27FC236}">
                        <a16:creationId xmlns:a16="http://schemas.microsoft.com/office/drawing/2014/main" id="{9CA614D6-BA41-8349-A9E5-2FA7F859C880}"/>
                      </a:ext>
                    </a:extLst>
                  </p:cNvPr>
                  <p:cNvSpPr/>
                  <p:nvPr/>
                </p:nvSpPr>
                <p:spPr>
                  <a:xfrm>
                    <a:off x="9760865" y="5723331"/>
                    <a:ext cx="5810864" cy="6129922"/>
                  </a:xfrm>
                  <a:custGeom>
                    <a:avLst/>
                    <a:gdLst>
                      <a:gd name="connsiteX0" fmla="*/ 0 w 5810864"/>
                      <a:gd name="connsiteY0" fmla="*/ 1439935 h 6129922"/>
                      <a:gd name="connsiteX1" fmla="*/ 1032387 w 5810864"/>
                      <a:gd name="connsiteY1" fmla="*/ 201070 h 6129922"/>
                      <a:gd name="connsiteX2" fmla="*/ 2330245 w 5810864"/>
                      <a:gd name="connsiteY2" fmla="*/ 466541 h 6129922"/>
                      <a:gd name="connsiteX3" fmla="*/ 235974 w 5810864"/>
                      <a:gd name="connsiteY3" fmla="*/ 4566593 h 6129922"/>
                      <a:gd name="connsiteX4" fmla="*/ 648929 w 5810864"/>
                      <a:gd name="connsiteY4" fmla="*/ 6041432 h 6129922"/>
                      <a:gd name="connsiteX5" fmla="*/ 4689987 w 5810864"/>
                      <a:gd name="connsiteY5" fmla="*/ 3622696 h 6129922"/>
                      <a:gd name="connsiteX6" fmla="*/ 5810864 w 5810864"/>
                      <a:gd name="connsiteY6" fmla="*/ 6129922 h 61299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810864" h="6129922">
                        <a:moveTo>
                          <a:pt x="0" y="1439935"/>
                        </a:moveTo>
                        <a:cubicBezTo>
                          <a:pt x="322006" y="901618"/>
                          <a:pt x="644013" y="363302"/>
                          <a:pt x="1032387" y="201070"/>
                        </a:cubicBezTo>
                        <a:cubicBezTo>
                          <a:pt x="1420761" y="38838"/>
                          <a:pt x="2462980" y="-261046"/>
                          <a:pt x="2330245" y="466541"/>
                        </a:cubicBezTo>
                        <a:cubicBezTo>
                          <a:pt x="2197510" y="1194128"/>
                          <a:pt x="516193" y="3637445"/>
                          <a:pt x="235974" y="4566593"/>
                        </a:cubicBezTo>
                        <a:cubicBezTo>
                          <a:pt x="-44245" y="5495741"/>
                          <a:pt x="-93406" y="6198748"/>
                          <a:pt x="648929" y="6041432"/>
                        </a:cubicBezTo>
                        <a:cubicBezTo>
                          <a:pt x="1391264" y="5884116"/>
                          <a:pt x="3829665" y="3607948"/>
                          <a:pt x="4689987" y="3622696"/>
                        </a:cubicBezTo>
                        <a:cubicBezTo>
                          <a:pt x="5550309" y="3637444"/>
                          <a:pt x="5680586" y="4883683"/>
                          <a:pt x="5810864" y="6129922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EF9282EC-C0D7-D74C-9470-A4C4FF9D1C0F}"/>
                    </a:ext>
                  </a:extLst>
                </p:cNvPr>
                <p:cNvSpPr txBox="1"/>
                <p:nvPr/>
              </p:nvSpPr>
              <p:spPr>
                <a:xfrm>
                  <a:off x="10967107" y="11499811"/>
                  <a:ext cx="392611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3200" dirty="0"/>
                    <a:t>XOR</a:t>
                  </a:r>
                  <a:r>
                    <a:rPr lang="ja-JP" altLang="en-US" sz="3200"/>
                    <a:t>ゲート</a:t>
                  </a:r>
                  <a:endParaRPr kumimoji="1" lang="ja-JP" altLang="en-US" sz="3200"/>
                </a:p>
              </p:txBody>
            </p:sp>
          </p:grpSp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19B30E50-10AA-754C-81A4-FE17F1B4BF0E}"/>
                  </a:ext>
                </a:extLst>
              </p:cNvPr>
              <p:cNvSpPr txBox="1"/>
              <p:nvPr/>
            </p:nvSpPr>
            <p:spPr>
              <a:xfrm>
                <a:off x="10783244" y="4684398"/>
                <a:ext cx="42972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/>
                  <a:t>線形分離可能でない</a:t>
                </a:r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3CBDF657-19B6-784D-8691-1587F339A92A}"/>
                </a:ext>
              </a:extLst>
            </p:cNvPr>
            <p:cNvGrpSpPr/>
            <p:nvPr/>
          </p:nvGrpSpPr>
          <p:grpSpPr>
            <a:xfrm>
              <a:off x="1481777" y="4851796"/>
              <a:ext cx="7054251" cy="7433508"/>
              <a:chOff x="1481777" y="4851796"/>
              <a:chExt cx="7054251" cy="7433508"/>
            </a:xfrm>
          </p:grpSpPr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C14864B9-93AA-8D43-9031-B065E9706E43}"/>
                  </a:ext>
                </a:extLst>
              </p:cNvPr>
              <p:cNvSpPr txBox="1"/>
              <p:nvPr/>
            </p:nvSpPr>
            <p:spPr>
              <a:xfrm>
                <a:off x="2863934" y="11700529"/>
                <a:ext cx="39261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3200" dirty="0"/>
                  <a:t>OR</a:t>
                </a:r>
                <a:r>
                  <a:rPr lang="ja-JP" altLang="en-US" sz="3200"/>
                  <a:t>ゲート</a:t>
                </a:r>
                <a:endParaRPr kumimoji="1" lang="ja-JP" altLang="en-US" sz="3200"/>
              </a:p>
            </p:txBody>
          </p: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87AA281B-70F6-084F-898E-8DC64F19CE46}"/>
                  </a:ext>
                </a:extLst>
              </p:cNvPr>
              <p:cNvSpPr txBox="1"/>
              <p:nvPr/>
            </p:nvSpPr>
            <p:spPr>
              <a:xfrm>
                <a:off x="2680382" y="4851796"/>
                <a:ext cx="39261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/>
                  <a:t>線形分離可能</a:t>
                </a:r>
              </a:p>
            </p:txBody>
          </p:sp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EB403F21-B851-244D-AE7C-C7B327296150}"/>
                  </a:ext>
                </a:extLst>
              </p:cNvPr>
              <p:cNvGrpSpPr/>
              <p:nvPr/>
            </p:nvGrpSpPr>
            <p:grpSpPr>
              <a:xfrm>
                <a:off x="1481777" y="5177698"/>
                <a:ext cx="7054251" cy="6318528"/>
                <a:chOff x="1481777" y="5177698"/>
                <a:chExt cx="7054251" cy="6318528"/>
              </a:xfrm>
            </p:grpSpPr>
            <p:cxnSp>
              <p:nvCxnSpPr>
                <p:cNvPr id="46" name="直線矢印コネクタ 45">
                  <a:extLst>
                    <a:ext uri="{FF2B5EF4-FFF2-40B4-BE49-F238E27FC236}">
                      <a16:creationId xmlns:a16="http://schemas.microsoft.com/office/drawing/2014/main" id="{E48E1A3F-696D-B14A-AE88-CF280D2BB8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31207" y="9070138"/>
                  <a:ext cx="381121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矢印コネクタ 44">
                  <a:extLst>
                    <a:ext uri="{FF2B5EF4-FFF2-40B4-BE49-F238E27FC236}">
                      <a16:creationId xmlns:a16="http://schemas.microsoft.com/office/drawing/2014/main" id="{B57123EB-2B41-314B-B736-899D0465418E}"/>
                    </a:ext>
                  </a:extLst>
                </p:cNvPr>
                <p:cNvCxnSpPr/>
                <p:nvPr/>
              </p:nvCxnSpPr>
              <p:spPr>
                <a:xfrm>
                  <a:off x="2475302" y="7243094"/>
                  <a:ext cx="381121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矢印コネクタ 30">
                  <a:extLst>
                    <a:ext uri="{FF2B5EF4-FFF2-40B4-BE49-F238E27FC236}">
                      <a16:creationId xmlns:a16="http://schemas.microsoft.com/office/drawing/2014/main" id="{62496468-A677-0A40-82B7-5A88FA3C5BF1}"/>
                    </a:ext>
                  </a:extLst>
                </p:cNvPr>
                <p:cNvCxnSpPr/>
                <p:nvPr/>
              </p:nvCxnSpPr>
              <p:spPr>
                <a:xfrm>
                  <a:off x="1901237" y="10897181"/>
                  <a:ext cx="55800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矢印コネクタ 31">
                  <a:extLst>
                    <a:ext uri="{FF2B5EF4-FFF2-40B4-BE49-F238E27FC236}">
                      <a16:creationId xmlns:a16="http://schemas.microsoft.com/office/drawing/2014/main" id="{00D4602A-1BC9-744F-8CC1-2854FBA2AF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-289340" y="8672022"/>
                  <a:ext cx="55800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3" name="テキスト ボックス 32">
                      <a:extLst>
                        <a:ext uri="{FF2B5EF4-FFF2-40B4-BE49-F238E27FC236}">
                          <a16:creationId xmlns:a16="http://schemas.microsoft.com/office/drawing/2014/main" id="{62D1BF99-682B-1B49-97CC-FD4B7A1AB6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12174" y="10911322"/>
                      <a:ext cx="1250979" cy="58490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oMath>
                        </m:oMathPara>
                      </a14:m>
                      <a:endParaRPr kumimoji="1" lang="en-US" altLang="ja-JP" sz="3200" b="0" dirty="0"/>
                    </a:p>
                  </p:txBody>
                </p:sp>
              </mc:Choice>
              <mc:Fallback>
                <p:sp>
                  <p:nvSpPr>
                    <p:cNvPr id="33" name="テキスト ボックス 32">
                      <a:extLst>
                        <a:ext uri="{FF2B5EF4-FFF2-40B4-BE49-F238E27FC236}">
                          <a16:creationId xmlns:a16="http://schemas.microsoft.com/office/drawing/2014/main" id="{62D1BF99-682B-1B49-97CC-FD4B7A1AB64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12174" y="10911322"/>
                      <a:ext cx="1250979" cy="584904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4" name="テキスト ボックス 33">
                      <a:extLst>
                        <a:ext uri="{FF2B5EF4-FFF2-40B4-BE49-F238E27FC236}">
                          <a16:creationId xmlns:a16="http://schemas.microsoft.com/office/drawing/2014/main" id="{39DA0972-E08D-1143-BE3D-B1F3074C35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31375" y="5177698"/>
                      <a:ext cx="125097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ja-JP" sz="3200" b="0" dirty="0"/>
                    </a:p>
                  </p:txBody>
                </p:sp>
              </mc:Choice>
              <mc:Fallback>
                <p:sp>
                  <p:nvSpPr>
                    <p:cNvPr id="34" name="テキスト ボックス 33">
                      <a:extLst>
                        <a:ext uri="{FF2B5EF4-FFF2-40B4-BE49-F238E27FC236}">
                          <a16:creationId xmlns:a16="http://schemas.microsoft.com/office/drawing/2014/main" id="{39DA0972-E08D-1143-BE3D-B1F3074C35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31375" y="5177698"/>
                      <a:ext cx="1250979" cy="58477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21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5" name="テキスト ボックス 34">
                      <a:extLst>
                        <a:ext uri="{FF2B5EF4-FFF2-40B4-BE49-F238E27FC236}">
                          <a16:creationId xmlns:a16="http://schemas.microsoft.com/office/drawing/2014/main" id="{CD3957F8-E479-1442-93A1-2238C90F4C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85049" y="10519733"/>
                      <a:ext cx="125097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ja-JP" sz="3200" b="0" dirty="0"/>
                    </a:p>
                  </p:txBody>
                </p:sp>
              </mc:Choice>
              <mc:Fallback>
                <p:sp>
                  <p:nvSpPr>
                    <p:cNvPr id="35" name="テキスト ボックス 34">
                      <a:extLst>
                        <a:ext uri="{FF2B5EF4-FFF2-40B4-BE49-F238E27FC236}">
                          <a16:creationId xmlns:a16="http://schemas.microsoft.com/office/drawing/2014/main" id="{CD3957F8-E479-1442-93A1-2238C90F4C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85049" y="10519733"/>
                      <a:ext cx="1250979" cy="584775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b="-21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FA775639-0772-7E4F-88CD-88A5E8A75915}"/>
                    </a:ext>
                  </a:extLst>
                </p:cNvPr>
                <p:cNvSpPr txBox="1"/>
                <p:nvPr/>
              </p:nvSpPr>
              <p:spPr>
                <a:xfrm>
                  <a:off x="1481777" y="6908566"/>
                  <a:ext cx="125097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3200" b="0" dirty="0"/>
                    <a:t>1</a:t>
                  </a:r>
                </a:p>
              </p:txBody>
            </p:sp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27EFAE0A-F248-A747-9A15-BA8B3B9AB080}"/>
                    </a:ext>
                  </a:extLst>
                </p:cNvPr>
                <p:cNvSpPr txBox="1"/>
                <p:nvPr/>
              </p:nvSpPr>
              <p:spPr>
                <a:xfrm>
                  <a:off x="5622478" y="10911322"/>
                  <a:ext cx="125097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3200" b="0" dirty="0"/>
                    <a:t>1</a:t>
                  </a:r>
                </a:p>
              </p:txBody>
            </p:sp>
            <p:sp>
              <p:nvSpPr>
                <p:cNvPr id="42" name="円/楕円 41">
                  <a:extLst>
                    <a:ext uri="{FF2B5EF4-FFF2-40B4-BE49-F238E27FC236}">
                      <a16:creationId xmlns:a16="http://schemas.microsoft.com/office/drawing/2014/main" id="{A03A2DD3-3D71-1149-8EE6-EDFF38C2F557}"/>
                    </a:ext>
                  </a:extLst>
                </p:cNvPr>
                <p:cNvSpPr/>
                <p:nvPr/>
              </p:nvSpPr>
              <p:spPr>
                <a:xfrm>
                  <a:off x="2339274" y="7080187"/>
                  <a:ext cx="324000" cy="32400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43" name="円/楕円 42">
                  <a:extLst>
                    <a:ext uri="{FF2B5EF4-FFF2-40B4-BE49-F238E27FC236}">
                      <a16:creationId xmlns:a16="http://schemas.microsoft.com/office/drawing/2014/main" id="{BA6EA6BA-DB1A-A545-9C2D-1C0154A55E5D}"/>
                    </a:ext>
                  </a:extLst>
                </p:cNvPr>
                <p:cNvSpPr/>
                <p:nvPr/>
              </p:nvSpPr>
              <p:spPr>
                <a:xfrm>
                  <a:off x="6064180" y="10728651"/>
                  <a:ext cx="324000" cy="32400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44" name="円/楕円 43">
                  <a:extLst>
                    <a:ext uri="{FF2B5EF4-FFF2-40B4-BE49-F238E27FC236}">
                      <a16:creationId xmlns:a16="http://schemas.microsoft.com/office/drawing/2014/main" id="{C010A9DC-5AFB-764C-9E01-956683CB2FB9}"/>
                    </a:ext>
                  </a:extLst>
                </p:cNvPr>
                <p:cNvSpPr/>
                <p:nvPr/>
              </p:nvSpPr>
              <p:spPr>
                <a:xfrm>
                  <a:off x="6064180" y="7074564"/>
                  <a:ext cx="324000" cy="32400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47" name="ひし形 46">
                  <a:extLst>
                    <a:ext uri="{FF2B5EF4-FFF2-40B4-BE49-F238E27FC236}">
                      <a16:creationId xmlns:a16="http://schemas.microsoft.com/office/drawing/2014/main" id="{D658A82A-CD54-2742-B464-7D5CCE404C8C}"/>
                    </a:ext>
                  </a:extLst>
                </p:cNvPr>
                <p:cNvSpPr/>
                <p:nvPr/>
              </p:nvSpPr>
              <p:spPr>
                <a:xfrm>
                  <a:off x="2313302" y="10701706"/>
                  <a:ext cx="360000" cy="360000"/>
                </a:xfrm>
                <a:prstGeom prst="diamond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76" name="直線コネクタ 75">
                  <a:extLst>
                    <a:ext uri="{FF2B5EF4-FFF2-40B4-BE49-F238E27FC236}">
                      <a16:creationId xmlns:a16="http://schemas.microsoft.com/office/drawing/2014/main" id="{921856D4-84ED-EC49-8BA6-DDBAD68026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76515" y="8330906"/>
                  <a:ext cx="3008701" cy="315192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252266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FA14A6-0D9E-F944-A74B-1E708819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C34FE04-EE9D-7D44-9829-11CE9513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D4C348-5BD4-1540-B112-8C69463C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24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78BFFF-09EC-454C-829E-0C71931A5A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71270CA5-4AA6-914D-99FB-63DD54207A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/>
              <a:t>多層パーセプトロン</a:t>
            </a:r>
            <a:endParaRPr kumimoji="1" lang="ja-JP" altLang="en-US"/>
          </a:p>
        </p:txBody>
      </p:sp>
      <p:sp>
        <p:nvSpPr>
          <p:cNvPr id="19" name="スライド番号プレースホルダー 3">
            <a:extLst>
              <a:ext uri="{FF2B5EF4-FFF2-40B4-BE49-F238E27FC236}">
                <a16:creationId xmlns:a16="http://schemas.microsoft.com/office/drawing/2014/main" id="{32949DE9-6A62-D443-9A2C-DAB3326CA534}"/>
              </a:ext>
            </a:extLst>
          </p:cNvPr>
          <p:cNvSpPr txBox="1">
            <a:spLocks/>
          </p:cNvSpPr>
          <p:nvPr/>
        </p:nvSpPr>
        <p:spPr>
          <a:xfrm>
            <a:off x="14358262" y="13305981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1828800" rtl="0" eaLnBrk="1" latinLnBrk="0" hangingPunct="1">
              <a:defRPr kumimoji="1"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242BC1-393D-1248-985B-18DA624F2964}" type="slidenum">
              <a:rPr lang="ja-JP" altLang="en-US" smtClean="0"/>
              <a:pPr/>
              <a:t>24</a:t>
            </a:fld>
            <a:endParaRPr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E495DF3-16A4-654A-9D11-1D7E7244A0CE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8092B9F6-F283-2549-A481-FBA806DDCFFE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C970E969-907D-954C-A83C-FD63749386F0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sp>
        <p:nvSpPr>
          <p:cNvPr id="29" name="テキスト プレースホルダー 30">
            <a:extLst>
              <a:ext uri="{FF2B5EF4-FFF2-40B4-BE49-F238E27FC236}">
                <a16:creationId xmlns:a16="http://schemas.microsoft.com/office/drawing/2014/main" id="{AAD20A52-E904-5044-83D2-9D309566C36B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多層パーセプトロンの学習</a:t>
            </a: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8079C56A-9EA2-0A43-A648-EB873F50609B}"/>
              </a:ext>
            </a:extLst>
          </p:cNvPr>
          <p:cNvGrpSpPr/>
          <p:nvPr/>
        </p:nvGrpSpPr>
        <p:grpSpPr>
          <a:xfrm>
            <a:off x="340638" y="5966537"/>
            <a:ext cx="9543403" cy="1364546"/>
            <a:chOff x="-290043" y="4208845"/>
            <a:chExt cx="9543403" cy="1364546"/>
          </a:xfrm>
        </p:grpSpPr>
        <p:sp>
          <p:nvSpPr>
            <p:cNvPr id="109" name="テキスト プレースホルダー 29">
              <a:extLst>
                <a:ext uri="{FF2B5EF4-FFF2-40B4-BE49-F238E27FC236}">
                  <a16:creationId xmlns:a16="http://schemas.microsoft.com/office/drawing/2014/main" id="{9EEF1DA9-3578-F64F-A59D-AAD3CAAADED3}"/>
                </a:ext>
              </a:extLst>
            </p:cNvPr>
            <p:cNvSpPr txBox="1">
              <a:spLocks/>
            </p:cNvSpPr>
            <p:nvPr/>
          </p:nvSpPr>
          <p:spPr>
            <a:xfrm>
              <a:off x="-290043" y="4436150"/>
              <a:ext cx="4684526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>
                  <a:solidFill>
                    <a:schemeClr val="tx1"/>
                  </a:solidFill>
                </a:rPr>
                <a:t>重みの更新式：</a:t>
              </a:r>
              <a:endParaRPr lang="en-US" altLang="ja-JP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テキスト プレースホルダー 29">
                  <a:extLst>
                    <a:ext uri="{FF2B5EF4-FFF2-40B4-BE49-F238E27FC236}">
                      <a16:creationId xmlns:a16="http://schemas.microsoft.com/office/drawing/2014/main" id="{AB950A59-6873-EE48-8060-C7C4C99D1DF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319530" y="4208845"/>
                  <a:ext cx="6933830" cy="1364546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0" indent="0" algn="l" defTabSz="1828800" rtl="0" eaLnBrk="1" latinLnBrk="0" hangingPunct="1">
                    <a:lnSpc>
                      <a:spcPct val="90000"/>
                    </a:lnSpc>
                    <a:spcBef>
                      <a:spcPts val="2000"/>
                    </a:spcBef>
                    <a:buFont typeface="Arial" panose="020B0604020202020204" pitchFamily="34" charset="0"/>
                    <a:buNone/>
                    <a:defRPr kumimoji="1" sz="4000" kern="1200">
                      <a:solidFill>
                        <a:srgbClr val="42424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371600" indent="-457200" algn="l" defTabSz="18288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kumimoji="1" sz="4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2286000" indent="-457200" algn="l" defTabSz="18288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kumimoji="1" sz="4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3200400" indent="-457200" algn="l" defTabSz="18288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kumimoji="1" sz="3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4114800" indent="-457200" algn="l" defTabSz="18288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kumimoji="1" sz="3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5029200" indent="-457200" algn="l" defTabSz="18288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kumimoji="1" sz="3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5943600" indent="-457200" algn="l" defTabSz="18288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kumimoji="1" sz="3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6858000" indent="-457200" algn="l" defTabSz="18288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kumimoji="1" sz="3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7772400" indent="-457200" algn="l" defTabSz="18288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kumimoji="1" sz="3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ja-JP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ja-JP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ja-JP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Sup>
                          <m:sSubSupPr>
                            <m:ctrlPr>
                              <a:rPr lang="en-US" altLang="ja-JP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ja-JP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ja-JP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ja-JP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sSubSup>
                          <m:sSubSupPr>
                            <m:ctrlPr>
                              <a:rPr lang="en-US" altLang="ja-JP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ja-JP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ja-JP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ja-JP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ja-JP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  <m:r>
                          <a:rPr lang="en-US" altLang="ja-JP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ja-JP" altLang="en-US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10" name="テキスト プレースホルダー 29">
                  <a:extLst>
                    <a:ext uri="{FF2B5EF4-FFF2-40B4-BE49-F238E27FC236}">
                      <a16:creationId xmlns:a16="http://schemas.microsoft.com/office/drawing/2014/main" id="{AB950A59-6873-EE48-8060-C7C4C99D1D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9530" y="4208845"/>
                  <a:ext cx="6933830" cy="1364546"/>
                </a:xfrm>
                <a:prstGeom prst="rect">
                  <a:avLst/>
                </a:prstGeom>
                <a:blipFill>
                  <a:blip r:embed="rId3"/>
                  <a:stretch>
                    <a:fillRect t="-9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2545E3D7-688A-2642-80EB-560081524E79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4" name="三角形 113">
              <a:extLst>
                <a:ext uri="{FF2B5EF4-FFF2-40B4-BE49-F238E27FC236}">
                  <a16:creationId xmlns:a16="http://schemas.microsoft.com/office/drawing/2014/main" id="{92EC7309-509F-5F43-B73F-30E81CEA6FB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15" name="三角形 114">
              <a:extLst>
                <a:ext uri="{FF2B5EF4-FFF2-40B4-BE49-F238E27FC236}">
                  <a16:creationId xmlns:a16="http://schemas.microsoft.com/office/drawing/2014/main" id="{1F648366-1EE9-C14F-B82C-A939A4881FCF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16" name="テキスト プレースホルダー 27">
            <a:extLst>
              <a:ext uri="{FF2B5EF4-FFF2-40B4-BE49-F238E27FC236}">
                <a16:creationId xmlns:a16="http://schemas.microsoft.com/office/drawing/2014/main" id="{3B326B13-949E-D94E-9EC6-F5B7562920AE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1.</a:t>
            </a:r>
            <a:r>
              <a:rPr lang="ja-JP" altLang="en-US"/>
              <a:t> 全ての重みを</a:t>
            </a:r>
            <a:r>
              <a:rPr lang="ja-JP" altLang="en-US" dirty="0"/>
              <a:t>初期化</a:t>
            </a:r>
          </a:p>
        </p:txBody>
      </p: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38660ED6-56CF-394D-A3ED-0DD2AC0F5A54}"/>
              </a:ext>
            </a:extLst>
          </p:cNvPr>
          <p:cNvGrpSpPr/>
          <p:nvPr/>
        </p:nvGrpSpPr>
        <p:grpSpPr>
          <a:xfrm>
            <a:off x="617232" y="3371855"/>
            <a:ext cx="539448" cy="487368"/>
            <a:chOff x="400056" y="1061560"/>
            <a:chExt cx="269724" cy="243684"/>
          </a:xfrm>
        </p:grpSpPr>
        <p:sp>
          <p:nvSpPr>
            <p:cNvPr id="118" name="三角形 10">
              <a:extLst>
                <a:ext uri="{FF2B5EF4-FFF2-40B4-BE49-F238E27FC236}">
                  <a16:creationId xmlns:a16="http://schemas.microsoft.com/office/drawing/2014/main" id="{26C2FF27-BA65-774D-94F7-B4F91676BAD4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19" name="三角形 11">
              <a:extLst>
                <a:ext uri="{FF2B5EF4-FFF2-40B4-BE49-F238E27FC236}">
                  <a16:creationId xmlns:a16="http://schemas.microsoft.com/office/drawing/2014/main" id="{5D00EEA3-F9C2-E241-992A-6157CE42386D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20" name="テキスト プレースホルダー 27">
            <a:extLst>
              <a:ext uri="{FF2B5EF4-FFF2-40B4-BE49-F238E27FC236}">
                <a16:creationId xmlns:a16="http://schemas.microsoft.com/office/drawing/2014/main" id="{9D78FBFE-6AF7-1949-A192-2628C5B89D19}"/>
              </a:ext>
            </a:extLst>
          </p:cNvPr>
          <p:cNvSpPr txBox="1">
            <a:spLocks/>
          </p:cNvSpPr>
          <p:nvPr/>
        </p:nvSpPr>
        <p:spPr>
          <a:xfrm>
            <a:off x="1254486" y="3299230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</a:t>
            </a:r>
            <a:r>
              <a:rPr lang="ja-JP" altLang="en-US"/>
              <a:t> 学習完了まで以下を繰り返す</a:t>
            </a:r>
            <a:endParaRPr lang="ja-JP" altLang="en-US" dirty="0"/>
          </a:p>
        </p:txBody>
      </p:sp>
      <p:sp>
        <p:nvSpPr>
          <p:cNvPr id="121" name="三角形 120">
            <a:extLst>
              <a:ext uri="{FF2B5EF4-FFF2-40B4-BE49-F238E27FC236}">
                <a16:creationId xmlns:a16="http://schemas.microsoft.com/office/drawing/2014/main" id="{3CDB2960-A59A-E74B-845E-BCE036EE9AA8}"/>
              </a:ext>
            </a:extLst>
          </p:cNvPr>
          <p:cNvSpPr/>
          <p:nvPr/>
        </p:nvSpPr>
        <p:spPr>
          <a:xfrm rot="5400000">
            <a:off x="1076238" y="4189912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122" name="テキスト プレースホルダー 29">
            <a:extLst>
              <a:ext uri="{FF2B5EF4-FFF2-40B4-BE49-F238E27FC236}">
                <a16:creationId xmlns:a16="http://schemas.microsoft.com/office/drawing/2014/main" id="{11D80CFF-1992-CD4A-8B30-EAA40AABE9A4}"/>
              </a:ext>
            </a:extLst>
          </p:cNvPr>
          <p:cNvSpPr txBox="1">
            <a:spLocks/>
          </p:cNvSpPr>
          <p:nvPr/>
        </p:nvSpPr>
        <p:spPr>
          <a:xfrm>
            <a:off x="1568600" y="4074638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2.1 </a:t>
            </a:r>
            <a:r>
              <a:rPr lang="ja-JP" altLang="en-US"/>
              <a:t>多層パーセプトロンに入力を行い出力の誤差を計算</a:t>
            </a: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0C1DAB39-70AD-B84D-A2B6-7C69F7B9A76C}"/>
              </a:ext>
            </a:extLst>
          </p:cNvPr>
          <p:cNvGrpSpPr/>
          <p:nvPr/>
        </p:nvGrpSpPr>
        <p:grpSpPr>
          <a:xfrm>
            <a:off x="8774032" y="5877677"/>
            <a:ext cx="9113414" cy="7046577"/>
            <a:chOff x="829073" y="5699273"/>
            <a:chExt cx="9113414" cy="7046577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A1BF03F5-9862-8E4E-9B25-4716184B8F03}"/>
                </a:ext>
              </a:extLst>
            </p:cNvPr>
            <p:cNvGrpSpPr/>
            <p:nvPr/>
          </p:nvGrpSpPr>
          <p:grpSpPr>
            <a:xfrm>
              <a:off x="2159827" y="11577779"/>
              <a:ext cx="6477100" cy="1168071"/>
              <a:chOff x="2159827" y="11577779"/>
              <a:chExt cx="6477100" cy="1168071"/>
            </a:xfrm>
          </p:grpSpPr>
          <p:sp>
            <p:nvSpPr>
              <p:cNvPr id="28" name="右矢印 27">
                <a:extLst>
                  <a:ext uri="{FF2B5EF4-FFF2-40B4-BE49-F238E27FC236}">
                    <a16:creationId xmlns:a16="http://schemas.microsoft.com/office/drawing/2014/main" id="{99A51F47-3BBD-0F41-8A36-AA189451A311}"/>
                  </a:ext>
                </a:extLst>
              </p:cNvPr>
              <p:cNvSpPr/>
              <p:nvPr/>
            </p:nvSpPr>
            <p:spPr>
              <a:xfrm flipH="1">
                <a:off x="2159827" y="11577779"/>
                <a:ext cx="6477100" cy="1168071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99724CD7-6DF6-D24B-81DF-C17663E76CE6}"/>
                  </a:ext>
                </a:extLst>
              </p:cNvPr>
              <p:cNvSpPr txBox="1"/>
              <p:nvPr/>
            </p:nvSpPr>
            <p:spPr>
              <a:xfrm>
                <a:off x="2964211" y="11917081"/>
                <a:ext cx="50488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b="0">
                    <a:solidFill>
                      <a:schemeClr val="bg2"/>
                    </a:solidFill>
                  </a:rPr>
                  <a:t>学習が行なわれる方向</a:t>
                </a:r>
                <a:endParaRPr kumimoji="1" lang="en-US" altLang="ja-JP" sz="3200" b="0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536B2797-1253-9B43-ADE5-4A6E8F209010}"/>
                </a:ext>
              </a:extLst>
            </p:cNvPr>
            <p:cNvGrpSpPr/>
            <p:nvPr/>
          </p:nvGrpSpPr>
          <p:grpSpPr>
            <a:xfrm>
              <a:off x="829073" y="5699273"/>
              <a:ext cx="9113414" cy="5509790"/>
              <a:chOff x="829073" y="5699273"/>
              <a:chExt cx="9113414" cy="5509790"/>
            </a:xfrm>
          </p:grpSpPr>
          <p:grpSp>
            <p:nvGrpSpPr>
              <p:cNvPr id="70" name="グループ化 69">
                <a:extLst>
                  <a:ext uri="{FF2B5EF4-FFF2-40B4-BE49-F238E27FC236}">
                    <a16:creationId xmlns:a16="http://schemas.microsoft.com/office/drawing/2014/main" id="{EE1B9834-5790-924E-AFF7-65223E229253}"/>
                  </a:ext>
                </a:extLst>
              </p:cNvPr>
              <p:cNvGrpSpPr/>
              <p:nvPr/>
            </p:nvGrpSpPr>
            <p:grpSpPr>
              <a:xfrm>
                <a:off x="829073" y="6616316"/>
                <a:ext cx="6459661" cy="4585873"/>
                <a:chOff x="5244000" y="6317856"/>
                <a:chExt cx="6459661" cy="4584780"/>
              </a:xfrm>
            </p:grpSpPr>
            <p:sp>
              <p:nvSpPr>
                <p:cNvPr id="77" name="円/楕円 76">
                  <a:extLst>
                    <a:ext uri="{FF2B5EF4-FFF2-40B4-BE49-F238E27FC236}">
                      <a16:creationId xmlns:a16="http://schemas.microsoft.com/office/drawing/2014/main" id="{B0D51F89-9D92-7C47-B293-CDFBC39F2AED}"/>
                    </a:ext>
                  </a:extLst>
                </p:cNvPr>
                <p:cNvSpPr/>
                <p:nvPr/>
              </p:nvSpPr>
              <p:spPr>
                <a:xfrm>
                  <a:off x="9183661" y="7994238"/>
                  <a:ext cx="1260000" cy="126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571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9" name="直線コネクタ 78">
                  <a:extLst>
                    <a:ext uri="{FF2B5EF4-FFF2-40B4-BE49-F238E27FC236}">
                      <a16:creationId xmlns:a16="http://schemas.microsoft.com/office/drawing/2014/main" id="{BD9A4500-21BF-E543-8A47-B9F04CD18348}"/>
                    </a:ext>
                  </a:extLst>
                </p:cNvPr>
                <p:cNvCxnSpPr>
                  <a:cxnSpLocks/>
                  <a:stCxn id="77" idx="6"/>
                </p:cNvCxnSpPr>
                <p:nvPr/>
              </p:nvCxnSpPr>
              <p:spPr>
                <a:xfrm>
                  <a:off x="10443661" y="8624238"/>
                  <a:ext cx="1260000" cy="0"/>
                </a:xfrm>
                <a:prstGeom prst="line">
                  <a:avLst/>
                </a:prstGeom>
                <a:ln w="57150"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線コネクタ 79">
                  <a:extLst>
                    <a:ext uri="{FF2B5EF4-FFF2-40B4-BE49-F238E27FC236}">
                      <a16:creationId xmlns:a16="http://schemas.microsoft.com/office/drawing/2014/main" id="{4F4D2A3A-90AF-344B-BC94-4ABFC51F5962}"/>
                    </a:ext>
                  </a:extLst>
                </p:cNvPr>
                <p:cNvCxnSpPr>
                  <a:cxnSpLocks/>
                  <a:stCxn id="87" idx="6"/>
                  <a:endCxn id="77" idx="3"/>
                </p:cNvCxnSpPr>
                <p:nvPr/>
              </p:nvCxnSpPr>
              <p:spPr>
                <a:xfrm flipV="1">
                  <a:off x="7781972" y="9069715"/>
                  <a:ext cx="1586212" cy="1202921"/>
                </a:xfrm>
                <a:prstGeom prst="line">
                  <a:avLst/>
                </a:prstGeom>
                <a:ln w="57150"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1" name="テキスト ボックス 80">
                      <a:extLst>
                        <a:ext uri="{FF2B5EF4-FFF2-40B4-BE49-F238E27FC236}">
                          <a16:creationId xmlns:a16="http://schemas.microsoft.com/office/drawing/2014/main" id="{66822F98-0635-8D4F-B45E-B78DFF4E12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44000" y="8000762"/>
                      <a:ext cx="125097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ja-JP" sz="3200" b="0" dirty="0"/>
                    </a:p>
                  </p:txBody>
                </p:sp>
              </mc:Choice>
              <mc:Fallback>
                <p:sp>
                  <p:nvSpPr>
                    <p:cNvPr id="81" name="テキスト ボックス 80">
                      <a:extLst>
                        <a:ext uri="{FF2B5EF4-FFF2-40B4-BE49-F238E27FC236}">
                          <a16:creationId xmlns:a16="http://schemas.microsoft.com/office/drawing/2014/main" id="{66822F98-0635-8D4F-B45E-B78DFF4E12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44000" y="8000762"/>
                      <a:ext cx="1250979" cy="58477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3" name="直線コネクタ 82">
                  <a:extLst>
                    <a:ext uri="{FF2B5EF4-FFF2-40B4-BE49-F238E27FC236}">
                      <a16:creationId xmlns:a16="http://schemas.microsoft.com/office/drawing/2014/main" id="{334A35DF-F996-1C4F-A727-27207CF1BBDA}"/>
                    </a:ext>
                  </a:extLst>
                </p:cNvPr>
                <p:cNvCxnSpPr>
                  <a:cxnSpLocks/>
                  <a:stCxn id="85" idx="6"/>
                  <a:endCxn id="77" idx="1"/>
                </p:cNvCxnSpPr>
                <p:nvPr/>
              </p:nvCxnSpPr>
              <p:spPr>
                <a:xfrm>
                  <a:off x="7781972" y="6975840"/>
                  <a:ext cx="1586212" cy="1202921"/>
                </a:xfrm>
                <a:prstGeom prst="line">
                  <a:avLst/>
                </a:prstGeom>
                <a:ln w="57150"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線コネクタ 83">
                  <a:extLst>
                    <a:ext uri="{FF2B5EF4-FFF2-40B4-BE49-F238E27FC236}">
                      <a16:creationId xmlns:a16="http://schemas.microsoft.com/office/drawing/2014/main" id="{E1192B29-023F-5245-9FD5-21BAC3923B0E}"/>
                    </a:ext>
                  </a:extLst>
                </p:cNvPr>
                <p:cNvCxnSpPr>
                  <a:cxnSpLocks/>
                  <a:stCxn id="86" idx="6"/>
                  <a:endCxn id="77" idx="2"/>
                </p:cNvCxnSpPr>
                <p:nvPr/>
              </p:nvCxnSpPr>
              <p:spPr>
                <a:xfrm>
                  <a:off x="7781972" y="8624238"/>
                  <a:ext cx="1401689" cy="0"/>
                </a:xfrm>
                <a:prstGeom prst="line">
                  <a:avLst/>
                </a:prstGeom>
                <a:ln w="57150"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円/楕円 84">
                  <a:extLst>
                    <a:ext uri="{FF2B5EF4-FFF2-40B4-BE49-F238E27FC236}">
                      <a16:creationId xmlns:a16="http://schemas.microsoft.com/office/drawing/2014/main" id="{1006ECB1-9D67-6C46-98DF-31D6ECEB4AC9}"/>
                    </a:ext>
                  </a:extLst>
                </p:cNvPr>
                <p:cNvSpPr/>
                <p:nvPr/>
              </p:nvSpPr>
              <p:spPr>
                <a:xfrm>
                  <a:off x="6521972" y="6345840"/>
                  <a:ext cx="1260000" cy="126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571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" name="円/楕円 85">
                  <a:extLst>
                    <a:ext uri="{FF2B5EF4-FFF2-40B4-BE49-F238E27FC236}">
                      <a16:creationId xmlns:a16="http://schemas.microsoft.com/office/drawing/2014/main" id="{1227F50F-C6C9-9E4F-8528-0B734A9D68F7}"/>
                    </a:ext>
                  </a:extLst>
                </p:cNvPr>
                <p:cNvSpPr/>
                <p:nvPr/>
              </p:nvSpPr>
              <p:spPr>
                <a:xfrm>
                  <a:off x="6521972" y="7994238"/>
                  <a:ext cx="1260000" cy="126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571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" name="円/楕円 86">
                  <a:extLst>
                    <a:ext uri="{FF2B5EF4-FFF2-40B4-BE49-F238E27FC236}">
                      <a16:creationId xmlns:a16="http://schemas.microsoft.com/office/drawing/2014/main" id="{FA74D085-163D-AD47-B5A4-D21F2EAC9634}"/>
                    </a:ext>
                  </a:extLst>
                </p:cNvPr>
                <p:cNvSpPr/>
                <p:nvPr/>
              </p:nvSpPr>
              <p:spPr>
                <a:xfrm>
                  <a:off x="6521972" y="9642636"/>
                  <a:ext cx="1260000" cy="126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571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88" name="直線コネクタ 87">
                  <a:extLst>
                    <a:ext uri="{FF2B5EF4-FFF2-40B4-BE49-F238E27FC236}">
                      <a16:creationId xmlns:a16="http://schemas.microsoft.com/office/drawing/2014/main" id="{B23BA0BB-1E55-6242-BD0F-B653611723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61615" y="6975840"/>
                  <a:ext cx="1260000" cy="0"/>
                </a:xfrm>
                <a:prstGeom prst="line">
                  <a:avLst/>
                </a:prstGeom>
                <a:ln w="57150"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線コネクタ 88">
                  <a:extLst>
                    <a:ext uri="{FF2B5EF4-FFF2-40B4-BE49-F238E27FC236}">
                      <a16:creationId xmlns:a16="http://schemas.microsoft.com/office/drawing/2014/main" id="{D7465409-7B8F-144F-863F-A9EAA6AA0A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61615" y="8624238"/>
                  <a:ext cx="1260000" cy="13085"/>
                </a:xfrm>
                <a:prstGeom prst="line">
                  <a:avLst/>
                </a:prstGeom>
                <a:ln w="57150"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線コネクタ 89">
                  <a:extLst>
                    <a:ext uri="{FF2B5EF4-FFF2-40B4-BE49-F238E27FC236}">
                      <a16:creationId xmlns:a16="http://schemas.microsoft.com/office/drawing/2014/main" id="{79ABDBAE-2C5F-D441-B755-648AF62A65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61615" y="10272636"/>
                  <a:ext cx="1260000" cy="0"/>
                </a:xfrm>
                <a:prstGeom prst="line">
                  <a:avLst/>
                </a:prstGeom>
                <a:ln w="57150"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1" name="テキスト ボックス 90">
                      <a:extLst>
                        <a:ext uri="{FF2B5EF4-FFF2-40B4-BE49-F238E27FC236}">
                          <a16:creationId xmlns:a16="http://schemas.microsoft.com/office/drawing/2014/main" id="{2C163405-94E4-6F49-8312-4921076CA6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51078" y="9643478"/>
                      <a:ext cx="125097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ja-JP" sz="3200" b="0" dirty="0"/>
                    </a:p>
                  </p:txBody>
                </p:sp>
              </mc:Choice>
              <mc:Fallback>
                <p:sp>
                  <p:nvSpPr>
                    <p:cNvPr id="91" name="テキスト ボックス 90">
                      <a:extLst>
                        <a:ext uri="{FF2B5EF4-FFF2-40B4-BE49-F238E27FC236}">
                          <a16:creationId xmlns:a16="http://schemas.microsoft.com/office/drawing/2014/main" id="{2C163405-94E4-6F49-8312-4921076CA6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51078" y="9643478"/>
                      <a:ext cx="1250979" cy="58477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212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2" name="テキスト ボックス 91">
                      <a:extLst>
                        <a:ext uri="{FF2B5EF4-FFF2-40B4-BE49-F238E27FC236}">
                          <a16:creationId xmlns:a16="http://schemas.microsoft.com/office/drawing/2014/main" id="{FB68328A-E52A-1243-BD22-44A34C6BCB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51077" y="6317856"/>
                      <a:ext cx="125097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kumimoji="1" lang="en-US" altLang="ja-JP" sz="3200" b="0" dirty="0"/>
                    </a:p>
                  </p:txBody>
                </p:sp>
              </mc:Choice>
              <mc:Fallback>
                <p:sp>
                  <p:nvSpPr>
                    <p:cNvPr id="92" name="テキスト ボックス 91">
                      <a:extLst>
                        <a:ext uri="{FF2B5EF4-FFF2-40B4-BE49-F238E27FC236}">
                          <a16:creationId xmlns:a16="http://schemas.microsoft.com/office/drawing/2014/main" id="{FB68328A-E52A-1243-BD22-44A34C6BCB1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51077" y="6317856"/>
                      <a:ext cx="1250979" cy="58477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B6757E8B-C64D-D540-B021-57874C87C69D}"/>
                  </a:ext>
                </a:extLst>
              </p:cNvPr>
              <p:cNvSpPr/>
              <p:nvPr/>
            </p:nvSpPr>
            <p:spPr>
              <a:xfrm>
                <a:off x="4768377" y="9948763"/>
                <a:ext cx="1260000" cy="1260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4" name="直線コネクタ 93">
                <a:extLst>
                  <a:ext uri="{FF2B5EF4-FFF2-40B4-BE49-F238E27FC236}">
                    <a16:creationId xmlns:a16="http://schemas.microsoft.com/office/drawing/2014/main" id="{A1BA9DB6-D64C-3948-9DA6-02A0C97B0D61}"/>
                  </a:ext>
                </a:extLst>
              </p:cNvPr>
              <p:cNvCxnSpPr>
                <a:cxnSpLocks/>
                <a:stCxn id="85" idx="6"/>
                <a:endCxn id="93" idx="1"/>
              </p:cNvCxnSpPr>
              <p:nvPr/>
            </p:nvCxnSpPr>
            <p:spPr>
              <a:xfrm>
                <a:off x="3367045" y="7274457"/>
                <a:ext cx="1585855" cy="2858873"/>
              </a:xfrm>
              <a:prstGeom prst="line">
                <a:avLst/>
              </a:prstGeom>
              <a:ln w="571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コネクタ 94">
                <a:extLst>
                  <a:ext uri="{FF2B5EF4-FFF2-40B4-BE49-F238E27FC236}">
                    <a16:creationId xmlns:a16="http://schemas.microsoft.com/office/drawing/2014/main" id="{DB55C492-E75D-CA49-8BB0-59BC442556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6688" y="8930122"/>
                <a:ext cx="1423463" cy="1385679"/>
              </a:xfrm>
              <a:prstGeom prst="line">
                <a:avLst/>
              </a:prstGeom>
              <a:ln w="571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57908276-D95B-744D-8EFF-4CEDD289217C}"/>
                  </a:ext>
                </a:extLst>
              </p:cNvPr>
              <p:cNvCxnSpPr>
                <a:cxnSpLocks/>
                <a:endCxn id="93" idx="2"/>
              </p:cNvCxnSpPr>
              <p:nvPr/>
            </p:nvCxnSpPr>
            <p:spPr>
              <a:xfrm>
                <a:off x="3366688" y="10578913"/>
                <a:ext cx="1401689" cy="0"/>
              </a:xfrm>
              <a:prstGeom prst="line">
                <a:avLst/>
              </a:prstGeom>
              <a:ln w="571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円/楕円 96">
                <a:extLst>
                  <a:ext uri="{FF2B5EF4-FFF2-40B4-BE49-F238E27FC236}">
                    <a16:creationId xmlns:a16="http://schemas.microsoft.com/office/drawing/2014/main" id="{F79D8D24-346F-8D42-BB05-4A50FB376D49}"/>
                  </a:ext>
                </a:extLst>
              </p:cNvPr>
              <p:cNvSpPr/>
              <p:nvPr/>
            </p:nvSpPr>
            <p:spPr>
              <a:xfrm>
                <a:off x="4768377" y="5710915"/>
                <a:ext cx="1260000" cy="1260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0E097B7F-DD69-BB4C-BB8F-4817FC7F7F37}"/>
                  </a:ext>
                </a:extLst>
              </p:cNvPr>
              <p:cNvCxnSpPr>
                <a:cxnSpLocks/>
                <a:endCxn id="97" idx="2"/>
              </p:cNvCxnSpPr>
              <p:nvPr/>
            </p:nvCxnSpPr>
            <p:spPr>
              <a:xfrm>
                <a:off x="3366688" y="6341065"/>
                <a:ext cx="1401689" cy="0"/>
              </a:xfrm>
              <a:prstGeom prst="line">
                <a:avLst/>
              </a:prstGeom>
              <a:ln w="571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円/楕円 98">
                <a:extLst>
                  <a:ext uri="{FF2B5EF4-FFF2-40B4-BE49-F238E27FC236}">
                    <a16:creationId xmlns:a16="http://schemas.microsoft.com/office/drawing/2014/main" id="{5D91999B-EB1B-7B4A-B3A1-7A0AF7925A7D}"/>
                  </a:ext>
                </a:extLst>
              </p:cNvPr>
              <p:cNvSpPr/>
              <p:nvPr/>
            </p:nvSpPr>
            <p:spPr>
              <a:xfrm>
                <a:off x="7288734" y="8290888"/>
                <a:ext cx="1260000" cy="1260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B938E444-AA63-E14E-85D8-B8DF9FA8E20A}"/>
                  </a:ext>
                </a:extLst>
              </p:cNvPr>
              <p:cNvCxnSpPr>
                <a:cxnSpLocks/>
                <a:stCxn id="97" idx="6"/>
                <a:endCxn id="99" idx="1"/>
              </p:cNvCxnSpPr>
              <p:nvPr/>
            </p:nvCxnSpPr>
            <p:spPr>
              <a:xfrm>
                <a:off x="6028377" y="6341065"/>
                <a:ext cx="1444880" cy="2134390"/>
              </a:xfrm>
              <a:prstGeom prst="line">
                <a:avLst/>
              </a:prstGeom>
              <a:ln w="571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>
                <a:extLst>
                  <a:ext uri="{FF2B5EF4-FFF2-40B4-BE49-F238E27FC236}">
                    <a16:creationId xmlns:a16="http://schemas.microsoft.com/office/drawing/2014/main" id="{46EDCA14-8673-2F42-A3B7-9A23967ED09C}"/>
                  </a:ext>
                </a:extLst>
              </p:cNvPr>
              <p:cNvCxnSpPr>
                <a:cxnSpLocks/>
                <a:stCxn id="93" idx="6"/>
                <a:endCxn id="99" idx="3"/>
              </p:cNvCxnSpPr>
              <p:nvPr/>
            </p:nvCxnSpPr>
            <p:spPr>
              <a:xfrm flipV="1">
                <a:off x="6028377" y="9366621"/>
                <a:ext cx="1444880" cy="1212292"/>
              </a:xfrm>
              <a:prstGeom prst="line">
                <a:avLst/>
              </a:prstGeom>
              <a:ln w="571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2" name="テキスト ボックス 101">
                    <a:extLst>
                      <a:ext uri="{FF2B5EF4-FFF2-40B4-BE49-F238E27FC236}">
                        <a16:creationId xmlns:a16="http://schemas.microsoft.com/office/drawing/2014/main" id="{A450C6A5-BAE5-8A40-A15D-A54284383A2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00" y="5699273"/>
                    <a:ext cx="1250979" cy="5849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>
              <p:sp>
                <p:nvSpPr>
                  <p:cNvPr id="102" name="テキスト ボックス 101">
                    <a:extLst>
                      <a:ext uri="{FF2B5EF4-FFF2-40B4-BE49-F238E27FC236}">
                        <a16:creationId xmlns:a16="http://schemas.microsoft.com/office/drawing/2014/main" id="{A450C6A5-BAE5-8A40-A15D-A54284383A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5700" y="5699273"/>
                    <a:ext cx="1250979" cy="58491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1A492F0C-2911-134F-9DC7-CBC4C97FA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0798" y="8906909"/>
                <a:ext cx="1401689" cy="0"/>
              </a:xfrm>
              <a:prstGeom prst="line">
                <a:avLst/>
              </a:prstGeom>
              <a:ln w="571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B53240FE-CA84-C544-AFCD-34F264B05E1B}"/>
                      </a:ext>
                    </a:extLst>
                  </p:cNvPr>
                  <p:cNvSpPr txBox="1"/>
                  <p:nvPr/>
                </p:nvSpPr>
                <p:spPr>
                  <a:xfrm>
                    <a:off x="8609810" y="8265117"/>
                    <a:ext cx="1250979" cy="5849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kumimoji="1" lang="en-US" altLang="ja-JP" sz="3200" b="0" i="1" dirty="0"/>
                  </a:p>
                </p:txBody>
              </p:sp>
            </mc:Choice>
            <mc:Fallback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B53240FE-CA84-C544-AFCD-34F264B05E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09810" y="8265117"/>
                    <a:ext cx="1250979" cy="58490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063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23" name="三角形 122">
            <a:extLst>
              <a:ext uri="{FF2B5EF4-FFF2-40B4-BE49-F238E27FC236}">
                <a16:creationId xmlns:a16="http://schemas.microsoft.com/office/drawing/2014/main" id="{49D9E827-D02D-D647-802C-982CE2A161D1}"/>
              </a:ext>
            </a:extLst>
          </p:cNvPr>
          <p:cNvSpPr/>
          <p:nvPr/>
        </p:nvSpPr>
        <p:spPr>
          <a:xfrm rot="5400000">
            <a:off x="1076238" y="4876973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124" name="テキスト プレースホルダー 29">
            <a:extLst>
              <a:ext uri="{FF2B5EF4-FFF2-40B4-BE49-F238E27FC236}">
                <a16:creationId xmlns:a16="http://schemas.microsoft.com/office/drawing/2014/main" id="{4E2CBDA8-E2EF-1D4D-AF6F-177E401DA90B}"/>
              </a:ext>
            </a:extLst>
          </p:cNvPr>
          <p:cNvSpPr txBox="1">
            <a:spLocks/>
          </p:cNvSpPr>
          <p:nvPr/>
        </p:nvSpPr>
        <p:spPr>
          <a:xfrm>
            <a:off x="1568600" y="4761699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2.2 </a:t>
            </a:r>
            <a:r>
              <a:rPr lang="ja-JP" altLang="en-US"/>
              <a:t>更新式を用いて出力層から順に全ての重みを更新</a:t>
            </a:r>
          </a:p>
        </p:txBody>
      </p:sp>
      <p:sp>
        <p:nvSpPr>
          <p:cNvPr id="126" name="角丸四角形吹き出し 207">
            <a:extLst>
              <a:ext uri="{FF2B5EF4-FFF2-40B4-BE49-F238E27FC236}">
                <a16:creationId xmlns:a16="http://schemas.microsoft.com/office/drawing/2014/main" id="{45D3AD26-EB8E-2E49-B1B4-34C2FB639952}"/>
              </a:ext>
            </a:extLst>
          </p:cNvPr>
          <p:cNvSpPr/>
          <p:nvPr/>
        </p:nvSpPr>
        <p:spPr>
          <a:xfrm>
            <a:off x="261016" y="9443338"/>
            <a:ext cx="9117850" cy="904015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4000" dirty="0">
                <a:solidFill>
                  <a:schemeClr val="tx1"/>
                </a:solidFill>
              </a:rPr>
              <a:t>このような</a:t>
            </a:r>
            <a:r>
              <a:rPr lang="ja-JP" altLang="en-US" sz="4000">
                <a:solidFill>
                  <a:schemeClr val="tx1"/>
                </a:solidFill>
              </a:rPr>
              <a:t>方法を</a:t>
            </a:r>
            <a:r>
              <a:rPr lang="ja-JP" altLang="en-US" sz="4000" b="1">
                <a:solidFill>
                  <a:schemeClr val="accent2"/>
                </a:solidFill>
              </a:rPr>
              <a:t>誤差逆伝播法</a:t>
            </a:r>
            <a:r>
              <a:rPr lang="ja-JP" altLang="en-US" sz="4000">
                <a:solidFill>
                  <a:schemeClr val="tx1"/>
                </a:solidFill>
              </a:rPr>
              <a:t>と</a:t>
            </a:r>
            <a:r>
              <a:rPr lang="ja-JP" altLang="en-US" sz="4000" dirty="0">
                <a:solidFill>
                  <a:schemeClr val="tx1"/>
                </a:solidFill>
              </a:rPr>
              <a:t>いう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11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FA14A6-0D9E-F944-A74B-1E708819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C34FE04-EE9D-7D44-9829-11CE9513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D4C348-5BD4-1540-B112-8C69463C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25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78BFFF-09EC-454C-829E-0C71931A5A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71270CA5-4AA6-914D-99FB-63DD54207A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/>
              <a:t>参考文献</a:t>
            </a:r>
          </a:p>
        </p:txBody>
      </p:sp>
      <p:sp>
        <p:nvSpPr>
          <p:cNvPr id="19" name="スライド番号プレースホルダー 3">
            <a:extLst>
              <a:ext uri="{FF2B5EF4-FFF2-40B4-BE49-F238E27FC236}">
                <a16:creationId xmlns:a16="http://schemas.microsoft.com/office/drawing/2014/main" id="{32949DE9-6A62-D443-9A2C-DAB3326CA534}"/>
              </a:ext>
            </a:extLst>
          </p:cNvPr>
          <p:cNvSpPr txBox="1">
            <a:spLocks/>
          </p:cNvSpPr>
          <p:nvPr/>
        </p:nvSpPr>
        <p:spPr>
          <a:xfrm>
            <a:off x="14358262" y="13305981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1828800" rtl="0" eaLnBrk="1" latinLnBrk="0" hangingPunct="1">
              <a:defRPr kumimoji="1"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242BC1-393D-1248-985B-18DA624F2964}" type="slidenum">
              <a:rPr lang="ja-JP" altLang="en-US" smtClean="0"/>
              <a:pPr/>
              <a:t>25</a:t>
            </a:fld>
            <a:endParaRPr lang="ja-JP" altLang="en-US"/>
          </a:p>
        </p:txBody>
      </p: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2545E3D7-688A-2642-80EB-560081524E79}"/>
              </a:ext>
            </a:extLst>
          </p:cNvPr>
          <p:cNvGrpSpPr/>
          <p:nvPr/>
        </p:nvGrpSpPr>
        <p:grpSpPr>
          <a:xfrm>
            <a:off x="617232" y="1660202"/>
            <a:ext cx="539448" cy="487368"/>
            <a:chOff x="400056" y="1061560"/>
            <a:chExt cx="269724" cy="243684"/>
          </a:xfrm>
        </p:grpSpPr>
        <p:sp>
          <p:nvSpPr>
            <p:cNvPr id="114" name="三角形 113">
              <a:extLst>
                <a:ext uri="{FF2B5EF4-FFF2-40B4-BE49-F238E27FC236}">
                  <a16:creationId xmlns:a16="http://schemas.microsoft.com/office/drawing/2014/main" id="{92EC7309-509F-5F43-B73F-30E81CEA6FB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15" name="三角形 114">
              <a:extLst>
                <a:ext uri="{FF2B5EF4-FFF2-40B4-BE49-F238E27FC236}">
                  <a16:creationId xmlns:a16="http://schemas.microsoft.com/office/drawing/2014/main" id="{1F648366-1EE9-C14F-B82C-A939A4881FCF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16" name="テキスト プレースホルダー 27">
            <a:extLst>
              <a:ext uri="{FF2B5EF4-FFF2-40B4-BE49-F238E27FC236}">
                <a16:creationId xmlns:a16="http://schemas.microsoft.com/office/drawing/2014/main" id="{3B326B13-949E-D94E-9EC6-F5B7562920AE}"/>
              </a:ext>
            </a:extLst>
          </p:cNvPr>
          <p:cNvSpPr txBox="1">
            <a:spLocks/>
          </p:cNvSpPr>
          <p:nvPr/>
        </p:nvSpPr>
        <p:spPr>
          <a:xfrm>
            <a:off x="1254486" y="1587577"/>
            <a:ext cx="16360654" cy="99783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中井悦司</a:t>
            </a:r>
            <a:r>
              <a:rPr lang="en-US" altLang="ja-JP" dirty="0"/>
              <a:t>,IT</a:t>
            </a:r>
            <a:r>
              <a:rPr lang="ja-JP" altLang="en-US"/>
              <a:t>エンジニアのための機械学習入門</a:t>
            </a:r>
            <a:r>
              <a:rPr lang="en-US" altLang="ja-JP" dirty="0"/>
              <a:t>,</a:t>
            </a:r>
            <a:r>
              <a:rPr lang="ja-JP" altLang="en-US"/>
              <a:t>技術評論社</a:t>
            </a:r>
            <a:r>
              <a:rPr lang="en-US" altLang="ja-JP" dirty="0"/>
              <a:t>,2015</a:t>
            </a:r>
            <a:endParaRPr lang="ja-JP" altLang="en-US" dirty="0"/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8DB9FD6E-7799-E846-ABC6-21CEC6EDAE81}"/>
              </a:ext>
            </a:extLst>
          </p:cNvPr>
          <p:cNvGrpSpPr/>
          <p:nvPr/>
        </p:nvGrpSpPr>
        <p:grpSpPr>
          <a:xfrm>
            <a:off x="617232" y="2503349"/>
            <a:ext cx="539448" cy="487368"/>
            <a:chOff x="400056" y="1061560"/>
            <a:chExt cx="269724" cy="243684"/>
          </a:xfrm>
        </p:grpSpPr>
        <p:sp>
          <p:nvSpPr>
            <p:cNvPr id="61" name="三角形 60">
              <a:extLst>
                <a:ext uri="{FF2B5EF4-FFF2-40B4-BE49-F238E27FC236}">
                  <a16:creationId xmlns:a16="http://schemas.microsoft.com/office/drawing/2014/main" id="{40D898D2-1D4E-4B40-AED6-0C77D1A695E6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62" name="三角形 61">
              <a:extLst>
                <a:ext uri="{FF2B5EF4-FFF2-40B4-BE49-F238E27FC236}">
                  <a16:creationId xmlns:a16="http://schemas.microsoft.com/office/drawing/2014/main" id="{E84FDC1D-3E93-164F-8DFE-92DA285069E4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63" name="テキスト プレースホルダー 27">
            <a:extLst>
              <a:ext uri="{FF2B5EF4-FFF2-40B4-BE49-F238E27FC236}">
                <a16:creationId xmlns:a16="http://schemas.microsoft.com/office/drawing/2014/main" id="{9C5C0367-D521-FA4A-A90A-7142475BC71C}"/>
              </a:ext>
            </a:extLst>
          </p:cNvPr>
          <p:cNvSpPr txBox="1">
            <a:spLocks/>
          </p:cNvSpPr>
          <p:nvPr/>
        </p:nvSpPr>
        <p:spPr>
          <a:xfrm>
            <a:off x="1254486" y="2430724"/>
            <a:ext cx="17706374" cy="8768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400"/>
              <a:t>高卒でもわかる機械学習</a:t>
            </a:r>
            <a:r>
              <a:rPr lang="en-US" altLang="ja-JP" sz="4400" dirty="0"/>
              <a:t>(2)〜(6),</a:t>
            </a:r>
            <a:r>
              <a:rPr lang="en" altLang="ja-JP" sz="4400" dirty="0">
                <a:hlinkClick r:id="rId3"/>
              </a:rPr>
              <a:t>http://hokuts.com/</a:t>
            </a:r>
            <a:endParaRPr lang="ja-JP" altLang="en-US" sz="4400" dirty="0"/>
          </a:p>
        </p:txBody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CB4BA62D-D314-8A4E-BC9C-218125BDB18C}"/>
              </a:ext>
            </a:extLst>
          </p:cNvPr>
          <p:cNvGrpSpPr/>
          <p:nvPr/>
        </p:nvGrpSpPr>
        <p:grpSpPr>
          <a:xfrm>
            <a:off x="617232" y="3338651"/>
            <a:ext cx="539448" cy="487368"/>
            <a:chOff x="400056" y="1061560"/>
            <a:chExt cx="269724" cy="243684"/>
          </a:xfrm>
        </p:grpSpPr>
        <p:sp>
          <p:nvSpPr>
            <p:cNvPr id="65" name="三角形 64">
              <a:extLst>
                <a:ext uri="{FF2B5EF4-FFF2-40B4-BE49-F238E27FC236}">
                  <a16:creationId xmlns:a16="http://schemas.microsoft.com/office/drawing/2014/main" id="{2D6D54ED-3911-ED4C-888F-3D15A3A4663F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66" name="三角形 65">
              <a:extLst>
                <a:ext uri="{FF2B5EF4-FFF2-40B4-BE49-F238E27FC236}">
                  <a16:creationId xmlns:a16="http://schemas.microsoft.com/office/drawing/2014/main" id="{FCBA347C-FEAF-234F-BC02-B239B1919ECF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67" name="テキスト プレースホルダー 27">
            <a:extLst>
              <a:ext uri="{FF2B5EF4-FFF2-40B4-BE49-F238E27FC236}">
                <a16:creationId xmlns:a16="http://schemas.microsoft.com/office/drawing/2014/main" id="{7C34698A-5EFA-A849-A9F4-FE6754F2EE79}"/>
              </a:ext>
            </a:extLst>
          </p:cNvPr>
          <p:cNvSpPr txBox="1">
            <a:spLocks/>
          </p:cNvSpPr>
          <p:nvPr/>
        </p:nvSpPr>
        <p:spPr>
          <a:xfrm>
            <a:off x="1254486" y="3266025"/>
            <a:ext cx="14600865" cy="25580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ja-JP" altLang="en-US" sz="4400"/>
              <a:t>ディープラーニング</a:t>
            </a:r>
            <a:r>
              <a:rPr lang="en-US" altLang="ja-JP" sz="4400" dirty="0"/>
              <a:t>(</a:t>
            </a:r>
            <a:r>
              <a:rPr lang="ja-JP" altLang="en-US" sz="4400"/>
              <a:t>深層学習</a:t>
            </a:r>
            <a:r>
              <a:rPr lang="en-US" altLang="ja-JP" sz="4400" dirty="0"/>
              <a:t>)</a:t>
            </a:r>
            <a:r>
              <a:rPr lang="ja-JP" altLang="en-US" sz="4400"/>
              <a:t>を理解してみる</a:t>
            </a:r>
            <a:endParaRPr lang="en-US" altLang="ja-JP" sz="4400" dirty="0"/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altLang="ja-JP" sz="4400" dirty="0"/>
              <a:t>(</a:t>
            </a:r>
            <a:r>
              <a:rPr lang="ja-JP" altLang="en-US" sz="4400"/>
              <a:t>勾配降下法：最急降下法と確率的勾配降下法</a:t>
            </a:r>
            <a:r>
              <a:rPr lang="en-US" altLang="ja-JP" sz="4400" dirty="0"/>
              <a:t>),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altLang="ja-JP" sz="4400" dirty="0"/>
              <a:t> </a:t>
            </a:r>
            <a:r>
              <a:rPr lang="en" altLang="ja-JP" sz="4400" dirty="0">
                <a:hlinkClick r:id="rId4"/>
              </a:rPr>
              <a:t>http://yaju3d.hatenablog.jp/entry/2017/08/27/233459</a:t>
            </a:r>
            <a:endParaRPr lang="ja-JP" altLang="en-US" sz="4400" dirty="0"/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0A97D3F2-B2DD-DA4E-A1E0-331F1C8E6A56}"/>
              </a:ext>
            </a:extLst>
          </p:cNvPr>
          <p:cNvGrpSpPr/>
          <p:nvPr/>
        </p:nvGrpSpPr>
        <p:grpSpPr>
          <a:xfrm>
            <a:off x="617232" y="5898019"/>
            <a:ext cx="539448" cy="487368"/>
            <a:chOff x="400056" y="1061560"/>
            <a:chExt cx="269724" cy="243684"/>
          </a:xfrm>
        </p:grpSpPr>
        <p:sp>
          <p:nvSpPr>
            <p:cNvPr id="69" name="三角形 68">
              <a:extLst>
                <a:ext uri="{FF2B5EF4-FFF2-40B4-BE49-F238E27FC236}">
                  <a16:creationId xmlns:a16="http://schemas.microsoft.com/office/drawing/2014/main" id="{9024FADA-5D82-6542-8D72-914FD14DBA3D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71" name="三角形 70">
              <a:extLst>
                <a:ext uri="{FF2B5EF4-FFF2-40B4-BE49-F238E27FC236}">
                  <a16:creationId xmlns:a16="http://schemas.microsoft.com/office/drawing/2014/main" id="{64DF10AC-9320-2642-A24C-6663C7F934D2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72" name="テキスト プレースホルダー 27">
            <a:extLst>
              <a:ext uri="{FF2B5EF4-FFF2-40B4-BE49-F238E27FC236}">
                <a16:creationId xmlns:a16="http://schemas.microsoft.com/office/drawing/2014/main" id="{0F65A7B6-F922-0C4C-BCC1-EC7FC0728850}"/>
              </a:ext>
            </a:extLst>
          </p:cNvPr>
          <p:cNvSpPr txBox="1">
            <a:spLocks/>
          </p:cNvSpPr>
          <p:nvPr/>
        </p:nvSpPr>
        <p:spPr>
          <a:xfrm>
            <a:off x="1254486" y="5825393"/>
            <a:ext cx="17706374" cy="18160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ja-JP" altLang="en-US" sz="4400"/>
              <a:t>パーセプトロンとは？</a:t>
            </a:r>
            <a:r>
              <a:rPr lang="en-US" altLang="ja-JP" sz="4400" dirty="0"/>
              <a:t>,</a:t>
            </a:r>
            <a:r>
              <a:rPr lang="en" altLang="ja-JP" sz="4400" dirty="0"/>
              <a:t> </a:t>
            </a:r>
          </a:p>
          <a:p>
            <a:pPr>
              <a:spcBef>
                <a:spcPts val="800"/>
              </a:spcBef>
            </a:pPr>
            <a:r>
              <a:rPr lang="en" altLang="ja-JP" sz="4400" dirty="0">
                <a:hlinkClick r:id="rId5"/>
              </a:rPr>
              <a:t>https://</a:t>
            </a:r>
            <a:r>
              <a:rPr lang="en" altLang="ja-JP" sz="4400" dirty="0" err="1">
                <a:hlinkClick r:id="rId5"/>
              </a:rPr>
              <a:t>qiita.com</a:t>
            </a:r>
            <a:r>
              <a:rPr lang="en" altLang="ja-JP" sz="4400" dirty="0">
                <a:hlinkClick r:id="rId5"/>
              </a:rPr>
              <a:t>/</a:t>
            </a:r>
            <a:r>
              <a:rPr lang="en" altLang="ja-JP" sz="4400" dirty="0" err="1">
                <a:hlinkClick r:id="rId5"/>
              </a:rPr>
              <a:t>nishiy</a:t>
            </a:r>
            <a:r>
              <a:rPr lang="en" altLang="ja-JP" sz="4400" dirty="0">
                <a:hlinkClick r:id="rId5"/>
              </a:rPr>
              <a:t>-k/items/1e795f92a99422d4ba7b</a:t>
            </a:r>
            <a:endParaRPr lang="ja-JP" altLang="en-US" sz="4400" dirty="0"/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D68DB512-CF24-0F4C-8D18-B2D1238BCA54}"/>
              </a:ext>
            </a:extLst>
          </p:cNvPr>
          <p:cNvGrpSpPr/>
          <p:nvPr/>
        </p:nvGrpSpPr>
        <p:grpSpPr>
          <a:xfrm>
            <a:off x="283754" y="7796906"/>
            <a:ext cx="2160000" cy="934436"/>
            <a:chOff x="144665" y="525617"/>
            <a:chExt cx="1080000" cy="467218"/>
          </a:xfrm>
        </p:grpSpPr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046D9758-EF8E-7B4A-BD49-65EF42F0991E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23415FAC-1BFD-334F-85EF-8E81F1EF9433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sp>
        <p:nvSpPr>
          <p:cNvPr id="76" name="テキスト プレースホルダー 30">
            <a:extLst>
              <a:ext uri="{FF2B5EF4-FFF2-40B4-BE49-F238E27FC236}">
                <a16:creationId xmlns:a16="http://schemas.microsoft.com/office/drawing/2014/main" id="{2A344AB3-AB88-FA41-9F95-89CD37E55CC0}"/>
              </a:ext>
            </a:extLst>
          </p:cNvPr>
          <p:cNvSpPr txBox="1">
            <a:spLocks/>
          </p:cNvSpPr>
          <p:nvPr/>
        </p:nvSpPr>
        <p:spPr>
          <a:xfrm>
            <a:off x="565473" y="7967479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実際に触ってみたい人向け</a:t>
            </a: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A6E96C26-03E2-0642-84B4-DE64D97D33E2}"/>
              </a:ext>
            </a:extLst>
          </p:cNvPr>
          <p:cNvGrpSpPr/>
          <p:nvPr/>
        </p:nvGrpSpPr>
        <p:grpSpPr>
          <a:xfrm>
            <a:off x="613361" y="9041818"/>
            <a:ext cx="539448" cy="487368"/>
            <a:chOff x="400056" y="1061560"/>
            <a:chExt cx="269724" cy="243684"/>
          </a:xfrm>
        </p:grpSpPr>
        <p:sp>
          <p:nvSpPr>
            <p:cNvPr id="82" name="三角形 81">
              <a:extLst>
                <a:ext uri="{FF2B5EF4-FFF2-40B4-BE49-F238E27FC236}">
                  <a16:creationId xmlns:a16="http://schemas.microsoft.com/office/drawing/2014/main" id="{B6C8503A-F365-8D42-9CB8-76CF4BEE3339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05" name="三角形 104">
              <a:extLst>
                <a:ext uri="{FF2B5EF4-FFF2-40B4-BE49-F238E27FC236}">
                  <a16:creationId xmlns:a16="http://schemas.microsoft.com/office/drawing/2014/main" id="{0692A345-1131-CB4A-9966-EA7B5B854BEF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06" name="テキスト プレースホルダー 27">
            <a:extLst>
              <a:ext uri="{FF2B5EF4-FFF2-40B4-BE49-F238E27FC236}">
                <a16:creationId xmlns:a16="http://schemas.microsoft.com/office/drawing/2014/main" id="{99BEDC98-D779-944C-83A8-221BF6426B8B}"/>
              </a:ext>
            </a:extLst>
          </p:cNvPr>
          <p:cNvSpPr txBox="1">
            <a:spLocks/>
          </p:cNvSpPr>
          <p:nvPr/>
        </p:nvSpPr>
        <p:spPr>
          <a:xfrm>
            <a:off x="1250615" y="8969193"/>
            <a:ext cx="16632960" cy="1915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ja-JP" altLang="en-US" sz="4400"/>
              <a:t>単純パーセプトロンからの機械学習入門</a:t>
            </a:r>
            <a:r>
              <a:rPr lang="en-US" altLang="ja-JP" sz="4400" dirty="0"/>
              <a:t>,</a:t>
            </a:r>
          </a:p>
          <a:p>
            <a:pPr>
              <a:spcBef>
                <a:spcPts val="800"/>
              </a:spcBef>
            </a:pPr>
            <a:r>
              <a:rPr lang="en" altLang="ja-JP" sz="4400" dirty="0">
                <a:hlinkClick r:id="rId6"/>
              </a:rPr>
              <a:t>https://</a:t>
            </a:r>
            <a:r>
              <a:rPr lang="en" altLang="ja-JP" sz="4400" dirty="0" err="1">
                <a:hlinkClick r:id="rId6"/>
              </a:rPr>
              <a:t>qiita.com</a:t>
            </a:r>
            <a:r>
              <a:rPr lang="en" altLang="ja-JP" sz="4400" dirty="0">
                <a:hlinkClick r:id="rId6"/>
              </a:rPr>
              <a:t>/</a:t>
            </a:r>
            <a:r>
              <a:rPr lang="en" altLang="ja-JP" sz="4400" dirty="0" err="1">
                <a:hlinkClick r:id="rId6"/>
              </a:rPr>
              <a:t>pesuchin</a:t>
            </a:r>
            <a:r>
              <a:rPr lang="en" altLang="ja-JP" sz="4400" dirty="0">
                <a:hlinkClick r:id="rId6"/>
              </a:rPr>
              <a:t>/items/fb3697cab3eb6e6f0fd0</a:t>
            </a:r>
            <a:endParaRPr lang="ja-JP" altLang="en-US" sz="4400"/>
          </a:p>
        </p:txBody>
      </p: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992F02BB-EE1A-9A44-8FDF-C48842DDBA1C}"/>
              </a:ext>
            </a:extLst>
          </p:cNvPr>
          <p:cNvGrpSpPr/>
          <p:nvPr/>
        </p:nvGrpSpPr>
        <p:grpSpPr>
          <a:xfrm>
            <a:off x="613361" y="10921512"/>
            <a:ext cx="539448" cy="487368"/>
            <a:chOff x="400056" y="1061560"/>
            <a:chExt cx="269724" cy="243684"/>
          </a:xfrm>
        </p:grpSpPr>
        <p:sp>
          <p:nvSpPr>
            <p:cNvPr id="111" name="三角形 110">
              <a:extLst>
                <a:ext uri="{FF2B5EF4-FFF2-40B4-BE49-F238E27FC236}">
                  <a16:creationId xmlns:a16="http://schemas.microsoft.com/office/drawing/2014/main" id="{53D81183-0D89-6748-9103-CDF4AC6EB144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12" name="三角形 111">
              <a:extLst>
                <a:ext uri="{FF2B5EF4-FFF2-40B4-BE49-F238E27FC236}">
                  <a16:creationId xmlns:a16="http://schemas.microsoft.com/office/drawing/2014/main" id="{730DBD8C-2001-D74E-AEF8-DAE01F9E3557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25" name="テキスト プレースホルダー 27">
            <a:extLst>
              <a:ext uri="{FF2B5EF4-FFF2-40B4-BE49-F238E27FC236}">
                <a16:creationId xmlns:a16="http://schemas.microsoft.com/office/drawing/2014/main" id="{947E3C71-258B-604F-88CA-7BCE4AC3B9D6}"/>
              </a:ext>
            </a:extLst>
          </p:cNvPr>
          <p:cNvSpPr txBox="1">
            <a:spLocks/>
          </p:cNvSpPr>
          <p:nvPr/>
        </p:nvSpPr>
        <p:spPr>
          <a:xfrm>
            <a:off x="1250615" y="10848887"/>
            <a:ext cx="16364525" cy="19152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" altLang="ja-JP" sz="4400" dirty="0"/>
              <a:t>【</a:t>
            </a:r>
            <a:r>
              <a:rPr lang="en" altLang="ja-JP" sz="4400" dirty="0" err="1"/>
              <a:t>Scikit</a:t>
            </a:r>
            <a:r>
              <a:rPr lang="en" altLang="ja-JP" sz="4400" dirty="0"/>
              <a:t>-learn】</a:t>
            </a:r>
            <a:r>
              <a:rPr lang="ja-JP" altLang="en-US" sz="4400"/>
              <a:t>ニューラルネットワークでアヤメ分類</a:t>
            </a:r>
            <a:r>
              <a:rPr lang="en-US" altLang="ja-JP" sz="4400" dirty="0"/>
              <a:t>(</a:t>
            </a:r>
            <a:r>
              <a:rPr lang="en" altLang="ja-JP" sz="4400" dirty="0"/>
              <a:t>MLP</a:t>
            </a:r>
            <a:r>
              <a:rPr lang="en-US" altLang="ja-JP" sz="4400" dirty="0"/>
              <a:t>),</a:t>
            </a:r>
          </a:p>
          <a:p>
            <a:pPr>
              <a:spcBef>
                <a:spcPts val="800"/>
              </a:spcBef>
            </a:pPr>
            <a:r>
              <a:rPr lang="en" altLang="ja-JP" sz="4400" dirty="0">
                <a:hlinkClick r:id="rId7"/>
              </a:rPr>
              <a:t>https://</a:t>
            </a:r>
            <a:r>
              <a:rPr lang="en" altLang="ja-JP" sz="4400" dirty="0" err="1">
                <a:hlinkClick r:id="rId7"/>
              </a:rPr>
              <a:t>algorithm.joho.info</a:t>
            </a:r>
            <a:r>
              <a:rPr lang="en" altLang="ja-JP" sz="4400" dirty="0">
                <a:hlinkClick r:id="rId7"/>
              </a:rPr>
              <a:t>/machine-learning/python-</a:t>
            </a:r>
            <a:r>
              <a:rPr lang="en" altLang="ja-JP" sz="4400" dirty="0" err="1">
                <a:hlinkClick r:id="rId7"/>
              </a:rPr>
              <a:t>scikit</a:t>
            </a:r>
            <a:r>
              <a:rPr lang="en" altLang="ja-JP" sz="4400" dirty="0">
                <a:hlinkClick r:id="rId7"/>
              </a:rPr>
              <a:t>-learn-neural-network-iris/</a:t>
            </a:r>
            <a:endParaRPr lang="ja-JP" altLang="en-US" sz="4400"/>
          </a:p>
        </p:txBody>
      </p:sp>
    </p:spTree>
    <p:extLst>
      <p:ext uri="{BB962C8B-B14F-4D97-AF65-F5344CB8AC3E}">
        <p14:creationId xmlns:p14="http://schemas.microsoft.com/office/powerpoint/2010/main" val="602759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0F43D92D-1E68-EF4A-8153-4DC9B21D77FE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A34D3398-9322-F748-B364-CA3F60D9B540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DD43C602-551C-5746-BC9B-C19E492EADDB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7D2F3500-005E-9541-81E5-8F781456C6E9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41" name="三角形 40">
              <a:extLst>
                <a:ext uri="{FF2B5EF4-FFF2-40B4-BE49-F238E27FC236}">
                  <a16:creationId xmlns:a16="http://schemas.microsoft.com/office/drawing/2014/main" id="{D29DEB6E-A193-0546-B684-3CB43FF9DF41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42" name="三角形 41">
              <a:extLst>
                <a:ext uri="{FF2B5EF4-FFF2-40B4-BE49-F238E27FC236}">
                  <a16:creationId xmlns:a16="http://schemas.microsoft.com/office/drawing/2014/main" id="{2CEA62FD-E89F-5B40-B5BD-22C36179584A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43" name="三角形 42">
            <a:extLst>
              <a:ext uri="{FF2B5EF4-FFF2-40B4-BE49-F238E27FC236}">
                <a16:creationId xmlns:a16="http://schemas.microsoft.com/office/drawing/2014/main" id="{F0E65632-B875-9644-B7BD-5AC77419A68E}"/>
              </a:ext>
            </a:extLst>
          </p:cNvPr>
          <p:cNvSpPr/>
          <p:nvPr/>
        </p:nvSpPr>
        <p:spPr>
          <a:xfrm rot="5400000">
            <a:off x="1076238" y="3361776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44" name="テキスト プレースホルダー 27">
            <a:extLst>
              <a:ext uri="{FF2B5EF4-FFF2-40B4-BE49-F238E27FC236}">
                <a16:creationId xmlns:a16="http://schemas.microsoft.com/office/drawing/2014/main" id="{3ED0938B-63CA-DD4A-9751-C64A1DA1B535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レベル</a:t>
            </a:r>
            <a:r>
              <a:rPr lang="en-US" altLang="ja-JP" dirty="0"/>
              <a:t>2</a:t>
            </a:r>
            <a:endParaRPr lang="ja-JP" altLang="en-US"/>
          </a:p>
        </p:txBody>
      </p:sp>
      <p:sp>
        <p:nvSpPr>
          <p:cNvPr id="45" name="テキスト プレースホルダー 29">
            <a:extLst>
              <a:ext uri="{FF2B5EF4-FFF2-40B4-BE49-F238E27FC236}">
                <a16:creationId xmlns:a16="http://schemas.microsoft.com/office/drawing/2014/main" id="{090E7D85-8568-4F42-952D-8AE547A43A32}"/>
              </a:ext>
            </a:extLst>
          </p:cNvPr>
          <p:cNvSpPr txBox="1">
            <a:spLocks/>
          </p:cNvSpPr>
          <p:nvPr/>
        </p:nvSpPr>
        <p:spPr>
          <a:xfrm>
            <a:off x="1568600" y="3246502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レベル</a:t>
            </a:r>
            <a:r>
              <a:rPr lang="en-US" altLang="ja-JP" dirty="0"/>
              <a:t>3</a:t>
            </a:r>
            <a:endParaRPr lang="ja-JP" altLang="en-US"/>
          </a:p>
        </p:txBody>
      </p:sp>
      <p:sp>
        <p:nvSpPr>
          <p:cNvPr id="46" name="テキスト プレースホルダー 30">
            <a:extLst>
              <a:ext uri="{FF2B5EF4-FFF2-40B4-BE49-F238E27FC236}">
                <a16:creationId xmlns:a16="http://schemas.microsoft.com/office/drawing/2014/main" id="{8C754852-53DA-F34B-BF94-C8A638634541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レベル</a:t>
            </a:r>
            <a:r>
              <a:rPr lang="en-US" altLang="ja-JP"/>
              <a:t>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0433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/>
              <a:t>ニューロンと</a:t>
            </a:r>
            <a:r>
              <a:rPr kumimoji="1" lang="ja-JP" altLang="en-US"/>
              <a:t>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形式ニューロンを並列に何層も重ねたもの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パーセプトロン</a:t>
            </a:r>
          </a:p>
        </p:txBody>
      </p:sp>
      <p:sp>
        <p:nvSpPr>
          <p:cNvPr id="64" name="三角形 63">
            <a:extLst>
              <a:ext uri="{FF2B5EF4-FFF2-40B4-BE49-F238E27FC236}">
                <a16:creationId xmlns:a16="http://schemas.microsoft.com/office/drawing/2014/main" id="{6C5D32FB-88AC-D846-BE1D-4E61A6C485B8}"/>
              </a:ext>
            </a:extLst>
          </p:cNvPr>
          <p:cNvSpPr/>
          <p:nvPr/>
        </p:nvSpPr>
        <p:spPr>
          <a:xfrm rot="5400000">
            <a:off x="1076238" y="3361776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65" name="テキスト プレースホルダー 29">
            <a:extLst>
              <a:ext uri="{FF2B5EF4-FFF2-40B4-BE49-F238E27FC236}">
                <a16:creationId xmlns:a16="http://schemas.microsoft.com/office/drawing/2014/main" id="{C007059C-36DA-A346-8D77-C27CA6B9EA5C}"/>
              </a:ext>
            </a:extLst>
          </p:cNvPr>
          <p:cNvSpPr txBox="1">
            <a:spLocks/>
          </p:cNvSpPr>
          <p:nvPr/>
        </p:nvSpPr>
        <p:spPr>
          <a:xfrm>
            <a:off x="1568600" y="3246502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単純パーセプトロン</a:t>
            </a:r>
            <a:r>
              <a:rPr lang="en-US" altLang="ja-JP" dirty="0"/>
              <a:t>(</a:t>
            </a:r>
            <a:r>
              <a:rPr lang="ja-JP" altLang="en-US"/>
              <a:t>入力層・出力層の</a:t>
            </a:r>
            <a:r>
              <a:rPr lang="en-US" altLang="ja-JP" dirty="0"/>
              <a:t>2</a:t>
            </a:r>
            <a:r>
              <a:rPr lang="ja-JP" altLang="en-US"/>
              <a:t>層</a:t>
            </a:r>
            <a:r>
              <a:rPr lang="en-US" altLang="ja-JP" dirty="0"/>
              <a:t>)</a:t>
            </a:r>
            <a:endParaRPr lang="ja-JP" altLang="en-US"/>
          </a:p>
        </p:txBody>
      </p:sp>
      <p:sp>
        <p:nvSpPr>
          <p:cNvPr id="200" name="三角形 199">
            <a:extLst>
              <a:ext uri="{FF2B5EF4-FFF2-40B4-BE49-F238E27FC236}">
                <a16:creationId xmlns:a16="http://schemas.microsoft.com/office/drawing/2014/main" id="{CCF3E876-9FAA-3D43-9104-DE02BC5F1E66}"/>
              </a:ext>
            </a:extLst>
          </p:cNvPr>
          <p:cNvSpPr/>
          <p:nvPr/>
        </p:nvSpPr>
        <p:spPr>
          <a:xfrm rot="5400000">
            <a:off x="1076238" y="4072515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201" name="テキスト プレースホルダー 29">
            <a:extLst>
              <a:ext uri="{FF2B5EF4-FFF2-40B4-BE49-F238E27FC236}">
                <a16:creationId xmlns:a16="http://schemas.microsoft.com/office/drawing/2014/main" id="{C4872DB1-8061-C049-B612-F79375FD5D44}"/>
              </a:ext>
            </a:extLst>
          </p:cNvPr>
          <p:cNvSpPr txBox="1">
            <a:spLocks/>
          </p:cNvSpPr>
          <p:nvPr/>
        </p:nvSpPr>
        <p:spPr>
          <a:xfrm>
            <a:off x="1568600" y="3957241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多層パーセプトロン</a:t>
            </a:r>
            <a:r>
              <a:rPr lang="en-US" altLang="ja-JP" dirty="0"/>
              <a:t>(</a:t>
            </a:r>
            <a:r>
              <a:rPr lang="ja-JP" altLang="en-US"/>
              <a:t>入力層・中間層・出力層の</a:t>
            </a:r>
            <a:r>
              <a:rPr lang="en-US" altLang="ja-JP" dirty="0"/>
              <a:t>3</a:t>
            </a:r>
            <a:r>
              <a:rPr lang="ja-JP" altLang="en-US"/>
              <a:t>層</a:t>
            </a:r>
            <a:r>
              <a:rPr lang="en-US" altLang="ja-JP" dirty="0"/>
              <a:t>)</a:t>
            </a:r>
            <a:endParaRPr lang="ja-JP" altLang="en-US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517B706D-EFD7-B141-934A-5507DF9C3E31}"/>
              </a:ext>
            </a:extLst>
          </p:cNvPr>
          <p:cNvGrpSpPr/>
          <p:nvPr/>
        </p:nvGrpSpPr>
        <p:grpSpPr>
          <a:xfrm>
            <a:off x="829073" y="4816946"/>
            <a:ext cx="16629855" cy="8287879"/>
            <a:chOff x="829073" y="4953856"/>
            <a:chExt cx="16629855" cy="8287879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C760396A-73B3-0A4B-AA2B-351BD1F1A0CF}"/>
                </a:ext>
              </a:extLst>
            </p:cNvPr>
            <p:cNvGrpSpPr/>
            <p:nvPr/>
          </p:nvGrpSpPr>
          <p:grpSpPr>
            <a:xfrm>
              <a:off x="829073" y="4959766"/>
              <a:ext cx="6459661" cy="8281969"/>
              <a:chOff x="829073" y="4959766"/>
              <a:chExt cx="6459661" cy="8281969"/>
            </a:xfrm>
          </p:grpSpPr>
          <p:grpSp>
            <p:nvGrpSpPr>
              <p:cNvPr id="253" name="グループ化 252">
                <a:extLst>
                  <a:ext uri="{FF2B5EF4-FFF2-40B4-BE49-F238E27FC236}">
                    <a16:creationId xmlns:a16="http://schemas.microsoft.com/office/drawing/2014/main" id="{64304136-FB66-DA4F-B73A-548055C19BF2}"/>
                  </a:ext>
                </a:extLst>
              </p:cNvPr>
              <p:cNvGrpSpPr/>
              <p:nvPr/>
            </p:nvGrpSpPr>
            <p:grpSpPr>
              <a:xfrm>
                <a:off x="829073" y="6753226"/>
                <a:ext cx="6459661" cy="6488509"/>
                <a:chOff x="5244000" y="6317856"/>
                <a:chExt cx="6459661" cy="6489255"/>
              </a:xfrm>
            </p:grpSpPr>
            <p:sp>
              <p:nvSpPr>
                <p:cNvPr id="164" name="テキスト ボックス 163">
                  <a:extLst>
                    <a:ext uri="{FF2B5EF4-FFF2-40B4-BE49-F238E27FC236}">
                      <a16:creationId xmlns:a16="http://schemas.microsoft.com/office/drawing/2014/main" id="{454500E5-9F9F-9B42-B9E8-3BFDAE4AA362}"/>
                    </a:ext>
                  </a:extLst>
                </p:cNvPr>
                <p:cNvSpPr txBox="1"/>
                <p:nvPr/>
              </p:nvSpPr>
              <p:spPr>
                <a:xfrm>
                  <a:off x="6536782" y="12222336"/>
                  <a:ext cx="392611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3200"/>
                    <a:t>単純</a:t>
                  </a:r>
                  <a:r>
                    <a:rPr kumimoji="1" lang="ja-JP" altLang="en-US" sz="3200"/>
                    <a:t>パーセプトロン</a:t>
                  </a:r>
                </a:p>
              </p:txBody>
            </p:sp>
            <p:grpSp>
              <p:nvGrpSpPr>
                <p:cNvPr id="252" name="グループ化 251">
                  <a:extLst>
                    <a:ext uri="{FF2B5EF4-FFF2-40B4-BE49-F238E27FC236}">
                      <a16:creationId xmlns:a16="http://schemas.microsoft.com/office/drawing/2014/main" id="{CDC8F9F9-F911-B840-B9D7-E4C42D17864B}"/>
                    </a:ext>
                  </a:extLst>
                </p:cNvPr>
                <p:cNvGrpSpPr/>
                <p:nvPr/>
              </p:nvGrpSpPr>
              <p:grpSpPr>
                <a:xfrm>
                  <a:off x="5244000" y="6317856"/>
                  <a:ext cx="6459661" cy="4586400"/>
                  <a:chOff x="5244000" y="6317856"/>
                  <a:chExt cx="6459661" cy="4584780"/>
                </a:xfrm>
              </p:grpSpPr>
              <p:sp>
                <p:nvSpPr>
                  <p:cNvPr id="171" name="円/楕円 170">
                    <a:extLst>
                      <a:ext uri="{FF2B5EF4-FFF2-40B4-BE49-F238E27FC236}">
                        <a16:creationId xmlns:a16="http://schemas.microsoft.com/office/drawing/2014/main" id="{AB5C5E97-E1B0-B647-A16C-5360D5D0EAC2}"/>
                      </a:ext>
                    </a:extLst>
                  </p:cNvPr>
                  <p:cNvSpPr/>
                  <p:nvPr/>
                </p:nvSpPr>
                <p:spPr>
                  <a:xfrm>
                    <a:off x="9183661" y="7994238"/>
                    <a:ext cx="1260000" cy="12600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72" name="直線コネクタ 171">
                    <a:extLst>
                      <a:ext uri="{FF2B5EF4-FFF2-40B4-BE49-F238E27FC236}">
                        <a16:creationId xmlns:a16="http://schemas.microsoft.com/office/drawing/2014/main" id="{BB7F8AFB-0443-8A44-B2C0-449D77A769B6}"/>
                      </a:ext>
                    </a:extLst>
                  </p:cNvPr>
                  <p:cNvCxnSpPr>
                    <a:cxnSpLocks/>
                    <a:stCxn id="171" idx="6"/>
                  </p:cNvCxnSpPr>
                  <p:nvPr/>
                </p:nvCxnSpPr>
                <p:spPr>
                  <a:xfrm>
                    <a:off x="10443661" y="8624238"/>
                    <a:ext cx="1260000" cy="0"/>
                  </a:xfrm>
                  <a:prstGeom prst="line">
                    <a:avLst/>
                  </a:prstGeom>
                  <a:ln w="571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直線コネクタ 172">
                    <a:extLst>
                      <a:ext uri="{FF2B5EF4-FFF2-40B4-BE49-F238E27FC236}">
                        <a16:creationId xmlns:a16="http://schemas.microsoft.com/office/drawing/2014/main" id="{A418416F-88A9-734B-98BD-96CB948DECF2}"/>
                      </a:ext>
                    </a:extLst>
                  </p:cNvPr>
                  <p:cNvCxnSpPr>
                    <a:cxnSpLocks/>
                    <a:stCxn id="224" idx="6"/>
                    <a:endCxn id="171" idx="3"/>
                  </p:cNvCxnSpPr>
                  <p:nvPr/>
                </p:nvCxnSpPr>
                <p:spPr>
                  <a:xfrm flipV="1">
                    <a:off x="7781972" y="9069715"/>
                    <a:ext cx="1586212" cy="1202921"/>
                  </a:xfrm>
                  <a:prstGeom prst="line">
                    <a:avLst/>
                  </a:prstGeom>
                  <a:ln w="571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9" name="テキスト ボックス 168">
                        <a:extLst>
                          <a:ext uri="{FF2B5EF4-FFF2-40B4-BE49-F238E27FC236}">
                            <a16:creationId xmlns:a16="http://schemas.microsoft.com/office/drawing/2014/main" id="{74C56671-5369-D14B-89A5-A2B6325CDD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44000" y="8000762"/>
                        <a:ext cx="1250979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169" name="テキスト ボックス 168">
                        <a:extLst>
                          <a:ext uri="{FF2B5EF4-FFF2-40B4-BE49-F238E27FC236}">
                            <a16:creationId xmlns:a16="http://schemas.microsoft.com/office/drawing/2014/main" id="{74C56671-5369-D14B-89A5-A2B6325CDD2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44000" y="8000762"/>
                        <a:ext cx="1250979" cy="58477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0" name="テキスト ボックス 169">
                        <a:extLst>
                          <a:ext uri="{FF2B5EF4-FFF2-40B4-BE49-F238E27FC236}">
                            <a16:creationId xmlns:a16="http://schemas.microsoft.com/office/drawing/2014/main" id="{28958B51-3401-D445-AEEA-8293FD8373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374993" y="7992029"/>
                        <a:ext cx="1250979" cy="5847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170" name="テキスト ボックス 169">
                        <a:extLst>
                          <a:ext uri="{FF2B5EF4-FFF2-40B4-BE49-F238E27FC236}">
                            <a16:creationId xmlns:a16="http://schemas.microsoft.com/office/drawing/2014/main" id="{28958B51-3401-D445-AEEA-8293FD83735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374993" y="7992029"/>
                        <a:ext cx="1250979" cy="584765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18" name="直線コネクタ 217">
                    <a:extLst>
                      <a:ext uri="{FF2B5EF4-FFF2-40B4-BE49-F238E27FC236}">
                        <a16:creationId xmlns:a16="http://schemas.microsoft.com/office/drawing/2014/main" id="{DE14D645-E7A1-0242-A10D-AE22E267FE28}"/>
                      </a:ext>
                    </a:extLst>
                  </p:cNvPr>
                  <p:cNvCxnSpPr>
                    <a:cxnSpLocks/>
                    <a:stCxn id="220" idx="6"/>
                    <a:endCxn id="171" idx="1"/>
                  </p:cNvCxnSpPr>
                  <p:nvPr/>
                </p:nvCxnSpPr>
                <p:spPr>
                  <a:xfrm>
                    <a:off x="7781972" y="6975840"/>
                    <a:ext cx="1586212" cy="1202921"/>
                  </a:xfrm>
                  <a:prstGeom prst="line">
                    <a:avLst/>
                  </a:prstGeom>
                  <a:ln w="571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直線コネクタ 218">
                    <a:extLst>
                      <a:ext uri="{FF2B5EF4-FFF2-40B4-BE49-F238E27FC236}">
                        <a16:creationId xmlns:a16="http://schemas.microsoft.com/office/drawing/2014/main" id="{34066781-9097-C64A-828B-5F979CCC7EAB}"/>
                      </a:ext>
                    </a:extLst>
                  </p:cNvPr>
                  <p:cNvCxnSpPr>
                    <a:cxnSpLocks/>
                    <a:stCxn id="223" idx="6"/>
                    <a:endCxn id="171" idx="2"/>
                  </p:cNvCxnSpPr>
                  <p:nvPr/>
                </p:nvCxnSpPr>
                <p:spPr>
                  <a:xfrm>
                    <a:off x="7781972" y="8624238"/>
                    <a:ext cx="1401689" cy="0"/>
                  </a:xfrm>
                  <a:prstGeom prst="line">
                    <a:avLst/>
                  </a:prstGeom>
                  <a:ln w="571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0" name="円/楕円 219">
                    <a:extLst>
                      <a:ext uri="{FF2B5EF4-FFF2-40B4-BE49-F238E27FC236}">
                        <a16:creationId xmlns:a16="http://schemas.microsoft.com/office/drawing/2014/main" id="{B650C9BD-D89A-414B-ACAE-2139642A79CA}"/>
                      </a:ext>
                    </a:extLst>
                  </p:cNvPr>
                  <p:cNvSpPr/>
                  <p:nvPr/>
                </p:nvSpPr>
                <p:spPr>
                  <a:xfrm>
                    <a:off x="6521972" y="6345840"/>
                    <a:ext cx="1260000" cy="12600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3" name="円/楕円 222">
                    <a:extLst>
                      <a:ext uri="{FF2B5EF4-FFF2-40B4-BE49-F238E27FC236}">
                        <a16:creationId xmlns:a16="http://schemas.microsoft.com/office/drawing/2014/main" id="{A27DB436-3B9E-5D44-87CC-441C28869F5C}"/>
                      </a:ext>
                    </a:extLst>
                  </p:cNvPr>
                  <p:cNvSpPr/>
                  <p:nvPr/>
                </p:nvSpPr>
                <p:spPr>
                  <a:xfrm>
                    <a:off x="6521972" y="7994238"/>
                    <a:ext cx="1260000" cy="12600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4" name="円/楕円 223">
                    <a:extLst>
                      <a:ext uri="{FF2B5EF4-FFF2-40B4-BE49-F238E27FC236}">
                        <a16:creationId xmlns:a16="http://schemas.microsoft.com/office/drawing/2014/main" id="{942D864F-75BE-2F44-959B-4E92E90ABBAF}"/>
                      </a:ext>
                    </a:extLst>
                  </p:cNvPr>
                  <p:cNvSpPr/>
                  <p:nvPr/>
                </p:nvSpPr>
                <p:spPr>
                  <a:xfrm>
                    <a:off x="6521972" y="9642636"/>
                    <a:ext cx="1260000" cy="12600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230" name="直線コネクタ 229">
                    <a:extLst>
                      <a:ext uri="{FF2B5EF4-FFF2-40B4-BE49-F238E27FC236}">
                        <a16:creationId xmlns:a16="http://schemas.microsoft.com/office/drawing/2014/main" id="{6E619581-E7F4-644D-A8C3-F1CACF69EB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61615" y="6975840"/>
                    <a:ext cx="1260000" cy="0"/>
                  </a:xfrm>
                  <a:prstGeom prst="line">
                    <a:avLst/>
                  </a:prstGeom>
                  <a:ln w="571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直線コネクタ 230">
                    <a:extLst>
                      <a:ext uri="{FF2B5EF4-FFF2-40B4-BE49-F238E27FC236}">
                        <a16:creationId xmlns:a16="http://schemas.microsoft.com/office/drawing/2014/main" id="{72BD5663-71BB-2940-B290-23F32F2632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261615" y="8624238"/>
                    <a:ext cx="1260000" cy="13085"/>
                  </a:xfrm>
                  <a:prstGeom prst="line">
                    <a:avLst/>
                  </a:prstGeom>
                  <a:ln w="571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直線コネクタ 231">
                    <a:extLst>
                      <a:ext uri="{FF2B5EF4-FFF2-40B4-BE49-F238E27FC236}">
                        <a16:creationId xmlns:a16="http://schemas.microsoft.com/office/drawing/2014/main" id="{96B69999-264C-644E-A524-8FC498348D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61615" y="10272636"/>
                    <a:ext cx="1260000" cy="0"/>
                  </a:xfrm>
                  <a:prstGeom prst="line">
                    <a:avLst/>
                  </a:prstGeom>
                  <a:ln w="571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3" name="テキスト ボックス 232">
                        <a:extLst>
                          <a:ext uri="{FF2B5EF4-FFF2-40B4-BE49-F238E27FC236}">
                            <a16:creationId xmlns:a16="http://schemas.microsoft.com/office/drawing/2014/main" id="{F7AA7CC3-DEAA-4240-AB55-9853C8615A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51078" y="9643478"/>
                        <a:ext cx="1250979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233" name="テキスト ボックス 232">
                        <a:extLst>
                          <a:ext uri="{FF2B5EF4-FFF2-40B4-BE49-F238E27FC236}">
                            <a16:creationId xmlns:a16="http://schemas.microsoft.com/office/drawing/2014/main" id="{F7AA7CC3-DEAA-4240-AB55-9853C8615AA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51078" y="9643478"/>
                        <a:ext cx="1250979" cy="58477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4" name="テキスト ボックス 233">
                        <a:extLst>
                          <a:ext uri="{FF2B5EF4-FFF2-40B4-BE49-F238E27FC236}">
                            <a16:creationId xmlns:a16="http://schemas.microsoft.com/office/drawing/2014/main" id="{A8751317-FD5F-3645-85D5-59894904AA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51077" y="6317856"/>
                        <a:ext cx="1250979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234" name="テキスト ボックス 233">
                        <a:extLst>
                          <a:ext uri="{FF2B5EF4-FFF2-40B4-BE49-F238E27FC236}">
                            <a16:creationId xmlns:a16="http://schemas.microsoft.com/office/drawing/2014/main" id="{A8751317-FD5F-3645-85D5-59894904AAD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51077" y="6317856"/>
                        <a:ext cx="1250979" cy="584775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89" name="角丸四角形 88">
                <a:extLst>
                  <a:ext uri="{FF2B5EF4-FFF2-40B4-BE49-F238E27FC236}">
                    <a16:creationId xmlns:a16="http://schemas.microsoft.com/office/drawing/2014/main" id="{8C44ADC5-1C55-CE49-AC41-6BDA4311E89F}"/>
                  </a:ext>
                </a:extLst>
              </p:cNvPr>
              <p:cNvSpPr/>
              <p:nvPr/>
            </p:nvSpPr>
            <p:spPr>
              <a:xfrm>
                <a:off x="4408161" y="5553307"/>
                <a:ext cx="1895708" cy="6846849"/>
              </a:xfrm>
              <a:prstGeom prst="roundRect">
                <a:avLst>
                  <a:gd name="adj" fmla="val 40196"/>
                </a:avLst>
              </a:prstGeom>
              <a:noFill/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90" name="角丸四角形 89">
                <a:extLst>
                  <a:ext uri="{FF2B5EF4-FFF2-40B4-BE49-F238E27FC236}">
                    <a16:creationId xmlns:a16="http://schemas.microsoft.com/office/drawing/2014/main" id="{4D3877A4-AC4E-E543-9663-EB67AA22D71E}"/>
                  </a:ext>
                </a:extLst>
              </p:cNvPr>
              <p:cNvSpPr/>
              <p:nvPr/>
            </p:nvSpPr>
            <p:spPr>
              <a:xfrm>
                <a:off x="1794476" y="5547831"/>
                <a:ext cx="1895708" cy="6846849"/>
              </a:xfrm>
              <a:prstGeom prst="roundRect">
                <a:avLst>
                  <a:gd name="adj" fmla="val 40196"/>
                </a:avLst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B6A25910-C913-FF4D-AF3B-5DD889C3EBBC}"/>
                  </a:ext>
                </a:extLst>
              </p:cNvPr>
              <p:cNvSpPr txBox="1"/>
              <p:nvPr/>
            </p:nvSpPr>
            <p:spPr>
              <a:xfrm>
                <a:off x="1628951" y="4983593"/>
                <a:ext cx="2216187" cy="584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3200"/>
                  <a:t>入力層</a:t>
                </a:r>
                <a:endParaRPr kumimoji="1" lang="ja-JP" altLang="en-US" sz="320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83555080-6C83-9D4A-B876-72AD36BBAFDD}"/>
                  </a:ext>
                </a:extLst>
              </p:cNvPr>
              <p:cNvSpPr txBox="1"/>
              <p:nvPr/>
            </p:nvSpPr>
            <p:spPr>
              <a:xfrm>
                <a:off x="4247921" y="4959766"/>
                <a:ext cx="2216187" cy="584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3200"/>
                  <a:t>出力層</a:t>
                </a:r>
                <a:endParaRPr kumimoji="1" lang="ja-JP" altLang="en-US" sz="3200"/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56840E1C-B9EB-9040-B4F7-CCB47D2EC1DD}"/>
                </a:ext>
              </a:extLst>
            </p:cNvPr>
            <p:cNvGrpSpPr/>
            <p:nvPr/>
          </p:nvGrpSpPr>
          <p:grpSpPr>
            <a:xfrm>
              <a:off x="8217854" y="4953856"/>
              <a:ext cx="9241074" cy="8248253"/>
              <a:chOff x="8217854" y="4953856"/>
              <a:chExt cx="9241074" cy="8248253"/>
            </a:xfrm>
          </p:grpSpPr>
          <p:sp>
            <p:nvSpPr>
              <p:cNvPr id="21" name="角丸四角形 20">
                <a:extLst>
                  <a:ext uri="{FF2B5EF4-FFF2-40B4-BE49-F238E27FC236}">
                    <a16:creationId xmlns:a16="http://schemas.microsoft.com/office/drawing/2014/main" id="{365C89F8-9082-2F40-82D9-4AE13E4B42CC}"/>
                  </a:ext>
                </a:extLst>
              </p:cNvPr>
              <p:cNvSpPr/>
              <p:nvPr/>
            </p:nvSpPr>
            <p:spPr>
              <a:xfrm>
                <a:off x="11931805" y="5553308"/>
                <a:ext cx="1895708" cy="6846849"/>
              </a:xfrm>
              <a:prstGeom prst="roundRect">
                <a:avLst>
                  <a:gd name="adj" fmla="val 40196"/>
                </a:avLst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EC91493B-AF5D-934A-95A9-38667F7D5176}"/>
                  </a:ext>
                </a:extLst>
              </p:cNvPr>
              <p:cNvGrpSpPr/>
              <p:nvPr/>
            </p:nvGrpSpPr>
            <p:grpSpPr>
              <a:xfrm>
                <a:off x="8217854" y="5844030"/>
                <a:ext cx="9241074" cy="7358079"/>
                <a:chOff x="8217854" y="5844030"/>
                <a:chExt cx="9241074" cy="7358079"/>
              </a:xfrm>
            </p:grpSpPr>
            <p:sp>
              <p:nvSpPr>
                <p:cNvPr id="255" name="テキスト ボックス 254">
                  <a:extLst>
                    <a:ext uri="{FF2B5EF4-FFF2-40B4-BE49-F238E27FC236}">
                      <a16:creationId xmlns:a16="http://schemas.microsoft.com/office/drawing/2014/main" id="{7F9BB56C-AE8A-6D43-9EB8-6A338D3CBB9C}"/>
                    </a:ext>
                  </a:extLst>
                </p:cNvPr>
                <p:cNvSpPr txBox="1"/>
                <p:nvPr/>
              </p:nvSpPr>
              <p:spPr>
                <a:xfrm>
                  <a:off x="10904270" y="12617334"/>
                  <a:ext cx="392611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3200"/>
                    <a:t>多層</a:t>
                  </a:r>
                  <a:r>
                    <a:rPr kumimoji="1" lang="ja-JP" altLang="en-US" sz="3200"/>
                    <a:t>パーセプトロン</a:t>
                  </a:r>
                </a:p>
              </p:txBody>
            </p:sp>
            <p:grpSp>
              <p:nvGrpSpPr>
                <p:cNvPr id="18" name="グループ化 17">
                  <a:extLst>
                    <a:ext uri="{FF2B5EF4-FFF2-40B4-BE49-F238E27FC236}">
                      <a16:creationId xmlns:a16="http://schemas.microsoft.com/office/drawing/2014/main" id="{0A81C11E-DC4B-BE43-8508-1A89C45E907A}"/>
                    </a:ext>
                  </a:extLst>
                </p:cNvPr>
                <p:cNvGrpSpPr/>
                <p:nvPr/>
              </p:nvGrpSpPr>
              <p:grpSpPr>
                <a:xfrm>
                  <a:off x="8217854" y="5844030"/>
                  <a:ext cx="9241074" cy="6211850"/>
                  <a:chOff x="8217854" y="5844030"/>
                  <a:chExt cx="9241074" cy="6211850"/>
                </a:xfrm>
              </p:grpSpPr>
              <p:cxnSp>
                <p:nvCxnSpPr>
                  <p:cNvPr id="258" name="直線コネクタ 257">
                    <a:extLst>
                      <a:ext uri="{FF2B5EF4-FFF2-40B4-BE49-F238E27FC236}">
                        <a16:creationId xmlns:a16="http://schemas.microsoft.com/office/drawing/2014/main" id="{76B859D1-F352-9E4C-BDFC-1F1092BD09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98928" y="9049609"/>
                    <a:ext cx="1260000" cy="0"/>
                  </a:xfrm>
                  <a:prstGeom prst="line">
                    <a:avLst/>
                  </a:prstGeom>
                  <a:ln w="571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直線コネクタ 258">
                    <a:extLst>
                      <a:ext uri="{FF2B5EF4-FFF2-40B4-BE49-F238E27FC236}">
                        <a16:creationId xmlns:a16="http://schemas.microsoft.com/office/drawing/2014/main" id="{044E30EE-3CB5-354A-8B3D-CB70C2050973}"/>
                      </a:ext>
                    </a:extLst>
                  </p:cNvPr>
                  <p:cNvCxnSpPr>
                    <a:cxnSpLocks/>
                    <a:stCxn id="266" idx="6"/>
                    <a:endCxn id="278" idx="2"/>
                  </p:cNvCxnSpPr>
                  <p:nvPr/>
                </p:nvCxnSpPr>
                <p:spPr>
                  <a:xfrm>
                    <a:off x="10755826" y="10697306"/>
                    <a:ext cx="1481500" cy="728423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0" name="テキスト ボックス 259">
                        <a:extLst>
                          <a:ext uri="{FF2B5EF4-FFF2-40B4-BE49-F238E27FC236}">
                            <a16:creationId xmlns:a16="http://schemas.microsoft.com/office/drawing/2014/main" id="{5F471CA5-7E52-8746-AE7C-F0AB7C1E738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17854" y="8424887"/>
                        <a:ext cx="1250979" cy="5849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260" name="テキスト ボックス 259">
                        <a:extLst>
                          <a:ext uri="{FF2B5EF4-FFF2-40B4-BE49-F238E27FC236}">
                            <a16:creationId xmlns:a16="http://schemas.microsoft.com/office/drawing/2014/main" id="{5F471CA5-7E52-8746-AE7C-F0AB7C1E738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17854" y="8424887"/>
                        <a:ext cx="1250979" cy="58491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1" name="テキスト ボックス 260">
                        <a:extLst>
                          <a:ext uri="{FF2B5EF4-FFF2-40B4-BE49-F238E27FC236}">
                            <a16:creationId xmlns:a16="http://schemas.microsoft.com/office/drawing/2014/main" id="{F01D7847-B987-0D42-8386-FB32D7E29E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130260" y="8417248"/>
                        <a:ext cx="1250979" cy="58490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261" name="テキスト ボックス 260">
                        <a:extLst>
                          <a:ext uri="{FF2B5EF4-FFF2-40B4-BE49-F238E27FC236}">
                            <a16:creationId xmlns:a16="http://schemas.microsoft.com/office/drawing/2014/main" id="{F01D7847-B987-0D42-8386-FB32D7E29EA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130260" y="8417248"/>
                        <a:ext cx="1250979" cy="58490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62" name="直線コネクタ 261">
                    <a:extLst>
                      <a:ext uri="{FF2B5EF4-FFF2-40B4-BE49-F238E27FC236}">
                        <a16:creationId xmlns:a16="http://schemas.microsoft.com/office/drawing/2014/main" id="{3BDF6A57-E874-8A45-885F-F706F96B3212}"/>
                      </a:ext>
                    </a:extLst>
                  </p:cNvPr>
                  <p:cNvCxnSpPr>
                    <a:cxnSpLocks/>
                    <a:stCxn id="264" idx="6"/>
                    <a:endCxn id="279" idx="2"/>
                  </p:cNvCxnSpPr>
                  <p:nvPr/>
                </p:nvCxnSpPr>
                <p:spPr>
                  <a:xfrm flipV="1">
                    <a:off x="10755826" y="6474181"/>
                    <a:ext cx="1481500" cy="925539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直線コネクタ 262">
                    <a:extLst>
                      <a:ext uri="{FF2B5EF4-FFF2-40B4-BE49-F238E27FC236}">
                        <a16:creationId xmlns:a16="http://schemas.microsoft.com/office/drawing/2014/main" id="{57E3DD90-E612-5442-905D-BCDE76BECB07}"/>
                      </a:ext>
                    </a:extLst>
                  </p:cNvPr>
                  <p:cNvCxnSpPr>
                    <a:cxnSpLocks/>
                    <a:stCxn id="265" idx="6"/>
                    <a:endCxn id="278" idx="2"/>
                  </p:cNvCxnSpPr>
                  <p:nvPr/>
                </p:nvCxnSpPr>
                <p:spPr>
                  <a:xfrm>
                    <a:off x="10755826" y="9048513"/>
                    <a:ext cx="1481500" cy="2377216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4" name="円/楕円 263">
                    <a:extLst>
                      <a:ext uri="{FF2B5EF4-FFF2-40B4-BE49-F238E27FC236}">
                        <a16:creationId xmlns:a16="http://schemas.microsoft.com/office/drawing/2014/main" id="{C546195C-6B0A-6641-A396-DF288175A978}"/>
                      </a:ext>
                    </a:extLst>
                  </p:cNvPr>
                  <p:cNvSpPr/>
                  <p:nvPr/>
                </p:nvSpPr>
                <p:spPr>
                  <a:xfrm>
                    <a:off x="9495826" y="6769569"/>
                    <a:ext cx="1260000" cy="1260302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5" name="円/楕円 264">
                    <a:extLst>
                      <a:ext uri="{FF2B5EF4-FFF2-40B4-BE49-F238E27FC236}">
                        <a16:creationId xmlns:a16="http://schemas.microsoft.com/office/drawing/2014/main" id="{76B5B612-F81D-604A-8BCF-ADEEDC723365}"/>
                      </a:ext>
                    </a:extLst>
                  </p:cNvPr>
                  <p:cNvSpPr/>
                  <p:nvPr/>
                </p:nvSpPr>
                <p:spPr>
                  <a:xfrm>
                    <a:off x="9495826" y="8418362"/>
                    <a:ext cx="1260000" cy="1260302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6" name="円/楕円 265">
                    <a:extLst>
                      <a:ext uri="{FF2B5EF4-FFF2-40B4-BE49-F238E27FC236}">
                        <a16:creationId xmlns:a16="http://schemas.microsoft.com/office/drawing/2014/main" id="{CA707C3A-8A24-2842-ADD9-FC19DEAF50E5}"/>
                      </a:ext>
                    </a:extLst>
                  </p:cNvPr>
                  <p:cNvSpPr/>
                  <p:nvPr/>
                </p:nvSpPr>
                <p:spPr>
                  <a:xfrm>
                    <a:off x="9495826" y="10067155"/>
                    <a:ext cx="1260000" cy="1260302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267" name="直線コネクタ 266">
                    <a:extLst>
                      <a:ext uri="{FF2B5EF4-FFF2-40B4-BE49-F238E27FC236}">
                        <a16:creationId xmlns:a16="http://schemas.microsoft.com/office/drawing/2014/main" id="{3C75EB2C-978B-254F-82A2-976FC4424E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35469" y="7399720"/>
                    <a:ext cx="1260000" cy="0"/>
                  </a:xfrm>
                  <a:prstGeom prst="line">
                    <a:avLst/>
                  </a:prstGeom>
                  <a:ln w="571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直線コネクタ 267">
                    <a:extLst>
                      <a:ext uri="{FF2B5EF4-FFF2-40B4-BE49-F238E27FC236}">
                        <a16:creationId xmlns:a16="http://schemas.microsoft.com/office/drawing/2014/main" id="{30396AFB-61A7-EC4A-AE58-FD17C0B907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35469" y="9048513"/>
                    <a:ext cx="1260000" cy="13088"/>
                  </a:xfrm>
                  <a:prstGeom prst="line">
                    <a:avLst/>
                  </a:prstGeom>
                  <a:ln w="571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直線コネクタ 268">
                    <a:extLst>
                      <a:ext uri="{FF2B5EF4-FFF2-40B4-BE49-F238E27FC236}">
                        <a16:creationId xmlns:a16="http://schemas.microsoft.com/office/drawing/2014/main" id="{1A08E44A-703B-A849-B260-B105D344CC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35469" y="10697306"/>
                    <a:ext cx="1260000" cy="0"/>
                  </a:xfrm>
                  <a:prstGeom prst="line">
                    <a:avLst/>
                  </a:prstGeom>
                  <a:ln w="571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0" name="テキスト ボックス 269">
                        <a:extLst>
                          <a:ext uri="{FF2B5EF4-FFF2-40B4-BE49-F238E27FC236}">
                            <a16:creationId xmlns:a16="http://schemas.microsoft.com/office/drawing/2014/main" id="{E745A1C4-706D-2248-AF07-04225C0EDF5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24932" y="10067997"/>
                        <a:ext cx="1250979" cy="5849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270" name="テキスト ボックス 269">
                        <a:extLst>
                          <a:ext uri="{FF2B5EF4-FFF2-40B4-BE49-F238E27FC236}">
                            <a16:creationId xmlns:a16="http://schemas.microsoft.com/office/drawing/2014/main" id="{E745A1C4-706D-2248-AF07-04225C0EDF5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24932" y="10067997"/>
                        <a:ext cx="1250979" cy="584915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1" name="テキスト ボックス 270">
                        <a:extLst>
                          <a:ext uri="{FF2B5EF4-FFF2-40B4-BE49-F238E27FC236}">
                            <a16:creationId xmlns:a16="http://schemas.microsoft.com/office/drawing/2014/main" id="{98C4C7B8-0E5D-EF4D-B1D5-82EE020FE9C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24931" y="6741578"/>
                        <a:ext cx="1250979" cy="5849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271" name="テキスト ボックス 270">
                        <a:extLst>
                          <a:ext uri="{FF2B5EF4-FFF2-40B4-BE49-F238E27FC236}">
                            <a16:creationId xmlns:a16="http://schemas.microsoft.com/office/drawing/2014/main" id="{98C4C7B8-0E5D-EF4D-B1D5-82EE020FE9C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24931" y="6741578"/>
                        <a:ext cx="1250979" cy="584915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76" name="円/楕円 275">
                    <a:extLst>
                      <a:ext uri="{FF2B5EF4-FFF2-40B4-BE49-F238E27FC236}">
                        <a16:creationId xmlns:a16="http://schemas.microsoft.com/office/drawing/2014/main" id="{6700D436-3507-454A-92FB-BA57DDBEBAB1}"/>
                      </a:ext>
                    </a:extLst>
                  </p:cNvPr>
                  <p:cNvSpPr/>
                  <p:nvPr/>
                </p:nvSpPr>
                <p:spPr>
                  <a:xfrm>
                    <a:off x="12237326" y="7497992"/>
                    <a:ext cx="1260000" cy="1260302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7" name="円/楕円 276">
                    <a:extLst>
                      <a:ext uri="{FF2B5EF4-FFF2-40B4-BE49-F238E27FC236}">
                        <a16:creationId xmlns:a16="http://schemas.microsoft.com/office/drawing/2014/main" id="{C1F7C6A5-4751-EF4C-AA29-A945D08DAA73}"/>
                      </a:ext>
                    </a:extLst>
                  </p:cNvPr>
                  <p:cNvSpPr/>
                  <p:nvPr/>
                </p:nvSpPr>
                <p:spPr>
                  <a:xfrm>
                    <a:off x="12237326" y="9146785"/>
                    <a:ext cx="1260000" cy="1260302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8" name="円/楕円 277">
                    <a:extLst>
                      <a:ext uri="{FF2B5EF4-FFF2-40B4-BE49-F238E27FC236}">
                        <a16:creationId xmlns:a16="http://schemas.microsoft.com/office/drawing/2014/main" id="{019F766A-59EA-1045-B83A-B40DD49803B6}"/>
                      </a:ext>
                    </a:extLst>
                  </p:cNvPr>
                  <p:cNvSpPr/>
                  <p:nvPr/>
                </p:nvSpPr>
                <p:spPr>
                  <a:xfrm>
                    <a:off x="12237326" y="10795578"/>
                    <a:ext cx="1260000" cy="1260302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9" name="円/楕円 278">
                    <a:extLst>
                      <a:ext uri="{FF2B5EF4-FFF2-40B4-BE49-F238E27FC236}">
                        <a16:creationId xmlns:a16="http://schemas.microsoft.com/office/drawing/2014/main" id="{422C2718-CB9D-164A-8A3C-6219352CB1A6}"/>
                      </a:ext>
                    </a:extLst>
                  </p:cNvPr>
                  <p:cNvSpPr/>
                  <p:nvPr/>
                </p:nvSpPr>
                <p:spPr>
                  <a:xfrm>
                    <a:off x="12237326" y="5844030"/>
                    <a:ext cx="1260000" cy="1260302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281" name="直線コネクタ 280">
                    <a:extLst>
                      <a:ext uri="{FF2B5EF4-FFF2-40B4-BE49-F238E27FC236}">
                        <a16:creationId xmlns:a16="http://schemas.microsoft.com/office/drawing/2014/main" id="{F39EE7DA-E142-E243-AD5D-6054B577BA88}"/>
                      </a:ext>
                    </a:extLst>
                  </p:cNvPr>
                  <p:cNvCxnSpPr>
                    <a:cxnSpLocks/>
                    <a:stCxn id="266" idx="6"/>
                    <a:endCxn id="277" idx="2"/>
                  </p:cNvCxnSpPr>
                  <p:nvPr/>
                </p:nvCxnSpPr>
                <p:spPr>
                  <a:xfrm flipV="1">
                    <a:off x="10755826" y="9776936"/>
                    <a:ext cx="1481500" cy="920370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直線コネクタ 283">
                    <a:extLst>
                      <a:ext uri="{FF2B5EF4-FFF2-40B4-BE49-F238E27FC236}">
                        <a16:creationId xmlns:a16="http://schemas.microsoft.com/office/drawing/2014/main" id="{4C25543D-4479-CD4B-8F2F-CFFE7A3BF125}"/>
                      </a:ext>
                    </a:extLst>
                  </p:cNvPr>
                  <p:cNvCxnSpPr>
                    <a:cxnSpLocks/>
                    <a:stCxn id="266" idx="6"/>
                    <a:endCxn id="279" idx="2"/>
                  </p:cNvCxnSpPr>
                  <p:nvPr/>
                </p:nvCxnSpPr>
                <p:spPr>
                  <a:xfrm flipV="1">
                    <a:off x="10755826" y="6474181"/>
                    <a:ext cx="1481500" cy="4223125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直線コネクタ 286">
                    <a:extLst>
                      <a:ext uri="{FF2B5EF4-FFF2-40B4-BE49-F238E27FC236}">
                        <a16:creationId xmlns:a16="http://schemas.microsoft.com/office/drawing/2014/main" id="{1EFD9194-F24A-F64E-A64A-4D192575A5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773084" y="8101396"/>
                    <a:ext cx="1481500" cy="2569163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直線コネクタ 291">
                    <a:extLst>
                      <a:ext uri="{FF2B5EF4-FFF2-40B4-BE49-F238E27FC236}">
                        <a16:creationId xmlns:a16="http://schemas.microsoft.com/office/drawing/2014/main" id="{0A32A96A-0D12-A24E-B452-B1878994D705}"/>
                      </a:ext>
                    </a:extLst>
                  </p:cNvPr>
                  <p:cNvCxnSpPr>
                    <a:cxnSpLocks/>
                    <a:stCxn id="265" idx="6"/>
                    <a:endCxn id="277" idx="2"/>
                  </p:cNvCxnSpPr>
                  <p:nvPr/>
                </p:nvCxnSpPr>
                <p:spPr>
                  <a:xfrm>
                    <a:off x="10755826" y="9048513"/>
                    <a:ext cx="1481500" cy="728423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直線コネクタ 294">
                    <a:extLst>
                      <a:ext uri="{FF2B5EF4-FFF2-40B4-BE49-F238E27FC236}">
                        <a16:creationId xmlns:a16="http://schemas.microsoft.com/office/drawing/2014/main" id="{3364FB04-36B5-604C-8C02-8F50DF0AD55E}"/>
                      </a:ext>
                    </a:extLst>
                  </p:cNvPr>
                  <p:cNvCxnSpPr>
                    <a:cxnSpLocks/>
                    <a:stCxn id="265" idx="6"/>
                    <a:endCxn id="276" idx="2"/>
                  </p:cNvCxnSpPr>
                  <p:nvPr/>
                </p:nvCxnSpPr>
                <p:spPr>
                  <a:xfrm flipV="1">
                    <a:off x="10755826" y="8128143"/>
                    <a:ext cx="1481500" cy="920370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直線コネクタ 297">
                    <a:extLst>
                      <a:ext uri="{FF2B5EF4-FFF2-40B4-BE49-F238E27FC236}">
                        <a16:creationId xmlns:a16="http://schemas.microsoft.com/office/drawing/2014/main" id="{3D92B747-6713-534D-B99F-F0DE6DEED551}"/>
                      </a:ext>
                    </a:extLst>
                  </p:cNvPr>
                  <p:cNvCxnSpPr>
                    <a:cxnSpLocks/>
                    <a:stCxn id="265" idx="6"/>
                    <a:endCxn id="279" idx="2"/>
                  </p:cNvCxnSpPr>
                  <p:nvPr/>
                </p:nvCxnSpPr>
                <p:spPr>
                  <a:xfrm flipV="1">
                    <a:off x="10755826" y="6474181"/>
                    <a:ext cx="1481500" cy="2574332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直線コネクタ 301">
                    <a:extLst>
                      <a:ext uri="{FF2B5EF4-FFF2-40B4-BE49-F238E27FC236}">
                        <a16:creationId xmlns:a16="http://schemas.microsoft.com/office/drawing/2014/main" id="{E38B8806-9786-FB4C-8E6B-00AA6DD688F5}"/>
                      </a:ext>
                    </a:extLst>
                  </p:cNvPr>
                  <p:cNvCxnSpPr>
                    <a:cxnSpLocks/>
                    <a:stCxn id="264" idx="6"/>
                    <a:endCxn id="276" idx="2"/>
                  </p:cNvCxnSpPr>
                  <p:nvPr/>
                </p:nvCxnSpPr>
                <p:spPr>
                  <a:xfrm>
                    <a:off x="10755826" y="7399720"/>
                    <a:ext cx="1481500" cy="728423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直線コネクタ 304">
                    <a:extLst>
                      <a:ext uri="{FF2B5EF4-FFF2-40B4-BE49-F238E27FC236}">
                        <a16:creationId xmlns:a16="http://schemas.microsoft.com/office/drawing/2014/main" id="{8A360632-088D-254C-B1EF-9BA135297EDB}"/>
                      </a:ext>
                    </a:extLst>
                  </p:cNvPr>
                  <p:cNvCxnSpPr>
                    <a:cxnSpLocks/>
                    <a:stCxn id="264" idx="6"/>
                    <a:endCxn id="277" idx="2"/>
                  </p:cNvCxnSpPr>
                  <p:nvPr/>
                </p:nvCxnSpPr>
                <p:spPr>
                  <a:xfrm>
                    <a:off x="10755826" y="7399720"/>
                    <a:ext cx="1481500" cy="2377216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直線コネクタ 307">
                    <a:extLst>
                      <a:ext uri="{FF2B5EF4-FFF2-40B4-BE49-F238E27FC236}">
                        <a16:creationId xmlns:a16="http://schemas.microsoft.com/office/drawing/2014/main" id="{88410E11-A2F1-D345-9734-52BA1AED2E5B}"/>
                      </a:ext>
                    </a:extLst>
                  </p:cNvPr>
                  <p:cNvCxnSpPr>
                    <a:cxnSpLocks/>
                    <a:stCxn id="264" idx="6"/>
                    <a:endCxn id="278" idx="2"/>
                  </p:cNvCxnSpPr>
                  <p:nvPr/>
                </p:nvCxnSpPr>
                <p:spPr>
                  <a:xfrm>
                    <a:off x="10755826" y="7399720"/>
                    <a:ext cx="1481500" cy="4026009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2" name="円/楕円 311">
                    <a:extLst>
                      <a:ext uri="{FF2B5EF4-FFF2-40B4-BE49-F238E27FC236}">
                        <a16:creationId xmlns:a16="http://schemas.microsoft.com/office/drawing/2014/main" id="{01AA7411-995A-7345-ADDC-9EA99F67F559}"/>
                      </a:ext>
                    </a:extLst>
                  </p:cNvPr>
                  <p:cNvSpPr/>
                  <p:nvPr/>
                </p:nvSpPr>
                <p:spPr>
                  <a:xfrm>
                    <a:off x="14956186" y="8417626"/>
                    <a:ext cx="1260000" cy="1260302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317" name="直線コネクタ 316">
                    <a:extLst>
                      <a:ext uri="{FF2B5EF4-FFF2-40B4-BE49-F238E27FC236}">
                        <a16:creationId xmlns:a16="http://schemas.microsoft.com/office/drawing/2014/main" id="{5C5493DB-10A9-A241-B898-0C3C9F6F4640}"/>
                      </a:ext>
                    </a:extLst>
                  </p:cNvPr>
                  <p:cNvCxnSpPr>
                    <a:cxnSpLocks/>
                    <a:stCxn id="279" idx="6"/>
                    <a:endCxn id="312" idx="2"/>
                  </p:cNvCxnSpPr>
                  <p:nvPr/>
                </p:nvCxnSpPr>
                <p:spPr>
                  <a:xfrm>
                    <a:off x="13497326" y="6474181"/>
                    <a:ext cx="1458860" cy="2573596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直線コネクタ 326">
                    <a:extLst>
                      <a:ext uri="{FF2B5EF4-FFF2-40B4-BE49-F238E27FC236}">
                        <a16:creationId xmlns:a16="http://schemas.microsoft.com/office/drawing/2014/main" id="{5EA149CE-F612-944F-8AC2-D678A9DFCFE3}"/>
                      </a:ext>
                    </a:extLst>
                  </p:cNvPr>
                  <p:cNvCxnSpPr>
                    <a:cxnSpLocks/>
                    <a:stCxn id="276" idx="6"/>
                    <a:endCxn id="312" idx="2"/>
                  </p:cNvCxnSpPr>
                  <p:nvPr/>
                </p:nvCxnSpPr>
                <p:spPr>
                  <a:xfrm>
                    <a:off x="13497326" y="8128143"/>
                    <a:ext cx="1458860" cy="919634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直線コネクタ 335">
                    <a:extLst>
                      <a:ext uri="{FF2B5EF4-FFF2-40B4-BE49-F238E27FC236}">
                        <a16:creationId xmlns:a16="http://schemas.microsoft.com/office/drawing/2014/main" id="{EE524017-A57A-744A-BD59-0E3BEB43F8C6}"/>
                      </a:ext>
                    </a:extLst>
                  </p:cNvPr>
                  <p:cNvCxnSpPr>
                    <a:cxnSpLocks/>
                    <a:stCxn id="277" idx="6"/>
                    <a:endCxn id="312" idx="2"/>
                  </p:cNvCxnSpPr>
                  <p:nvPr/>
                </p:nvCxnSpPr>
                <p:spPr>
                  <a:xfrm flipV="1">
                    <a:off x="13497326" y="9047777"/>
                    <a:ext cx="1458860" cy="729159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直線コネクタ 346">
                    <a:extLst>
                      <a:ext uri="{FF2B5EF4-FFF2-40B4-BE49-F238E27FC236}">
                        <a16:creationId xmlns:a16="http://schemas.microsoft.com/office/drawing/2014/main" id="{6282BD44-2972-D348-BBA8-16AE87EC9F28}"/>
                      </a:ext>
                    </a:extLst>
                  </p:cNvPr>
                  <p:cNvCxnSpPr>
                    <a:cxnSpLocks/>
                    <a:stCxn id="278" idx="6"/>
                    <a:endCxn id="312" idx="2"/>
                  </p:cNvCxnSpPr>
                  <p:nvPr/>
                </p:nvCxnSpPr>
                <p:spPr>
                  <a:xfrm flipV="1">
                    <a:off x="13497326" y="9047777"/>
                    <a:ext cx="1458860" cy="2377952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7" name="角丸四角形 86">
                <a:extLst>
                  <a:ext uri="{FF2B5EF4-FFF2-40B4-BE49-F238E27FC236}">
                    <a16:creationId xmlns:a16="http://schemas.microsoft.com/office/drawing/2014/main" id="{9BC87947-6F46-E542-84EE-7F39B3228977}"/>
                  </a:ext>
                </a:extLst>
              </p:cNvPr>
              <p:cNvSpPr/>
              <p:nvPr/>
            </p:nvSpPr>
            <p:spPr>
              <a:xfrm>
                <a:off x="14624057" y="5553307"/>
                <a:ext cx="1895708" cy="6846849"/>
              </a:xfrm>
              <a:prstGeom prst="roundRect">
                <a:avLst>
                  <a:gd name="adj" fmla="val 40196"/>
                </a:avLst>
              </a:prstGeom>
              <a:noFill/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88" name="角丸四角形 87">
                <a:extLst>
                  <a:ext uri="{FF2B5EF4-FFF2-40B4-BE49-F238E27FC236}">
                    <a16:creationId xmlns:a16="http://schemas.microsoft.com/office/drawing/2014/main" id="{095CA43D-8282-E940-B8CF-9D16136CC8DD}"/>
                  </a:ext>
                </a:extLst>
              </p:cNvPr>
              <p:cNvSpPr/>
              <p:nvPr/>
            </p:nvSpPr>
            <p:spPr>
              <a:xfrm>
                <a:off x="9177972" y="5547831"/>
                <a:ext cx="1895708" cy="6846849"/>
              </a:xfrm>
              <a:prstGeom prst="roundRect">
                <a:avLst>
                  <a:gd name="adj" fmla="val 40196"/>
                </a:avLst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D6AB9C2F-F11A-A146-916F-45104074B7C8}"/>
                  </a:ext>
                </a:extLst>
              </p:cNvPr>
              <p:cNvSpPr txBox="1"/>
              <p:nvPr/>
            </p:nvSpPr>
            <p:spPr>
              <a:xfrm>
                <a:off x="9017732" y="4957755"/>
                <a:ext cx="2216187" cy="584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3200"/>
                  <a:t>入力層</a:t>
                </a:r>
                <a:endParaRPr kumimoji="1" lang="ja-JP" altLang="en-US" sz="3200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F4B382EB-A76C-1E42-AA6E-28012BF34B41}"/>
                  </a:ext>
                </a:extLst>
              </p:cNvPr>
              <p:cNvSpPr txBox="1"/>
              <p:nvPr/>
            </p:nvSpPr>
            <p:spPr>
              <a:xfrm>
                <a:off x="11776388" y="4953856"/>
                <a:ext cx="22161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3200"/>
                  <a:t>中間層</a:t>
                </a:r>
                <a:endParaRPr kumimoji="1" lang="ja-JP" altLang="en-US" sz="320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D1447E17-B435-A94F-B48D-54B26BB52648}"/>
                  </a:ext>
                </a:extLst>
              </p:cNvPr>
              <p:cNvSpPr txBox="1"/>
              <p:nvPr/>
            </p:nvSpPr>
            <p:spPr>
              <a:xfrm>
                <a:off x="14478092" y="4953923"/>
                <a:ext cx="2216187" cy="584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3200"/>
                  <a:t>出力層</a:t>
                </a:r>
                <a:endParaRPr kumimoji="1" lang="ja-JP" altLang="en-US" sz="3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610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/>
              <a:t>ニューロンと</a:t>
            </a:r>
            <a:r>
              <a:rPr kumimoji="1" lang="ja-JP" altLang="en-US"/>
              <a:t>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形式ニューロンを並列に何層も重ねたもの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パーセプトロン</a:t>
            </a:r>
          </a:p>
        </p:txBody>
      </p:sp>
      <p:sp>
        <p:nvSpPr>
          <p:cNvPr id="64" name="三角形 63">
            <a:extLst>
              <a:ext uri="{FF2B5EF4-FFF2-40B4-BE49-F238E27FC236}">
                <a16:creationId xmlns:a16="http://schemas.microsoft.com/office/drawing/2014/main" id="{6C5D32FB-88AC-D846-BE1D-4E61A6C485B8}"/>
              </a:ext>
            </a:extLst>
          </p:cNvPr>
          <p:cNvSpPr/>
          <p:nvPr/>
        </p:nvSpPr>
        <p:spPr>
          <a:xfrm rot="5400000">
            <a:off x="1076238" y="3361776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65" name="テキスト プレースホルダー 29">
            <a:extLst>
              <a:ext uri="{FF2B5EF4-FFF2-40B4-BE49-F238E27FC236}">
                <a16:creationId xmlns:a16="http://schemas.microsoft.com/office/drawing/2014/main" id="{C007059C-36DA-A346-8D77-C27CA6B9EA5C}"/>
              </a:ext>
            </a:extLst>
          </p:cNvPr>
          <p:cNvSpPr txBox="1">
            <a:spLocks/>
          </p:cNvSpPr>
          <p:nvPr/>
        </p:nvSpPr>
        <p:spPr>
          <a:xfrm>
            <a:off x="1568600" y="3246502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クラス分類を行う手法の</a:t>
            </a:r>
            <a:r>
              <a:rPr lang="en-US" altLang="ja-JP" dirty="0"/>
              <a:t>1</a:t>
            </a:r>
            <a:r>
              <a:rPr lang="ja-JP" altLang="en-US"/>
              <a:t>つ</a:t>
            </a:r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3B084BD8-004A-2741-94CD-5DEF3F4CC366}"/>
              </a:ext>
            </a:extLst>
          </p:cNvPr>
          <p:cNvGrpSpPr/>
          <p:nvPr/>
        </p:nvGrpSpPr>
        <p:grpSpPr>
          <a:xfrm>
            <a:off x="829073" y="6619414"/>
            <a:ext cx="6459661" cy="5455669"/>
            <a:chOff x="829073" y="6641716"/>
            <a:chExt cx="6459661" cy="5455669"/>
          </a:xfrm>
        </p:grpSpPr>
        <p:sp>
          <p:nvSpPr>
            <p:cNvPr id="86" name="円/楕円 85">
              <a:extLst>
                <a:ext uri="{FF2B5EF4-FFF2-40B4-BE49-F238E27FC236}">
                  <a16:creationId xmlns:a16="http://schemas.microsoft.com/office/drawing/2014/main" id="{94451B0C-B927-AF4D-8690-01C8FA5EF237}"/>
                </a:ext>
              </a:extLst>
            </p:cNvPr>
            <p:cNvSpPr/>
            <p:nvPr/>
          </p:nvSpPr>
          <p:spPr>
            <a:xfrm>
              <a:off x="4768734" y="8318498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3846691A-AEC9-EB4A-A975-45DAEAF9184B}"/>
                </a:ext>
              </a:extLst>
            </p:cNvPr>
            <p:cNvCxnSpPr>
              <a:cxnSpLocks/>
              <a:stCxn id="86" idx="6"/>
            </p:cNvCxnSpPr>
            <p:nvPr/>
          </p:nvCxnSpPr>
          <p:spPr>
            <a:xfrm>
              <a:off x="6028734" y="8948648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932989B6-C012-C44D-B15E-EE0F0214FC06}"/>
                </a:ext>
              </a:extLst>
            </p:cNvPr>
            <p:cNvCxnSpPr>
              <a:cxnSpLocks/>
              <a:stCxn id="104" idx="6"/>
            </p:cNvCxnSpPr>
            <p:nvPr/>
          </p:nvCxnSpPr>
          <p:spPr>
            <a:xfrm flipV="1">
              <a:off x="3367045" y="9325422"/>
              <a:ext cx="1586212" cy="2141813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5F54097E-A9A7-684B-A08B-AD92FD39CBA0}"/>
                    </a:ext>
                  </a:extLst>
                </p:cNvPr>
                <p:cNvSpPr txBox="1"/>
                <p:nvPr/>
              </p:nvSpPr>
              <p:spPr>
                <a:xfrm>
                  <a:off x="829073" y="8325023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5F54097E-A9A7-684B-A08B-AD92FD39CB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073" y="8325023"/>
                  <a:ext cx="1250979" cy="58491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FD58B0D7-65E3-064B-ACA4-9FE2ED18EC10}"/>
                    </a:ext>
                  </a:extLst>
                </p:cNvPr>
                <p:cNvSpPr txBox="1"/>
                <p:nvPr/>
              </p:nvSpPr>
              <p:spPr>
                <a:xfrm>
                  <a:off x="5960066" y="8316288"/>
                  <a:ext cx="1250979" cy="584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FD58B0D7-65E3-064B-ACA4-9FE2ED18EC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066" y="8316288"/>
                  <a:ext cx="1250979" cy="58490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081D8522-EA7C-A148-AC5B-A182683B04A3}"/>
                </a:ext>
              </a:extLst>
            </p:cNvPr>
            <p:cNvCxnSpPr>
              <a:cxnSpLocks/>
              <a:stCxn id="102" idx="6"/>
              <a:endCxn id="86" idx="1"/>
            </p:cNvCxnSpPr>
            <p:nvPr/>
          </p:nvCxnSpPr>
          <p:spPr>
            <a:xfrm>
              <a:off x="3367045" y="7299857"/>
              <a:ext cx="1586212" cy="1203208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4E004854-DE0F-FA48-9F18-08176E7E2328}"/>
                </a:ext>
              </a:extLst>
            </p:cNvPr>
            <p:cNvCxnSpPr>
              <a:cxnSpLocks/>
              <a:stCxn id="103" idx="6"/>
              <a:endCxn id="86" idx="2"/>
            </p:cNvCxnSpPr>
            <p:nvPr/>
          </p:nvCxnSpPr>
          <p:spPr>
            <a:xfrm>
              <a:off x="3367045" y="8948648"/>
              <a:ext cx="1401689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円/楕円 101">
              <a:extLst>
                <a:ext uri="{FF2B5EF4-FFF2-40B4-BE49-F238E27FC236}">
                  <a16:creationId xmlns:a16="http://schemas.microsoft.com/office/drawing/2014/main" id="{5D942418-5680-DB4E-9D9D-5D95621E248C}"/>
                </a:ext>
              </a:extLst>
            </p:cNvPr>
            <p:cNvSpPr/>
            <p:nvPr/>
          </p:nvSpPr>
          <p:spPr>
            <a:xfrm>
              <a:off x="2107045" y="6669707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円/楕円 102">
              <a:extLst>
                <a:ext uri="{FF2B5EF4-FFF2-40B4-BE49-F238E27FC236}">
                  <a16:creationId xmlns:a16="http://schemas.microsoft.com/office/drawing/2014/main" id="{93FD22A0-F2C6-7945-BD5F-7B11F9BE8AAB}"/>
                </a:ext>
              </a:extLst>
            </p:cNvPr>
            <p:cNvSpPr/>
            <p:nvPr/>
          </p:nvSpPr>
          <p:spPr>
            <a:xfrm>
              <a:off x="2107045" y="8318498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円/楕円 103">
              <a:extLst>
                <a:ext uri="{FF2B5EF4-FFF2-40B4-BE49-F238E27FC236}">
                  <a16:creationId xmlns:a16="http://schemas.microsoft.com/office/drawing/2014/main" id="{5CA8C485-9741-E748-A826-39FFB153FADA}"/>
                </a:ext>
              </a:extLst>
            </p:cNvPr>
            <p:cNvSpPr/>
            <p:nvPr/>
          </p:nvSpPr>
          <p:spPr>
            <a:xfrm>
              <a:off x="2107045" y="10837085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13FAA338-E04D-B346-AAC8-37A9AC273B61}"/>
                </a:ext>
              </a:extLst>
            </p:cNvPr>
            <p:cNvCxnSpPr>
              <a:cxnSpLocks/>
            </p:cNvCxnSpPr>
            <p:nvPr/>
          </p:nvCxnSpPr>
          <p:spPr>
            <a:xfrm>
              <a:off x="846688" y="7299857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616C5E60-3978-BF47-B670-45E5F726AA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688" y="8948648"/>
              <a:ext cx="1260000" cy="13088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9794A0AD-2270-F24F-9B2C-9B9865442D4C}"/>
                </a:ext>
              </a:extLst>
            </p:cNvPr>
            <p:cNvCxnSpPr>
              <a:cxnSpLocks/>
            </p:cNvCxnSpPr>
            <p:nvPr/>
          </p:nvCxnSpPr>
          <p:spPr>
            <a:xfrm>
              <a:off x="846688" y="11467235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テキスト ボックス 107">
                  <a:extLst>
                    <a:ext uri="{FF2B5EF4-FFF2-40B4-BE49-F238E27FC236}">
                      <a16:creationId xmlns:a16="http://schemas.microsoft.com/office/drawing/2014/main" id="{60A8BDBD-D6F5-254A-B79D-955883953853}"/>
                    </a:ext>
                  </a:extLst>
                </p:cNvPr>
                <p:cNvSpPr txBox="1"/>
                <p:nvPr/>
              </p:nvSpPr>
              <p:spPr>
                <a:xfrm>
                  <a:off x="836151" y="10837927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108" name="テキスト ボックス 107">
                  <a:extLst>
                    <a:ext uri="{FF2B5EF4-FFF2-40B4-BE49-F238E27FC236}">
                      <a16:creationId xmlns:a16="http://schemas.microsoft.com/office/drawing/2014/main" id="{60A8BDBD-D6F5-254A-B79D-955883953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51" y="10837927"/>
                  <a:ext cx="1250979" cy="58491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D7DCAD9C-0278-3744-836F-F82D1234F5D2}"/>
                    </a:ext>
                  </a:extLst>
                </p:cNvPr>
                <p:cNvSpPr txBox="1"/>
                <p:nvPr/>
              </p:nvSpPr>
              <p:spPr>
                <a:xfrm>
                  <a:off x="836150" y="6641716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D7DCAD9C-0278-3744-836F-F82D1234F5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50" y="6641716"/>
                  <a:ext cx="1250979" cy="5849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64EA002C-43F4-CA4E-8183-B4B540FD2A9A}"/>
                    </a:ext>
                  </a:extLst>
                </p:cNvPr>
                <p:cNvSpPr txBox="1"/>
                <p:nvPr/>
              </p:nvSpPr>
              <p:spPr>
                <a:xfrm>
                  <a:off x="3431784" y="8315864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64EA002C-43F4-CA4E-8183-B4B540FD2A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784" y="8315864"/>
                  <a:ext cx="1250979" cy="584914"/>
                </a:xfrm>
                <a:prstGeom prst="rect">
                  <a:avLst/>
                </a:prstGeom>
                <a:blipFill>
                  <a:blip r:embed="rId6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テキスト ボックス 110">
                  <a:extLst>
                    <a:ext uri="{FF2B5EF4-FFF2-40B4-BE49-F238E27FC236}">
                      <a16:creationId xmlns:a16="http://schemas.microsoft.com/office/drawing/2014/main" id="{DD50B245-BD1A-2F40-96E8-106D1439EC77}"/>
                    </a:ext>
                  </a:extLst>
                </p:cNvPr>
                <p:cNvSpPr txBox="1"/>
                <p:nvPr/>
              </p:nvSpPr>
              <p:spPr>
                <a:xfrm>
                  <a:off x="3438862" y="9735964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テキスト ボックス 110">
                  <a:extLst>
                    <a:ext uri="{FF2B5EF4-FFF2-40B4-BE49-F238E27FC236}">
                      <a16:creationId xmlns:a16="http://schemas.microsoft.com/office/drawing/2014/main" id="{DD50B245-BD1A-2F40-96E8-106D1439EC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8862" y="9735964"/>
                  <a:ext cx="1250979" cy="584914"/>
                </a:xfrm>
                <a:prstGeom prst="rect">
                  <a:avLst/>
                </a:prstGeom>
                <a:blipFill>
                  <a:blip r:embed="rId7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7A6AEA5D-0017-C445-9F22-60D7D5C13617}"/>
                    </a:ext>
                  </a:extLst>
                </p:cNvPr>
                <p:cNvSpPr txBox="1"/>
                <p:nvPr/>
              </p:nvSpPr>
              <p:spPr>
                <a:xfrm>
                  <a:off x="3438861" y="7078600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7A6AEA5D-0017-C445-9F22-60D7D5C136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8861" y="7078600"/>
                  <a:ext cx="1250979" cy="58491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E38E121B-DF32-D34D-9461-B903DCA69FD1}"/>
                    </a:ext>
                  </a:extLst>
                </p:cNvPr>
                <p:cNvSpPr txBox="1"/>
                <p:nvPr/>
              </p:nvSpPr>
              <p:spPr>
                <a:xfrm>
                  <a:off x="2173415" y="9753553"/>
                  <a:ext cx="125097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ja-JP" sz="4800" b="0" dirty="0"/>
                </a:p>
              </p:txBody>
            </p:sp>
          </mc:Choice>
          <mc:Fallback xmlns=""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E38E121B-DF32-D34D-9461-B903DCA69F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415" y="9753553"/>
                  <a:ext cx="1250979" cy="8309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6" name="角丸四角形吹き出し 115">
            <a:extLst>
              <a:ext uri="{FF2B5EF4-FFF2-40B4-BE49-F238E27FC236}">
                <a16:creationId xmlns:a16="http://schemas.microsoft.com/office/drawing/2014/main" id="{339422C7-6BA9-374F-B643-B187273202C8}"/>
              </a:ext>
            </a:extLst>
          </p:cNvPr>
          <p:cNvSpPr/>
          <p:nvPr/>
        </p:nvSpPr>
        <p:spPr>
          <a:xfrm>
            <a:off x="5358265" y="6131435"/>
            <a:ext cx="5198417" cy="1745120"/>
          </a:xfrm>
          <a:prstGeom prst="wedgeRoundRectCallout">
            <a:avLst>
              <a:gd name="adj1" fmla="val -40441"/>
              <a:gd name="adj2" fmla="val 70892"/>
              <a:gd name="adj3" fmla="val 16667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出力が</a:t>
            </a:r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r>
              <a:rPr kumimoji="1" lang="ja-JP" altLang="en-US">
                <a:solidFill>
                  <a:schemeClr val="tx1"/>
                </a:solidFill>
              </a:rPr>
              <a:t>の時はクラス</a:t>
            </a:r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>
                <a:solidFill>
                  <a:schemeClr val="tx1"/>
                </a:solidFill>
              </a:rPr>
              <a:t>出力が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>
                <a:solidFill>
                  <a:schemeClr val="tx1"/>
                </a:solidFill>
              </a:rPr>
              <a:t>の時はクラス</a:t>
            </a:r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F4A2CAE0-6F04-0749-8CD7-33E1AC9E26E5}"/>
              </a:ext>
            </a:extLst>
          </p:cNvPr>
          <p:cNvGrpSpPr/>
          <p:nvPr/>
        </p:nvGrpSpPr>
        <p:grpSpPr>
          <a:xfrm>
            <a:off x="10486737" y="6221410"/>
            <a:ext cx="7734357" cy="6318528"/>
            <a:chOff x="10156019" y="5484103"/>
            <a:chExt cx="7734357" cy="6318528"/>
          </a:xfrm>
        </p:grpSpPr>
        <p:grpSp>
          <p:nvGrpSpPr>
            <p:cNvPr id="120" name="グループ化 119">
              <a:extLst>
                <a:ext uri="{FF2B5EF4-FFF2-40B4-BE49-F238E27FC236}">
                  <a16:creationId xmlns:a16="http://schemas.microsoft.com/office/drawing/2014/main" id="{8B9BB0FA-CCB5-E64E-B094-2683C7EB3C47}"/>
                </a:ext>
              </a:extLst>
            </p:cNvPr>
            <p:cNvGrpSpPr/>
            <p:nvPr/>
          </p:nvGrpSpPr>
          <p:grpSpPr>
            <a:xfrm>
              <a:off x="16094631" y="5921231"/>
              <a:ext cx="1795745" cy="1474973"/>
              <a:chOff x="12808302" y="6559198"/>
              <a:chExt cx="1795745" cy="1474973"/>
            </a:xfrm>
          </p:grpSpPr>
          <p:grpSp>
            <p:nvGrpSpPr>
              <p:cNvPr id="139" name="グループ化 138">
                <a:extLst>
                  <a:ext uri="{FF2B5EF4-FFF2-40B4-BE49-F238E27FC236}">
                    <a16:creationId xmlns:a16="http://schemas.microsoft.com/office/drawing/2014/main" id="{1E626A6C-3DDA-A44F-B1FF-87F69BD00743}"/>
                  </a:ext>
                </a:extLst>
              </p:cNvPr>
              <p:cNvGrpSpPr/>
              <p:nvPr/>
            </p:nvGrpSpPr>
            <p:grpSpPr>
              <a:xfrm>
                <a:off x="12814443" y="6559198"/>
                <a:ext cx="1767302" cy="584775"/>
                <a:chOff x="13287765" y="8496225"/>
                <a:chExt cx="1767302" cy="584775"/>
              </a:xfrm>
            </p:grpSpPr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7CB0F610-F309-2843-895F-06E5A15DEDF0}"/>
                    </a:ext>
                  </a:extLst>
                </p:cNvPr>
                <p:cNvSpPr/>
                <p:nvPr/>
              </p:nvSpPr>
              <p:spPr>
                <a:xfrm>
                  <a:off x="13287765" y="8563462"/>
                  <a:ext cx="432000" cy="432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44" name="テキスト ボックス 143">
                  <a:extLst>
                    <a:ext uri="{FF2B5EF4-FFF2-40B4-BE49-F238E27FC236}">
                      <a16:creationId xmlns:a16="http://schemas.microsoft.com/office/drawing/2014/main" id="{61AE7633-ACF6-9D4E-B9D6-4DAFF7D9DBDB}"/>
                    </a:ext>
                  </a:extLst>
                </p:cNvPr>
                <p:cNvSpPr txBox="1"/>
                <p:nvPr/>
              </p:nvSpPr>
              <p:spPr>
                <a:xfrm>
                  <a:off x="13501732" y="8496225"/>
                  <a:ext cx="155333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3200" dirty="0"/>
                    <a:t>：男性</a:t>
                  </a:r>
                  <a:endParaRPr kumimoji="1" lang="ja-JP" altLang="en-US" sz="3200" dirty="0"/>
                </a:p>
              </p:txBody>
            </p:sp>
          </p:grpSp>
          <p:grpSp>
            <p:nvGrpSpPr>
              <p:cNvPr id="140" name="グループ化 139">
                <a:extLst>
                  <a:ext uri="{FF2B5EF4-FFF2-40B4-BE49-F238E27FC236}">
                    <a16:creationId xmlns:a16="http://schemas.microsoft.com/office/drawing/2014/main" id="{F5CE422D-D537-524A-8D46-4C7AB391DD46}"/>
                  </a:ext>
                </a:extLst>
              </p:cNvPr>
              <p:cNvGrpSpPr/>
              <p:nvPr/>
            </p:nvGrpSpPr>
            <p:grpSpPr>
              <a:xfrm>
                <a:off x="12808302" y="7449396"/>
                <a:ext cx="1795745" cy="584775"/>
                <a:chOff x="13281624" y="9096497"/>
                <a:chExt cx="1795745" cy="584775"/>
              </a:xfrm>
            </p:grpSpPr>
            <p:sp>
              <p:nvSpPr>
                <p:cNvPr id="141" name="ひし形 140">
                  <a:extLst>
                    <a:ext uri="{FF2B5EF4-FFF2-40B4-BE49-F238E27FC236}">
                      <a16:creationId xmlns:a16="http://schemas.microsoft.com/office/drawing/2014/main" id="{08C6641C-0C89-324E-AD53-BEFF4555A3A2}"/>
                    </a:ext>
                  </a:extLst>
                </p:cNvPr>
                <p:cNvSpPr/>
                <p:nvPr/>
              </p:nvSpPr>
              <p:spPr>
                <a:xfrm>
                  <a:off x="13281624" y="9168261"/>
                  <a:ext cx="432000" cy="432000"/>
                </a:xfrm>
                <a:prstGeom prst="diamond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42" name="テキスト ボックス 141">
                  <a:extLst>
                    <a:ext uri="{FF2B5EF4-FFF2-40B4-BE49-F238E27FC236}">
                      <a16:creationId xmlns:a16="http://schemas.microsoft.com/office/drawing/2014/main" id="{8017ADB0-C2BF-F346-A742-AEBEF78C31FB}"/>
                    </a:ext>
                  </a:extLst>
                </p:cNvPr>
                <p:cNvSpPr txBox="1"/>
                <p:nvPr/>
              </p:nvSpPr>
              <p:spPr>
                <a:xfrm>
                  <a:off x="13524034" y="9096497"/>
                  <a:ext cx="155333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3200"/>
                    <a:t>：女性</a:t>
                  </a:r>
                  <a:endParaRPr kumimoji="1" lang="ja-JP" altLang="en-US" sz="3200"/>
                </a:p>
              </p:txBody>
            </p:sp>
          </p:grp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0471EB9F-6C05-DF43-B31B-A5F65B871D5B}"/>
                </a:ext>
              </a:extLst>
            </p:cNvPr>
            <p:cNvGrpSpPr/>
            <p:nvPr/>
          </p:nvGrpSpPr>
          <p:grpSpPr>
            <a:xfrm>
              <a:off x="10156019" y="5484103"/>
              <a:ext cx="7057666" cy="6318528"/>
              <a:chOff x="10156019" y="5484103"/>
              <a:chExt cx="7057666" cy="6318528"/>
            </a:xfrm>
          </p:grpSpPr>
          <p:cxnSp>
            <p:nvCxnSpPr>
              <p:cNvPr id="128" name="直線矢印コネクタ 127">
                <a:extLst>
                  <a:ext uri="{FF2B5EF4-FFF2-40B4-BE49-F238E27FC236}">
                    <a16:creationId xmlns:a16="http://schemas.microsoft.com/office/drawing/2014/main" id="{E8365BCE-91E8-3849-A656-E176497F0B4E}"/>
                  </a:ext>
                </a:extLst>
              </p:cNvPr>
              <p:cNvCxnSpPr/>
              <p:nvPr/>
            </p:nvCxnSpPr>
            <p:spPr>
              <a:xfrm>
                <a:off x="10445082" y="11203586"/>
                <a:ext cx="55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矢印コネクタ 128">
                <a:extLst>
                  <a:ext uri="{FF2B5EF4-FFF2-40B4-BE49-F238E27FC236}">
                    <a16:creationId xmlns:a16="http://schemas.microsoft.com/office/drawing/2014/main" id="{5C1F2CA2-A304-484C-8E9F-B28A7BB30F6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254505" y="8978427"/>
                <a:ext cx="55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テキスト ボックス 129">
                    <a:extLst>
                      <a:ext uri="{FF2B5EF4-FFF2-40B4-BE49-F238E27FC236}">
                        <a16:creationId xmlns:a16="http://schemas.microsoft.com/office/drawing/2014/main" id="{C9B46A36-42FA-3E44-8D15-D58407C24C5F}"/>
                      </a:ext>
                    </a:extLst>
                  </p:cNvPr>
                  <p:cNvSpPr txBox="1"/>
                  <p:nvPr/>
                </p:nvSpPr>
                <p:spPr>
                  <a:xfrm>
                    <a:off x="10156019" y="11217727"/>
                    <a:ext cx="1250979" cy="5849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 xmlns="">
              <p:sp>
                <p:nvSpPr>
                  <p:cNvPr id="130" name="テキスト ボックス 129">
                    <a:extLst>
                      <a:ext uri="{FF2B5EF4-FFF2-40B4-BE49-F238E27FC236}">
                        <a16:creationId xmlns:a16="http://schemas.microsoft.com/office/drawing/2014/main" id="{C9B46A36-42FA-3E44-8D15-D58407C24C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56019" y="11217727"/>
                    <a:ext cx="1250979" cy="58490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53457542-6A53-C64E-90B3-127E598F24F1}"/>
                  </a:ext>
                </a:extLst>
              </p:cNvPr>
              <p:cNvSpPr txBox="1"/>
              <p:nvPr/>
            </p:nvSpPr>
            <p:spPr>
              <a:xfrm>
                <a:off x="10475220" y="5484103"/>
                <a:ext cx="12509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b="0"/>
                  <a:t>身長</a:t>
                </a:r>
                <a:endParaRPr kumimoji="1" lang="en-US" altLang="ja-JP" sz="3200" b="0" dirty="0"/>
              </a:p>
            </p:txBody>
          </p:sp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531741EB-5099-DE4E-9BC3-DBC88DC0DAA2}"/>
                  </a:ext>
                </a:extLst>
              </p:cNvPr>
              <p:cNvSpPr txBox="1"/>
              <p:nvPr/>
            </p:nvSpPr>
            <p:spPr>
              <a:xfrm>
                <a:off x="15962706" y="10870742"/>
                <a:ext cx="12509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b="0"/>
                  <a:t>体重</a:t>
                </a:r>
                <a:endParaRPr kumimoji="1" lang="en-US" altLang="ja-JP" sz="3200" b="0" dirty="0"/>
              </a:p>
            </p:txBody>
          </p:sp>
          <p:sp>
            <p:nvSpPr>
              <p:cNvPr id="135" name="円/楕円 134">
                <a:extLst>
                  <a:ext uri="{FF2B5EF4-FFF2-40B4-BE49-F238E27FC236}">
                    <a16:creationId xmlns:a16="http://schemas.microsoft.com/office/drawing/2014/main" id="{5E21808B-F624-BA48-808D-53544BDDE4E6}"/>
                  </a:ext>
                </a:extLst>
              </p:cNvPr>
              <p:cNvSpPr/>
              <p:nvPr/>
            </p:nvSpPr>
            <p:spPr>
              <a:xfrm>
                <a:off x="14205862" y="6533312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36" name="円/楕円 135">
                <a:extLst>
                  <a:ext uri="{FF2B5EF4-FFF2-40B4-BE49-F238E27FC236}">
                    <a16:creationId xmlns:a16="http://schemas.microsoft.com/office/drawing/2014/main" id="{D87D92CD-C379-644E-8A94-364721F60B56}"/>
                  </a:ext>
                </a:extLst>
              </p:cNvPr>
              <p:cNvSpPr/>
              <p:nvPr/>
            </p:nvSpPr>
            <p:spPr>
              <a:xfrm>
                <a:off x="14124728" y="7153193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37" name="円/楕円 136">
                <a:extLst>
                  <a:ext uri="{FF2B5EF4-FFF2-40B4-BE49-F238E27FC236}">
                    <a16:creationId xmlns:a16="http://schemas.microsoft.com/office/drawing/2014/main" id="{9A187116-317C-FD40-B651-16009C4FD4A9}"/>
                  </a:ext>
                </a:extLst>
              </p:cNvPr>
              <p:cNvSpPr/>
              <p:nvPr/>
            </p:nvSpPr>
            <p:spPr>
              <a:xfrm>
                <a:off x="14805111" y="7022660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3" name="円/楕円 162">
                <a:extLst>
                  <a:ext uri="{FF2B5EF4-FFF2-40B4-BE49-F238E27FC236}">
                    <a16:creationId xmlns:a16="http://schemas.microsoft.com/office/drawing/2014/main" id="{E1B3F2CF-581E-1F47-B167-76AF4BAEC2D9}"/>
                  </a:ext>
                </a:extLst>
              </p:cNvPr>
              <p:cNvSpPr/>
              <p:nvPr/>
            </p:nvSpPr>
            <p:spPr>
              <a:xfrm>
                <a:off x="15308941" y="6841149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5" name="円/楕円 164">
                <a:extLst>
                  <a:ext uri="{FF2B5EF4-FFF2-40B4-BE49-F238E27FC236}">
                    <a16:creationId xmlns:a16="http://schemas.microsoft.com/office/drawing/2014/main" id="{A434AC31-ECFA-8143-BE6C-19CA57563F2E}"/>
                  </a:ext>
                </a:extLst>
              </p:cNvPr>
              <p:cNvSpPr/>
              <p:nvPr/>
            </p:nvSpPr>
            <p:spPr>
              <a:xfrm>
                <a:off x="13843624" y="7554315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6" name="円/楕円 165">
                <a:extLst>
                  <a:ext uri="{FF2B5EF4-FFF2-40B4-BE49-F238E27FC236}">
                    <a16:creationId xmlns:a16="http://schemas.microsoft.com/office/drawing/2014/main" id="{D3940E6A-6C1B-1C4D-A3BF-E346DF7219BD}"/>
                  </a:ext>
                </a:extLst>
              </p:cNvPr>
              <p:cNvSpPr/>
              <p:nvPr/>
            </p:nvSpPr>
            <p:spPr>
              <a:xfrm>
                <a:off x="14553966" y="7501514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7" name="円/楕円 166">
                <a:extLst>
                  <a:ext uri="{FF2B5EF4-FFF2-40B4-BE49-F238E27FC236}">
                    <a16:creationId xmlns:a16="http://schemas.microsoft.com/office/drawing/2014/main" id="{C5063723-68B9-2E4B-BCBE-9A9345D659EB}"/>
                  </a:ext>
                </a:extLst>
              </p:cNvPr>
              <p:cNvSpPr/>
              <p:nvPr/>
            </p:nvSpPr>
            <p:spPr>
              <a:xfrm>
                <a:off x="15129111" y="8284321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8" name="円/楕円 167">
                <a:extLst>
                  <a:ext uri="{FF2B5EF4-FFF2-40B4-BE49-F238E27FC236}">
                    <a16:creationId xmlns:a16="http://schemas.microsoft.com/office/drawing/2014/main" id="{825A5FF5-AC11-1D47-A199-FE24F9C45274}"/>
                  </a:ext>
                </a:extLst>
              </p:cNvPr>
              <p:cNvSpPr/>
              <p:nvPr/>
            </p:nvSpPr>
            <p:spPr>
              <a:xfrm>
                <a:off x="15593041" y="8614038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74" name="円/楕円 173">
                <a:extLst>
                  <a:ext uri="{FF2B5EF4-FFF2-40B4-BE49-F238E27FC236}">
                    <a16:creationId xmlns:a16="http://schemas.microsoft.com/office/drawing/2014/main" id="{04C2673D-4C64-364F-8D6F-223F269BF8EA}"/>
                  </a:ext>
                </a:extLst>
              </p:cNvPr>
              <p:cNvSpPr/>
              <p:nvPr/>
            </p:nvSpPr>
            <p:spPr>
              <a:xfrm>
                <a:off x="13481328" y="8873758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75" name="ひし形 174">
                <a:extLst>
                  <a:ext uri="{FF2B5EF4-FFF2-40B4-BE49-F238E27FC236}">
                    <a16:creationId xmlns:a16="http://schemas.microsoft.com/office/drawing/2014/main" id="{603352C4-DA1E-1A4D-8522-F4E665EB005D}"/>
                  </a:ext>
                </a:extLst>
              </p:cNvPr>
              <p:cNvSpPr/>
              <p:nvPr/>
            </p:nvSpPr>
            <p:spPr>
              <a:xfrm>
                <a:off x="12905242" y="8747937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78" name="ひし形 177">
                <a:extLst>
                  <a:ext uri="{FF2B5EF4-FFF2-40B4-BE49-F238E27FC236}">
                    <a16:creationId xmlns:a16="http://schemas.microsoft.com/office/drawing/2014/main" id="{8C920FC8-A0C0-9F48-B47F-057984648522}"/>
                  </a:ext>
                </a:extLst>
              </p:cNvPr>
              <p:cNvSpPr/>
              <p:nvPr/>
            </p:nvSpPr>
            <p:spPr>
              <a:xfrm>
                <a:off x="12500989" y="6941816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79" name="ひし形 178">
                <a:extLst>
                  <a:ext uri="{FF2B5EF4-FFF2-40B4-BE49-F238E27FC236}">
                    <a16:creationId xmlns:a16="http://schemas.microsoft.com/office/drawing/2014/main" id="{53D8C701-BF8A-DB46-899A-224427D539BC}"/>
                  </a:ext>
                </a:extLst>
              </p:cNvPr>
              <p:cNvSpPr/>
              <p:nvPr/>
            </p:nvSpPr>
            <p:spPr>
              <a:xfrm>
                <a:off x="14124728" y="7766745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0" name="ひし形 179">
                <a:extLst>
                  <a:ext uri="{FF2B5EF4-FFF2-40B4-BE49-F238E27FC236}">
                    <a16:creationId xmlns:a16="http://schemas.microsoft.com/office/drawing/2014/main" id="{A345E2D8-1480-A045-8E1D-0DD94A3F7201}"/>
                  </a:ext>
                </a:extLst>
              </p:cNvPr>
              <p:cNvSpPr/>
              <p:nvPr/>
            </p:nvSpPr>
            <p:spPr>
              <a:xfrm>
                <a:off x="12742806" y="9091966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1" name="ひし形 180">
                <a:extLst>
                  <a:ext uri="{FF2B5EF4-FFF2-40B4-BE49-F238E27FC236}">
                    <a16:creationId xmlns:a16="http://schemas.microsoft.com/office/drawing/2014/main" id="{197EBE9A-286C-2D45-B6BA-71ECE767B4F5}"/>
                  </a:ext>
                </a:extLst>
              </p:cNvPr>
              <p:cNvSpPr/>
              <p:nvPr/>
            </p:nvSpPr>
            <p:spPr>
              <a:xfrm>
                <a:off x="12232325" y="8465714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2" name="ひし形 181">
                <a:extLst>
                  <a:ext uri="{FF2B5EF4-FFF2-40B4-BE49-F238E27FC236}">
                    <a16:creationId xmlns:a16="http://schemas.microsoft.com/office/drawing/2014/main" id="{1C4D0D9C-CFA8-E046-B1E4-F50E8919C416}"/>
                  </a:ext>
                </a:extLst>
              </p:cNvPr>
              <p:cNvSpPr/>
              <p:nvPr/>
            </p:nvSpPr>
            <p:spPr>
              <a:xfrm>
                <a:off x="12344100" y="7739461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3" name="ひし形 182">
                <a:extLst>
                  <a:ext uri="{FF2B5EF4-FFF2-40B4-BE49-F238E27FC236}">
                    <a16:creationId xmlns:a16="http://schemas.microsoft.com/office/drawing/2014/main" id="{F466E3E3-EF3B-0742-9C6C-D9E50893A81F}"/>
                  </a:ext>
                </a:extLst>
              </p:cNvPr>
              <p:cNvSpPr/>
              <p:nvPr/>
            </p:nvSpPr>
            <p:spPr>
              <a:xfrm>
                <a:off x="13374189" y="8544449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4" name="ひし形 183">
                <a:extLst>
                  <a:ext uri="{FF2B5EF4-FFF2-40B4-BE49-F238E27FC236}">
                    <a16:creationId xmlns:a16="http://schemas.microsoft.com/office/drawing/2014/main" id="{B2741D6F-F1E5-0947-B328-50EDDADA0601}"/>
                  </a:ext>
                </a:extLst>
              </p:cNvPr>
              <p:cNvSpPr/>
              <p:nvPr/>
            </p:nvSpPr>
            <p:spPr>
              <a:xfrm>
                <a:off x="14367070" y="9317225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5" name="ひし形 184">
                <a:extLst>
                  <a:ext uri="{FF2B5EF4-FFF2-40B4-BE49-F238E27FC236}">
                    <a16:creationId xmlns:a16="http://schemas.microsoft.com/office/drawing/2014/main" id="{DBC4E56C-6B5D-C94D-802C-19ED69B5CFA0}"/>
                  </a:ext>
                </a:extLst>
              </p:cNvPr>
              <p:cNvSpPr/>
              <p:nvPr/>
            </p:nvSpPr>
            <p:spPr>
              <a:xfrm>
                <a:off x="14084092" y="8869054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6" name="ひし形 185">
                <a:extLst>
                  <a:ext uri="{FF2B5EF4-FFF2-40B4-BE49-F238E27FC236}">
                    <a16:creationId xmlns:a16="http://schemas.microsoft.com/office/drawing/2014/main" id="{9F6D885E-B3E4-A843-A9E7-5870F3CD5D51}"/>
                  </a:ext>
                </a:extLst>
              </p:cNvPr>
              <p:cNvSpPr/>
              <p:nvPr/>
            </p:nvSpPr>
            <p:spPr>
              <a:xfrm>
                <a:off x="12804337" y="8130008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7" name="円/楕円 186">
                <a:extLst>
                  <a:ext uri="{FF2B5EF4-FFF2-40B4-BE49-F238E27FC236}">
                    <a16:creationId xmlns:a16="http://schemas.microsoft.com/office/drawing/2014/main" id="{F00C5E98-E39F-6547-9C00-B5C57AD6054E}"/>
                  </a:ext>
                </a:extLst>
              </p:cNvPr>
              <p:cNvSpPr/>
              <p:nvPr/>
            </p:nvSpPr>
            <p:spPr>
              <a:xfrm>
                <a:off x="14782869" y="8585021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40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/>
              <a:t>ニューロンと</a:t>
            </a:r>
            <a:r>
              <a:rPr kumimoji="1" lang="ja-JP" altLang="en-US"/>
              <a:t>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形式ニューロンを並列に何層も重ねたもの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パーセプトロン</a:t>
            </a:r>
          </a:p>
        </p:txBody>
      </p:sp>
      <p:sp>
        <p:nvSpPr>
          <p:cNvPr id="64" name="三角形 63">
            <a:extLst>
              <a:ext uri="{FF2B5EF4-FFF2-40B4-BE49-F238E27FC236}">
                <a16:creationId xmlns:a16="http://schemas.microsoft.com/office/drawing/2014/main" id="{6C5D32FB-88AC-D846-BE1D-4E61A6C485B8}"/>
              </a:ext>
            </a:extLst>
          </p:cNvPr>
          <p:cNvSpPr/>
          <p:nvPr/>
        </p:nvSpPr>
        <p:spPr>
          <a:xfrm rot="5400000">
            <a:off x="1076238" y="3361776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65" name="テキスト プレースホルダー 29">
            <a:extLst>
              <a:ext uri="{FF2B5EF4-FFF2-40B4-BE49-F238E27FC236}">
                <a16:creationId xmlns:a16="http://schemas.microsoft.com/office/drawing/2014/main" id="{C007059C-36DA-A346-8D77-C27CA6B9EA5C}"/>
              </a:ext>
            </a:extLst>
          </p:cNvPr>
          <p:cNvSpPr txBox="1">
            <a:spLocks/>
          </p:cNvSpPr>
          <p:nvPr/>
        </p:nvSpPr>
        <p:spPr>
          <a:xfrm>
            <a:off x="1568600" y="3246502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クラス分類を行う手法の</a:t>
            </a:r>
            <a:r>
              <a:rPr lang="en-US" altLang="ja-JP" dirty="0"/>
              <a:t>1</a:t>
            </a:r>
            <a:r>
              <a:rPr lang="ja-JP" altLang="en-US"/>
              <a:t>つ</a:t>
            </a:r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3B084BD8-004A-2741-94CD-5DEF3F4CC366}"/>
              </a:ext>
            </a:extLst>
          </p:cNvPr>
          <p:cNvGrpSpPr/>
          <p:nvPr/>
        </p:nvGrpSpPr>
        <p:grpSpPr>
          <a:xfrm>
            <a:off x="829073" y="6619414"/>
            <a:ext cx="6459661" cy="5455669"/>
            <a:chOff x="829073" y="6641716"/>
            <a:chExt cx="6459661" cy="5455669"/>
          </a:xfrm>
        </p:grpSpPr>
        <p:sp>
          <p:nvSpPr>
            <p:cNvPr id="86" name="円/楕円 85">
              <a:extLst>
                <a:ext uri="{FF2B5EF4-FFF2-40B4-BE49-F238E27FC236}">
                  <a16:creationId xmlns:a16="http://schemas.microsoft.com/office/drawing/2014/main" id="{94451B0C-B927-AF4D-8690-01C8FA5EF237}"/>
                </a:ext>
              </a:extLst>
            </p:cNvPr>
            <p:cNvSpPr/>
            <p:nvPr/>
          </p:nvSpPr>
          <p:spPr>
            <a:xfrm>
              <a:off x="4768734" y="8318498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3846691A-AEC9-EB4A-A975-45DAEAF9184B}"/>
                </a:ext>
              </a:extLst>
            </p:cNvPr>
            <p:cNvCxnSpPr>
              <a:cxnSpLocks/>
              <a:stCxn id="86" idx="6"/>
            </p:cNvCxnSpPr>
            <p:nvPr/>
          </p:nvCxnSpPr>
          <p:spPr>
            <a:xfrm>
              <a:off x="6028734" y="8948648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932989B6-C012-C44D-B15E-EE0F0214FC06}"/>
                </a:ext>
              </a:extLst>
            </p:cNvPr>
            <p:cNvCxnSpPr>
              <a:cxnSpLocks/>
              <a:stCxn id="104" idx="6"/>
            </p:cNvCxnSpPr>
            <p:nvPr/>
          </p:nvCxnSpPr>
          <p:spPr>
            <a:xfrm flipV="1">
              <a:off x="3367045" y="9325422"/>
              <a:ext cx="1586212" cy="2141813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5F54097E-A9A7-684B-A08B-AD92FD39CBA0}"/>
                    </a:ext>
                  </a:extLst>
                </p:cNvPr>
                <p:cNvSpPr txBox="1"/>
                <p:nvPr/>
              </p:nvSpPr>
              <p:spPr>
                <a:xfrm>
                  <a:off x="829073" y="8325023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5F54097E-A9A7-684B-A08B-AD92FD39CB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073" y="8325023"/>
                  <a:ext cx="1250979" cy="58491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FD58B0D7-65E3-064B-ACA4-9FE2ED18EC10}"/>
                    </a:ext>
                  </a:extLst>
                </p:cNvPr>
                <p:cNvSpPr txBox="1"/>
                <p:nvPr/>
              </p:nvSpPr>
              <p:spPr>
                <a:xfrm>
                  <a:off x="5960066" y="8316288"/>
                  <a:ext cx="1250979" cy="584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FD58B0D7-65E3-064B-ACA4-9FE2ED18EC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066" y="8316288"/>
                  <a:ext cx="1250979" cy="58490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081D8522-EA7C-A148-AC5B-A182683B04A3}"/>
                </a:ext>
              </a:extLst>
            </p:cNvPr>
            <p:cNvCxnSpPr>
              <a:cxnSpLocks/>
              <a:stCxn id="102" idx="6"/>
              <a:endCxn id="86" idx="1"/>
            </p:cNvCxnSpPr>
            <p:nvPr/>
          </p:nvCxnSpPr>
          <p:spPr>
            <a:xfrm>
              <a:off x="3367045" y="7299857"/>
              <a:ext cx="1586212" cy="1203208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4E004854-DE0F-FA48-9F18-08176E7E2328}"/>
                </a:ext>
              </a:extLst>
            </p:cNvPr>
            <p:cNvCxnSpPr>
              <a:cxnSpLocks/>
              <a:stCxn id="103" idx="6"/>
              <a:endCxn id="86" idx="2"/>
            </p:cNvCxnSpPr>
            <p:nvPr/>
          </p:nvCxnSpPr>
          <p:spPr>
            <a:xfrm>
              <a:off x="3367045" y="8948648"/>
              <a:ext cx="1401689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円/楕円 101">
              <a:extLst>
                <a:ext uri="{FF2B5EF4-FFF2-40B4-BE49-F238E27FC236}">
                  <a16:creationId xmlns:a16="http://schemas.microsoft.com/office/drawing/2014/main" id="{5D942418-5680-DB4E-9D9D-5D95621E248C}"/>
                </a:ext>
              </a:extLst>
            </p:cNvPr>
            <p:cNvSpPr/>
            <p:nvPr/>
          </p:nvSpPr>
          <p:spPr>
            <a:xfrm>
              <a:off x="2107045" y="6669707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円/楕円 102">
              <a:extLst>
                <a:ext uri="{FF2B5EF4-FFF2-40B4-BE49-F238E27FC236}">
                  <a16:creationId xmlns:a16="http://schemas.microsoft.com/office/drawing/2014/main" id="{93FD22A0-F2C6-7945-BD5F-7B11F9BE8AAB}"/>
                </a:ext>
              </a:extLst>
            </p:cNvPr>
            <p:cNvSpPr/>
            <p:nvPr/>
          </p:nvSpPr>
          <p:spPr>
            <a:xfrm>
              <a:off x="2107045" y="8318498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円/楕円 103">
              <a:extLst>
                <a:ext uri="{FF2B5EF4-FFF2-40B4-BE49-F238E27FC236}">
                  <a16:creationId xmlns:a16="http://schemas.microsoft.com/office/drawing/2014/main" id="{5CA8C485-9741-E748-A826-39FFB153FADA}"/>
                </a:ext>
              </a:extLst>
            </p:cNvPr>
            <p:cNvSpPr/>
            <p:nvPr/>
          </p:nvSpPr>
          <p:spPr>
            <a:xfrm>
              <a:off x="2107045" y="10837085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13FAA338-E04D-B346-AAC8-37A9AC273B61}"/>
                </a:ext>
              </a:extLst>
            </p:cNvPr>
            <p:cNvCxnSpPr>
              <a:cxnSpLocks/>
            </p:cNvCxnSpPr>
            <p:nvPr/>
          </p:nvCxnSpPr>
          <p:spPr>
            <a:xfrm>
              <a:off x="846688" y="7299857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616C5E60-3978-BF47-B670-45E5F726AA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688" y="8948648"/>
              <a:ext cx="1260000" cy="13088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9794A0AD-2270-F24F-9B2C-9B9865442D4C}"/>
                </a:ext>
              </a:extLst>
            </p:cNvPr>
            <p:cNvCxnSpPr>
              <a:cxnSpLocks/>
            </p:cNvCxnSpPr>
            <p:nvPr/>
          </p:nvCxnSpPr>
          <p:spPr>
            <a:xfrm>
              <a:off x="846688" y="11467235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テキスト ボックス 107">
                  <a:extLst>
                    <a:ext uri="{FF2B5EF4-FFF2-40B4-BE49-F238E27FC236}">
                      <a16:creationId xmlns:a16="http://schemas.microsoft.com/office/drawing/2014/main" id="{60A8BDBD-D6F5-254A-B79D-955883953853}"/>
                    </a:ext>
                  </a:extLst>
                </p:cNvPr>
                <p:cNvSpPr txBox="1"/>
                <p:nvPr/>
              </p:nvSpPr>
              <p:spPr>
                <a:xfrm>
                  <a:off x="836151" y="10837927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108" name="テキスト ボックス 107">
                  <a:extLst>
                    <a:ext uri="{FF2B5EF4-FFF2-40B4-BE49-F238E27FC236}">
                      <a16:creationId xmlns:a16="http://schemas.microsoft.com/office/drawing/2014/main" id="{60A8BDBD-D6F5-254A-B79D-955883953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51" y="10837927"/>
                  <a:ext cx="1250979" cy="58491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D7DCAD9C-0278-3744-836F-F82D1234F5D2}"/>
                    </a:ext>
                  </a:extLst>
                </p:cNvPr>
                <p:cNvSpPr txBox="1"/>
                <p:nvPr/>
              </p:nvSpPr>
              <p:spPr>
                <a:xfrm>
                  <a:off x="836150" y="6641716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D7DCAD9C-0278-3744-836F-F82D1234F5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50" y="6641716"/>
                  <a:ext cx="1250979" cy="5849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64EA002C-43F4-CA4E-8183-B4B540FD2A9A}"/>
                    </a:ext>
                  </a:extLst>
                </p:cNvPr>
                <p:cNvSpPr txBox="1"/>
                <p:nvPr/>
              </p:nvSpPr>
              <p:spPr>
                <a:xfrm>
                  <a:off x="3431784" y="8315864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64EA002C-43F4-CA4E-8183-B4B540FD2A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784" y="8315864"/>
                  <a:ext cx="1250979" cy="584914"/>
                </a:xfrm>
                <a:prstGeom prst="rect">
                  <a:avLst/>
                </a:prstGeom>
                <a:blipFill>
                  <a:blip r:embed="rId6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テキスト ボックス 110">
                  <a:extLst>
                    <a:ext uri="{FF2B5EF4-FFF2-40B4-BE49-F238E27FC236}">
                      <a16:creationId xmlns:a16="http://schemas.microsoft.com/office/drawing/2014/main" id="{DD50B245-BD1A-2F40-96E8-106D1439EC77}"/>
                    </a:ext>
                  </a:extLst>
                </p:cNvPr>
                <p:cNvSpPr txBox="1"/>
                <p:nvPr/>
              </p:nvSpPr>
              <p:spPr>
                <a:xfrm>
                  <a:off x="3438862" y="9735964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テキスト ボックス 110">
                  <a:extLst>
                    <a:ext uri="{FF2B5EF4-FFF2-40B4-BE49-F238E27FC236}">
                      <a16:creationId xmlns:a16="http://schemas.microsoft.com/office/drawing/2014/main" id="{DD50B245-BD1A-2F40-96E8-106D1439EC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8862" y="9735964"/>
                  <a:ext cx="1250979" cy="584914"/>
                </a:xfrm>
                <a:prstGeom prst="rect">
                  <a:avLst/>
                </a:prstGeom>
                <a:blipFill>
                  <a:blip r:embed="rId7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7A6AEA5D-0017-C445-9F22-60D7D5C13617}"/>
                    </a:ext>
                  </a:extLst>
                </p:cNvPr>
                <p:cNvSpPr txBox="1"/>
                <p:nvPr/>
              </p:nvSpPr>
              <p:spPr>
                <a:xfrm>
                  <a:off x="3438861" y="7078600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7A6AEA5D-0017-C445-9F22-60D7D5C136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8861" y="7078600"/>
                  <a:ext cx="1250979" cy="58491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E38E121B-DF32-D34D-9461-B903DCA69FD1}"/>
                    </a:ext>
                  </a:extLst>
                </p:cNvPr>
                <p:cNvSpPr txBox="1"/>
                <p:nvPr/>
              </p:nvSpPr>
              <p:spPr>
                <a:xfrm>
                  <a:off x="2173415" y="9753553"/>
                  <a:ext cx="125097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ja-JP" sz="4800" b="0" dirty="0"/>
                </a:p>
              </p:txBody>
            </p:sp>
          </mc:Choice>
          <mc:Fallback xmlns=""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E38E121B-DF32-D34D-9461-B903DCA69F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415" y="9753553"/>
                  <a:ext cx="1250979" cy="8309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6" name="角丸四角形吹き出し 115">
            <a:extLst>
              <a:ext uri="{FF2B5EF4-FFF2-40B4-BE49-F238E27FC236}">
                <a16:creationId xmlns:a16="http://schemas.microsoft.com/office/drawing/2014/main" id="{339422C7-6BA9-374F-B643-B187273202C8}"/>
              </a:ext>
            </a:extLst>
          </p:cNvPr>
          <p:cNvSpPr/>
          <p:nvPr/>
        </p:nvSpPr>
        <p:spPr>
          <a:xfrm>
            <a:off x="5358265" y="6131435"/>
            <a:ext cx="5198417" cy="1745120"/>
          </a:xfrm>
          <a:prstGeom prst="wedgeRoundRectCallout">
            <a:avLst>
              <a:gd name="adj1" fmla="val -40441"/>
              <a:gd name="adj2" fmla="val 70892"/>
              <a:gd name="adj3" fmla="val 16667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出力が</a:t>
            </a:r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r>
              <a:rPr kumimoji="1" lang="ja-JP" altLang="en-US">
                <a:solidFill>
                  <a:schemeClr val="tx1"/>
                </a:solidFill>
              </a:rPr>
              <a:t>の時はクラス</a:t>
            </a:r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>
                <a:solidFill>
                  <a:schemeClr val="tx1"/>
                </a:solidFill>
              </a:rPr>
              <a:t>出力が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>
                <a:solidFill>
                  <a:schemeClr val="tx1"/>
                </a:solidFill>
              </a:rPr>
              <a:t>の時はクラス</a:t>
            </a:r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3" name="角丸四角形吹き出し 122">
            <a:extLst>
              <a:ext uri="{FF2B5EF4-FFF2-40B4-BE49-F238E27FC236}">
                <a16:creationId xmlns:a16="http://schemas.microsoft.com/office/drawing/2014/main" id="{0405772A-0EAA-7243-89ED-D5FE14222AED}"/>
              </a:ext>
            </a:extLst>
          </p:cNvPr>
          <p:cNvSpPr/>
          <p:nvPr/>
        </p:nvSpPr>
        <p:spPr>
          <a:xfrm>
            <a:off x="5358265" y="10487286"/>
            <a:ext cx="5198417" cy="1826505"/>
          </a:xfrm>
          <a:prstGeom prst="wedgeRoundRectCallout">
            <a:avLst>
              <a:gd name="adj1" fmla="val 58107"/>
              <a:gd name="adj2" fmla="val -88910"/>
              <a:gd name="adj3" fmla="val 16667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与えられたデータは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男性？女性？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F4A2CAE0-6F04-0749-8CD7-33E1AC9E26E5}"/>
              </a:ext>
            </a:extLst>
          </p:cNvPr>
          <p:cNvGrpSpPr/>
          <p:nvPr/>
        </p:nvGrpSpPr>
        <p:grpSpPr>
          <a:xfrm>
            <a:off x="10486737" y="6221410"/>
            <a:ext cx="7734357" cy="6318528"/>
            <a:chOff x="10156019" y="5484103"/>
            <a:chExt cx="7734357" cy="6318528"/>
          </a:xfrm>
        </p:grpSpPr>
        <p:grpSp>
          <p:nvGrpSpPr>
            <p:cNvPr id="120" name="グループ化 119">
              <a:extLst>
                <a:ext uri="{FF2B5EF4-FFF2-40B4-BE49-F238E27FC236}">
                  <a16:creationId xmlns:a16="http://schemas.microsoft.com/office/drawing/2014/main" id="{8B9BB0FA-CCB5-E64E-B094-2683C7EB3C47}"/>
                </a:ext>
              </a:extLst>
            </p:cNvPr>
            <p:cNvGrpSpPr/>
            <p:nvPr/>
          </p:nvGrpSpPr>
          <p:grpSpPr>
            <a:xfrm>
              <a:off x="16094631" y="5921231"/>
              <a:ext cx="1795745" cy="1474973"/>
              <a:chOff x="12808302" y="6559198"/>
              <a:chExt cx="1795745" cy="1474973"/>
            </a:xfrm>
          </p:grpSpPr>
          <p:grpSp>
            <p:nvGrpSpPr>
              <p:cNvPr id="139" name="グループ化 138">
                <a:extLst>
                  <a:ext uri="{FF2B5EF4-FFF2-40B4-BE49-F238E27FC236}">
                    <a16:creationId xmlns:a16="http://schemas.microsoft.com/office/drawing/2014/main" id="{1E626A6C-3DDA-A44F-B1FF-87F69BD00743}"/>
                  </a:ext>
                </a:extLst>
              </p:cNvPr>
              <p:cNvGrpSpPr/>
              <p:nvPr/>
            </p:nvGrpSpPr>
            <p:grpSpPr>
              <a:xfrm>
                <a:off x="12814443" y="6559198"/>
                <a:ext cx="1767302" cy="584775"/>
                <a:chOff x="13287765" y="8496225"/>
                <a:chExt cx="1767302" cy="584775"/>
              </a:xfrm>
            </p:grpSpPr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7CB0F610-F309-2843-895F-06E5A15DEDF0}"/>
                    </a:ext>
                  </a:extLst>
                </p:cNvPr>
                <p:cNvSpPr/>
                <p:nvPr/>
              </p:nvSpPr>
              <p:spPr>
                <a:xfrm>
                  <a:off x="13287765" y="8563462"/>
                  <a:ext cx="432000" cy="432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44" name="テキスト ボックス 143">
                  <a:extLst>
                    <a:ext uri="{FF2B5EF4-FFF2-40B4-BE49-F238E27FC236}">
                      <a16:creationId xmlns:a16="http://schemas.microsoft.com/office/drawing/2014/main" id="{61AE7633-ACF6-9D4E-B9D6-4DAFF7D9DBDB}"/>
                    </a:ext>
                  </a:extLst>
                </p:cNvPr>
                <p:cNvSpPr txBox="1"/>
                <p:nvPr/>
              </p:nvSpPr>
              <p:spPr>
                <a:xfrm>
                  <a:off x="13501732" y="8496225"/>
                  <a:ext cx="155333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3200"/>
                    <a:t>：男性</a:t>
                  </a:r>
                  <a:endParaRPr kumimoji="1" lang="ja-JP" altLang="en-US" sz="3200"/>
                </a:p>
              </p:txBody>
            </p:sp>
          </p:grpSp>
          <p:grpSp>
            <p:nvGrpSpPr>
              <p:cNvPr id="140" name="グループ化 139">
                <a:extLst>
                  <a:ext uri="{FF2B5EF4-FFF2-40B4-BE49-F238E27FC236}">
                    <a16:creationId xmlns:a16="http://schemas.microsoft.com/office/drawing/2014/main" id="{F5CE422D-D537-524A-8D46-4C7AB391DD46}"/>
                  </a:ext>
                </a:extLst>
              </p:cNvPr>
              <p:cNvGrpSpPr/>
              <p:nvPr/>
            </p:nvGrpSpPr>
            <p:grpSpPr>
              <a:xfrm>
                <a:off x="12808302" y="7449396"/>
                <a:ext cx="1795745" cy="584775"/>
                <a:chOff x="13281624" y="9096497"/>
                <a:chExt cx="1795745" cy="584775"/>
              </a:xfrm>
            </p:grpSpPr>
            <p:sp>
              <p:nvSpPr>
                <p:cNvPr id="141" name="ひし形 140">
                  <a:extLst>
                    <a:ext uri="{FF2B5EF4-FFF2-40B4-BE49-F238E27FC236}">
                      <a16:creationId xmlns:a16="http://schemas.microsoft.com/office/drawing/2014/main" id="{08C6641C-0C89-324E-AD53-BEFF4555A3A2}"/>
                    </a:ext>
                  </a:extLst>
                </p:cNvPr>
                <p:cNvSpPr/>
                <p:nvPr/>
              </p:nvSpPr>
              <p:spPr>
                <a:xfrm>
                  <a:off x="13281624" y="9168261"/>
                  <a:ext cx="432000" cy="432000"/>
                </a:xfrm>
                <a:prstGeom prst="diamond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42" name="テキスト ボックス 141">
                  <a:extLst>
                    <a:ext uri="{FF2B5EF4-FFF2-40B4-BE49-F238E27FC236}">
                      <a16:creationId xmlns:a16="http://schemas.microsoft.com/office/drawing/2014/main" id="{8017ADB0-C2BF-F346-A742-AEBEF78C31FB}"/>
                    </a:ext>
                  </a:extLst>
                </p:cNvPr>
                <p:cNvSpPr txBox="1"/>
                <p:nvPr/>
              </p:nvSpPr>
              <p:spPr>
                <a:xfrm>
                  <a:off x="13524034" y="9096497"/>
                  <a:ext cx="155333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3200"/>
                    <a:t>：女性</a:t>
                  </a:r>
                  <a:endParaRPr kumimoji="1" lang="ja-JP" altLang="en-US" sz="3200"/>
                </a:p>
              </p:txBody>
            </p:sp>
          </p:grp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0471EB9F-6C05-DF43-B31B-A5F65B871D5B}"/>
                </a:ext>
              </a:extLst>
            </p:cNvPr>
            <p:cNvGrpSpPr/>
            <p:nvPr/>
          </p:nvGrpSpPr>
          <p:grpSpPr>
            <a:xfrm>
              <a:off x="10156019" y="5484103"/>
              <a:ext cx="7057666" cy="6318528"/>
              <a:chOff x="10156019" y="5484103"/>
              <a:chExt cx="7057666" cy="6318528"/>
            </a:xfrm>
          </p:grpSpPr>
          <p:cxnSp>
            <p:nvCxnSpPr>
              <p:cNvPr id="128" name="直線矢印コネクタ 127">
                <a:extLst>
                  <a:ext uri="{FF2B5EF4-FFF2-40B4-BE49-F238E27FC236}">
                    <a16:creationId xmlns:a16="http://schemas.microsoft.com/office/drawing/2014/main" id="{E8365BCE-91E8-3849-A656-E176497F0B4E}"/>
                  </a:ext>
                </a:extLst>
              </p:cNvPr>
              <p:cNvCxnSpPr/>
              <p:nvPr/>
            </p:nvCxnSpPr>
            <p:spPr>
              <a:xfrm>
                <a:off x="10445082" y="11203586"/>
                <a:ext cx="55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矢印コネクタ 128">
                <a:extLst>
                  <a:ext uri="{FF2B5EF4-FFF2-40B4-BE49-F238E27FC236}">
                    <a16:creationId xmlns:a16="http://schemas.microsoft.com/office/drawing/2014/main" id="{5C1F2CA2-A304-484C-8E9F-B28A7BB30F6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254505" y="8978427"/>
                <a:ext cx="55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テキスト ボックス 129">
                    <a:extLst>
                      <a:ext uri="{FF2B5EF4-FFF2-40B4-BE49-F238E27FC236}">
                        <a16:creationId xmlns:a16="http://schemas.microsoft.com/office/drawing/2014/main" id="{C9B46A36-42FA-3E44-8D15-D58407C24C5F}"/>
                      </a:ext>
                    </a:extLst>
                  </p:cNvPr>
                  <p:cNvSpPr txBox="1"/>
                  <p:nvPr/>
                </p:nvSpPr>
                <p:spPr>
                  <a:xfrm>
                    <a:off x="10156019" y="11217727"/>
                    <a:ext cx="1250979" cy="5849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 xmlns="">
              <p:sp>
                <p:nvSpPr>
                  <p:cNvPr id="130" name="テキスト ボックス 129">
                    <a:extLst>
                      <a:ext uri="{FF2B5EF4-FFF2-40B4-BE49-F238E27FC236}">
                        <a16:creationId xmlns:a16="http://schemas.microsoft.com/office/drawing/2014/main" id="{C9B46A36-42FA-3E44-8D15-D58407C24C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56019" y="11217727"/>
                    <a:ext cx="1250979" cy="58490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53457542-6A53-C64E-90B3-127E598F24F1}"/>
                  </a:ext>
                </a:extLst>
              </p:cNvPr>
              <p:cNvSpPr txBox="1"/>
              <p:nvPr/>
            </p:nvSpPr>
            <p:spPr>
              <a:xfrm>
                <a:off x="10475220" y="5484103"/>
                <a:ext cx="12509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b="0"/>
                  <a:t>身長</a:t>
                </a:r>
                <a:endParaRPr kumimoji="1" lang="en-US" altLang="ja-JP" sz="3200" b="0" dirty="0"/>
              </a:p>
            </p:txBody>
          </p:sp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531741EB-5099-DE4E-9BC3-DBC88DC0DAA2}"/>
                  </a:ext>
                </a:extLst>
              </p:cNvPr>
              <p:cNvSpPr txBox="1"/>
              <p:nvPr/>
            </p:nvSpPr>
            <p:spPr>
              <a:xfrm>
                <a:off x="15962706" y="10870742"/>
                <a:ext cx="12509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b="0"/>
                  <a:t>体重</a:t>
                </a:r>
                <a:endParaRPr kumimoji="1" lang="en-US" altLang="ja-JP" sz="3200" b="0" dirty="0"/>
              </a:p>
            </p:txBody>
          </p:sp>
          <p:sp>
            <p:nvSpPr>
              <p:cNvPr id="135" name="円/楕円 134">
                <a:extLst>
                  <a:ext uri="{FF2B5EF4-FFF2-40B4-BE49-F238E27FC236}">
                    <a16:creationId xmlns:a16="http://schemas.microsoft.com/office/drawing/2014/main" id="{5E21808B-F624-BA48-808D-53544BDDE4E6}"/>
                  </a:ext>
                </a:extLst>
              </p:cNvPr>
              <p:cNvSpPr/>
              <p:nvPr/>
            </p:nvSpPr>
            <p:spPr>
              <a:xfrm>
                <a:off x="14205862" y="6533312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36" name="円/楕円 135">
                <a:extLst>
                  <a:ext uri="{FF2B5EF4-FFF2-40B4-BE49-F238E27FC236}">
                    <a16:creationId xmlns:a16="http://schemas.microsoft.com/office/drawing/2014/main" id="{D87D92CD-C379-644E-8A94-364721F60B56}"/>
                  </a:ext>
                </a:extLst>
              </p:cNvPr>
              <p:cNvSpPr/>
              <p:nvPr/>
            </p:nvSpPr>
            <p:spPr>
              <a:xfrm>
                <a:off x="14124728" y="7153193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37" name="円/楕円 136">
                <a:extLst>
                  <a:ext uri="{FF2B5EF4-FFF2-40B4-BE49-F238E27FC236}">
                    <a16:creationId xmlns:a16="http://schemas.microsoft.com/office/drawing/2014/main" id="{9A187116-317C-FD40-B651-16009C4FD4A9}"/>
                  </a:ext>
                </a:extLst>
              </p:cNvPr>
              <p:cNvSpPr/>
              <p:nvPr/>
            </p:nvSpPr>
            <p:spPr>
              <a:xfrm>
                <a:off x="14805111" y="7022660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3" name="円/楕円 162">
                <a:extLst>
                  <a:ext uri="{FF2B5EF4-FFF2-40B4-BE49-F238E27FC236}">
                    <a16:creationId xmlns:a16="http://schemas.microsoft.com/office/drawing/2014/main" id="{E1B3F2CF-581E-1F47-B167-76AF4BAEC2D9}"/>
                  </a:ext>
                </a:extLst>
              </p:cNvPr>
              <p:cNvSpPr/>
              <p:nvPr/>
            </p:nvSpPr>
            <p:spPr>
              <a:xfrm>
                <a:off x="15308941" y="6841149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5" name="円/楕円 164">
                <a:extLst>
                  <a:ext uri="{FF2B5EF4-FFF2-40B4-BE49-F238E27FC236}">
                    <a16:creationId xmlns:a16="http://schemas.microsoft.com/office/drawing/2014/main" id="{A434AC31-ECFA-8143-BE6C-19CA57563F2E}"/>
                  </a:ext>
                </a:extLst>
              </p:cNvPr>
              <p:cNvSpPr/>
              <p:nvPr/>
            </p:nvSpPr>
            <p:spPr>
              <a:xfrm>
                <a:off x="13843624" y="7554315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6" name="円/楕円 165">
                <a:extLst>
                  <a:ext uri="{FF2B5EF4-FFF2-40B4-BE49-F238E27FC236}">
                    <a16:creationId xmlns:a16="http://schemas.microsoft.com/office/drawing/2014/main" id="{D3940E6A-6C1B-1C4D-A3BF-E346DF7219BD}"/>
                  </a:ext>
                </a:extLst>
              </p:cNvPr>
              <p:cNvSpPr/>
              <p:nvPr/>
            </p:nvSpPr>
            <p:spPr>
              <a:xfrm>
                <a:off x="14553966" y="7501514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7" name="円/楕円 166">
                <a:extLst>
                  <a:ext uri="{FF2B5EF4-FFF2-40B4-BE49-F238E27FC236}">
                    <a16:creationId xmlns:a16="http://schemas.microsoft.com/office/drawing/2014/main" id="{C5063723-68B9-2E4B-BCBE-9A9345D659EB}"/>
                  </a:ext>
                </a:extLst>
              </p:cNvPr>
              <p:cNvSpPr/>
              <p:nvPr/>
            </p:nvSpPr>
            <p:spPr>
              <a:xfrm>
                <a:off x="15129111" y="8284321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8" name="円/楕円 167">
                <a:extLst>
                  <a:ext uri="{FF2B5EF4-FFF2-40B4-BE49-F238E27FC236}">
                    <a16:creationId xmlns:a16="http://schemas.microsoft.com/office/drawing/2014/main" id="{825A5FF5-AC11-1D47-A199-FE24F9C45274}"/>
                  </a:ext>
                </a:extLst>
              </p:cNvPr>
              <p:cNvSpPr/>
              <p:nvPr/>
            </p:nvSpPr>
            <p:spPr>
              <a:xfrm>
                <a:off x="15593041" y="8614038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74" name="円/楕円 173">
                <a:extLst>
                  <a:ext uri="{FF2B5EF4-FFF2-40B4-BE49-F238E27FC236}">
                    <a16:creationId xmlns:a16="http://schemas.microsoft.com/office/drawing/2014/main" id="{04C2673D-4C64-364F-8D6F-223F269BF8EA}"/>
                  </a:ext>
                </a:extLst>
              </p:cNvPr>
              <p:cNvSpPr/>
              <p:nvPr/>
            </p:nvSpPr>
            <p:spPr>
              <a:xfrm>
                <a:off x="13481328" y="8873758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75" name="ひし形 174">
                <a:extLst>
                  <a:ext uri="{FF2B5EF4-FFF2-40B4-BE49-F238E27FC236}">
                    <a16:creationId xmlns:a16="http://schemas.microsoft.com/office/drawing/2014/main" id="{603352C4-DA1E-1A4D-8522-F4E665EB005D}"/>
                  </a:ext>
                </a:extLst>
              </p:cNvPr>
              <p:cNvSpPr/>
              <p:nvPr/>
            </p:nvSpPr>
            <p:spPr>
              <a:xfrm>
                <a:off x="12905242" y="8747937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78" name="ひし形 177">
                <a:extLst>
                  <a:ext uri="{FF2B5EF4-FFF2-40B4-BE49-F238E27FC236}">
                    <a16:creationId xmlns:a16="http://schemas.microsoft.com/office/drawing/2014/main" id="{8C920FC8-A0C0-9F48-B47F-057984648522}"/>
                  </a:ext>
                </a:extLst>
              </p:cNvPr>
              <p:cNvSpPr/>
              <p:nvPr/>
            </p:nvSpPr>
            <p:spPr>
              <a:xfrm>
                <a:off x="12500989" y="6941816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79" name="ひし形 178">
                <a:extLst>
                  <a:ext uri="{FF2B5EF4-FFF2-40B4-BE49-F238E27FC236}">
                    <a16:creationId xmlns:a16="http://schemas.microsoft.com/office/drawing/2014/main" id="{53D8C701-BF8A-DB46-899A-224427D539BC}"/>
                  </a:ext>
                </a:extLst>
              </p:cNvPr>
              <p:cNvSpPr/>
              <p:nvPr/>
            </p:nvSpPr>
            <p:spPr>
              <a:xfrm>
                <a:off x="14124728" y="7766745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0" name="ひし形 179">
                <a:extLst>
                  <a:ext uri="{FF2B5EF4-FFF2-40B4-BE49-F238E27FC236}">
                    <a16:creationId xmlns:a16="http://schemas.microsoft.com/office/drawing/2014/main" id="{A345E2D8-1480-A045-8E1D-0DD94A3F7201}"/>
                  </a:ext>
                </a:extLst>
              </p:cNvPr>
              <p:cNvSpPr/>
              <p:nvPr/>
            </p:nvSpPr>
            <p:spPr>
              <a:xfrm>
                <a:off x="12742806" y="9091966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1" name="ひし形 180">
                <a:extLst>
                  <a:ext uri="{FF2B5EF4-FFF2-40B4-BE49-F238E27FC236}">
                    <a16:creationId xmlns:a16="http://schemas.microsoft.com/office/drawing/2014/main" id="{197EBE9A-286C-2D45-B6BA-71ECE767B4F5}"/>
                  </a:ext>
                </a:extLst>
              </p:cNvPr>
              <p:cNvSpPr/>
              <p:nvPr/>
            </p:nvSpPr>
            <p:spPr>
              <a:xfrm>
                <a:off x="12232325" y="8465714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2" name="ひし形 181">
                <a:extLst>
                  <a:ext uri="{FF2B5EF4-FFF2-40B4-BE49-F238E27FC236}">
                    <a16:creationId xmlns:a16="http://schemas.microsoft.com/office/drawing/2014/main" id="{1C4D0D9C-CFA8-E046-B1E4-F50E8919C416}"/>
                  </a:ext>
                </a:extLst>
              </p:cNvPr>
              <p:cNvSpPr/>
              <p:nvPr/>
            </p:nvSpPr>
            <p:spPr>
              <a:xfrm>
                <a:off x="12344100" y="7739461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3" name="ひし形 182">
                <a:extLst>
                  <a:ext uri="{FF2B5EF4-FFF2-40B4-BE49-F238E27FC236}">
                    <a16:creationId xmlns:a16="http://schemas.microsoft.com/office/drawing/2014/main" id="{F466E3E3-EF3B-0742-9C6C-D9E50893A81F}"/>
                  </a:ext>
                </a:extLst>
              </p:cNvPr>
              <p:cNvSpPr/>
              <p:nvPr/>
            </p:nvSpPr>
            <p:spPr>
              <a:xfrm>
                <a:off x="13374189" y="8544449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4" name="ひし形 183">
                <a:extLst>
                  <a:ext uri="{FF2B5EF4-FFF2-40B4-BE49-F238E27FC236}">
                    <a16:creationId xmlns:a16="http://schemas.microsoft.com/office/drawing/2014/main" id="{B2741D6F-F1E5-0947-B328-50EDDADA0601}"/>
                  </a:ext>
                </a:extLst>
              </p:cNvPr>
              <p:cNvSpPr/>
              <p:nvPr/>
            </p:nvSpPr>
            <p:spPr>
              <a:xfrm>
                <a:off x="14367070" y="9317225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5" name="ひし形 184">
                <a:extLst>
                  <a:ext uri="{FF2B5EF4-FFF2-40B4-BE49-F238E27FC236}">
                    <a16:creationId xmlns:a16="http://schemas.microsoft.com/office/drawing/2014/main" id="{DBC4E56C-6B5D-C94D-802C-19ED69B5CFA0}"/>
                  </a:ext>
                </a:extLst>
              </p:cNvPr>
              <p:cNvSpPr/>
              <p:nvPr/>
            </p:nvSpPr>
            <p:spPr>
              <a:xfrm>
                <a:off x="14084092" y="8869054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6" name="ひし形 185">
                <a:extLst>
                  <a:ext uri="{FF2B5EF4-FFF2-40B4-BE49-F238E27FC236}">
                    <a16:creationId xmlns:a16="http://schemas.microsoft.com/office/drawing/2014/main" id="{9F6D885E-B3E4-A843-A9E7-5870F3CD5D51}"/>
                  </a:ext>
                </a:extLst>
              </p:cNvPr>
              <p:cNvSpPr/>
              <p:nvPr/>
            </p:nvSpPr>
            <p:spPr>
              <a:xfrm>
                <a:off x="12804337" y="8130008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7" name="円/楕円 186">
                <a:extLst>
                  <a:ext uri="{FF2B5EF4-FFF2-40B4-BE49-F238E27FC236}">
                    <a16:creationId xmlns:a16="http://schemas.microsoft.com/office/drawing/2014/main" id="{F00C5E98-E39F-6547-9C00-B5C57AD6054E}"/>
                  </a:ext>
                </a:extLst>
              </p:cNvPr>
              <p:cNvSpPr/>
              <p:nvPr/>
            </p:nvSpPr>
            <p:spPr>
              <a:xfrm>
                <a:off x="14782869" y="8585021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</p:grpSp>
      </p:grpSp>
      <p:sp>
        <p:nvSpPr>
          <p:cNvPr id="188" name="星 5 187">
            <a:extLst>
              <a:ext uri="{FF2B5EF4-FFF2-40B4-BE49-F238E27FC236}">
                <a16:creationId xmlns:a16="http://schemas.microsoft.com/office/drawing/2014/main" id="{A3530360-B608-3342-813B-2C71B4C0D1FD}"/>
              </a:ext>
            </a:extLst>
          </p:cNvPr>
          <p:cNvSpPr/>
          <p:nvPr/>
        </p:nvSpPr>
        <p:spPr>
          <a:xfrm>
            <a:off x="15599759" y="8314768"/>
            <a:ext cx="324000" cy="324000"/>
          </a:xfrm>
          <a:prstGeom prst="star5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27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/>
              <a:t>ニューロンと</a:t>
            </a:r>
            <a:r>
              <a:rPr kumimoji="1" lang="ja-JP" altLang="en-US"/>
              <a:t>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形式ニューロンを並列に何層も重ねたもの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パーセプトロン</a:t>
            </a:r>
          </a:p>
        </p:txBody>
      </p:sp>
      <p:sp>
        <p:nvSpPr>
          <p:cNvPr id="64" name="三角形 63">
            <a:extLst>
              <a:ext uri="{FF2B5EF4-FFF2-40B4-BE49-F238E27FC236}">
                <a16:creationId xmlns:a16="http://schemas.microsoft.com/office/drawing/2014/main" id="{6C5D32FB-88AC-D846-BE1D-4E61A6C485B8}"/>
              </a:ext>
            </a:extLst>
          </p:cNvPr>
          <p:cNvSpPr/>
          <p:nvPr/>
        </p:nvSpPr>
        <p:spPr>
          <a:xfrm rot="5400000">
            <a:off x="1076238" y="3361776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65" name="テキスト プレースホルダー 29">
            <a:extLst>
              <a:ext uri="{FF2B5EF4-FFF2-40B4-BE49-F238E27FC236}">
                <a16:creationId xmlns:a16="http://schemas.microsoft.com/office/drawing/2014/main" id="{C007059C-36DA-A346-8D77-C27CA6B9EA5C}"/>
              </a:ext>
            </a:extLst>
          </p:cNvPr>
          <p:cNvSpPr txBox="1">
            <a:spLocks/>
          </p:cNvSpPr>
          <p:nvPr/>
        </p:nvSpPr>
        <p:spPr>
          <a:xfrm>
            <a:off x="1568600" y="3246502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クラス分類を行う手法の</a:t>
            </a:r>
            <a:r>
              <a:rPr lang="en-US" altLang="ja-JP" dirty="0"/>
              <a:t>1</a:t>
            </a:r>
            <a:r>
              <a:rPr lang="ja-JP" altLang="en-US"/>
              <a:t>つ</a:t>
            </a:r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3B084BD8-004A-2741-94CD-5DEF3F4CC366}"/>
              </a:ext>
            </a:extLst>
          </p:cNvPr>
          <p:cNvGrpSpPr/>
          <p:nvPr/>
        </p:nvGrpSpPr>
        <p:grpSpPr>
          <a:xfrm>
            <a:off x="829073" y="6619414"/>
            <a:ext cx="6459661" cy="5455669"/>
            <a:chOff x="829073" y="6641716"/>
            <a:chExt cx="6459661" cy="5455669"/>
          </a:xfrm>
        </p:grpSpPr>
        <p:sp>
          <p:nvSpPr>
            <p:cNvPr id="86" name="円/楕円 85">
              <a:extLst>
                <a:ext uri="{FF2B5EF4-FFF2-40B4-BE49-F238E27FC236}">
                  <a16:creationId xmlns:a16="http://schemas.microsoft.com/office/drawing/2014/main" id="{94451B0C-B927-AF4D-8690-01C8FA5EF237}"/>
                </a:ext>
              </a:extLst>
            </p:cNvPr>
            <p:cNvSpPr/>
            <p:nvPr/>
          </p:nvSpPr>
          <p:spPr>
            <a:xfrm>
              <a:off x="4768734" y="8318498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3846691A-AEC9-EB4A-A975-45DAEAF9184B}"/>
                </a:ext>
              </a:extLst>
            </p:cNvPr>
            <p:cNvCxnSpPr>
              <a:cxnSpLocks/>
              <a:stCxn id="86" idx="6"/>
            </p:cNvCxnSpPr>
            <p:nvPr/>
          </p:nvCxnSpPr>
          <p:spPr>
            <a:xfrm>
              <a:off x="6028734" y="8948648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932989B6-C012-C44D-B15E-EE0F0214FC06}"/>
                </a:ext>
              </a:extLst>
            </p:cNvPr>
            <p:cNvCxnSpPr>
              <a:cxnSpLocks/>
              <a:stCxn id="104" idx="6"/>
            </p:cNvCxnSpPr>
            <p:nvPr/>
          </p:nvCxnSpPr>
          <p:spPr>
            <a:xfrm flipV="1">
              <a:off x="3367045" y="9325422"/>
              <a:ext cx="1586212" cy="2141813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5F54097E-A9A7-684B-A08B-AD92FD39CBA0}"/>
                    </a:ext>
                  </a:extLst>
                </p:cNvPr>
                <p:cNvSpPr txBox="1"/>
                <p:nvPr/>
              </p:nvSpPr>
              <p:spPr>
                <a:xfrm>
                  <a:off x="829073" y="8325023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5F54097E-A9A7-684B-A08B-AD92FD39CB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073" y="8325023"/>
                  <a:ext cx="1250979" cy="58491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FD58B0D7-65E3-064B-ACA4-9FE2ED18EC10}"/>
                    </a:ext>
                  </a:extLst>
                </p:cNvPr>
                <p:cNvSpPr txBox="1"/>
                <p:nvPr/>
              </p:nvSpPr>
              <p:spPr>
                <a:xfrm>
                  <a:off x="5960066" y="8316288"/>
                  <a:ext cx="1250979" cy="584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FD58B0D7-65E3-064B-ACA4-9FE2ED18EC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066" y="8316288"/>
                  <a:ext cx="1250979" cy="58490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081D8522-EA7C-A148-AC5B-A182683B04A3}"/>
                </a:ext>
              </a:extLst>
            </p:cNvPr>
            <p:cNvCxnSpPr>
              <a:cxnSpLocks/>
              <a:stCxn id="102" idx="6"/>
              <a:endCxn id="86" idx="1"/>
            </p:cNvCxnSpPr>
            <p:nvPr/>
          </p:nvCxnSpPr>
          <p:spPr>
            <a:xfrm>
              <a:off x="3367045" y="7299857"/>
              <a:ext cx="1586212" cy="1203208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4E004854-DE0F-FA48-9F18-08176E7E2328}"/>
                </a:ext>
              </a:extLst>
            </p:cNvPr>
            <p:cNvCxnSpPr>
              <a:cxnSpLocks/>
              <a:stCxn id="103" idx="6"/>
              <a:endCxn id="86" idx="2"/>
            </p:cNvCxnSpPr>
            <p:nvPr/>
          </p:nvCxnSpPr>
          <p:spPr>
            <a:xfrm>
              <a:off x="3367045" y="8948648"/>
              <a:ext cx="1401689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円/楕円 101">
              <a:extLst>
                <a:ext uri="{FF2B5EF4-FFF2-40B4-BE49-F238E27FC236}">
                  <a16:creationId xmlns:a16="http://schemas.microsoft.com/office/drawing/2014/main" id="{5D942418-5680-DB4E-9D9D-5D95621E248C}"/>
                </a:ext>
              </a:extLst>
            </p:cNvPr>
            <p:cNvSpPr/>
            <p:nvPr/>
          </p:nvSpPr>
          <p:spPr>
            <a:xfrm>
              <a:off x="2107045" y="6669707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円/楕円 102">
              <a:extLst>
                <a:ext uri="{FF2B5EF4-FFF2-40B4-BE49-F238E27FC236}">
                  <a16:creationId xmlns:a16="http://schemas.microsoft.com/office/drawing/2014/main" id="{93FD22A0-F2C6-7945-BD5F-7B11F9BE8AAB}"/>
                </a:ext>
              </a:extLst>
            </p:cNvPr>
            <p:cNvSpPr/>
            <p:nvPr/>
          </p:nvSpPr>
          <p:spPr>
            <a:xfrm>
              <a:off x="2107045" y="8318498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円/楕円 103">
              <a:extLst>
                <a:ext uri="{FF2B5EF4-FFF2-40B4-BE49-F238E27FC236}">
                  <a16:creationId xmlns:a16="http://schemas.microsoft.com/office/drawing/2014/main" id="{5CA8C485-9741-E748-A826-39FFB153FADA}"/>
                </a:ext>
              </a:extLst>
            </p:cNvPr>
            <p:cNvSpPr/>
            <p:nvPr/>
          </p:nvSpPr>
          <p:spPr>
            <a:xfrm>
              <a:off x="2107045" y="10837085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13FAA338-E04D-B346-AAC8-37A9AC273B61}"/>
                </a:ext>
              </a:extLst>
            </p:cNvPr>
            <p:cNvCxnSpPr>
              <a:cxnSpLocks/>
            </p:cNvCxnSpPr>
            <p:nvPr/>
          </p:nvCxnSpPr>
          <p:spPr>
            <a:xfrm>
              <a:off x="846688" y="7299857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616C5E60-3978-BF47-B670-45E5F726AA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688" y="8948648"/>
              <a:ext cx="1260000" cy="13088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9794A0AD-2270-F24F-9B2C-9B9865442D4C}"/>
                </a:ext>
              </a:extLst>
            </p:cNvPr>
            <p:cNvCxnSpPr>
              <a:cxnSpLocks/>
            </p:cNvCxnSpPr>
            <p:nvPr/>
          </p:nvCxnSpPr>
          <p:spPr>
            <a:xfrm>
              <a:off x="846688" y="11467235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テキスト ボックス 107">
                  <a:extLst>
                    <a:ext uri="{FF2B5EF4-FFF2-40B4-BE49-F238E27FC236}">
                      <a16:creationId xmlns:a16="http://schemas.microsoft.com/office/drawing/2014/main" id="{60A8BDBD-D6F5-254A-B79D-955883953853}"/>
                    </a:ext>
                  </a:extLst>
                </p:cNvPr>
                <p:cNvSpPr txBox="1"/>
                <p:nvPr/>
              </p:nvSpPr>
              <p:spPr>
                <a:xfrm>
                  <a:off x="836151" y="10837927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108" name="テキスト ボックス 107">
                  <a:extLst>
                    <a:ext uri="{FF2B5EF4-FFF2-40B4-BE49-F238E27FC236}">
                      <a16:creationId xmlns:a16="http://schemas.microsoft.com/office/drawing/2014/main" id="{60A8BDBD-D6F5-254A-B79D-955883953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51" y="10837927"/>
                  <a:ext cx="1250979" cy="58491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D7DCAD9C-0278-3744-836F-F82D1234F5D2}"/>
                    </a:ext>
                  </a:extLst>
                </p:cNvPr>
                <p:cNvSpPr txBox="1"/>
                <p:nvPr/>
              </p:nvSpPr>
              <p:spPr>
                <a:xfrm>
                  <a:off x="836150" y="6641716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D7DCAD9C-0278-3744-836F-F82D1234F5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50" y="6641716"/>
                  <a:ext cx="1250979" cy="5849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64EA002C-43F4-CA4E-8183-B4B540FD2A9A}"/>
                    </a:ext>
                  </a:extLst>
                </p:cNvPr>
                <p:cNvSpPr txBox="1"/>
                <p:nvPr/>
              </p:nvSpPr>
              <p:spPr>
                <a:xfrm>
                  <a:off x="3431784" y="8315864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64EA002C-43F4-CA4E-8183-B4B540FD2A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784" y="8315864"/>
                  <a:ext cx="1250979" cy="584914"/>
                </a:xfrm>
                <a:prstGeom prst="rect">
                  <a:avLst/>
                </a:prstGeom>
                <a:blipFill>
                  <a:blip r:embed="rId6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テキスト ボックス 110">
                  <a:extLst>
                    <a:ext uri="{FF2B5EF4-FFF2-40B4-BE49-F238E27FC236}">
                      <a16:creationId xmlns:a16="http://schemas.microsoft.com/office/drawing/2014/main" id="{DD50B245-BD1A-2F40-96E8-106D1439EC77}"/>
                    </a:ext>
                  </a:extLst>
                </p:cNvPr>
                <p:cNvSpPr txBox="1"/>
                <p:nvPr/>
              </p:nvSpPr>
              <p:spPr>
                <a:xfrm>
                  <a:off x="3438862" y="9735964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テキスト ボックス 110">
                  <a:extLst>
                    <a:ext uri="{FF2B5EF4-FFF2-40B4-BE49-F238E27FC236}">
                      <a16:creationId xmlns:a16="http://schemas.microsoft.com/office/drawing/2014/main" id="{DD50B245-BD1A-2F40-96E8-106D1439EC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8862" y="9735964"/>
                  <a:ext cx="1250979" cy="584914"/>
                </a:xfrm>
                <a:prstGeom prst="rect">
                  <a:avLst/>
                </a:prstGeom>
                <a:blipFill>
                  <a:blip r:embed="rId7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7A6AEA5D-0017-C445-9F22-60D7D5C13617}"/>
                    </a:ext>
                  </a:extLst>
                </p:cNvPr>
                <p:cNvSpPr txBox="1"/>
                <p:nvPr/>
              </p:nvSpPr>
              <p:spPr>
                <a:xfrm>
                  <a:off x="3438861" y="7078600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7A6AEA5D-0017-C445-9F22-60D7D5C136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8861" y="7078600"/>
                  <a:ext cx="1250979" cy="58491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E38E121B-DF32-D34D-9461-B903DCA69FD1}"/>
                    </a:ext>
                  </a:extLst>
                </p:cNvPr>
                <p:cNvSpPr txBox="1"/>
                <p:nvPr/>
              </p:nvSpPr>
              <p:spPr>
                <a:xfrm>
                  <a:off x="2173415" y="9753553"/>
                  <a:ext cx="125097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ja-JP" sz="4800" b="0" dirty="0"/>
                </a:p>
              </p:txBody>
            </p:sp>
          </mc:Choice>
          <mc:Fallback xmlns=""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E38E121B-DF32-D34D-9461-B903DCA69F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415" y="9753553"/>
                  <a:ext cx="1250979" cy="8309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6" name="角丸四角形吹き出し 115">
            <a:extLst>
              <a:ext uri="{FF2B5EF4-FFF2-40B4-BE49-F238E27FC236}">
                <a16:creationId xmlns:a16="http://schemas.microsoft.com/office/drawing/2014/main" id="{339422C7-6BA9-374F-B643-B187273202C8}"/>
              </a:ext>
            </a:extLst>
          </p:cNvPr>
          <p:cNvSpPr/>
          <p:nvPr/>
        </p:nvSpPr>
        <p:spPr>
          <a:xfrm>
            <a:off x="5358265" y="6131435"/>
            <a:ext cx="5198417" cy="1745120"/>
          </a:xfrm>
          <a:prstGeom prst="wedgeRoundRectCallout">
            <a:avLst>
              <a:gd name="adj1" fmla="val -40441"/>
              <a:gd name="adj2" fmla="val 70892"/>
              <a:gd name="adj3" fmla="val 16667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出力が</a:t>
            </a:r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r>
              <a:rPr kumimoji="1" lang="ja-JP" altLang="en-US">
                <a:solidFill>
                  <a:schemeClr val="tx1"/>
                </a:solidFill>
              </a:rPr>
              <a:t>の時はクラス</a:t>
            </a:r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>
                <a:solidFill>
                  <a:schemeClr val="tx1"/>
                </a:solidFill>
              </a:rPr>
              <a:t>出力が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>
                <a:solidFill>
                  <a:schemeClr val="tx1"/>
                </a:solidFill>
              </a:rPr>
              <a:t>の時はクラス</a:t>
            </a:r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3" name="角丸四角形吹き出し 122">
            <a:extLst>
              <a:ext uri="{FF2B5EF4-FFF2-40B4-BE49-F238E27FC236}">
                <a16:creationId xmlns:a16="http://schemas.microsoft.com/office/drawing/2014/main" id="{0405772A-0EAA-7243-89ED-D5FE14222AED}"/>
              </a:ext>
            </a:extLst>
          </p:cNvPr>
          <p:cNvSpPr/>
          <p:nvPr/>
        </p:nvSpPr>
        <p:spPr>
          <a:xfrm>
            <a:off x="5358265" y="10487286"/>
            <a:ext cx="5198417" cy="1826505"/>
          </a:xfrm>
          <a:prstGeom prst="wedgeRoundRectCallout">
            <a:avLst>
              <a:gd name="adj1" fmla="val 58107"/>
              <a:gd name="adj2" fmla="val -88910"/>
              <a:gd name="adj3" fmla="val 16667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男性と女性を識別する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直線を求める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F4A2CAE0-6F04-0749-8CD7-33E1AC9E26E5}"/>
              </a:ext>
            </a:extLst>
          </p:cNvPr>
          <p:cNvGrpSpPr/>
          <p:nvPr/>
        </p:nvGrpSpPr>
        <p:grpSpPr>
          <a:xfrm>
            <a:off x="10486737" y="6221410"/>
            <a:ext cx="7734357" cy="6318528"/>
            <a:chOff x="10156019" y="5484103"/>
            <a:chExt cx="7734357" cy="6318528"/>
          </a:xfrm>
        </p:grpSpPr>
        <p:grpSp>
          <p:nvGrpSpPr>
            <p:cNvPr id="120" name="グループ化 119">
              <a:extLst>
                <a:ext uri="{FF2B5EF4-FFF2-40B4-BE49-F238E27FC236}">
                  <a16:creationId xmlns:a16="http://schemas.microsoft.com/office/drawing/2014/main" id="{8B9BB0FA-CCB5-E64E-B094-2683C7EB3C47}"/>
                </a:ext>
              </a:extLst>
            </p:cNvPr>
            <p:cNvGrpSpPr/>
            <p:nvPr/>
          </p:nvGrpSpPr>
          <p:grpSpPr>
            <a:xfrm>
              <a:off x="16094631" y="5921231"/>
              <a:ext cx="1795745" cy="1474973"/>
              <a:chOff x="12808302" y="6559198"/>
              <a:chExt cx="1795745" cy="1474973"/>
            </a:xfrm>
          </p:grpSpPr>
          <p:grpSp>
            <p:nvGrpSpPr>
              <p:cNvPr id="139" name="グループ化 138">
                <a:extLst>
                  <a:ext uri="{FF2B5EF4-FFF2-40B4-BE49-F238E27FC236}">
                    <a16:creationId xmlns:a16="http://schemas.microsoft.com/office/drawing/2014/main" id="{1E626A6C-3DDA-A44F-B1FF-87F69BD00743}"/>
                  </a:ext>
                </a:extLst>
              </p:cNvPr>
              <p:cNvGrpSpPr/>
              <p:nvPr/>
            </p:nvGrpSpPr>
            <p:grpSpPr>
              <a:xfrm>
                <a:off x="12814443" y="6559198"/>
                <a:ext cx="1767302" cy="584775"/>
                <a:chOff x="13287765" y="8496225"/>
                <a:chExt cx="1767302" cy="584775"/>
              </a:xfrm>
            </p:grpSpPr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7CB0F610-F309-2843-895F-06E5A15DEDF0}"/>
                    </a:ext>
                  </a:extLst>
                </p:cNvPr>
                <p:cNvSpPr/>
                <p:nvPr/>
              </p:nvSpPr>
              <p:spPr>
                <a:xfrm>
                  <a:off x="13287765" y="8563462"/>
                  <a:ext cx="432000" cy="432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44" name="テキスト ボックス 143">
                  <a:extLst>
                    <a:ext uri="{FF2B5EF4-FFF2-40B4-BE49-F238E27FC236}">
                      <a16:creationId xmlns:a16="http://schemas.microsoft.com/office/drawing/2014/main" id="{61AE7633-ACF6-9D4E-B9D6-4DAFF7D9DBDB}"/>
                    </a:ext>
                  </a:extLst>
                </p:cNvPr>
                <p:cNvSpPr txBox="1"/>
                <p:nvPr/>
              </p:nvSpPr>
              <p:spPr>
                <a:xfrm>
                  <a:off x="13501732" y="8496225"/>
                  <a:ext cx="155333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3200"/>
                    <a:t>：男性</a:t>
                  </a:r>
                  <a:endParaRPr kumimoji="1" lang="ja-JP" altLang="en-US" sz="3200"/>
                </a:p>
              </p:txBody>
            </p:sp>
          </p:grpSp>
          <p:grpSp>
            <p:nvGrpSpPr>
              <p:cNvPr id="140" name="グループ化 139">
                <a:extLst>
                  <a:ext uri="{FF2B5EF4-FFF2-40B4-BE49-F238E27FC236}">
                    <a16:creationId xmlns:a16="http://schemas.microsoft.com/office/drawing/2014/main" id="{F5CE422D-D537-524A-8D46-4C7AB391DD46}"/>
                  </a:ext>
                </a:extLst>
              </p:cNvPr>
              <p:cNvGrpSpPr/>
              <p:nvPr/>
            </p:nvGrpSpPr>
            <p:grpSpPr>
              <a:xfrm>
                <a:off x="12808302" y="7449396"/>
                <a:ext cx="1795745" cy="584775"/>
                <a:chOff x="13281624" y="9096497"/>
                <a:chExt cx="1795745" cy="584775"/>
              </a:xfrm>
            </p:grpSpPr>
            <p:sp>
              <p:nvSpPr>
                <p:cNvPr id="141" name="ひし形 140">
                  <a:extLst>
                    <a:ext uri="{FF2B5EF4-FFF2-40B4-BE49-F238E27FC236}">
                      <a16:creationId xmlns:a16="http://schemas.microsoft.com/office/drawing/2014/main" id="{08C6641C-0C89-324E-AD53-BEFF4555A3A2}"/>
                    </a:ext>
                  </a:extLst>
                </p:cNvPr>
                <p:cNvSpPr/>
                <p:nvPr/>
              </p:nvSpPr>
              <p:spPr>
                <a:xfrm>
                  <a:off x="13281624" y="9168261"/>
                  <a:ext cx="432000" cy="432000"/>
                </a:xfrm>
                <a:prstGeom prst="diamond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42" name="テキスト ボックス 141">
                  <a:extLst>
                    <a:ext uri="{FF2B5EF4-FFF2-40B4-BE49-F238E27FC236}">
                      <a16:creationId xmlns:a16="http://schemas.microsoft.com/office/drawing/2014/main" id="{8017ADB0-C2BF-F346-A742-AEBEF78C31FB}"/>
                    </a:ext>
                  </a:extLst>
                </p:cNvPr>
                <p:cNvSpPr txBox="1"/>
                <p:nvPr/>
              </p:nvSpPr>
              <p:spPr>
                <a:xfrm>
                  <a:off x="13524034" y="9096497"/>
                  <a:ext cx="155333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3200"/>
                    <a:t>：女性</a:t>
                  </a:r>
                  <a:endParaRPr kumimoji="1" lang="ja-JP" altLang="en-US" sz="3200"/>
                </a:p>
              </p:txBody>
            </p:sp>
          </p:grp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0471EB9F-6C05-DF43-B31B-A5F65B871D5B}"/>
                </a:ext>
              </a:extLst>
            </p:cNvPr>
            <p:cNvGrpSpPr/>
            <p:nvPr/>
          </p:nvGrpSpPr>
          <p:grpSpPr>
            <a:xfrm>
              <a:off x="10156019" y="5484103"/>
              <a:ext cx="7057666" cy="6318528"/>
              <a:chOff x="10156019" y="5484103"/>
              <a:chExt cx="7057666" cy="6318528"/>
            </a:xfrm>
          </p:grpSpPr>
          <p:cxnSp>
            <p:nvCxnSpPr>
              <p:cNvPr id="128" name="直線矢印コネクタ 127">
                <a:extLst>
                  <a:ext uri="{FF2B5EF4-FFF2-40B4-BE49-F238E27FC236}">
                    <a16:creationId xmlns:a16="http://schemas.microsoft.com/office/drawing/2014/main" id="{E8365BCE-91E8-3849-A656-E176497F0B4E}"/>
                  </a:ext>
                </a:extLst>
              </p:cNvPr>
              <p:cNvCxnSpPr/>
              <p:nvPr/>
            </p:nvCxnSpPr>
            <p:spPr>
              <a:xfrm>
                <a:off x="10445082" y="11203586"/>
                <a:ext cx="55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矢印コネクタ 128">
                <a:extLst>
                  <a:ext uri="{FF2B5EF4-FFF2-40B4-BE49-F238E27FC236}">
                    <a16:creationId xmlns:a16="http://schemas.microsoft.com/office/drawing/2014/main" id="{5C1F2CA2-A304-484C-8E9F-B28A7BB30F6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254505" y="8978427"/>
                <a:ext cx="55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テキスト ボックス 129">
                    <a:extLst>
                      <a:ext uri="{FF2B5EF4-FFF2-40B4-BE49-F238E27FC236}">
                        <a16:creationId xmlns:a16="http://schemas.microsoft.com/office/drawing/2014/main" id="{C9B46A36-42FA-3E44-8D15-D58407C24C5F}"/>
                      </a:ext>
                    </a:extLst>
                  </p:cNvPr>
                  <p:cNvSpPr txBox="1"/>
                  <p:nvPr/>
                </p:nvSpPr>
                <p:spPr>
                  <a:xfrm>
                    <a:off x="10156019" y="11217727"/>
                    <a:ext cx="1250979" cy="5849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 xmlns="">
              <p:sp>
                <p:nvSpPr>
                  <p:cNvPr id="130" name="テキスト ボックス 129">
                    <a:extLst>
                      <a:ext uri="{FF2B5EF4-FFF2-40B4-BE49-F238E27FC236}">
                        <a16:creationId xmlns:a16="http://schemas.microsoft.com/office/drawing/2014/main" id="{C9B46A36-42FA-3E44-8D15-D58407C24C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56019" y="11217727"/>
                    <a:ext cx="1250979" cy="58490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53457542-6A53-C64E-90B3-127E598F24F1}"/>
                  </a:ext>
                </a:extLst>
              </p:cNvPr>
              <p:cNvSpPr txBox="1"/>
              <p:nvPr/>
            </p:nvSpPr>
            <p:spPr>
              <a:xfrm>
                <a:off x="10475220" y="5484103"/>
                <a:ext cx="12509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b="0"/>
                  <a:t>身長</a:t>
                </a:r>
                <a:endParaRPr kumimoji="1" lang="en-US" altLang="ja-JP" sz="3200" b="0" dirty="0"/>
              </a:p>
            </p:txBody>
          </p:sp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531741EB-5099-DE4E-9BC3-DBC88DC0DAA2}"/>
                  </a:ext>
                </a:extLst>
              </p:cNvPr>
              <p:cNvSpPr txBox="1"/>
              <p:nvPr/>
            </p:nvSpPr>
            <p:spPr>
              <a:xfrm>
                <a:off x="15962706" y="10870742"/>
                <a:ext cx="12509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b="0"/>
                  <a:t>体重</a:t>
                </a:r>
                <a:endParaRPr kumimoji="1" lang="en-US" altLang="ja-JP" sz="3200" b="0" dirty="0"/>
              </a:p>
            </p:txBody>
          </p:sp>
          <p:sp>
            <p:nvSpPr>
              <p:cNvPr id="135" name="円/楕円 134">
                <a:extLst>
                  <a:ext uri="{FF2B5EF4-FFF2-40B4-BE49-F238E27FC236}">
                    <a16:creationId xmlns:a16="http://schemas.microsoft.com/office/drawing/2014/main" id="{5E21808B-F624-BA48-808D-53544BDDE4E6}"/>
                  </a:ext>
                </a:extLst>
              </p:cNvPr>
              <p:cNvSpPr/>
              <p:nvPr/>
            </p:nvSpPr>
            <p:spPr>
              <a:xfrm>
                <a:off x="14205862" y="6533312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36" name="円/楕円 135">
                <a:extLst>
                  <a:ext uri="{FF2B5EF4-FFF2-40B4-BE49-F238E27FC236}">
                    <a16:creationId xmlns:a16="http://schemas.microsoft.com/office/drawing/2014/main" id="{D87D92CD-C379-644E-8A94-364721F60B56}"/>
                  </a:ext>
                </a:extLst>
              </p:cNvPr>
              <p:cNvSpPr/>
              <p:nvPr/>
            </p:nvSpPr>
            <p:spPr>
              <a:xfrm>
                <a:off x="14124728" y="7153193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37" name="円/楕円 136">
                <a:extLst>
                  <a:ext uri="{FF2B5EF4-FFF2-40B4-BE49-F238E27FC236}">
                    <a16:creationId xmlns:a16="http://schemas.microsoft.com/office/drawing/2014/main" id="{9A187116-317C-FD40-B651-16009C4FD4A9}"/>
                  </a:ext>
                </a:extLst>
              </p:cNvPr>
              <p:cNvSpPr/>
              <p:nvPr/>
            </p:nvSpPr>
            <p:spPr>
              <a:xfrm>
                <a:off x="14805111" y="7022660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3" name="円/楕円 162">
                <a:extLst>
                  <a:ext uri="{FF2B5EF4-FFF2-40B4-BE49-F238E27FC236}">
                    <a16:creationId xmlns:a16="http://schemas.microsoft.com/office/drawing/2014/main" id="{E1B3F2CF-581E-1F47-B167-76AF4BAEC2D9}"/>
                  </a:ext>
                </a:extLst>
              </p:cNvPr>
              <p:cNvSpPr/>
              <p:nvPr/>
            </p:nvSpPr>
            <p:spPr>
              <a:xfrm>
                <a:off x="15308941" y="6841149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5" name="円/楕円 164">
                <a:extLst>
                  <a:ext uri="{FF2B5EF4-FFF2-40B4-BE49-F238E27FC236}">
                    <a16:creationId xmlns:a16="http://schemas.microsoft.com/office/drawing/2014/main" id="{A434AC31-ECFA-8143-BE6C-19CA57563F2E}"/>
                  </a:ext>
                </a:extLst>
              </p:cNvPr>
              <p:cNvSpPr/>
              <p:nvPr/>
            </p:nvSpPr>
            <p:spPr>
              <a:xfrm>
                <a:off x="13843624" y="7554315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6" name="円/楕円 165">
                <a:extLst>
                  <a:ext uri="{FF2B5EF4-FFF2-40B4-BE49-F238E27FC236}">
                    <a16:creationId xmlns:a16="http://schemas.microsoft.com/office/drawing/2014/main" id="{D3940E6A-6C1B-1C4D-A3BF-E346DF7219BD}"/>
                  </a:ext>
                </a:extLst>
              </p:cNvPr>
              <p:cNvSpPr/>
              <p:nvPr/>
            </p:nvSpPr>
            <p:spPr>
              <a:xfrm>
                <a:off x="14553966" y="7501514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7" name="円/楕円 166">
                <a:extLst>
                  <a:ext uri="{FF2B5EF4-FFF2-40B4-BE49-F238E27FC236}">
                    <a16:creationId xmlns:a16="http://schemas.microsoft.com/office/drawing/2014/main" id="{C5063723-68B9-2E4B-BCBE-9A9345D659EB}"/>
                  </a:ext>
                </a:extLst>
              </p:cNvPr>
              <p:cNvSpPr/>
              <p:nvPr/>
            </p:nvSpPr>
            <p:spPr>
              <a:xfrm>
                <a:off x="15129111" y="8284321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8" name="円/楕円 167">
                <a:extLst>
                  <a:ext uri="{FF2B5EF4-FFF2-40B4-BE49-F238E27FC236}">
                    <a16:creationId xmlns:a16="http://schemas.microsoft.com/office/drawing/2014/main" id="{825A5FF5-AC11-1D47-A199-FE24F9C45274}"/>
                  </a:ext>
                </a:extLst>
              </p:cNvPr>
              <p:cNvSpPr/>
              <p:nvPr/>
            </p:nvSpPr>
            <p:spPr>
              <a:xfrm>
                <a:off x="15593041" y="8614038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74" name="円/楕円 173">
                <a:extLst>
                  <a:ext uri="{FF2B5EF4-FFF2-40B4-BE49-F238E27FC236}">
                    <a16:creationId xmlns:a16="http://schemas.microsoft.com/office/drawing/2014/main" id="{04C2673D-4C64-364F-8D6F-223F269BF8EA}"/>
                  </a:ext>
                </a:extLst>
              </p:cNvPr>
              <p:cNvSpPr/>
              <p:nvPr/>
            </p:nvSpPr>
            <p:spPr>
              <a:xfrm>
                <a:off x="13481328" y="8873758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75" name="ひし形 174">
                <a:extLst>
                  <a:ext uri="{FF2B5EF4-FFF2-40B4-BE49-F238E27FC236}">
                    <a16:creationId xmlns:a16="http://schemas.microsoft.com/office/drawing/2014/main" id="{603352C4-DA1E-1A4D-8522-F4E665EB005D}"/>
                  </a:ext>
                </a:extLst>
              </p:cNvPr>
              <p:cNvSpPr/>
              <p:nvPr/>
            </p:nvSpPr>
            <p:spPr>
              <a:xfrm>
                <a:off x="12905242" y="8747937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78" name="ひし形 177">
                <a:extLst>
                  <a:ext uri="{FF2B5EF4-FFF2-40B4-BE49-F238E27FC236}">
                    <a16:creationId xmlns:a16="http://schemas.microsoft.com/office/drawing/2014/main" id="{8C920FC8-A0C0-9F48-B47F-057984648522}"/>
                  </a:ext>
                </a:extLst>
              </p:cNvPr>
              <p:cNvSpPr/>
              <p:nvPr/>
            </p:nvSpPr>
            <p:spPr>
              <a:xfrm>
                <a:off x="12500989" y="6941816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79" name="ひし形 178">
                <a:extLst>
                  <a:ext uri="{FF2B5EF4-FFF2-40B4-BE49-F238E27FC236}">
                    <a16:creationId xmlns:a16="http://schemas.microsoft.com/office/drawing/2014/main" id="{53D8C701-BF8A-DB46-899A-224427D539BC}"/>
                  </a:ext>
                </a:extLst>
              </p:cNvPr>
              <p:cNvSpPr/>
              <p:nvPr/>
            </p:nvSpPr>
            <p:spPr>
              <a:xfrm>
                <a:off x="14124728" y="7766745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0" name="ひし形 179">
                <a:extLst>
                  <a:ext uri="{FF2B5EF4-FFF2-40B4-BE49-F238E27FC236}">
                    <a16:creationId xmlns:a16="http://schemas.microsoft.com/office/drawing/2014/main" id="{A345E2D8-1480-A045-8E1D-0DD94A3F7201}"/>
                  </a:ext>
                </a:extLst>
              </p:cNvPr>
              <p:cNvSpPr/>
              <p:nvPr/>
            </p:nvSpPr>
            <p:spPr>
              <a:xfrm>
                <a:off x="12742806" y="9091966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1" name="ひし形 180">
                <a:extLst>
                  <a:ext uri="{FF2B5EF4-FFF2-40B4-BE49-F238E27FC236}">
                    <a16:creationId xmlns:a16="http://schemas.microsoft.com/office/drawing/2014/main" id="{197EBE9A-286C-2D45-B6BA-71ECE767B4F5}"/>
                  </a:ext>
                </a:extLst>
              </p:cNvPr>
              <p:cNvSpPr/>
              <p:nvPr/>
            </p:nvSpPr>
            <p:spPr>
              <a:xfrm>
                <a:off x="12232325" y="8465714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2" name="ひし形 181">
                <a:extLst>
                  <a:ext uri="{FF2B5EF4-FFF2-40B4-BE49-F238E27FC236}">
                    <a16:creationId xmlns:a16="http://schemas.microsoft.com/office/drawing/2014/main" id="{1C4D0D9C-CFA8-E046-B1E4-F50E8919C416}"/>
                  </a:ext>
                </a:extLst>
              </p:cNvPr>
              <p:cNvSpPr/>
              <p:nvPr/>
            </p:nvSpPr>
            <p:spPr>
              <a:xfrm>
                <a:off x="12344100" y="7739461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3" name="ひし形 182">
                <a:extLst>
                  <a:ext uri="{FF2B5EF4-FFF2-40B4-BE49-F238E27FC236}">
                    <a16:creationId xmlns:a16="http://schemas.microsoft.com/office/drawing/2014/main" id="{F466E3E3-EF3B-0742-9C6C-D9E50893A81F}"/>
                  </a:ext>
                </a:extLst>
              </p:cNvPr>
              <p:cNvSpPr/>
              <p:nvPr/>
            </p:nvSpPr>
            <p:spPr>
              <a:xfrm>
                <a:off x="13374189" y="8544449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4" name="ひし形 183">
                <a:extLst>
                  <a:ext uri="{FF2B5EF4-FFF2-40B4-BE49-F238E27FC236}">
                    <a16:creationId xmlns:a16="http://schemas.microsoft.com/office/drawing/2014/main" id="{B2741D6F-F1E5-0947-B328-50EDDADA0601}"/>
                  </a:ext>
                </a:extLst>
              </p:cNvPr>
              <p:cNvSpPr/>
              <p:nvPr/>
            </p:nvSpPr>
            <p:spPr>
              <a:xfrm>
                <a:off x="14367070" y="9317225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5" name="ひし形 184">
                <a:extLst>
                  <a:ext uri="{FF2B5EF4-FFF2-40B4-BE49-F238E27FC236}">
                    <a16:creationId xmlns:a16="http://schemas.microsoft.com/office/drawing/2014/main" id="{DBC4E56C-6B5D-C94D-802C-19ED69B5CFA0}"/>
                  </a:ext>
                </a:extLst>
              </p:cNvPr>
              <p:cNvSpPr/>
              <p:nvPr/>
            </p:nvSpPr>
            <p:spPr>
              <a:xfrm>
                <a:off x="14084092" y="8869054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6" name="ひし形 185">
                <a:extLst>
                  <a:ext uri="{FF2B5EF4-FFF2-40B4-BE49-F238E27FC236}">
                    <a16:creationId xmlns:a16="http://schemas.microsoft.com/office/drawing/2014/main" id="{9F6D885E-B3E4-A843-A9E7-5870F3CD5D51}"/>
                  </a:ext>
                </a:extLst>
              </p:cNvPr>
              <p:cNvSpPr/>
              <p:nvPr/>
            </p:nvSpPr>
            <p:spPr>
              <a:xfrm>
                <a:off x="12804337" y="8130008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7" name="円/楕円 186">
                <a:extLst>
                  <a:ext uri="{FF2B5EF4-FFF2-40B4-BE49-F238E27FC236}">
                    <a16:creationId xmlns:a16="http://schemas.microsoft.com/office/drawing/2014/main" id="{F00C5E98-E39F-6547-9C00-B5C57AD6054E}"/>
                  </a:ext>
                </a:extLst>
              </p:cNvPr>
              <p:cNvSpPr/>
              <p:nvPr/>
            </p:nvSpPr>
            <p:spPr>
              <a:xfrm>
                <a:off x="14782869" y="8585021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</p:grpSp>
      </p:grpSp>
      <p:sp>
        <p:nvSpPr>
          <p:cNvPr id="188" name="星 5 187">
            <a:extLst>
              <a:ext uri="{FF2B5EF4-FFF2-40B4-BE49-F238E27FC236}">
                <a16:creationId xmlns:a16="http://schemas.microsoft.com/office/drawing/2014/main" id="{A3530360-B608-3342-813B-2C71B4C0D1FD}"/>
              </a:ext>
            </a:extLst>
          </p:cNvPr>
          <p:cNvSpPr/>
          <p:nvPr/>
        </p:nvSpPr>
        <p:spPr>
          <a:xfrm>
            <a:off x="15599759" y="8314768"/>
            <a:ext cx="324000" cy="324000"/>
          </a:xfrm>
          <a:prstGeom prst="star5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2066C93E-4369-1642-8FA1-942F17947F4D}"/>
              </a:ext>
            </a:extLst>
          </p:cNvPr>
          <p:cNvCxnSpPr>
            <a:cxnSpLocks/>
          </p:cNvCxnSpPr>
          <p:nvPr/>
        </p:nvCxnSpPr>
        <p:spPr>
          <a:xfrm>
            <a:off x="12252402" y="6378498"/>
            <a:ext cx="4219438" cy="53187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86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 dirty="0"/>
              <a:t>単純パーセプトロン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1.</a:t>
            </a:r>
            <a:r>
              <a:rPr lang="ja-JP" altLang="en-US" dirty="0"/>
              <a:t> 重みベクトルを初期化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単純パーセプトロンの学習</a:t>
            </a:r>
            <a:endParaRPr lang="en-US" altLang="ja-JP" dirty="0"/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E26B01E9-1B74-4A60-B1D1-101D8340DE03}"/>
              </a:ext>
            </a:extLst>
          </p:cNvPr>
          <p:cNvGrpSpPr/>
          <p:nvPr/>
        </p:nvGrpSpPr>
        <p:grpSpPr>
          <a:xfrm>
            <a:off x="617232" y="3371855"/>
            <a:ext cx="539448" cy="487368"/>
            <a:chOff x="400056" y="1061560"/>
            <a:chExt cx="269724" cy="243684"/>
          </a:xfrm>
        </p:grpSpPr>
        <p:sp>
          <p:nvSpPr>
            <p:cNvPr id="81" name="三角形 10">
              <a:extLst>
                <a:ext uri="{FF2B5EF4-FFF2-40B4-BE49-F238E27FC236}">
                  <a16:creationId xmlns:a16="http://schemas.microsoft.com/office/drawing/2014/main" id="{DC917B15-3DED-4139-AF0E-50254FD03487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82" name="三角形 11">
              <a:extLst>
                <a:ext uri="{FF2B5EF4-FFF2-40B4-BE49-F238E27FC236}">
                  <a16:creationId xmlns:a16="http://schemas.microsoft.com/office/drawing/2014/main" id="{ADCAA438-3CBE-4D18-B1B1-6144A4086977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83" name="テキスト プレースホルダー 27">
            <a:extLst>
              <a:ext uri="{FF2B5EF4-FFF2-40B4-BE49-F238E27FC236}">
                <a16:creationId xmlns:a16="http://schemas.microsoft.com/office/drawing/2014/main" id="{B0625BDD-C46C-4F05-90AC-6BEC5DA7E8BB}"/>
              </a:ext>
            </a:extLst>
          </p:cNvPr>
          <p:cNvSpPr txBox="1">
            <a:spLocks/>
          </p:cNvSpPr>
          <p:nvPr/>
        </p:nvSpPr>
        <p:spPr>
          <a:xfrm>
            <a:off x="1254486" y="3299230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</a:t>
            </a:r>
            <a:r>
              <a:rPr lang="ja-JP" altLang="en-US"/>
              <a:t> 学習完了まで以下を繰り返す</a:t>
            </a:r>
            <a:endParaRPr lang="en-US" altLang="ja-JP" dirty="0"/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A4392B8-E463-45FE-ABCA-BEBF638815D8}"/>
              </a:ext>
            </a:extLst>
          </p:cNvPr>
          <p:cNvGrpSpPr/>
          <p:nvPr/>
        </p:nvGrpSpPr>
        <p:grpSpPr>
          <a:xfrm>
            <a:off x="8954211" y="7256903"/>
            <a:ext cx="7104482" cy="6065187"/>
            <a:chOff x="9300777" y="7097243"/>
            <a:chExt cx="7104482" cy="6065187"/>
          </a:xfrm>
        </p:grpSpPr>
        <p:sp>
          <p:nvSpPr>
            <p:cNvPr id="115" name="円/楕円 173">
              <a:extLst>
                <a:ext uri="{FF2B5EF4-FFF2-40B4-BE49-F238E27FC236}">
                  <a16:creationId xmlns:a16="http://schemas.microsoft.com/office/drawing/2014/main" id="{DB880037-5C8D-411F-AD69-FB4D57547B02}"/>
                </a:ext>
              </a:extLst>
            </p:cNvPr>
            <p:cNvSpPr/>
            <p:nvPr/>
          </p:nvSpPr>
          <p:spPr>
            <a:xfrm>
              <a:off x="11993536" y="8615434"/>
              <a:ext cx="324000" cy="32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sp>
          <p:nvSpPr>
            <p:cNvPr id="122" name="ひし形 121">
              <a:extLst>
                <a:ext uri="{FF2B5EF4-FFF2-40B4-BE49-F238E27FC236}">
                  <a16:creationId xmlns:a16="http://schemas.microsoft.com/office/drawing/2014/main" id="{A2B2474E-BF21-4BD9-8F3A-77EBF1C0CB86}"/>
                </a:ext>
              </a:extLst>
            </p:cNvPr>
            <p:cNvSpPr/>
            <p:nvPr/>
          </p:nvSpPr>
          <p:spPr>
            <a:xfrm>
              <a:off x="10873664" y="11523405"/>
              <a:ext cx="324000" cy="324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98DBFB69-D984-48B5-BD10-2D286A3BF35B}"/>
                </a:ext>
              </a:extLst>
            </p:cNvPr>
            <p:cNvGrpSpPr/>
            <p:nvPr/>
          </p:nvGrpSpPr>
          <p:grpSpPr>
            <a:xfrm>
              <a:off x="9300777" y="7097243"/>
              <a:ext cx="6172200" cy="5778172"/>
              <a:chOff x="9300777" y="7100856"/>
              <a:chExt cx="7057666" cy="6318528"/>
            </a:xfrm>
          </p:grpSpPr>
          <p:cxnSp>
            <p:nvCxnSpPr>
              <p:cNvPr id="102" name="直線矢印コネクタ 101">
                <a:extLst>
                  <a:ext uri="{FF2B5EF4-FFF2-40B4-BE49-F238E27FC236}">
                    <a16:creationId xmlns:a16="http://schemas.microsoft.com/office/drawing/2014/main" id="{234C99A5-23FA-4E79-9420-E7FF2AB8B520}"/>
                  </a:ext>
                </a:extLst>
              </p:cNvPr>
              <p:cNvCxnSpPr/>
              <p:nvPr/>
            </p:nvCxnSpPr>
            <p:spPr>
              <a:xfrm>
                <a:off x="9589840" y="12820339"/>
                <a:ext cx="55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矢印コネクタ 102">
                <a:extLst>
                  <a:ext uri="{FF2B5EF4-FFF2-40B4-BE49-F238E27FC236}">
                    <a16:creationId xmlns:a16="http://schemas.microsoft.com/office/drawing/2014/main" id="{56EBDB1E-56F1-45CF-98E7-C1F826850D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399263" y="10595180"/>
                <a:ext cx="55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65997EDF-B9D7-4B3C-B4E6-5FC77D753FEE}"/>
                      </a:ext>
                    </a:extLst>
                  </p:cNvPr>
                  <p:cNvSpPr txBox="1"/>
                  <p:nvPr/>
                </p:nvSpPr>
                <p:spPr>
                  <a:xfrm>
                    <a:off x="9300777" y="12834480"/>
                    <a:ext cx="1250979" cy="5849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 xmlns=""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65997EDF-B9D7-4B3C-B4E6-5FC77D753F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0777" y="12834480"/>
                    <a:ext cx="1250979" cy="58490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テキスト ボックス 104">
                    <a:extLst>
                      <a:ext uri="{FF2B5EF4-FFF2-40B4-BE49-F238E27FC236}">
                        <a16:creationId xmlns:a16="http://schemas.microsoft.com/office/drawing/2014/main" id="{75149A40-9B2E-4232-9FBB-4C4ED18ACF1C}"/>
                      </a:ext>
                    </a:extLst>
                  </p:cNvPr>
                  <p:cNvSpPr txBox="1"/>
                  <p:nvPr/>
                </p:nvSpPr>
                <p:spPr>
                  <a:xfrm>
                    <a:off x="9619978" y="7100856"/>
                    <a:ext cx="1250979" cy="5849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 xmlns="">
              <p:sp>
                <p:nvSpPr>
                  <p:cNvPr id="105" name="テキスト ボックス 104">
                    <a:extLst>
                      <a:ext uri="{FF2B5EF4-FFF2-40B4-BE49-F238E27FC236}">
                        <a16:creationId xmlns:a16="http://schemas.microsoft.com/office/drawing/2014/main" id="{75149A40-9B2E-4232-9FBB-4C4ED18ACF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9978" y="7100856"/>
                    <a:ext cx="1250979" cy="58490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テキスト ボックス 105">
                    <a:extLst>
                      <a:ext uri="{FF2B5EF4-FFF2-40B4-BE49-F238E27FC236}">
                        <a16:creationId xmlns:a16="http://schemas.microsoft.com/office/drawing/2014/main" id="{4807BECE-15A1-495F-BAD9-6A00D24EE89F}"/>
                      </a:ext>
                    </a:extLst>
                  </p:cNvPr>
                  <p:cNvSpPr txBox="1"/>
                  <p:nvPr/>
                </p:nvSpPr>
                <p:spPr>
                  <a:xfrm>
                    <a:off x="15107464" y="12487495"/>
                    <a:ext cx="1250979" cy="5849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 xmlns="">
              <p:sp>
                <p:nvSpPr>
                  <p:cNvPr id="106" name="テキスト ボックス 105">
                    <a:extLst>
                      <a:ext uri="{FF2B5EF4-FFF2-40B4-BE49-F238E27FC236}">
                        <a16:creationId xmlns:a16="http://schemas.microsoft.com/office/drawing/2014/main" id="{4807BECE-15A1-495F-BAD9-6A00D24EE8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07464" y="12487495"/>
                    <a:ext cx="1250979" cy="58490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3" name="直線コネクタ 132">
                <a:extLst>
                  <a:ext uri="{FF2B5EF4-FFF2-40B4-BE49-F238E27FC236}">
                    <a16:creationId xmlns:a16="http://schemas.microsoft.com/office/drawing/2014/main" id="{A76EF613-EEFA-4664-ACFD-C73376EAB6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8289" y="9162685"/>
                <a:ext cx="4424706" cy="39097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テキスト ボックス 133">
                  <a:extLst>
                    <a:ext uri="{FF2B5EF4-FFF2-40B4-BE49-F238E27FC236}">
                      <a16:creationId xmlns:a16="http://schemas.microsoft.com/office/drawing/2014/main" id="{841EA7C3-1CCD-42C6-96F2-5FA7359599C6}"/>
                    </a:ext>
                  </a:extLst>
                </p:cNvPr>
                <p:cNvSpPr txBox="1"/>
                <p:nvPr/>
              </p:nvSpPr>
              <p:spPr>
                <a:xfrm>
                  <a:off x="10501884" y="12568806"/>
                  <a:ext cx="5903375" cy="5936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sSup>
                          <m:sSup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32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kumimoji="1" lang="en-US" altLang="ja-JP" sz="3200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134" name="テキスト ボックス 133">
                  <a:extLst>
                    <a:ext uri="{FF2B5EF4-FFF2-40B4-BE49-F238E27FC236}">
                      <a16:creationId xmlns:a16="http://schemas.microsoft.com/office/drawing/2014/main" id="{841EA7C3-1CCD-42C6-96F2-5FA7359599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1884" y="12568806"/>
                  <a:ext cx="5903375" cy="59362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円/楕円 173">
              <a:extLst>
                <a:ext uri="{FF2B5EF4-FFF2-40B4-BE49-F238E27FC236}">
                  <a16:creationId xmlns:a16="http://schemas.microsoft.com/office/drawing/2014/main" id="{40113D64-BA71-469B-9C13-BEB448054F84}"/>
                </a:ext>
              </a:extLst>
            </p:cNvPr>
            <p:cNvSpPr/>
            <p:nvPr/>
          </p:nvSpPr>
          <p:spPr>
            <a:xfrm>
              <a:off x="12866851" y="9759800"/>
              <a:ext cx="324000" cy="32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sp>
          <p:nvSpPr>
            <p:cNvPr id="137" name="円/楕円 173">
              <a:extLst>
                <a:ext uri="{FF2B5EF4-FFF2-40B4-BE49-F238E27FC236}">
                  <a16:creationId xmlns:a16="http://schemas.microsoft.com/office/drawing/2014/main" id="{AECB0E55-E4D7-4F9B-9878-F2CA661F9C46}"/>
                </a:ext>
              </a:extLst>
            </p:cNvPr>
            <p:cNvSpPr/>
            <p:nvPr/>
          </p:nvSpPr>
          <p:spPr>
            <a:xfrm>
              <a:off x="11688148" y="11779727"/>
              <a:ext cx="324000" cy="32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sp>
          <p:nvSpPr>
            <p:cNvPr id="138" name="ひし形 137">
              <a:extLst>
                <a:ext uri="{FF2B5EF4-FFF2-40B4-BE49-F238E27FC236}">
                  <a16:creationId xmlns:a16="http://schemas.microsoft.com/office/drawing/2014/main" id="{EB63F7BC-2620-464B-B85B-0921E5644811}"/>
                </a:ext>
              </a:extLst>
            </p:cNvPr>
            <p:cNvSpPr/>
            <p:nvPr/>
          </p:nvSpPr>
          <p:spPr>
            <a:xfrm>
              <a:off x="10606609" y="10618438"/>
              <a:ext cx="324000" cy="324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sp>
          <p:nvSpPr>
            <p:cNvPr id="139" name="ひし形 138">
              <a:extLst>
                <a:ext uri="{FF2B5EF4-FFF2-40B4-BE49-F238E27FC236}">
                  <a16:creationId xmlns:a16="http://schemas.microsoft.com/office/drawing/2014/main" id="{70597341-1F13-4C55-A428-A39D0D0E7BDE}"/>
                </a:ext>
              </a:extLst>
            </p:cNvPr>
            <p:cNvSpPr/>
            <p:nvPr/>
          </p:nvSpPr>
          <p:spPr>
            <a:xfrm>
              <a:off x="13285336" y="10562248"/>
              <a:ext cx="324000" cy="324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348DCAFA-BA10-426D-86E0-8FB80FEB3BEB}"/>
                </a:ext>
              </a:extLst>
            </p:cNvPr>
            <p:cNvGrpSpPr/>
            <p:nvPr/>
          </p:nvGrpSpPr>
          <p:grpSpPr>
            <a:xfrm>
              <a:off x="13931887" y="8114431"/>
              <a:ext cx="2376848" cy="1474973"/>
              <a:chOff x="13583443" y="8726517"/>
              <a:chExt cx="2376848" cy="1474973"/>
            </a:xfrm>
          </p:grpSpPr>
          <p:sp>
            <p:nvSpPr>
              <p:cNvPr id="142" name="円/楕円 142">
                <a:extLst>
                  <a:ext uri="{FF2B5EF4-FFF2-40B4-BE49-F238E27FC236}">
                    <a16:creationId xmlns:a16="http://schemas.microsoft.com/office/drawing/2014/main" id="{1DDA1A15-AAB2-4BA9-B0A9-572B5E174011}"/>
                  </a:ext>
                </a:extLst>
              </p:cNvPr>
              <p:cNvSpPr/>
              <p:nvPr/>
            </p:nvSpPr>
            <p:spPr>
              <a:xfrm>
                <a:off x="13589584" y="8793754"/>
                <a:ext cx="432000" cy="432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テキスト ボックス 142">
                    <a:extLst>
                      <a:ext uri="{FF2B5EF4-FFF2-40B4-BE49-F238E27FC236}">
                        <a16:creationId xmlns:a16="http://schemas.microsoft.com/office/drawing/2014/main" id="{39662E7B-5116-4C85-B8DD-D9A8FA4D1A83}"/>
                      </a:ext>
                    </a:extLst>
                  </p:cNvPr>
                  <p:cNvSpPr txBox="1"/>
                  <p:nvPr/>
                </p:nvSpPr>
                <p:spPr>
                  <a:xfrm>
                    <a:off x="13931887" y="8726517"/>
                    <a:ext cx="1553335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3200" dirty="0"/>
                      <a:t>：</a:t>
                    </a:r>
                    <a14:m>
                      <m:oMath xmlns:m="http://schemas.openxmlformats.org/officeDocument/2006/math"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a14:m>
                    <a:endParaRPr kumimoji="1" lang="ja-JP" altLang="en-US" sz="3200" dirty="0"/>
                  </a:p>
                </p:txBody>
              </p:sp>
            </mc:Choice>
            <mc:Fallback xmlns="">
              <p:sp>
                <p:nvSpPr>
                  <p:cNvPr id="143" name="テキスト ボックス 142">
                    <a:extLst>
                      <a:ext uri="{FF2B5EF4-FFF2-40B4-BE49-F238E27FC236}">
                        <a16:creationId xmlns:a16="http://schemas.microsoft.com/office/drawing/2014/main" id="{39662E7B-5116-4C85-B8DD-D9A8FA4D1A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931887" y="8726517"/>
                    <a:ext cx="1553335" cy="58477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9020" t="-12500" b="-3437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4" name="ひし形 143">
                <a:extLst>
                  <a:ext uri="{FF2B5EF4-FFF2-40B4-BE49-F238E27FC236}">
                    <a16:creationId xmlns:a16="http://schemas.microsoft.com/office/drawing/2014/main" id="{7B77CE95-9B49-4E61-AA2C-07F2930B4623}"/>
                  </a:ext>
                </a:extLst>
              </p:cNvPr>
              <p:cNvSpPr/>
              <p:nvPr/>
            </p:nvSpPr>
            <p:spPr>
              <a:xfrm>
                <a:off x="13583443" y="9688479"/>
                <a:ext cx="432000" cy="432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2303B21E-C40D-429B-9815-3A78C22594B7}"/>
                      </a:ext>
                    </a:extLst>
                  </p:cNvPr>
                  <p:cNvSpPr txBox="1"/>
                  <p:nvPr/>
                </p:nvSpPr>
                <p:spPr>
                  <a:xfrm>
                    <a:off x="13825853" y="9616715"/>
                    <a:ext cx="2134438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3200" dirty="0"/>
                      <a:t>：</a:t>
                    </a:r>
                    <a14:m>
                      <m:oMath xmlns:m="http://schemas.openxmlformats.org/officeDocument/2006/math"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a14:m>
                    <a:endParaRPr kumimoji="1" lang="ja-JP" altLang="en-US" sz="3200" dirty="0"/>
                  </a:p>
                </p:txBody>
              </p:sp>
            </mc:Choice>
            <mc:Fallback xmlns=""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2303B21E-C40D-429B-9815-3A78C22594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25853" y="9616715"/>
                    <a:ext cx="2134438" cy="58477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12500" b="-3437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13907E8-C1B2-4C1F-89F1-A42E500934D0}"/>
                  </a:ext>
                </a:extLst>
              </p:cNvPr>
              <p:cNvSpPr txBox="1"/>
              <p:nvPr/>
            </p:nvSpPr>
            <p:spPr>
              <a:xfrm>
                <a:off x="200491" y="6754288"/>
                <a:ext cx="8842036" cy="1465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4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4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sSup>
                              <m:sSupPr>
                                <m:ctrlPr>
                                  <a:rPr lang="en-US" altLang="ja-JP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4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ja-JP" sz="40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en-US" altLang="ja-JP" sz="4000">
                                <a:latin typeface="Cambria Math" panose="02040503050406030204" pitchFamily="18" charset="0"/>
                              </a:rPr>
                              <m:t>&gt;0</m:t>
                            </m:r>
                            <m:r>
                              <a:rPr lang="en-US" altLang="ja-JP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ja-JP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  <m:r>
                              <m:rPr>
                                <m:nor/>
                              </m:rPr>
                              <a:rPr lang="en-US" altLang="ja-JP" sz="4000" dirty="0"/>
                              <m:t> </m:t>
                            </m:r>
                          </m:e>
                          <m:e>
                            <m:r>
                              <a:rPr lang="en-US" altLang="ja-JP" sz="4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sSup>
                              <m:sSupPr>
                                <m:ctrlPr>
                                  <a:rPr lang="en-US" altLang="ja-JP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4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ja-JP" sz="40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en-US" altLang="ja-JP" sz="4000">
                                <a:latin typeface="Cambria Math" panose="02040503050406030204" pitchFamily="18" charset="0"/>
                              </a:rPr>
                              <m:t>&lt;0</m:t>
                            </m:r>
                            <m:r>
                              <a:rPr lang="en-US" altLang="ja-JP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ja-JP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=−1</m:t>
                            </m:r>
                            <m:r>
                              <m:rPr>
                                <m:nor/>
                              </m:rPr>
                              <a:rPr lang="en-US" altLang="ja-JP" sz="4000" dirty="0"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ja-JP" altLang="en-US" sz="4000" dirty="0"/>
                  <a:t>となるように分類</a:t>
                </a: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13907E8-C1B2-4C1F-89F1-A42E50093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91" y="6754288"/>
                <a:ext cx="8842036" cy="1465401"/>
              </a:xfrm>
              <a:prstGeom prst="rect">
                <a:avLst/>
              </a:prstGeom>
              <a:blipFill>
                <a:blip r:embed="rId11"/>
                <a:stretch>
                  <a:fillRect r="-13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1E15CA8E-7CF0-4AFD-B471-75D366B67391}"/>
                  </a:ext>
                </a:extLst>
              </p:cNvPr>
              <p:cNvSpPr txBox="1"/>
              <p:nvPr/>
            </p:nvSpPr>
            <p:spPr>
              <a:xfrm>
                <a:off x="938681" y="9224784"/>
                <a:ext cx="7390998" cy="1691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4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ja-JP" sz="4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ja-JP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ja-JP" sz="4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sz="4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sSubSup>
                              <m:sSubSupPr>
                                <m:ctrlPr>
                                  <a:rPr lang="en-US" altLang="ja-JP" sz="4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4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ja-JP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ja-JP" sz="4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lang="en-US" altLang="ja-JP" sz="4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&gt;0</m:t>
                            </m:r>
                            <m:r>
                              <a:rPr lang="en-US" altLang="ja-JP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ja-JP" altLang="en-US" sz="4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正解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ja-JP" sz="4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ja-JP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ja-JP" sz="4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sz="4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sSubSup>
                              <m:sSubSupPr>
                                <m:ctrlPr>
                                  <a:rPr lang="en-US" altLang="ja-JP" sz="4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4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ja-JP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ja-JP" sz="4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lang="en-US" altLang="ja-JP" sz="4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ja-JP" sz="4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ja-JP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ja-JP" altLang="en-US" sz="400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不正解</m:t>
                            </m:r>
                          </m:e>
                        </m:eqArr>
                      </m:e>
                    </m:d>
                    <m:r>
                      <a:rPr kumimoji="1" lang="en-US" altLang="ja-JP" sz="4000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ja-JP" altLang="en-US" sz="4000" dirty="0"/>
                  <a:t>と</a:t>
                </a:r>
                <a:r>
                  <a:rPr lang="ja-JP" altLang="en-US" sz="4000" dirty="0"/>
                  <a:t>なる</a:t>
                </a:r>
                <a:endParaRPr kumimoji="1" lang="ja-JP" altLang="en-US" sz="4000" dirty="0"/>
              </a:p>
            </p:txBody>
          </p:sp>
        </mc:Choice>
        <mc:Fallback xmlns="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1E15CA8E-7CF0-4AFD-B471-75D366B67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81" y="9224784"/>
                <a:ext cx="7390998" cy="1691104"/>
              </a:xfrm>
              <a:prstGeom prst="rect">
                <a:avLst/>
              </a:prstGeom>
              <a:blipFill>
                <a:blip r:embed="rId12"/>
                <a:stretch>
                  <a:fillRect r="-18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三角形 63">
            <a:extLst>
              <a:ext uri="{FF2B5EF4-FFF2-40B4-BE49-F238E27FC236}">
                <a16:creationId xmlns:a16="http://schemas.microsoft.com/office/drawing/2014/main" id="{F74536D7-2180-46EC-9A13-C5F965706664}"/>
              </a:ext>
            </a:extLst>
          </p:cNvPr>
          <p:cNvSpPr/>
          <p:nvPr/>
        </p:nvSpPr>
        <p:spPr>
          <a:xfrm rot="10800000">
            <a:off x="3847628" y="8460972"/>
            <a:ext cx="1545384" cy="68343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E1ECEA2B-CFC5-7F4E-860B-4C116674864C}"/>
              </a:ext>
            </a:extLst>
          </p:cNvPr>
          <p:cNvGrpSpPr/>
          <p:nvPr/>
        </p:nvGrpSpPr>
        <p:grpSpPr>
          <a:xfrm>
            <a:off x="8695898" y="5385506"/>
            <a:ext cx="11285120" cy="2530629"/>
            <a:chOff x="7370580" y="7214448"/>
            <a:chExt cx="10353863" cy="25306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B916EB03-9BDF-1B4B-AC74-FBA935786EDA}"/>
                    </a:ext>
                  </a:extLst>
                </p:cNvPr>
                <p:cNvSpPr txBox="1"/>
                <p:nvPr/>
              </p:nvSpPr>
              <p:spPr>
                <a:xfrm>
                  <a:off x="7370580" y="7262681"/>
                  <a:ext cx="4238996" cy="21237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ja-JP" altLang="en-US" sz="2800" dirty="0"/>
                    <a:t>重みベクトル</a:t>
                  </a:r>
                  <a:endParaRPr lang="en-US" altLang="ja-JP" sz="2800" dirty="0"/>
                </a:p>
                <a:p>
                  <a:pPr algn="r"/>
                  <a:r>
                    <a:rPr kumimoji="1" lang="ja-JP" altLang="en-US" sz="2800" b="0" dirty="0"/>
                    <a:t>教師データ</a:t>
                  </a:r>
                  <a:endParaRPr kumimoji="1" lang="en-US" altLang="ja-JP" sz="2800" b="0" dirty="0"/>
                </a:p>
                <a:p>
                  <a:pPr algn="r"/>
                  <a:r>
                    <a:rPr kumimoji="1" lang="ja-JP" altLang="en-US" sz="2800" b="0" dirty="0"/>
                    <a:t>教師データのラベル</a:t>
                  </a:r>
                  <a:endParaRPr lang="en-US" altLang="ja-JP" sz="2800" dirty="0"/>
                </a:p>
                <a:p>
                  <a:pPr algn="r"/>
                  <a:endParaRPr kumimoji="1" lang="en-US" altLang="ja-JP" sz="2000" b="0" dirty="0"/>
                </a:p>
                <a:p>
                  <a:pPr algn="r"/>
                  <a:r>
                    <a:rPr kumimoji="1" lang="ja-JP" altLang="en-US" sz="2800" b="0" dirty="0"/>
                    <a:t>誤差</a:t>
                  </a:r>
                  <a14:m>
                    <m:oMath xmlns:m="http://schemas.openxmlformats.org/officeDocument/2006/math">
                      <m:r>
                        <a:rPr kumimoji="1" lang="ja-JP" altLang="en-US" sz="2800" b="0" i="1" smtClean="0">
                          <a:latin typeface="Cambria Math" panose="02040503050406030204" pitchFamily="18" charset="0"/>
                        </a:rPr>
                        <m:t>関数</m:t>
                      </m:r>
                    </m:oMath>
                  </a14:m>
                  <a:endParaRPr kumimoji="1" lang="en-US" altLang="ja-JP" sz="2800" b="0" dirty="0"/>
                </a:p>
              </p:txBody>
            </p:sp>
          </mc:Choice>
          <mc:Fallback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B916EB03-9BDF-1B4B-AC74-FBA935786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580" y="7262681"/>
                  <a:ext cx="4238996" cy="2123723"/>
                </a:xfrm>
                <a:prstGeom prst="rect">
                  <a:avLst/>
                </a:prstGeom>
                <a:blipFill>
                  <a:blip r:embed="rId13"/>
                  <a:stretch>
                    <a:fillRect t="-2976" r="-2466" b="-773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9D6B7EF1-F291-824F-977D-700BCD4C0D57}"/>
                    </a:ext>
                  </a:extLst>
                </p:cNvPr>
                <p:cNvSpPr txBox="1"/>
                <p:nvPr/>
              </p:nvSpPr>
              <p:spPr>
                <a:xfrm>
                  <a:off x="11432125" y="7214448"/>
                  <a:ext cx="6292318" cy="25306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800" dirty="0"/>
                    <a:t>：</a:t>
                  </a:r>
                  <a:r>
                    <a:rPr lang="en-US" altLang="ja-JP" sz="28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2800" b="0" dirty="0"/>
                </a:p>
                <a:p>
                  <a:r>
                    <a:rPr kumimoji="1" lang="ja-JP" altLang="en-US" sz="2800" b="0" dirty="0"/>
                    <a:t>：</a:t>
                  </a:r>
                  <a:r>
                    <a:rPr lang="en-US" altLang="ja-JP" sz="28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2800" b="0" dirty="0"/>
                </a:p>
                <a:p>
                  <a:r>
                    <a:rPr kumimoji="1" lang="ja-JP" altLang="en-US" sz="2800" b="0" dirty="0"/>
                    <a:t>：</a:t>
                  </a:r>
                  <a:r>
                    <a:rPr lang="en-US" altLang="ja-JP" sz="2800" b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ja-JP" sz="2800" i="1" dirty="0">
                      <a:latin typeface="Cambria Math" panose="02040503050406030204" pitchFamily="18" charset="0"/>
                    </a:rPr>
                    <a:t>    </a:t>
                  </a:r>
                  <a:r>
                    <a:rPr lang="en-US" altLang="ja-JP" sz="2800" dirty="0">
                      <a:latin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</m:t>
                      </m:r>
                    </m:oMath>
                  </a14:m>
                  <a:r>
                    <a:rPr lang="en-US" altLang="ja-JP" sz="2800" dirty="0">
                      <a:latin typeface="Cambria Math" panose="02040503050406030204" pitchFamily="18" charset="0"/>
                    </a:rPr>
                    <a:t>)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ja-JP" altLang="en-US" sz="2800" i="1"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func>
                          <m:func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28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0,−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ja-JP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ja-JP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ja-JP" sz="28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sSubSup>
                                      <m:sSubSupPr>
                                        <m:ctrlPr>
                                          <a:rPr lang="en-US" altLang="ja-JP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28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ja-JP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2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ja-JP" sz="2800" b="0" dirty="0"/>
                </a:p>
              </p:txBody>
            </p:sp>
          </mc:Choice>
          <mc:Fallback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9D6B7EF1-F291-824F-977D-700BCD4C0D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2125" y="7214448"/>
                  <a:ext cx="6292318" cy="2530629"/>
                </a:xfrm>
                <a:prstGeom prst="rect">
                  <a:avLst/>
                </a:prstGeom>
                <a:blipFill>
                  <a:blip r:embed="rId14"/>
                  <a:stretch>
                    <a:fillRect l="-1664" t="-4500" b="-81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三角形 51">
            <a:extLst>
              <a:ext uri="{FF2B5EF4-FFF2-40B4-BE49-F238E27FC236}">
                <a16:creationId xmlns:a16="http://schemas.microsoft.com/office/drawing/2014/main" id="{FBFA44A8-9C0B-E448-A612-05672B642425}"/>
              </a:ext>
            </a:extLst>
          </p:cNvPr>
          <p:cNvSpPr/>
          <p:nvPr/>
        </p:nvSpPr>
        <p:spPr>
          <a:xfrm rot="5400000">
            <a:off x="1076238" y="4189912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53" name="テキスト プレースホルダー 29">
            <a:extLst>
              <a:ext uri="{FF2B5EF4-FFF2-40B4-BE49-F238E27FC236}">
                <a16:creationId xmlns:a16="http://schemas.microsoft.com/office/drawing/2014/main" id="{9A2985B9-B6F8-9B46-8A95-87B894B0D0F0}"/>
              </a:ext>
            </a:extLst>
          </p:cNvPr>
          <p:cNvSpPr txBox="1">
            <a:spLocks/>
          </p:cNvSpPr>
          <p:nvPr/>
        </p:nvSpPr>
        <p:spPr>
          <a:xfrm>
            <a:off x="1568600" y="4074638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2.1 </a:t>
            </a:r>
            <a:r>
              <a:rPr lang="ja-JP" altLang="en-US"/>
              <a:t>教師データを入力し重みベクトルを更新する</a:t>
            </a:r>
          </a:p>
        </p:txBody>
      </p:sp>
      <p:sp>
        <p:nvSpPr>
          <p:cNvPr id="54" name="三角形 53">
            <a:extLst>
              <a:ext uri="{FF2B5EF4-FFF2-40B4-BE49-F238E27FC236}">
                <a16:creationId xmlns:a16="http://schemas.microsoft.com/office/drawing/2014/main" id="{3EB8BCD1-270C-2C4D-87B8-8104FB6DAC03}"/>
              </a:ext>
            </a:extLst>
          </p:cNvPr>
          <p:cNvSpPr/>
          <p:nvPr/>
        </p:nvSpPr>
        <p:spPr>
          <a:xfrm rot="5400000">
            <a:off x="1076238" y="4876973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55" name="テキスト プレースホルダー 29">
            <a:extLst>
              <a:ext uri="{FF2B5EF4-FFF2-40B4-BE49-F238E27FC236}">
                <a16:creationId xmlns:a16="http://schemas.microsoft.com/office/drawing/2014/main" id="{165E8D11-3BED-A34D-98F7-BFF4F5C3B181}"/>
              </a:ext>
            </a:extLst>
          </p:cNvPr>
          <p:cNvSpPr txBox="1">
            <a:spLocks/>
          </p:cNvSpPr>
          <p:nvPr/>
        </p:nvSpPr>
        <p:spPr>
          <a:xfrm>
            <a:off x="1568600" y="4761699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2.2</a:t>
            </a:r>
            <a:r>
              <a:rPr lang="ja-JP" altLang="en-US"/>
              <a:t> 全教師データについて正しく出力が行われたら終了</a:t>
            </a:r>
          </a:p>
        </p:txBody>
      </p:sp>
    </p:spTree>
    <p:extLst>
      <p:ext uri="{BB962C8B-B14F-4D97-AF65-F5344CB8AC3E}">
        <p14:creationId xmlns:p14="http://schemas.microsoft.com/office/powerpoint/2010/main" val="115806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/>
              <a:t>単純パーセプトロン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1.</a:t>
            </a:r>
            <a:r>
              <a:rPr lang="ja-JP" altLang="en-US" dirty="0"/>
              <a:t> 重みベクトルを初期化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単純パーセプトロンの学習</a:t>
            </a:r>
            <a:endParaRPr lang="en-US" altLang="ja-JP" dirty="0"/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A4392B8-E463-45FE-ABCA-BEBF638815D8}"/>
              </a:ext>
            </a:extLst>
          </p:cNvPr>
          <p:cNvGrpSpPr/>
          <p:nvPr/>
        </p:nvGrpSpPr>
        <p:grpSpPr>
          <a:xfrm>
            <a:off x="8954211" y="7256903"/>
            <a:ext cx="7104482" cy="6065187"/>
            <a:chOff x="9300777" y="7097243"/>
            <a:chExt cx="7104482" cy="6065187"/>
          </a:xfrm>
        </p:grpSpPr>
        <p:sp>
          <p:nvSpPr>
            <p:cNvPr id="115" name="円/楕円 173">
              <a:extLst>
                <a:ext uri="{FF2B5EF4-FFF2-40B4-BE49-F238E27FC236}">
                  <a16:creationId xmlns:a16="http://schemas.microsoft.com/office/drawing/2014/main" id="{DB880037-5C8D-411F-AD69-FB4D57547B02}"/>
                </a:ext>
              </a:extLst>
            </p:cNvPr>
            <p:cNvSpPr/>
            <p:nvPr/>
          </p:nvSpPr>
          <p:spPr>
            <a:xfrm>
              <a:off x="11993536" y="8615434"/>
              <a:ext cx="324000" cy="32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sp>
          <p:nvSpPr>
            <p:cNvPr id="122" name="ひし形 121">
              <a:extLst>
                <a:ext uri="{FF2B5EF4-FFF2-40B4-BE49-F238E27FC236}">
                  <a16:creationId xmlns:a16="http://schemas.microsoft.com/office/drawing/2014/main" id="{A2B2474E-BF21-4BD9-8F3A-77EBF1C0CB86}"/>
                </a:ext>
              </a:extLst>
            </p:cNvPr>
            <p:cNvSpPr/>
            <p:nvPr/>
          </p:nvSpPr>
          <p:spPr>
            <a:xfrm>
              <a:off x="10873664" y="11523405"/>
              <a:ext cx="324000" cy="324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98DBFB69-D984-48B5-BD10-2D286A3BF35B}"/>
                </a:ext>
              </a:extLst>
            </p:cNvPr>
            <p:cNvGrpSpPr/>
            <p:nvPr/>
          </p:nvGrpSpPr>
          <p:grpSpPr>
            <a:xfrm>
              <a:off x="9300777" y="7097243"/>
              <a:ext cx="6172200" cy="5778172"/>
              <a:chOff x="9300777" y="7100856"/>
              <a:chExt cx="7057666" cy="6318528"/>
            </a:xfrm>
          </p:grpSpPr>
          <p:cxnSp>
            <p:nvCxnSpPr>
              <p:cNvPr id="102" name="直線矢印コネクタ 101">
                <a:extLst>
                  <a:ext uri="{FF2B5EF4-FFF2-40B4-BE49-F238E27FC236}">
                    <a16:creationId xmlns:a16="http://schemas.microsoft.com/office/drawing/2014/main" id="{234C99A5-23FA-4E79-9420-E7FF2AB8B520}"/>
                  </a:ext>
                </a:extLst>
              </p:cNvPr>
              <p:cNvCxnSpPr/>
              <p:nvPr/>
            </p:nvCxnSpPr>
            <p:spPr>
              <a:xfrm>
                <a:off x="9589840" y="12820339"/>
                <a:ext cx="55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矢印コネクタ 102">
                <a:extLst>
                  <a:ext uri="{FF2B5EF4-FFF2-40B4-BE49-F238E27FC236}">
                    <a16:creationId xmlns:a16="http://schemas.microsoft.com/office/drawing/2014/main" id="{56EBDB1E-56F1-45CF-98E7-C1F826850D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399263" y="10595180"/>
                <a:ext cx="55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65997EDF-B9D7-4B3C-B4E6-5FC77D753FEE}"/>
                      </a:ext>
                    </a:extLst>
                  </p:cNvPr>
                  <p:cNvSpPr txBox="1"/>
                  <p:nvPr/>
                </p:nvSpPr>
                <p:spPr>
                  <a:xfrm>
                    <a:off x="9300777" y="12834480"/>
                    <a:ext cx="1250979" cy="5849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 xmlns=""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65997EDF-B9D7-4B3C-B4E6-5FC77D753F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0777" y="12834480"/>
                    <a:ext cx="1250979" cy="58490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テキスト ボックス 104">
                    <a:extLst>
                      <a:ext uri="{FF2B5EF4-FFF2-40B4-BE49-F238E27FC236}">
                        <a16:creationId xmlns:a16="http://schemas.microsoft.com/office/drawing/2014/main" id="{75149A40-9B2E-4232-9FBB-4C4ED18ACF1C}"/>
                      </a:ext>
                    </a:extLst>
                  </p:cNvPr>
                  <p:cNvSpPr txBox="1"/>
                  <p:nvPr/>
                </p:nvSpPr>
                <p:spPr>
                  <a:xfrm>
                    <a:off x="9619978" y="7100856"/>
                    <a:ext cx="1250979" cy="5849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 xmlns="">
              <p:sp>
                <p:nvSpPr>
                  <p:cNvPr id="105" name="テキスト ボックス 104">
                    <a:extLst>
                      <a:ext uri="{FF2B5EF4-FFF2-40B4-BE49-F238E27FC236}">
                        <a16:creationId xmlns:a16="http://schemas.microsoft.com/office/drawing/2014/main" id="{75149A40-9B2E-4232-9FBB-4C4ED18ACF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9978" y="7100856"/>
                    <a:ext cx="1250979" cy="58490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テキスト ボックス 105">
                    <a:extLst>
                      <a:ext uri="{FF2B5EF4-FFF2-40B4-BE49-F238E27FC236}">
                        <a16:creationId xmlns:a16="http://schemas.microsoft.com/office/drawing/2014/main" id="{4807BECE-15A1-495F-BAD9-6A00D24EE89F}"/>
                      </a:ext>
                    </a:extLst>
                  </p:cNvPr>
                  <p:cNvSpPr txBox="1"/>
                  <p:nvPr/>
                </p:nvSpPr>
                <p:spPr>
                  <a:xfrm>
                    <a:off x="15107464" y="12487495"/>
                    <a:ext cx="1250979" cy="5849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 xmlns="">
              <p:sp>
                <p:nvSpPr>
                  <p:cNvPr id="106" name="テキスト ボックス 105">
                    <a:extLst>
                      <a:ext uri="{FF2B5EF4-FFF2-40B4-BE49-F238E27FC236}">
                        <a16:creationId xmlns:a16="http://schemas.microsoft.com/office/drawing/2014/main" id="{4807BECE-15A1-495F-BAD9-6A00D24EE8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07464" y="12487495"/>
                    <a:ext cx="1250979" cy="58490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3" name="直線コネクタ 132">
                <a:extLst>
                  <a:ext uri="{FF2B5EF4-FFF2-40B4-BE49-F238E27FC236}">
                    <a16:creationId xmlns:a16="http://schemas.microsoft.com/office/drawing/2014/main" id="{A76EF613-EEFA-4664-ACFD-C73376EAB6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8289" y="9162685"/>
                <a:ext cx="4424706" cy="39097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テキスト ボックス 133">
                  <a:extLst>
                    <a:ext uri="{FF2B5EF4-FFF2-40B4-BE49-F238E27FC236}">
                      <a16:creationId xmlns:a16="http://schemas.microsoft.com/office/drawing/2014/main" id="{841EA7C3-1CCD-42C6-96F2-5FA7359599C6}"/>
                    </a:ext>
                  </a:extLst>
                </p:cNvPr>
                <p:cNvSpPr txBox="1"/>
                <p:nvPr/>
              </p:nvSpPr>
              <p:spPr>
                <a:xfrm>
                  <a:off x="10501884" y="12568806"/>
                  <a:ext cx="5903375" cy="5936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sSup>
                          <m:sSup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32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kumimoji="1" lang="en-US" altLang="ja-JP" sz="3200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134" name="テキスト ボックス 133">
                  <a:extLst>
                    <a:ext uri="{FF2B5EF4-FFF2-40B4-BE49-F238E27FC236}">
                      <a16:creationId xmlns:a16="http://schemas.microsoft.com/office/drawing/2014/main" id="{841EA7C3-1CCD-42C6-96F2-5FA7359599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1884" y="12568806"/>
                  <a:ext cx="5903375" cy="59362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円/楕円 173">
              <a:extLst>
                <a:ext uri="{FF2B5EF4-FFF2-40B4-BE49-F238E27FC236}">
                  <a16:creationId xmlns:a16="http://schemas.microsoft.com/office/drawing/2014/main" id="{40113D64-BA71-469B-9C13-BEB448054F84}"/>
                </a:ext>
              </a:extLst>
            </p:cNvPr>
            <p:cNvSpPr/>
            <p:nvPr/>
          </p:nvSpPr>
          <p:spPr>
            <a:xfrm>
              <a:off x="12866851" y="9759800"/>
              <a:ext cx="324000" cy="32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sp>
          <p:nvSpPr>
            <p:cNvPr id="137" name="円/楕円 173">
              <a:extLst>
                <a:ext uri="{FF2B5EF4-FFF2-40B4-BE49-F238E27FC236}">
                  <a16:creationId xmlns:a16="http://schemas.microsoft.com/office/drawing/2014/main" id="{AECB0E55-E4D7-4F9B-9878-F2CA661F9C46}"/>
                </a:ext>
              </a:extLst>
            </p:cNvPr>
            <p:cNvSpPr/>
            <p:nvPr/>
          </p:nvSpPr>
          <p:spPr>
            <a:xfrm>
              <a:off x="11688148" y="11779727"/>
              <a:ext cx="324000" cy="32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sp>
          <p:nvSpPr>
            <p:cNvPr id="138" name="ひし形 137">
              <a:extLst>
                <a:ext uri="{FF2B5EF4-FFF2-40B4-BE49-F238E27FC236}">
                  <a16:creationId xmlns:a16="http://schemas.microsoft.com/office/drawing/2014/main" id="{EB63F7BC-2620-464B-B85B-0921E5644811}"/>
                </a:ext>
              </a:extLst>
            </p:cNvPr>
            <p:cNvSpPr/>
            <p:nvPr/>
          </p:nvSpPr>
          <p:spPr>
            <a:xfrm>
              <a:off x="10606609" y="10618438"/>
              <a:ext cx="324000" cy="324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sp>
          <p:nvSpPr>
            <p:cNvPr id="139" name="ひし形 138">
              <a:extLst>
                <a:ext uri="{FF2B5EF4-FFF2-40B4-BE49-F238E27FC236}">
                  <a16:creationId xmlns:a16="http://schemas.microsoft.com/office/drawing/2014/main" id="{70597341-1F13-4C55-A428-A39D0D0E7BDE}"/>
                </a:ext>
              </a:extLst>
            </p:cNvPr>
            <p:cNvSpPr/>
            <p:nvPr/>
          </p:nvSpPr>
          <p:spPr>
            <a:xfrm>
              <a:off x="13285336" y="10562248"/>
              <a:ext cx="324000" cy="324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cxnSp>
          <p:nvCxnSpPr>
            <p:cNvPr id="140" name="直線コネクタ 139">
              <a:extLst>
                <a:ext uri="{FF2B5EF4-FFF2-40B4-BE49-F238E27FC236}">
                  <a16:creationId xmlns:a16="http://schemas.microsoft.com/office/drawing/2014/main" id="{908F1A8F-B902-487B-AA3A-38E4D480CF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96515" y="10863965"/>
              <a:ext cx="766101" cy="737443"/>
            </a:xfrm>
            <a:prstGeom prst="line">
              <a:avLst/>
            </a:prstGeom>
            <a:ln w="5715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BE4C12E3-98B9-4EF4-8DC4-8A832C8767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40871" y="11390348"/>
              <a:ext cx="408924" cy="452484"/>
            </a:xfrm>
            <a:prstGeom prst="line">
              <a:avLst/>
            </a:prstGeom>
            <a:ln w="5715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348DCAFA-BA10-426D-86E0-8FB80FEB3BEB}"/>
                </a:ext>
              </a:extLst>
            </p:cNvPr>
            <p:cNvGrpSpPr/>
            <p:nvPr/>
          </p:nvGrpSpPr>
          <p:grpSpPr>
            <a:xfrm>
              <a:off x="13931887" y="8114431"/>
              <a:ext cx="2376848" cy="1474973"/>
              <a:chOff x="13583443" y="8726517"/>
              <a:chExt cx="2376848" cy="1474973"/>
            </a:xfrm>
          </p:grpSpPr>
          <p:sp>
            <p:nvSpPr>
              <p:cNvPr id="142" name="円/楕円 142">
                <a:extLst>
                  <a:ext uri="{FF2B5EF4-FFF2-40B4-BE49-F238E27FC236}">
                    <a16:creationId xmlns:a16="http://schemas.microsoft.com/office/drawing/2014/main" id="{1DDA1A15-AAB2-4BA9-B0A9-572B5E174011}"/>
                  </a:ext>
                </a:extLst>
              </p:cNvPr>
              <p:cNvSpPr/>
              <p:nvPr/>
            </p:nvSpPr>
            <p:spPr>
              <a:xfrm>
                <a:off x="13589584" y="8793754"/>
                <a:ext cx="432000" cy="432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テキスト ボックス 142">
                    <a:extLst>
                      <a:ext uri="{FF2B5EF4-FFF2-40B4-BE49-F238E27FC236}">
                        <a16:creationId xmlns:a16="http://schemas.microsoft.com/office/drawing/2014/main" id="{39662E7B-5116-4C85-B8DD-D9A8FA4D1A83}"/>
                      </a:ext>
                    </a:extLst>
                  </p:cNvPr>
                  <p:cNvSpPr txBox="1"/>
                  <p:nvPr/>
                </p:nvSpPr>
                <p:spPr>
                  <a:xfrm>
                    <a:off x="13931887" y="8726517"/>
                    <a:ext cx="1553335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3200" dirty="0"/>
                      <a:t>：</a:t>
                    </a:r>
                    <a14:m>
                      <m:oMath xmlns:m="http://schemas.openxmlformats.org/officeDocument/2006/math"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a14:m>
                    <a:endParaRPr kumimoji="1" lang="ja-JP" altLang="en-US" sz="3200" dirty="0"/>
                  </a:p>
                </p:txBody>
              </p:sp>
            </mc:Choice>
            <mc:Fallback xmlns="">
              <p:sp>
                <p:nvSpPr>
                  <p:cNvPr id="143" name="テキスト ボックス 142">
                    <a:extLst>
                      <a:ext uri="{FF2B5EF4-FFF2-40B4-BE49-F238E27FC236}">
                        <a16:creationId xmlns:a16="http://schemas.microsoft.com/office/drawing/2014/main" id="{39662E7B-5116-4C85-B8DD-D9A8FA4D1A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931887" y="8726517"/>
                    <a:ext cx="1553335" cy="58477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9020" t="-12500" b="-3437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4" name="ひし形 143">
                <a:extLst>
                  <a:ext uri="{FF2B5EF4-FFF2-40B4-BE49-F238E27FC236}">
                    <a16:creationId xmlns:a16="http://schemas.microsoft.com/office/drawing/2014/main" id="{7B77CE95-9B49-4E61-AA2C-07F2930B4623}"/>
                  </a:ext>
                </a:extLst>
              </p:cNvPr>
              <p:cNvSpPr/>
              <p:nvPr/>
            </p:nvSpPr>
            <p:spPr>
              <a:xfrm>
                <a:off x="13583443" y="9688479"/>
                <a:ext cx="432000" cy="432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2303B21E-C40D-429B-9815-3A78C22594B7}"/>
                      </a:ext>
                    </a:extLst>
                  </p:cNvPr>
                  <p:cNvSpPr txBox="1"/>
                  <p:nvPr/>
                </p:nvSpPr>
                <p:spPr>
                  <a:xfrm>
                    <a:off x="13825853" y="9616715"/>
                    <a:ext cx="2134438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3200" dirty="0"/>
                      <a:t>：</a:t>
                    </a:r>
                    <a14:m>
                      <m:oMath xmlns:m="http://schemas.openxmlformats.org/officeDocument/2006/math"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a14:m>
                    <a:endParaRPr kumimoji="1" lang="ja-JP" altLang="en-US" sz="3200" dirty="0"/>
                  </a:p>
                </p:txBody>
              </p:sp>
            </mc:Choice>
            <mc:Fallback xmlns=""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2303B21E-C40D-429B-9815-3A78C22594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25853" y="9616715"/>
                    <a:ext cx="2134438" cy="58477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12500" b="-3437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4" name="角丸四角形吹き出し 207">
            <a:extLst>
              <a:ext uri="{FF2B5EF4-FFF2-40B4-BE49-F238E27FC236}">
                <a16:creationId xmlns:a16="http://schemas.microsoft.com/office/drawing/2014/main" id="{735CD3CF-AEF6-4B8B-BDBA-E500E177548E}"/>
              </a:ext>
            </a:extLst>
          </p:cNvPr>
          <p:cNvSpPr/>
          <p:nvPr/>
        </p:nvSpPr>
        <p:spPr>
          <a:xfrm>
            <a:off x="13810439" y="10579851"/>
            <a:ext cx="2151730" cy="931643"/>
          </a:xfrm>
          <a:prstGeom prst="wedgeRoundRectCallout">
            <a:avLst>
              <a:gd name="adj1" fmla="val -73778"/>
              <a:gd name="adj2" fmla="val -14714"/>
              <a:gd name="adj3" fmla="val 16667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2"/>
                </a:solidFill>
              </a:rPr>
              <a:t>誤差</a:t>
            </a:r>
            <a:r>
              <a:rPr lang="ja-JP" altLang="en-US" b="1" dirty="0">
                <a:solidFill>
                  <a:schemeClr val="bg2"/>
                </a:solidFill>
              </a:rPr>
              <a:t> 大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55" name="角丸四角形吹き出し 207">
            <a:extLst>
              <a:ext uri="{FF2B5EF4-FFF2-40B4-BE49-F238E27FC236}">
                <a16:creationId xmlns:a16="http://schemas.microsoft.com/office/drawing/2014/main" id="{43D0A94A-395C-481C-AB99-E66E9D47E0D6}"/>
              </a:ext>
            </a:extLst>
          </p:cNvPr>
          <p:cNvSpPr/>
          <p:nvPr/>
        </p:nvSpPr>
        <p:spPr>
          <a:xfrm>
            <a:off x="8568147" y="11191213"/>
            <a:ext cx="2151730" cy="931643"/>
          </a:xfrm>
          <a:prstGeom prst="wedgeRoundRectCallout">
            <a:avLst>
              <a:gd name="adj1" fmla="val 73095"/>
              <a:gd name="adj2" fmla="val 33500"/>
              <a:gd name="adj3" fmla="val 16667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2"/>
                </a:solidFill>
              </a:rPr>
              <a:t>誤差</a:t>
            </a:r>
            <a:r>
              <a:rPr lang="ja-JP" altLang="en-US" b="1" dirty="0">
                <a:solidFill>
                  <a:schemeClr val="bg2"/>
                </a:solidFill>
              </a:rPr>
              <a:t> 小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ED9E0A18-F25D-4CF7-B86B-550979EBA5EA}"/>
              </a:ext>
            </a:extLst>
          </p:cNvPr>
          <p:cNvSpPr/>
          <p:nvPr/>
        </p:nvSpPr>
        <p:spPr>
          <a:xfrm>
            <a:off x="9876779" y="11352178"/>
            <a:ext cx="540000" cy="540000"/>
          </a:xfrm>
          <a:prstGeom prst="ellipse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/>
              </a:solidFill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ADE7B035-A07E-4F72-920C-C12484B285E3}"/>
              </a:ext>
            </a:extLst>
          </p:cNvPr>
          <p:cNvSpPr/>
          <p:nvPr/>
        </p:nvSpPr>
        <p:spPr>
          <a:xfrm>
            <a:off x="15116143" y="10744422"/>
            <a:ext cx="540000" cy="540000"/>
          </a:xfrm>
          <a:prstGeom prst="ellipse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/>
              </a:solidFill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955CAA1B-CB35-4B65-9919-2404E07B4B30}"/>
              </a:ext>
            </a:extLst>
          </p:cNvPr>
          <p:cNvGrpSpPr/>
          <p:nvPr/>
        </p:nvGrpSpPr>
        <p:grpSpPr>
          <a:xfrm>
            <a:off x="559863" y="6479637"/>
            <a:ext cx="6589353" cy="3149994"/>
            <a:chOff x="559863" y="6479637"/>
            <a:chExt cx="6589353" cy="31499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E13907E8-C1B2-4C1F-89F1-A42E500934D0}"/>
                    </a:ext>
                  </a:extLst>
                </p:cNvPr>
                <p:cNvSpPr txBox="1"/>
                <p:nvPr/>
              </p:nvSpPr>
              <p:spPr>
                <a:xfrm>
                  <a:off x="2584020" y="6479637"/>
                  <a:ext cx="3285258" cy="15860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40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sSubSup>
                                  <m:sSubSupPr>
                                    <m:ctrlPr>
                                      <a:rPr lang="en-US" altLang="ja-JP" sz="4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4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ja-JP" sz="400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</m:oMath>
                    </m:oMathPara>
                  </a14:m>
                  <a:endParaRPr kumimoji="1" lang="ja-JP" altLang="en-US" sz="4000" dirty="0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E13907E8-C1B2-4C1F-89F1-A42E50093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020" y="6479637"/>
                  <a:ext cx="3285258" cy="158601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3524D41F-CF3D-4E67-9C54-D5F67B615574}"/>
                    </a:ext>
                  </a:extLst>
                </p:cNvPr>
                <p:cNvSpPr txBox="1"/>
                <p:nvPr/>
              </p:nvSpPr>
              <p:spPr>
                <a:xfrm>
                  <a:off x="559863" y="6874883"/>
                  <a:ext cx="2236510" cy="7109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ja-JP" altLang="en-US" sz="4000" i="1" smtClean="0">
                          <a:latin typeface="Cambria Math" panose="02040503050406030204" pitchFamily="18" charset="0"/>
                        </a:rPr>
                        <m:t>誤差</m:t>
                      </m:r>
                    </m:oMath>
                  </a14:m>
                  <a:r>
                    <a:rPr kumimoji="1" lang="ja-JP" altLang="en-US" sz="4000" dirty="0"/>
                    <a:t>関数</a:t>
                  </a:r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3524D41F-CF3D-4E67-9C54-D5F67B615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63" y="6874883"/>
                  <a:ext cx="2236510" cy="710964"/>
                </a:xfrm>
                <a:prstGeom prst="rect">
                  <a:avLst/>
                </a:prstGeom>
                <a:blipFill>
                  <a:blip r:embed="rId12"/>
                  <a:stretch>
                    <a:fillRect t="-12069" r="-8447" b="-3965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B0E4B20B-FCB4-4FC0-BC7D-1875BF83BC6C}"/>
                    </a:ext>
                  </a:extLst>
                </p:cNvPr>
                <p:cNvSpPr txBox="1"/>
                <p:nvPr/>
              </p:nvSpPr>
              <p:spPr>
                <a:xfrm>
                  <a:off x="3056685" y="8043619"/>
                  <a:ext cx="4092531" cy="15860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ja-JP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4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ja-JP" sz="4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ja-JP" sz="4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sz="4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sSubSup>
                              <m:sSubSupPr>
                                <m:ctrlPr>
                                  <a:rPr lang="en-US" altLang="ja-JP" sz="40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4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ja-JP" sz="4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ja-JP" sz="40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kumimoji="1" lang="ja-JP" altLang="en-US" sz="4000" dirty="0"/>
                </a:p>
              </p:txBody>
            </p:sp>
          </mc:Choice>
          <mc:Fallback xmlns=""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B0E4B20B-FCB4-4FC0-BC7D-1875BF83BC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6685" y="8043619"/>
                  <a:ext cx="4092531" cy="158601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95CF4494-03C3-46DA-9070-673AC3BFD25D}"/>
                  </a:ext>
                </a:extLst>
              </p:cNvPr>
              <p:cNvSpPr txBox="1"/>
              <p:nvPr/>
            </p:nvSpPr>
            <p:spPr>
              <a:xfrm>
                <a:off x="231109" y="10821773"/>
                <a:ext cx="811074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1" lang="ja-JP" altLang="en-US" sz="4000" dirty="0">
                    <a:solidFill>
                      <a:schemeClr val="accent2"/>
                    </a:solidFill>
                  </a:rPr>
                  <a:t>が最小となるような</a:t>
                </a:r>
                <a14:m>
                  <m:oMath xmlns:m="http://schemas.openxmlformats.org/officeDocument/2006/math">
                    <m:r>
                      <a:rPr kumimoji="1" lang="en-US" altLang="ja-JP" sz="4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kumimoji="1" lang="ja-JP" altLang="en-US" sz="4000" dirty="0"/>
                  <a:t>を求めたい</a:t>
                </a: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95CF4494-03C3-46DA-9070-673AC3BFD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09" y="10821773"/>
                <a:ext cx="8110746" cy="707886"/>
              </a:xfrm>
              <a:prstGeom prst="rect">
                <a:avLst/>
              </a:prstGeom>
              <a:blipFill>
                <a:blip r:embed="rId14"/>
                <a:stretch>
                  <a:fillRect t="-12931" r="-1353" b="-38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三角形 63">
            <a:extLst>
              <a:ext uri="{FF2B5EF4-FFF2-40B4-BE49-F238E27FC236}">
                <a16:creationId xmlns:a16="http://schemas.microsoft.com/office/drawing/2014/main" id="{CB7B9DFC-0FC1-479B-A921-2C6062D1AE9E}"/>
              </a:ext>
            </a:extLst>
          </p:cNvPr>
          <p:cNvSpPr/>
          <p:nvPr/>
        </p:nvSpPr>
        <p:spPr>
          <a:xfrm rot="10800000">
            <a:off x="3578663" y="9919460"/>
            <a:ext cx="1545384" cy="68343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角丸四角形吹き出し 207">
                <a:extLst>
                  <a:ext uri="{FF2B5EF4-FFF2-40B4-BE49-F238E27FC236}">
                    <a16:creationId xmlns:a16="http://schemas.microsoft.com/office/drawing/2014/main" id="{FFB445CE-FB34-4E6F-A649-8BB2DC250567}"/>
                  </a:ext>
                </a:extLst>
              </p:cNvPr>
              <p:cNvSpPr/>
              <p:nvPr/>
            </p:nvSpPr>
            <p:spPr>
              <a:xfrm>
                <a:off x="4045895" y="11569354"/>
                <a:ext cx="4007059" cy="910233"/>
              </a:xfrm>
              <a:prstGeom prst="wedgeRoundRectCallout">
                <a:avLst>
                  <a:gd name="adj1" fmla="val -58713"/>
                  <a:gd name="adj2" fmla="val -50232"/>
                  <a:gd name="adj3" fmla="val 16667"/>
                </a:avLst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kumimoji="1" lang="en-US" altLang="ja-JP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64" name="角丸四角形吹き出し 207">
                <a:extLst>
                  <a:ext uri="{FF2B5EF4-FFF2-40B4-BE49-F238E27FC236}">
                    <a16:creationId xmlns:a16="http://schemas.microsoft.com/office/drawing/2014/main" id="{FFB445CE-FB34-4E6F-A649-8BB2DC2505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895" y="11569354"/>
                <a:ext cx="4007059" cy="910233"/>
              </a:xfrm>
              <a:prstGeom prst="wedgeRoundRectCallout">
                <a:avLst>
                  <a:gd name="adj1" fmla="val -58713"/>
                  <a:gd name="adj2" fmla="val -50232"/>
                  <a:gd name="adj3" fmla="val 16667"/>
                </a:avLst>
              </a:prstGeom>
              <a:blipFill>
                <a:blip r:embed="rId1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2253E3B7-A789-4247-8214-12272450E00D}"/>
              </a:ext>
            </a:extLst>
          </p:cNvPr>
          <p:cNvGrpSpPr/>
          <p:nvPr/>
        </p:nvGrpSpPr>
        <p:grpSpPr>
          <a:xfrm>
            <a:off x="617232" y="3371855"/>
            <a:ext cx="539448" cy="487368"/>
            <a:chOff x="400056" y="1061560"/>
            <a:chExt cx="269724" cy="243684"/>
          </a:xfrm>
        </p:grpSpPr>
        <p:sp>
          <p:nvSpPr>
            <p:cNvPr id="68" name="三角形 10">
              <a:extLst>
                <a:ext uri="{FF2B5EF4-FFF2-40B4-BE49-F238E27FC236}">
                  <a16:creationId xmlns:a16="http://schemas.microsoft.com/office/drawing/2014/main" id="{AE7B2860-E209-F144-AFF6-6586F3C3A30F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69" name="三角形 11">
              <a:extLst>
                <a:ext uri="{FF2B5EF4-FFF2-40B4-BE49-F238E27FC236}">
                  <a16:creationId xmlns:a16="http://schemas.microsoft.com/office/drawing/2014/main" id="{BCE53920-1A86-ED4A-9DB7-09FFA1D3957E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70" name="テキスト プレースホルダー 27">
            <a:extLst>
              <a:ext uri="{FF2B5EF4-FFF2-40B4-BE49-F238E27FC236}">
                <a16:creationId xmlns:a16="http://schemas.microsoft.com/office/drawing/2014/main" id="{DDB705A6-4033-5348-AA83-3E768C4221A6}"/>
              </a:ext>
            </a:extLst>
          </p:cNvPr>
          <p:cNvSpPr txBox="1">
            <a:spLocks/>
          </p:cNvSpPr>
          <p:nvPr/>
        </p:nvSpPr>
        <p:spPr>
          <a:xfrm>
            <a:off x="1254486" y="3299230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</a:t>
            </a:r>
            <a:r>
              <a:rPr lang="ja-JP" altLang="en-US"/>
              <a:t> 学習完了まで以下を繰り返す</a:t>
            </a:r>
            <a:endParaRPr lang="en-US" altLang="ja-JP" dirty="0"/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33BFFF87-1B38-1E49-8820-6A23D5641418}"/>
              </a:ext>
            </a:extLst>
          </p:cNvPr>
          <p:cNvGrpSpPr/>
          <p:nvPr/>
        </p:nvGrpSpPr>
        <p:grpSpPr>
          <a:xfrm>
            <a:off x="8695898" y="5385506"/>
            <a:ext cx="11285120" cy="2530629"/>
            <a:chOff x="7370580" y="7214448"/>
            <a:chExt cx="10353863" cy="25306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7247E927-EB5F-5843-BA29-91E6A50BCE6A}"/>
                    </a:ext>
                  </a:extLst>
                </p:cNvPr>
                <p:cNvSpPr txBox="1"/>
                <p:nvPr/>
              </p:nvSpPr>
              <p:spPr>
                <a:xfrm>
                  <a:off x="7370580" y="7262681"/>
                  <a:ext cx="4238996" cy="21237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ja-JP" altLang="en-US" sz="2800" dirty="0"/>
                    <a:t>重みベクトル</a:t>
                  </a:r>
                  <a:endParaRPr lang="en-US" altLang="ja-JP" sz="2800" dirty="0"/>
                </a:p>
                <a:p>
                  <a:pPr algn="r"/>
                  <a:r>
                    <a:rPr kumimoji="1" lang="ja-JP" altLang="en-US" sz="2800" b="0" dirty="0"/>
                    <a:t>教師データ</a:t>
                  </a:r>
                  <a:endParaRPr kumimoji="1" lang="en-US" altLang="ja-JP" sz="2800" b="0" dirty="0"/>
                </a:p>
                <a:p>
                  <a:pPr algn="r"/>
                  <a:r>
                    <a:rPr kumimoji="1" lang="ja-JP" altLang="en-US" sz="2800" b="0" dirty="0"/>
                    <a:t>教師データのラベル</a:t>
                  </a:r>
                  <a:endParaRPr lang="en-US" altLang="ja-JP" sz="2800" dirty="0"/>
                </a:p>
                <a:p>
                  <a:pPr algn="r"/>
                  <a:endParaRPr kumimoji="1" lang="en-US" altLang="ja-JP" sz="2000" b="0" dirty="0"/>
                </a:p>
                <a:p>
                  <a:pPr algn="r"/>
                  <a:r>
                    <a:rPr kumimoji="1" lang="ja-JP" altLang="en-US" sz="2800" b="0" dirty="0"/>
                    <a:t>誤差</a:t>
                  </a:r>
                  <a14:m>
                    <m:oMath xmlns:m="http://schemas.openxmlformats.org/officeDocument/2006/math">
                      <m:r>
                        <a:rPr kumimoji="1" lang="ja-JP" altLang="en-US" sz="2800" b="0" i="1" smtClean="0">
                          <a:latin typeface="Cambria Math" panose="02040503050406030204" pitchFamily="18" charset="0"/>
                        </a:rPr>
                        <m:t>関数</m:t>
                      </m:r>
                    </m:oMath>
                  </a14:m>
                  <a:endParaRPr kumimoji="1" lang="en-US" altLang="ja-JP" sz="2800" b="0" dirty="0"/>
                </a:p>
              </p:txBody>
            </p:sp>
          </mc:Choice>
          <mc:Fallback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7247E927-EB5F-5843-BA29-91E6A50BCE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580" y="7262681"/>
                  <a:ext cx="4238996" cy="2123723"/>
                </a:xfrm>
                <a:prstGeom prst="rect">
                  <a:avLst/>
                </a:prstGeom>
                <a:blipFill>
                  <a:blip r:embed="rId16"/>
                  <a:stretch>
                    <a:fillRect t="-2976" r="-2466" b="-773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テキスト ボックス 72">
                  <a:extLst>
                    <a:ext uri="{FF2B5EF4-FFF2-40B4-BE49-F238E27FC236}">
                      <a16:creationId xmlns:a16="http://schemas.microsoft.com/office/drawing/2014/main" id="{E16B86D0-866E-454F-AC9A-81CB77D514AD}"/>
                    </a:ext>
                  </a:extLst>
                </p:cNvPr>
                <p:cNvSpPr txBox="1"/>
                <p:nvPr/>
              </p:nvSpPr>
              <p:spPr>
                <a:xfrm>
                  <a:off x="11432125" y="7214448"/>
                  <a:ext cx="6292318" cy="25306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800" dirty="0"/>
                    <a:t>：</a:t>
                  </a:r>
                  <a:r>
                    <a:rPr lang="en-US" altLang="ja-JP" sz="28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2800" b="0" dirty="0"/>
                </a:p>
                <a:p>
                  <a:r>
                    <a:rPr kumimoji="1" lang="ja-JP" altLang="en-US" sz="2800" b="0" dirty="0"/>
                    <a:t>：</a:t>
                  </a:r>
                  <a:r>
                    <a:rPr lang="en-US" altLang="ja-JP" sz="28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2800" b="0" dirty="0"/>
                </a:p>
                <a:p>
                  <a:r>
                    <a:rPr kumimoji="1" lang="ja-JP" altLang="en-US" sz="2800" b="0" dirty="0"/>
                    <a:t>：</a:t>
                  </a:r>
                  <a:r>
                    <a:rPr lang="en-US" altLang="ja-JP" sz="2800" b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ja-JP" sz="2800" i="1" dirty="0">
                      <a:latin typeface="Cambria Math" panose="02040503050406030204" pitchFamily="18" charset="0"/>
                    </a:rPr>
                    <a:t>    </a:t>
                  </a:r>
                  <a:r>
                    <a:rPr lang="en-US" altLang="ja-JP" sz="2800" dirty="0">
                      <a:latin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</m:t>
                      </m:r>
                    </m:oMath>
                  </a14:m>
                  <a:r>
                    <a:rPr lang="en-US" altLang="ja-JP" sz="2800" dirty="0">
                      <a:latin typeface="Cambria Math" panose="02040503050406030204" pitchFamily="18" charset="0"/>
                    </a:rPr>
                    <a:t>)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ja-JP" altLang="en-US" sz="2800" i="1"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func>
                          <m:func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28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0,−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ja-JP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ja-JP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ja-JP" sz="28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sSubSup>
                                      <m:sSubSupPr>
                                        <m:ctrlPr>
                                          <a:rPr lang="en-US" altLang="ja-JP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28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ja-JP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2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ja-JP" sz="2800" b="0" dirty="0"/>
                </a:p>
              </p:txBody>
            </p:sp>
          </mc:Choice>
          <mc:Fallback>
            <p:sp>
              <p:nvSpPr>
                <p:cNvPr id="73" name="テキスト ボックス 72">
                  <a:extLst>
                    <a:ext uri="{FF2B5EF4-FFF2-40B4-BE49-F238E27FC236}">
                      <a16:creationId xmlns:a16="http://schemas.microsoft.com/office/drawing/2014/main" id="{E16B86D0-866E-454F-AC9A-81CB77D514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2125" y="7214448"/>
                  <a:ext cx="6292318" cy="2530629"/>
                </a:xfrm>
                <a:prstGeom prst="rect">
                  <a:avLst/>
                </a:prstGeom>
                <a:blipFill>
                  <a:blip r:embed="rId17"/>
                  <a:stretch>
                    <a:fillRect l="-1664" t="-4500" b="-81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三角形 73">
            <a:extLst>
              <a:ext uri="{FF2B5EF4-FFF2-40B4-BE49-F238E27FC236}">
                <a16:creationId xmlns:a16="http://schemas.microsoft.com/office/drawing/2014/main" id="{DBEC2453-73EF-F547-9F48-B44BA7C39697}"/>
              </a:ext>
            </a:extLst>
          </p:cNvPr>
          <p:cNvSpPr/>
          <p:nvPr/>
        </p:nvSpPr>
        <p:spPr>
          <a:xfrm rot="5400000">
            <a:off x="1076238" y="4189912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75" name="テキスト プレースホルダー 29">
            <a:extLst>
              <a:ext uri="{FF2B5EF4-FFF2-40B4-BE49-F238E27FC236}">
                <a16:creationId xmlns:a16="http://schemas.microsoft.com/office/drawing/2014/main" id="{3893E571-9E2B-7E4C-ADC8-2F6458891D84}"/>
              </a:ext>
            </a:extLst>
          </p:cNvPr>
          <p:cNvSpPr txBox="1">
            <a:spLocks/>
          </p:cNvSpPr>
          <p:nvPr/>
        </p:nvSpPr>
        <p:spPr>
          <a:xfrm>
            <a:off x="1568600" y="4074638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2.1 </a:t>
            </a:r>
            <a:r>
              <a:rPr lang="ja-JP" altLang="en-US"/>
              <a:t>教師データを入力し重みベクトルを更新する</a:t>
            </a:r>
          </a:p>
        </p:txBody>
      </p:sp>
      <p:sp>
        <p:nvSpPr>
          <p:cNvPr id="76" name="三角形 75">
            <a:extLst>
              <a:ext uri="{FF2B5EF4-FFF2-40B4-BE49-F238E27FC236}">
                <a16:creationId xmlns:a16="http://schemas.microsoft.com/office/drawing/2014/main" id="{79FBA66F-94E0-6F48-B198-900658E2BF38}"/>
              </a:ext>
            </a:extLst>
          </p:cNvPr>
          <p:cNvSpPr/>
          <p:nvPr/>
        </p:nvSpPr>
        <p:spPr>
          <a:xfrm rot="5400000">
            <a:off x="1076238" y="4876973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77" name="テキスト プレースホルダー 29">
            <a:extLst>
              <a:ext uri="{FF2B5EF4-FFF2-40B4-BE49-F238E27FC236}">
                <a16:creationId xmlns:a16="http://schemas.microsoft.com/office/drawing/2014/main" id="{D56EB053-212F-D943-BDA2-3AF847EE991E}"/>
              </a:ext>
            </a:extLst>
          </p:cNvPr>
          <p:cNvSpPr txBox="1">
            <a:spLocks/>
          </p:cNvSpPr>
          <p:nvPr/>
        </p:nvSpPr>
        <p:spPr>
          <a:xfrm>
            <a:off x="1568600" y="4761699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2.2</a:t>
            </a:r>
            <a:r>
              <a:rPr lang="ja-JP" altLang="en-US"/>
              <a:t> 全教師データについて正しく出力が行われたら終了</a:t>
            </a:r>
          </a:p>
        </p:txBody>
      </p:sp>
      <p:sp>
        <p:nvSpPr>
          <p:cNvPr id="78" name="角丸四角形吹き出し 207">
            <a:extLst>
              <a:ext uri="{FF2B5EF4-FFF2-40B4-BE49-F238E27FC236}">
                <a16:creationId xmlns:a16="http://schemas.microsoft.com/office/drawing/2014/main" id="{060EBC85-837E-1A43-AAB5-5F75D3BCDA4E}"/>
              </a:ext>
            </a:extLst>
          </p:cNvPr>
          <p:cNvSpPr/>
          <p:nvPr/>
        </p:nvSpPr>
        <p:spPr>
          <a:xfrm>
            <a:off x="5724167" y="5449156"/>
            <a:ext cx="4007059" cy="1455925"/>
          </a:xfrm>
          <a:prstGeom prst="wedgeRoundRectCallout">
            <a:avLst>
              <a:gd name="adj1" fmla="val -66788"/>
              <a:gd name="adj2" fmla="val 54631"/>
              <a:gd name="adj3" fmla="val 16667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2"/>
                </a:solidFill>
              </a:rPr>
              <a:t>不正解のデータ</a:t>
            </a:r>
            <a:endParaRPr lang="en-US" altLang="ja-JP" dirty="0">
              <a:solidFill>
                <a:schemeClr val="bg2"/>
              </a:solidFill>
            </a:endParaRPr>
          </a:p>
          <a:p>
            <a:pPr algn="ctr"/>
            <a:r>
              <a:rPr lang="ja-JP" altLang="en-US">
                <a:solidFill>
                  <a:schemeClr val="bg2"/>
                </a:solidFill>
              </a:rPr>
              <a:t>のみの総和</a:t>
            </a:r>
            <a:endParaRPr lang="ja-JP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26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/>
              <a:t>単純パーセプトロン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1.</a:t>
            </a:r>
            <a:r>
              <a:rPr lang="ja-JP" altLang="en-US" dirty="0"/>
              <a:t> 重みベクトルを初期化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単純パーセプトロンの学習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13907E8-C1B2-4C1F-89F1-A42E500934D0}"/>
                  </a:ext>
                </a:extLst>
              </p:cNvPr>
              <p:cNvSpPr txBox="1"/>
              <p:nvPr/>
            </p:nvSpPr>
            <p:spPr>
              <a:xfrm>
                <a:off x="466465" y="6479637"/>
                <a:ext cx="6024791" cy="1586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4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4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13907E8-C1B2-4C1F-89F1-A42E50093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65" y="6479637"/>
                <a:ext cx="6024791" cy="1586012"/>
              </a:xfrm>
              <a:prstGeom prst="rect">
                <a:avLst/>
              </a:prstGeom>
              <a:blipFill>
                <a:blip r:embed="rId3"/>
                <a:stretch>
                  <a:fillRect t="-135714" r="-211" b="-1873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5DAE42C-CD10-4637-9330-BA2D754CCD44}"/>
              </a:ext>
            </a:extLst>
          </p:cNvPr>
          <p:cNvGrpSpPr/>
          <p:nvPr/>
        </p:nvGrpSpPr>
        <p:grpSpPr>
          <a:xfrm>
            <a:off x="10779076" y="7583562"/>
            <a:ext cx="7008113" cy="5654934"/>
            <a:chOff x="9383418" y="7583562"/>
            <a:chExt cx="7008113" cy="5654934"/>
          </a:xfrm>
        </p:grpSpPr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F8DAC2A6-84A2-47C2-9DBD-805D375C8B6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81633" y="11522667"/>
              <a:ext cx="86181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25BE202C-2607-4302-8865-D09D07BDEC3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810168" y="10641338"/>
              <a:ext cx="27047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476EB3B4-437F-4DA4-B7C9-598EBE5A8FE8}"/>
                </a:ext>
              </a:extLst>
            </p:cNvPr>
            <p:cNvGrpSpPr/>
            <p:nvPr/>
          </p:nvGrpSpPr>
          <p:grpSpPr>
            <a:xfrm>
              <a:off x="10109163" y="8082433"/>
              <a:ext cx="3625077" cy="3738335"/>
              <a:chOff x="6175992" y="9000185"/>
              <a:chExt cx="3700776" cy="2819536"/>
            </a:xfrm>
          </p:grpSpPr>
          <p:sp>
            <p:nvSpPr>
              <p:cNvPr id="101" name="フリーフォーム: 図形 100">
                <a:extLst>
                  <a:ext uri="{FF2B5EF4-FFF2-40B4-BE49-F238E27FC236}">
                    <a16:creationId xmlns:a16="http://schemas.microsoft.com/office/drawing/2014/main" id="{B54ABD3B-D9EC-4E17-AAFE-75CFBD1932DF}"/>
                  </a:ext>
                </a:extLst>
              </p:cNvPr>
              <p:cNvSpPr/>
              <p:nvPr/>
            </p:nvSpPr>
            <p:spPr>
              <a:xfrm rot="5400000">
                <a:off x="6585581" y="8604232"/>
                <a:ext cx="2805900" cy="3625077"/>
              </a:xfrm>
              <a:custGeom>
                <a:avLst/>
                <a:gdLst>
                  <a:gd name="connsiteX0" fmla="*/ 0 w 1628476"/>
                  <a:gd name="connsiteY0" fmla="*/ 2631979 h 2631979"/>
                  <a:gd name="connsiteX1" fmla="*/ 0 w 1628476"/>
                  <a:gd name="connsiteY1" fmla="*/ 0 h 2631979"/>
                  <a:gd name="connsiteX2" fmla="*/ 148236 w 1628476"/>
                  <a:gd name="connsiteY2" fmla="*/ 5978 h 2631979"/>
                  <a:gd name="connsiteX3" fmla="*/ 1628476 w 1628476"/>
                  <a:gd name="connsiteY3" fmla="*/ 1315989 h 2631979"/>
                  <a:gd name="connsiteX4" fmla="*/ 148236 w 1628476"/>
                  <a:gd name="connsiteY4" fmla="*/ 2626001 h 2631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8476" h="2631979">
                    <a:moveTo>
                      <a:pt x="0" y="2631979"/>
                    </a:moveTo>
                    <a:lnTo>
                      <a:pt x="0" y="0"/>
                    </a:lnTo>
                    <a:lnTo>
                      <a:pt x="148236" y="5978"/>
                    </a:lnTo>
                    <a:cubicBezTo>
                      <a:pt x="979664" y="73411"/>
                      <a:pt x="1628476" y="634188"/>
                      <a:pt x="1628476" y="1315989"/>
                    </a:cubicBezTo>
                    <a:cubicBezTo>
                      <a:pt x="1628476" y="1997790"/>
                      <a:pt x="979664" y="2558567"/>
                      <a:pt x="148236" y="2626001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8CD80CD1-8F99-4191-8949-8660ACEEBF76}"/>
                  </a:ext>
                </a:extLst>
              </p:cNvPr>
              <p:cNvSpPr/>
              <p:nvPr/>
            </p:nvSpPr>
            <p:spPr>
              <a:xfrm>
                <a:off x="6175992" y="9000185"/>
                <a:ext cx="3700776" cy="4571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08B1E42B-45E9-4F6F-8363-087060777863}"/>
                </a:ext>
              </a:extLst>
            </p:cNvPr>
            <p:cNvGrpSpPr/>
            <p:nvPr/>
          </p:nvGrpSpPr>
          <p:grpSpPr>
            <a:xfrm>
              <a:off x="9383418" y="7583562"/>
              <a:ext cx="7008113" cy="5654934"/>
              <a:chOff x="9383418" y="7583562"/>
              <a:chExt cx="7008113" cy="5654934"/>
            </a:xfrm>
          </p:grpSpPr>
          <p:grpSp>
            <p:nvGrpSpPr>
              <p:cNvPr id="69" name="グループ化 68">
                <a:extLst>
                  <a:ext uri="{FF2B5EF4-FFF2-40B4-BE49-F238E27FC236}">
                    <a16:creationId xmlns:a16="http://schemas.microsoft.com/office/drawing/2014/main" id="{3EE682EE-1D27-4F1E-8DA7-37ADB6DBEDED}"/>
                  </a:ext>
                </a:extLst>
              </p:cNvPr>
              <p:cNvGrpSpPr/>
              <p:nvPr/>
            </p:nvGrpSpPr>
            <p:grpSpPr>
              <a:xfrm>
                <a:off x="11412537" y="7583562"/>
                <a:ext cx="4978994" cy="4579557"/>
                <a:chOff x="9635555" y="7346388"/>
                <a:chExt cx="5693283" cy="5007822"/>
              </a:xfrm>
            </p:grpSpPr>
            <p:cxnSp>
              <p:nvCxnSpPr>
                <p:cNvPr id="87" name="直線矢印コネクタ 86">
                  <a:extLst>
                    <a:ext uri="{FF2B5EF4-FFF2-40B4-BE49-F238E27FC236}">
                      <a16:creationId xmlns:a16="http://schemas.microsoft.com/office/drawing/2014/main" id="{1D18371D-C0B9-4E8E-AB42-459DA9D04AFA}"/>
                    </a:ext>
                  </a:extLst>
                </p:cNvPr>
                <p:cNvCxnSpPr/>
                <p:nvPr/>
              </p:nvCxnSpPr>
              <p:spPr>
                <a:xfrm>
                  <a:off x="10189262" y="12007201"/>
                  <a:ext cx="4116458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線矢印コネクタ 89">
                  <a:extLst>
                    <a:ext uri="{FF2B5EF4-FFF2-40B4-BE49-F238E27FC236}">
                      <a16:creationId xmlns:a16="http://schemas.microsoft.com/office/drawing/2014/main" id="{2589EAD4-33B4-4318-9DF7-075A3257D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8220932" y="10038870"/>
                  <a:ext cx="393666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テキスト ボックス 91">
                      <a:extLst>
                        <a:ext uri="{FF2B5EF4-FFF2-40B4-BE49-F238E27FC236}">
                          <a16:creationId xmlns:a16="http://schemas.microsoft.com/office/drawing/2014/main" id="{79BDFE03-C6B2-4B83-8C45-928723B40F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35555" y="7346388"/>
                      <a:ext cx="1250979" cy="6394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kumimoji="1" lang="en-US" altLang="ja-JP" sz="3200" b="0" dirty="0"/>
                    </a:p>
                  </p:txBody>
                </p:sp>
              </mc:Choice>
              <mc:Fallback xmlns="">
                <p:sp>
                  <p:nvSpPr>
                    <p:cNvPr id="92" name="テキスト ボックス 91">
                      <a:extLst>
                        <a:ext uri="{FF2B5EF4-FFF2-40B4-BE49-F238E27FC236}">
                          <a16:creationId xmlns:a16="http://schemas.microsoft.com/office/drawing/2014/main" id="{79BDFE03-C6B2-4B83-8C45-928723B40F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35555" y="7346388"/>
                      <a:ext cx="1250979" cy="639461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テキスト ボックス 93">
                      <a:extLst>
                        <a:ext uri="{FF2B5EF4-FFF2-40B4-BE49-F238E27FC236}">
                          <a16:creationId xmlns:a16="http://schemas.microsoft.com/office/drawing/2014/main" id="{941A42CE-845E-4672-B1A6-9B2F2E1A4D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077859" y="11714749"/>
                      <a:ext cx="1250979" cy="6394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kumimoji="1" lang="en-US" altLang="ja-JP" sz="3200" b="0" dirty="0"/>
                    </a:p>
                  </p:txBody>
                </p:sp>
              </mc:Choice>
              <mc:Fallback xmlns="">
                <p:sp>
                  <p:nvSpPr>
                    <p:cNvPr id="94" name="テキスト ボックス 93">
                      <a:extLst>
                        <a:ext uri="{FF2B5EF4-FFF2-40B4-BE49-F238E27FC236}">
                          <a16:creationId xmlns:a16="http://schemas.microsoft.com/office/drawing/2014/main" id="{941A42CE-845E-4672-B1A6-9B2F2E1A4DD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077859" y="11714749"/>
                      <a:ext cx="1250979" cy="63946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6" name="直線矢印コネクタ 95">
                <a:extLst>
                  <a:ext uri="{FF2B5EF4-FFF2-40B4-BE49-F238E27FC236}">
                    <a16:creationId xmlns:a16="http://schemas.microsoft.com/office/drawing/2014/main" id="{2664FC2D-123D-45A5-8C47-A462A1F0BE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45779" y="11836739"/>
                <a:ext cx="1749996" cy="110019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テキスト ボックス 98">
                    <a:extLst>
                      <a:ext uri="{FF2B5EF4-FFF2-40B4-BE49-F238E27FC236}">
                        <a16:creationId xmlns:a16="http://schemas.microsoft.com/office/drawing/2014/main" id="{0A294EF4-6324-438B-84D0-DE4831643983}"/>
                      </a:ext>
                    </a:extLst>
                  </p:cNvPr>
                  <p:cNvSpPr txBox="1"/>
                  <p:nvPr/>
                </p:nvSpPr>
                <p:spPr>
                  <a:xfrm>
                    <a:off x="9383418" y="12653592"/>
                    <a:ext cx="1094029" cy="5849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 xmlns="">
              <p:sp>
                <p:nvSpPr>
                  <p:cNvPr id="99" name="テキスト ボックス 98">
                    <a:extLst>
                      <a:ext uri="{FF2B5EF4-FFF2-40B4-BE49-F238E27FC236}">
                        <a16:creationId xmlns:a16="http://schemas.microsoft.com/office/drawing/2014/main" id="{0A294EF4-6324-438B-84D0-DE48316439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83418" y="12653592"/>
                    <a:ext cx="1094029" cy="58490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ED78EF04-F87E-4695-AC4A-B3C12BA3A6F0}"/>
                </a:ext>
              </a:extLst>
            </p:cNvPr>
            <p:cNvSpPr/>
            <p:nvPr/>
          </p:nvSpPr>
          <p:spPr>
            <a:xfrm>
              <a:off x="10828274" y="10876546"/>
              <a:ext cx="2119804" cy="36334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8D4F75B7-96B5-4EC2-9A5C-3C3FB8DE8CBA}"/>
                </a:ext>
              </a:extLst>
            </p:cNvPr>
            <p:cNvSpPr/>
            <p:nvPr/>
          </p:nvSpPr>
          <p:spPr>
            <a:xfrm>
              <a:off x="10193905" y="9028399"/>
              <a:ext cx="3413964" cy="36334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cxnSp>
          <p:nvCxnSpPr>
            <p:cNvPr id="110" name="直線矢印コネクタ 109">
              <a:extLst>
                <a:ext uri="{FF2B5EF4-FFF2-40B4-BE49-F238E27FC236}">
                  <a16:creationId xmlns:a16="http://schemas.microsoft.com/office/drawing/2014/main" id="{1DD59B2F-B29A-482D-BDD7-7577E16C24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12537" y="11072949"/>
              <a:ext cx="488131" cy="9530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円/楕円 164">
              <a:extLst>
                <a:ext uri="{FF2B5EF4-FFF2-40B4-BE49-F238E27FC236}">
                  <a16:creationId xmlns:a16="http://schemas.microsoft.com/office/drawing/2014/main" id="{D1690704-DC5F-45B2-86ED-15CC4BBDA4FF}"/>
                </a:ext>
              </a:extLst>
            </p:cNvPr>
            <p:cNvSpPr/>
            <p:nvPr/>
          </p:nvSpPr>
          <p:spPr>
            <a:xfrm>
              <a:off x="11267428" y="11040539"/>
              <a:ext cx="324000" cy="32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cxnSp>
          <p:nvCxnSpPr>
            <p:cNvPr id="112" name="直線矢印コネクタ 111">
              <a:extLst>
                <a:ext uri="{FF2B5EF4-FFF2-40B4-BE49-F238E27FC236}">
                  <a16:creationId xmlns:a16="http://schemas.microsoft.com/office/drawing/2014/main" id="{2766DB4F-5167-46DB-BA02-EFEC555CB6F8}"/>
                </a:ext>
              </a:extLst>
            </p:cNvPr>
            <p:cNvCxnSpPr>
              <a:cxnSpLocks/>
            </p:cNvCxnSpPr>
            <p:nvPr/>
          </p:nvCxnSpPr>
          <p:spPr>
            <a:xfrm>
              <a:off x="11900668" y="9210069"/>
              <a:ext cx="1247510" cy="12890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円/楕円 164">
              <a:extLst>
                <a:ext uri="{FF2B5EF4-FFF2-40B4-BE49-F238E27FC236}">
                  <a16:creationId xmlns:a16="http://schemas.microsoft.com/office/drawing/2014/main" id="{E1819F23-AF2B-474E-BC50-AE79C587A8EB}"/>
                </a:ext>
              </a:extLst>
            </p:cNvPr>
            <p:cNvSpPr/>
            <p:nvPr/>
          </p:nvSpPr>
          <p:spPr>
            <a:xfrm>
              <a:off x="12986178" y="9176143"/>
              <a:ext cx="324000" cy="32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cxnSp>
          <p:nvCxnSpPr>
            <p:cNvPr id="114" name="直線矢印コネクタ 113">
              <a:extLst>
                <a:ext uri="{FF2B5EF4-FFF2-40B4-BE49-F238E27FC236}">
                  <a16:creationId xmlns:a16="http://schemas.microsoft.com/office/drawing/2014/main" id="{D94B083F-94C2-4F33-8CBF-184E65D740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12538" y="11833946"/>
              <a:ext cx="488131" cy="9530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矢印コネクタ 115">
              <a:extLst>
                <a:ext uri="{FF2B5EF4-FFF2-40B4-BE49-F238E27FC236}">
                  <a16:creationId xmlns:a16="http://schemas.microsoft.com/office/drawing/2014/main" id="{4D765C0C-31F4-4282-A9AA-99B525A99045}"/>
                </a:ext>
              </a:extLst>
            </p:cNvPr>
            <p:cNvCxnSpPr>
              <a:cxnSpLocks/>
            </p:cNvCxnSpPr>
            <p:nvPr/>
          </p:nvCxnSpPr>
          <p:spPr>
            <a:xfrm>
              <a:off x="11908106" y="11864803"/>
              <a:ext cx="1247510" cy="12890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矢印コネクタ 116">
              <a:extLst>
                <a:ext uri="{FF2B5EF4-FFF2-40B4-BE49-F238E27FC236}">
                  <a16:creationId xmlns:a16="http://schemas.microsoft.com/office/drawing/2014/main" id="{A289496B-2ECD-411E-8420-D9D422208B6B}"/>
                </a:ext>
              </a:extLst>
            </p:cNvPr>
            <p:cNvCxnSpPr>
              <a:cxnSpLocks/>
            </p:cNvCxnSpPr>
            <p:nvPr/>
          </p:nvCxnSpPr>
          <p:spPr>
            <a:xfrm>
              <a:off x="13148178" y="12015663"/>
              <a:ext cx="1247510" cy="128902"/>
            </a:xfrm>
            <a:prstGeom prst="straightConnector1">
              <a:avLst/>
            </a:prstGeom>
            <a:ln w="38100">
              <a:solidFill>
                <a:schemeClr val="accent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矢印コネクタ 117">
              <a:extLst>
                <a:ext uri="{FF2B5EF4-FFF2-40B4-BE49-F238E27FC236}">
                  <a16:creationId xmlns:a16="http://schemas.microsoft.com/office/drawing/2014/main" id="{87B67EA5-6E7F-4776-BAF0-991A04B6C7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1516" y="11953573"/>
              <a:ext cx="488131" cy="95308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テキスト ボックス 122">
                  <a:extLst>
                    <a:ext uri="{FF2B5EF4-FFF2-40B4-BE49-F238E27FC236}">
                      <a16:creationId xmlns:a16="http://schemas.microsoft.com/office/drawing/2014/main" id="{659958AB-C189-4994-B2C2-8C9CAE152E2E}"/>
                    </a:ext>
                  </a:extLst>
                </p:cNvPr>
                <p:cNvSpPr txBox="1"/>
                <p:nvPr/>
              </p:nvSpPr>
              <p:spPr>
                <a:xfrm>
                  <a:off x="14334273" y="11993705"/>
                  <a:ext cx="79528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ja-JP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テキスト ボックス 122">
                  <a:extLst>
                    <a:ext uri="{FF2B5EF4-FFF2-40B4-BE49-F238E27FC236}">
                      <a16:creationId xmlns:a16="http://schemas.microsoft.com/office/drawing/2014/main" id="{659958AB-C189-4994-B2C2-8C9CAE152E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4273" y="11993705"/>
                  <a:ext cx="795281" cy="6463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テキスト ボックス 123">
                  <a:extLst>
                    <a:ext uri="{FF2B5EF4-FFF2-40B4-BE49-F238E27FC236}">
                      <a16:creationId xmlns:a16="http://schemas.microsoft.com/office/drawing/2014/main" id="{233AE601-FB2C-49A1-875B-CDB581AAF214}"/>
                    </a:ext>
                  </a:extLst>
                </p:cNvPr>
                <p:cNvSpPr txBox="1"/>
                <p:nvPr/>
              </p:nvSpPr>
              <p:spPr>
                <a:xfrm>
                  <a:off x="10290256" y="11921745"/>
                  <a:ext cx="79528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ja-JP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テキスト ボックス 123">
                  <a:extLst>
                    <a:ext uri="{FF2B5EF4-FFF2-40B4-BE49-F238E27FC236}">
                      <a16:creationId xmlns:a16="http://schemas.microsoft.com/office/drawing/2014/main" id="{233AE601-FB2C-49A1-875B-CDB581AAF2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0256" y="11921745"/>
                  <a:ext cx="795281" cy="6463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DA41E6F4-A95D-4A87-94F6-D0A60B3F024A}"/>
              </a:ext>
            </a:extLst>
          </p:cNvPr>
          <p:cNvSpPr txBox="1"/>
          <p:nvPr/>
        </p:nvSpPr>
        <p:spPr>
          <a:xfrm>
            <a:off x="338494" y="9146605"/>
            <a:ext cx="8905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勾配ベクトルの幾何学的な性質を利用</a:t>
            </a:r>
          </a:p>
        </p:txBody>
      </p:sp>
      <p:sp>
        <p:nvSpPr>
          <p:cNvPr id="126" name="三角形 63">
            <a:extLst>
              <a:ext uri="{FF2B5EF4-FFF2-40B4-BE49-F238E27FC236}">
                <a16:creationId xmlns:a16="http://schemas.microsoft.com/office/drawing/2014/main" id="{6EC1C3A0-7045-4CBF-A549-81639D799BBE}"/>
              </a:ext>
            </a:extLst>
          </p:cNvPr>
          <p:cNvSpPr/>
          <p:nvPr/>
        </p:nvSpPr>
        <p:spPr>
          <a:xfrm rot="10800000">
            <a:off x="3734174" y="8244292"/>
            <a:ext cx="1545384" cy="68343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131" name="角丸四角形吹き出し 207">
            <a:extLst>
              <a:ext uri="{FF2B5EF4-FFF2-40B4-BE49-F238E27FC236}">
                <a16:creationId xmlns:a16="http://schemas.microsoft.com/office/drawing/2014/main" id="{E502277C-F2E4-4A3A-8B73-225DEE6AF497}"/>
              </a:ext>
            </a:extLst>
          </p:cNvPr>
          <p:cNvSpPr/>
          <p:nvPr/>
        </p:nvSpPr>
        <p:spPr>
          <a:xfrm>
            <a:off x="4393867" y="10281438"/>
            <a:ext cx="4429978" cy="1455925"/>
          </a:xfrm>
          <a:prstGeom prst="wedgeRoundRectCallout">
            <a:avLst>
              <a:gd name="adj1" fmla="val -37478"/>
              <a:gd name="adj2" fmla="val -82186"/>
              <a:gd name="adj3" fmla="val 16667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2"/>
                </a:solidFill>
              </a:rPr>
              <a:t>関数値が最も増加</a:t>
            </a:r>
            <a:endParaRPr kumimoji="1" lang="en-US" altLang="ja-JP" dirty="0">
              <a:solidFill>
                <a:schemeClr val="bg2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bg2"/>
                </a:solidFill>
              </a:rPr>
              <a:t>する方向を向く</a:t>
            </a:r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1E538414-7775-1F41-A722-38EE50B5FF2C}"/>
              </a:ext>
            </a:extLst>
          </p:cNvPr>
          <p:cNvGrpSpPr/>
          <p:nvPr/>
        </p:nvGrpSpPr>
        <p:grpSpPr>
          <a:xfrm>
            <a:off x="617232" y="3371855"/>
            <a:ext cx="539448" cy="487368"/>
            <a:chOff x="400056" y="1061560"/>
            <a:chExt cx="269724" cy="243684"/>
          </a:xfrm>
        </p:grpSpPr>
        <p:sp>
          <p:nvSpPr>
            <p:cNvPr id="74" name="三角形 10">
              <a:extLst>
                <a:ext uri="{FF2B5EF4-FFF2-40B4-BE49-F238E27FC236}">
                  <a16:creationId xmlns:a16="http://schemas.microsoft.com/office/drawing/2014/main" id="{74C7CF25-2B06-3E4F-9B9D-02AD55D901D3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75" name="三角形 11">
              <a:extLst>
                <a:ext uri="{FF2B5EF4-FFF2-40B4-BE49-F238E27FC236}">
                  <a16:creationId xmlns:a16="http://schemas.microsoft.com/office/drawing/2014/main" id="{3D4E8366-6572-B249-AC47-C1072F957D93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76" name="テキスト プレースホルダー 27">
            <a:extLst>
              <a:ext uri="{FF2B5EF4-FFF2-40B4-BE49-F238E27FC236}">
                <a16:creationId xmlns:a16="http://schemas.microsoft.com/office/drawing/2014/main" id="{4AB67A95-3CA3-6949-9F19-881D40AF093E}"/>
              </a:ext>
            </a:extLst>
          </p:cNvPr>
          <p:cNvSpPr txBox="1">
            <a:spLocks/>
          </p:cNvSpPr>
          <p:nvPr/>
        </p:nvSpPr>
        <p:spPr>
          <a:xfrm>
            <a:off x="1254486" y="3299230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</a:t>
            </a:r>
            <a:r>
              <a:rPr lang="ja-JP" altLang="en-US"/>
              <a:t> 学習完了まで以下を繰り返す</a:t>
            </a:r>
            <a:endParaRPr lang="en-US" altLang="ja-JP" dirty="0"/>
          </a:p>
        </p:txBody>
      </p: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F75D399E-77AA-9740-B1DA-9BD3A454291C}"/>
              </a:ext>
            </a:extLst>
          </p:cNvPr>
          <p:cNvGrpSpPr/>
          <p:nvPr/>
        </p:nvGrpSpPr>
        <p:grpSpPr>
          <a:xfrm>
            <a:off x="8695898" y="5385506"/>
            <a:ext cx="11285120" cy="2530629"/>
            <a:chOff x="7370580" y="7214448"/>
            <a:chExt cx="10353863" cy="25306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00457B90-C4ED-5E4C-8AF4-840E391074E1}"/>
                    </a:ext>
                  </a:extLst>
                </p:cNvPr>
                <p:cNvSpPr txBox="1"/>
                <p:nvPr/>
              </p:nvSpPr>
              <p:spPr>
                <a:xfrm>
                  <a:off x="7370580" y="7262681"/>
                  <a:ext cx="4238996" cy="21237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ja-JP" altLang="en-US" sz="2800" dirty="0"/>
                    <a:t>重みベクトル</a:t>
                  </a:r>
                  <a:endParaRPr lang="en-US" altLang="ja-JP" sz="2800" dirty="0"/>
                </a:p>
                <a:p>
                  <a:pPr algn="r"/>
                  <a:r>
                    <a:rPr kumimoji="1" lang="ja-JP" altLang="en-US" sz="2800" b="0" dirty="0"/>
                    <a:t>教師データ</a:t>
                  </a:r>
                  <a:endParaRPr kumimoji="1" lang="en-US" altLang="ja-JP" sz="2800" b="0" dirty="0"/>
                </a:p>
                <a:p>
                  <a:pPr algn="r"/>
                  <a:r>
                    <a:rPr kumimoji="1" lang="ja-JP" altLang="en-US" sz="2800" b="0" dirty="0"/>
                    <a:t>教師データのラベル</a:t>
                  </a:r>
                  <a:endParaRPr lang="en-US" altLang="ja-JP" sz="2800" dirty="0"/>
                </a:p>
                <a:p>
                  <a:pPr algn="r"/>
                  <a:endParaRPr kumimoji="1" lang="en-US" altLang="ja-JP" sz="2000" b="0" dirty="0"/>
                </a:p>
                <a:p>
                  <a:pPr algn="r"/>
                  <a:r>
                    <a:rPr kumimoji="1" lang="ja-JP" altLang="en-US" sz="2800" b="0" dirty="0"/>
                    <a:t>誤差</a:t>
                  </a:r>
                  <a14:m>
                    <m:oMath xmlns:m="http://schemas.openxmlformats.org/officeDocument/2006/math">
                      <m:r>
                        <a:rPr kumimoji="1" lang="ja-JP" altLang="en-US" sz="2800" b="0" i="1" smtClean="0">
                          <a:latin typeface="Cambria Math" panose="02040503050406030204" pitchFamily="18" charset="0"/>
                        </a:rPr>
                        <m:t>関数</m:t>
                      </m:r>
                    </m:oMath>
                  </a14:m>
                  <a:endParaRPr kumimoji="1" lang="en-US" altLang="ja-JP" sz="2800" b="0" dirty="0"/>
                </a:p>
              </p:txBody>
            </p:sp>
          </mc:Choice>
          <mc:Fallback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00457B90-C4ED-5E4C-8AF4-840E391074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580" y="7262681"/>
                  <a:ext cx="4238996" cy="2123723"/>
                </a:xfrm>
                <a:prstGeom prst="rect">
                  <a:avLst/>
                </a:prstGeom>
                <a:blipFill>
                  <a:blip r:embed="rId12"/>
                  <a:stretch>
                    <a:fillRect t="-2976" r="-2466" b="-773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テキスト ボックス 78">
                  <a:extLst>
                    <a:ext uri="{FF2B5EF4-FFF2-40B4-BE49-F238E27FC236}">
                      <a16:creationId xmlns:a16="http://schemas.microsoft.com/office/drawing/2014/main" id="{2776CBC7-A3AA-7B4A-9A04-6928D581EBFB}"/>
                    </a:ext>
                  </a:extLst>
                </p:cNvPr>
                <p:cNvSpPr txBox="1"/>
                <p:nvPr/>
              </p:nvSpPr>
              <p:spPr>
                <a:xfrm>
                  <a:off x="11432125" y="7214448"/>
                  <a:ext cx="6292318" cy="25306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800" dirty="0"/>
                    <a:t>：</a:t>
                  </a:r>
                  <a:r>
                    <a:rPr lang="en-US" altLang="ja-JP" sz="28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2800" b="0" dirty="0"/>
                </a:p>
                <a:p>
                  <a:r>
                    <a:rPr kumimoji="1" lang="ja-JP" altLang="en-US" sz="2800" b="0" dirty="0"/>
                    <a:t>：</a:t>
                  </a:r>
                  <a:r>
                    <a:rPr lang="en-US" altLang="ja-JP" sz="28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2800" b="0" dirty="0"/>
                </a:p>
                <a:p>
                  <a:r>
                    <a:rPr kumimoji="1" lang="ja-JP" altLang="en-US" sz="2800" b="0" dirty="0"/>
                    <a:t>：</a:t>
                  </a:r>
                  <a:r>
                    <a:rPr lang="en-US" altLang="ja-JP" sz="2800" b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ja-JP" sz="2800" i="1" dirty="0">
                      <a:latin typeface="Cambria Math" panose="02040503050406030204" pitchFamily="18" charset="0"/>
                    </a:rPr>
                    <a:t>    </a:t>
                  </a:r>
                  <a:r>
                    <a:rPr lang="en-US" altLang="ja-JP" sz="2800" dirty="0">
                      <a:latin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</m:t>
                      </m:r>
                    </m:oMath>
                  </a14:m>
                  <a:r>
                    <a:rPr lang="en-US" altLang="ja-JP" sz="2800" dirty="0">
                      <a:latin typeface="Cambria Math" panose="02040503050406030204" pitchFamily="18" charset="0"/>
                    </a:rPr>
                    <a:t>)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ja-JP" altLang="en-US" sz="2800" i="1"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func>
                          <m:func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28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0,−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ja-JP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ja-JP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ja-JP" sz="28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sSubSup>
                                      <m:sSubSupPr>
                                        <m:ctrlPr>
                                          <a:rPr lang="en-US" altLang="ja-JP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28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ja-JP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28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ja-JP" sz="2800" b="0" dirty="0"/>
                </a:p>
              </p:txBody>
            </p:sp>
          </mc:Choice>
          <mc:Fallback>
            <p:sp>
              <p:nvSpPr>
                <p:cNvPr id="79" name="テキスト ボックス 78">
                  <a:extLst>
                    <a:ext uri="{FF2B5EF4-FFF2-40B4-BE49-F238E27FC236}">
                      <a16:creationId xmlns:a16="http://schemas.microsoft.com/office/drawing/2014/main" id="{2776CBC7-A3AA-7B4A-9A04-6928D581EB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2125" y="7214448"/>
                  <a:ext cx="6292318" cy="2530629"/>
                </a:xfrm>
                <a:prstGeom prst="rect">
                  <a:avLst/>
                </a:prstGeom>
                <a:blipFill>
                  <a:blip r:embed="rId13"/>
                  <a:stretch>
                    <a:fillRect l="-1664" t="-4500" b="-81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4" name="三角形 83">
            <a:extLst>
              <a:ext uri="{FF2B5EF4-FFF2-40B4-BE49-F238E27FC236}">
                <a16:creationId xmlns:a16="http://schemas.microsoft.com/office/drawing/2014/main" id="{3383DD10-43EC-9745-B67C-BCC341FCB056}"/>
              </a:ext>
            </a:extLst>
          </p:cNvPr>
          <p:cNvSpPr/>
          <p:nvPr/>
        </p:nvSpPr>
        <p:spPr>
          <a:xfrm rot="5400000">
            <a:off x="1076238" y="4189912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85" name="テキスト プレースホルダー 29">
            <a:extLst>
              <a:ext uri="{FF2B5EF4-FFF2-40B4-BE49-F238E27FC236}">
                <a16:creationId xmlns:a16="http://schemas.microsoft.com/office/drawing/2014/main" id="{49D56AAC-9550-0E49-A827-DF5521F0D94D}"/>
              </a:ext>
            </a:extLst>
          </p:cNvPr>
          <p:cNvSpPr txBox="1">
            <a:spLocks/>
          </p:cNvSpPr>
          <p:nvPr/>
        </p:nvSpPr>
        <p:spPr>
          <a:xfrm>
            <a:off x="1568600" y="4074638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2.1 </a:t>
            </a:r>
            <a:r>
              <a:rPr lang="ja-JP" altLang="en-US"/>
              <a:t>教師データを入力し重みベクトルを更新する</a:t>
            </a:r>
          </a:p>
        </p:txBody>
      </p:sp>
      <p:sp>
        <p:nvSpPr>
          <p:cNvPr id="91" name="三角形 90">
            <a:extLst>
              <a:ext uri="{FF2B5EF4-FFF2-40B4-BE49-F238E27FC236}">
                <a16:creationId xmlns:a16="http://schemas.microsoft.com/office/drawing/2014/main" id="{755301E6-37CF-1249-945A-06C9965CD1AC}"/>
              </a:ext>
            </a:extLst>
          </p:cNvPr>
          <p:cNvSpPr/>
          <p:nvPr/>
        </p:nvSpPr>
        <p:spPr>
          <a:xfrm rot="5400000">
            <a:off x="1076238" y="4876973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95" name="テキスト プレースホルダー 29">
            <a:extLst>
              <a:ext uri="{FF2B5EF4-FFF2-40B4-BE49-F238E27FC236}">
                <a16:creationId xmlns:a16="http://schemas.microsoft.com/office/drawing/2014/main" id="{5CBA2191-49A5-0749-9A06-B32F638FA87F}"/>
              </a:ext>
            </a:extLst>
          </p:cNvPr>
          <p:cNvSpPr txBox="1">
            <a:spLocks/>
          </p:cNvSpPr>
          <p:nvPr/>
        </p:nvSpPr>
        <p:spPr>
          <a:xfrm>
            <a:off x="1568600" y="4761699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2.2</a:t>
            </a:r>
            <a:r>
              <a:rPr lang="ja-JP" altLang="en-US"/>
              <a:t> 全教師データについて正しく出力が行われたら終了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角丸四角形吹き出し 207">
                <a:extLst>
                  <a:ext uri="{FF2B5EF4-FFF2-40B4-BE49-F238E27FC236}">
                    <a16:creationId xmlns:a16="http://schemas.microsoft.com/office/drawing/2014/main" id="{8EE2BDE3-B12B-DA4E-A9B5-FF8EB54E46E0}"/>
                  </a:ext>
                </a:extLst>
              </p:cNvPr>
              <p:cNvSpPr/>
              <p:nvPr/>
            </p:nvSpPr>
            <p:spPr>
              <a:xfrm>
                <a:off x="5724167" y="5449156"/>
                <a:ext cx="4007059" cy="1455925"/>
              </a:xfrm>
              <a:prstGeom prst="wedgeRoundRectCallout">
                <a:avLst>
                  <a:gd name="adj1" fmla="val -66788"/>
                  <a:gd name="adj2" fmla="val 54631"/>
                  <a:gd name="adj3" fmla="val 16667"/>
                </a:avLst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b="1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ja-JP" altLang="en-US" dirty="0">
                    <a:solidFill>
                      <a:schemeClr val="bg2"/>
                    </a:solidFill>
                  </a:rPr>
                  <a:t>が式に</a:t>
                </a:r>
                <a:endParaRPr lang="en-US" altLang="ja-JP" dirty="0">
                  <a:solidFill>
                    <a:schemeClr val="bg2"/>
                  </a:solidFill>
                </a:endParaRPr>
              </a:p>
              <a:p>
                <a:pPr algn="ctr"/>
                <a:r>
                  <a:rPr lang="ja-JP" altLang="en-US">
                    <a:solidFill>
                      <a:schemeClr val="bg2"/>
                    </a:solidFill>
                  </a:rPr>
                  <a:t>含まれていない</a:t>
                </a:r>
                <a:endParaRPr kumimoji="1" lang="ja-JP" alt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97" name="角丸四角形吹き出し 207">
                <a:extLst>
                  <a:ext uri="{FF2B5EF4-FFF2-40B4-BE49-F238E27FC236}">
                    <a16:creationId xmlns:a16="http://schemas.microsoft.com/office/drawing/2014/main" id="{8EE2BDE3-B12B-DA4E-A9B5-FF8EB54E46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67" y="5449156"/>
                <a:ext cx="4007059" cy="1455925"/>
              </a:xfrm>
              <a:prstGeom prst="wedgeRoundRectCallout">
                <a:avLst>
                  <a:gd name="adj1" fmla="val -66788"/>
                  <a:gd name="adj2" fmla="val 54631"/>
                  <a:gd name="adj3" fmla="val 16667"/>
                </a:avLst>
              </a:prstGeom>
              <a:blipFill>
                <a:blip r:embed="rId14"/>
                <a:stretch>
                  <a:fillRect b="-247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616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エメラルドグリーンメイン">
      <a:dk1>
        <a:srgbClr val="333333"/>
      </a:dk1>
      <a:lt1>
        <a:srgbClr val="FFFFFF"/>
      </a:lt1>
      <a:dk2>
        <a:srgbClr val="153430"/>
      </a:dk2>
      <a:lt2>
        <a:srgbClr val="EEEEEE"/>
      </a:lt2>
      <a:accent1>
        <a:srgbClr val="4DBDB0"/>
      </a:accent1>
      <a:accent2>
        <a:srgbClr val="CE4457"/>
      </a:accent2>
      <a:accent3>
        <a:srgbClr val="4197B8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1921</TotalTime>
  <Words>2669</Words>
  <Application>Microsoft Macintosh PowerPoint</Application>
  <PresentationFormat>ユーザー設定</PresentationFormat>
  <Paragraphs>676</Paragraphs>
  <Slides>26</Slides>
  <Notes>17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2" baseType="lpstr">
      <vt:lpstr>メイリオ</vt:lpstr>
      <vt:lpstr>游ゴシック</vt:lpstr>
      <vt:lpstr>Arial</vt:lpstr>
      <vt:lpstr>Calibri</vt:lpstr>
      <vt:lpstr>Cambria Math</vt:lpstr>
      <vt:lpstr>Office テーマ</vt:lpstr>
      <vt:lpstr>勉強会課題 (パーセプトロン)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Shogo MATSUSHITA</dc:creator>
  <cp:lastModifiedBy>Shogo MATSUSHITA</cp:lastModifiedBy>
  <cp:revision>131</cp:revision>
  <cp:lastPrinted>2018-04-18T08:51:19Z</cp:lastPrinted>
  <dcterms:created xsi:type="dcterms:W3CDTF">2018-04-18T07:57:09Z</dcterms:created>
  <dcterms:modified xsi:type="dcterms:W3CDTF">2018-04-24T10:06:14Z</dcterms:modified>
</cp:coreProperties>
</file>