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69" r:id="rId3"/>
    <p:sldId id="271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8" r:id="rId13"/>
    <p:sldId id="285" r:id="rId14"/>
    <p:sldId id="289" r:id="rId15"/>
    <p:sldId id="290" r:id="rId16"/>
    <p:sldId id="291" r:id="rId17"/>
    <p:sldId id="287" r:id="rId18"/>
    <p:sldId id="292" r:id="rId19"/>
    <p:sldId id="293" r:id="rId20"/>
    <p:sldId id="294" r:id="rId21"/>
    <p:sldId id="274" r:id="rId22"/>
    <p:sldId id="272" r:id="rId23"/>
    <p:sldId id="270" r:id="rId24"/>
    <p:sldId id="267" r:id="rId25"/>
  </p:sldIdLst>
  <p:sldSz cx="18288000" cy="13716000"/>
  <p:notesSz cx="6858000" cy="9144000"/>
  <p:defaultTextStyle>
    <a:defPPr>
      <a:defRPr lang="ja-JP"/>
    </a:defPPr>
    <a:lvl1pPr marL="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4" userDrawn="1">
          <p15:clr>
            <a:srgbClr val="A4A3A4"/>
          </p15:clr>
        </p15:guide>
        <p15:guide id="2" pos="7189" userDrawn="1">
          <p15:clr>
            <a:srgbClr val="A4A3A4"/>
          </p15:clr>
        </p15:guide>
        <p15:guide id="3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4242"/>
    <a:srgbClr val="F3F3F3"/>
    <a:srgbClr val="EDEDED"/>
    <a:srgbClr val="B1B1B1"/>
    <a:srgbClr val="EAEAEA"/>
    <a:srgbClr val="E0E0E0"/>
    <a:srgbClr val="F6F6F6"/>
    <a:srgbClr val="47BEB0"/>
    <a:srgbClr val="45B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/>
    <p:restoredTop sz="94622"/>
  </p:normalViewPr>
  <p:slideViewPr>
    <p:cSldViewPr snapToGrid="0" snapToObjects="1">
      <p:cViewPr varScale="1">
        <p:scale>
          <a:sx n="94" d="100"/>
          <a:sy n="94" d="100"/>
        </p:scale>
        <p:origin x="1272" y="216"/>
      </p:cViewPr>
      <p:guideLst>
        <p:guide orient="horz" pos="4324"/>
        <p:guide pos="7189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360EB-EED5-E74A-9E1B-64442734BBCE}" type="datetimeFigureOut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4AD5B-25DE-AE41-9ACA-EFDE3C4BB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3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5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1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01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41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74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6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14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72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9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99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5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24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45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4AD5B-25DE-AE41-9ACA-EFDE3C4BB9C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2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DB48260-19DA-2240-B1D7-219E5D21CDB1}"/>
              </a:ext>
            </a:extLst>
          </p:cNvPr>
          <p:cNvSpPr/>
          <p:nvPr userDrawn="1"/>
        </p:nvSpPr>
        <p:spPr>
          <a:xfrm>
            <a:off x="8984" y="3505120"/>
            <a:ext cx="18288000" cy="67109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2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0D4-FB1F-5045-A5FB-D67CE7237500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1210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66" userDrawn="1">
          <p15:clr>
            <a:srgbClr val="FBAE40"/>
          </p15:clr>
        </p15:guide>
        <p15:guide id="2" pos="381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図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5EC5-D658-824E-A88A-55BC96EF3183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3768-C83C-C747-99B5-0034D3F5EC66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21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4593-9D32-064E-8D02-B80E86540EA1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弧 6">
            <a:extLst>
              <a:ext uri="{FF2B5EF4-FFF2-40B4-BE49-F238E27FC236}">
                <a16:creationId xmlns:a16="http://schemas.microsoft.com/office/drawing/2014/main" id="{CBF0D79E-DC97-7244-B970-BA67ACDF9F7B}"/>
              </a:ext>
            </a:extLst>
          </p:cNvPr>
          <p:cNvSpPr/>
          <p:nvPr userDrawn="1"/>
        </p:nvSpPr>
        <p:spPr>
          <a:xfrm rot="5400000">
            <a:off x="-1319547" y="-1502762"/>
            <a:ext cx="2628000" cy="2988000"/>
          </a:xfrm>
          <a:prstGeom prst="arc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400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6ADBD5D3-E43E-EB4E-BFAF-EF2E8E6016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52615" y="-159024"/>
            <a:ext cx="6450012" cy="1420388"/>
          </a:xfrm>
        </p:spPr>
        <p:txBody>
          <a:bodyPr>
            <a:noAutofit/>
          </a:bodyPr>
          <a:lstStyle>
            <a:lvl1pPr marL="0" indent="0">
              <a:buNone/>
              <a:defRPr sz="105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No.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5162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1EF83EC6-99EF-E94B-ADD7-5D20EA9BC096}"/>
              </a:ext>
            </a:extLst>
          </p:cNvPr>
          <p:cNvSpPr/>
          <p:nvPr userDrawn="1"/>
        </p:nvSpPr>
        <p:spPr>
          <a:xfrm>
            <a:off x="753228" y="866722"/>
            <a:ext cx="126000" cy="126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44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番号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8A53-4B9C-AA47-9D23-C853407570D5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D62626F9-B0B3-4E40-A3A6-2578E6811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6578" y="69062"/>
            <a:ext cx="13323887" cy="796352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ja-JP" altLang="en-US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261953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ピー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3302-F0C9-0C40-8F44-0A0B19EA10DD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C64DA23-46D9-984B-B610-6E67459B873E}"/>
              </a:ext>
            </a:extLst>
          </p:cNvPr>
          <p:cNvGrpSpPr/>
          <p:nvPr userDrawn="1"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D665C4E3-299D-DF48-8BFD-9D032E326C5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36DCA53-79EE-E047-9C3D-D1D6BE4D29A3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B75F477-C889-2943-A2CA-1622C8EA202B}"/>
              </a:ext>
            </a:extLst>
          </p:cNvPr>
          <p:cNvGrpSpPr/>
          <p:nvPr userDrawn="1"/>
        </p:nvGrpSpPr>
        <p:grpSpPr>
          <a:xfrm>
            <a:off x="617232" y="2555510"/>
            <a:ext cx="539448" cy="487368"/>
            <a:chOff x="400056" y="1061560"/>
            <a:chExt cx="269724" cy="243684"/>
          </a:xfrm>
        </p:grpSpPr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2A685D1C-1FAF-1B40-9357-32E276CD76E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4B27A33D-C837-B14A-83D0-153BF1C23FD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8" name="三角形 47">
            <a:extLst>
              <a:ext uri="{FF2B5EF4-FFF2-40B4-BE49-F238E27FC236}">
                <a16:creationId xmlns:a16="http://schemas.microsoft.com/office/drawing/2014/main" id="{BEA7B9D1-FCCE-824A-BFC7-6A498C977FD4}"/>
              </a:ext>
            </a:extLst>
          </p:cNvPr>
          <p:cNvSpPr/>
          <p:nvPr userDrawn="1"/>
        </p:nvSpPr>
        <p:spPr>
          <a:xfrm rot="5400000">
            <a:off x="1076238" y="3359928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1BC1998B-2FF5-524F-8768-2B4D222F8E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6886" y="2484733"/>
            <a:ext cx="16632960" cy="997834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50" name="テキスト プレースホルダー 29">
            <a:extLst>
              <a:ext uri="{FF2B5EF4-FFF2-40B4-BE49-F238E27FC236}">
                <a16:creationId xmlns:a16="http://schemas.microsoft.com/office/drawing/2014/main" id="{8BEB543B-9F21-374C-8C29-418CED1A87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61000" y="3246502"/>
            <a:ext cx="16135964" cy="853994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24242"/>
                </a:solidFill>
              </a:defRPr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3</a:t>
            </a:r>
            <a:endParaRPr kumimoji="1" lang="ja-JP" altLang="en-US"/>
          </a:p>
        </p:txBody>
      </p:sp>
      <p:sp>
        <p:nvSpPr>
          <p:cNvPr id="51" name="テキスト プレースホルダー 30">
            <a:extLst>
              <a:ext uri="{FF2B5EF4-FFF2-40B4-BE49-F238E27FC236}">
                <a16:creationId xmlns:a16="http://schemas.microsoft.com/office/drawing/2014/main" id="{02304497-0A2B-5C45-97ED-E58D120C14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049" y="1583871"/>
            <a:ext cx="17302163" cy="1403350"/>
          </a:xfrm>
        </p:spPr>
        <p:txBody>
          <a:bodyPr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kumimoji="1" lang="ja-JP" altLang="en-US"/>
              <a:t>レベル</a:t>
            </a:r>
            <a:r>
              <a:rPr kumimoji="1" lang="en-US" altLang="ja-JP" dirty="0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6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A7C0-43C7-0143-82CF-0F72F2B314AE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5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D3A-4ECA-A644-B18B-6F396ECDFE7A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0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3E55-496E-EB46-8AFE-50318DA0A9F7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93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AA53-34CA-334B-9033-1B4A6AFAA9EF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64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コンテンツ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BB79E-36EB-D546-8C4C-A8DF60568454}" type="datetime1">
              <a:rPr kumimoji="1" lang="ja-JP" altLang="en-US" smtClean="0"/>
              <a:t>2018/4/24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勉強会</a:t>
            </a:r>
            <a:r>
              <a:rPr kumimoji="1" lang="en-US" altLang="ja-JP"/>
              <a:t>(2018.04.25)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3D2571E-41D4-D848-BB3B-72FBCA05A8F2}"/>
              </a:ext>
            </a:extLst>
          </p:cNvPr>
          <p:cNvSpPr/>
          <p:nvPr userDrawn="1"/>
        </p:nvSpPr>
        <p:spPr>
          <a:xfrm>
            <a:off x="0" y="13349930"/>
            <a:ext cx="18288000" cy="3496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B798F2-936C-9A42-9A8A-109E75FBD456}"/>
              </a:ext>
            </a:extLst>
          </p:cNvPr>
          <p:cNvSpPr/>
          <p:nvPr userDrawn="1"/>
        </p:nvSpPr>
        <p:spPr>
          <a:xfrm>
            <a:off x="0" y="-1802"/>
            <a:ext cx="18288000" cy="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700">
              <a:solidFill>
                <a:schemeClr val="bg2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32658" y="1315493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fld id="{61019C5A-EDAE-924F-9663-D7968AE4A143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186238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5862" y="131535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2"/>
                </a:solidFill>
              </a:defRPr>
            </a:lvl1pPr>
          </a:lstStyle>
          <a:p>
            <a:fld id="{89242BC1-393D-1248-985B-18DA624F296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55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8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289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3.png"/><Relationship Id="rId3" Type="http://schemas.openxmlformats.org/officeDocument/2006/relationships/image" Target="../media/image45.png"/><Relationship Id="rId7" Type="http://schemas.openxmlformats.org/officeDocument/2006/relationships/image" Target="../media/image41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10" Type="http://schemas.openxmlformats.org/officeDocument/2006/relationships/image" Target="../media/image44.png"/><Relationship Id="rId9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21.png"/><Relationship Id="rId8" Type="http://schemas.openxmlformats.org/officeDocument/2006/relationships/image" Target="../media/image201.png"/><Relationship Id="rId3" Type="http://schemas.openxmlformats.org/officeDocument/2006/relationships/image" Target="../media/image51.png"/><Relationship Id="rId12" Type="http://schemas.openxmlformats.org/officeDocument/2006/relationships/image" Target="../media/image310.png"/><Relationship Id="rId17" Type="http://schemas.openxmlformats.org/officeDocument/2006/relationships/image" Target="../media/image2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1.png"/><Relationship Id="rId6" Type="http://schemas.openxmlformats.org/officeDocument/2006/relationships/image" Target="../media/image180.png"/><Relationship Id="rId15" Type="http://schemas.openxmlformats.org/officeDocument/2006/relationships/image" Target="../media/image18.png"/><Relationship Id="rId19" Type="http://schemas.openxmlformats.org/officeDocument/2006/relationships/image" Target="../media/image23.png"/><Relationship Id="rId14" Type="http://schemas.openxmlformats.org/officeDocument/2006/relationships/image" Target="../media/image52.png"/><Relationship Id="rId9" Type="http://schemas.openxmlformats.org/officeDocument/2006/relationships/image" Target="../media/image211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21.png"/><Relationship Id="rId8" Type="http://schemas.openxmlformats.org/officeDocument/2006/relationships/image" Target="../media/image201.png"/><Relationship Id="rId3" Type="http://schemas.openxmlformats.org/officeDocument/2006/relationships/image" Target="../media/image51.png"/><Relationship Id="rId21" Type="http://schemas.openxmlformats.org/officeDocument/2006/relationships/image" Target="../media/image23.png"/><Relationship Id="rId12" Type="http://schemas.openxmlformats.org/officeDocument/2006/relationships/image" Target="../media/image310.png"/><Relationship Id="rId17" Type="http://schemas.openxmlformats.org/officeDocument/2006/relationships/image" Target="../media/image2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9.png"/><Relationship Id="rId20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1.png"/><Relationship Id="rId6" Type="http://schemas.openxmlformats.org/officeDocument/2006/relationships/image" Target="../media/image180.png"/><Relationship Id="rId15" Type="http://schemas.openxmlformats.org/officeDocument/2006/relationships/image" Target="../media/image18.png"/><Relationship Id="rId19" Type="http://schemas.openxmlformats.org/officeDocument/2006/relationships/image" Target="../media/image501.png"/><Relationship Id="rId14" Type="http://schemas.openxmlformats.org/officeDocument/2006/relationships/image" Target="../media/image53.png"/><Relationship Id="rId9" Type="http://schemas.openxmlformats.org/officeDocument/2006/relationships/image" Target="../media/image211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40.png"/><Relationship Id="rId3" Type="http://schemas.openxmlformats.org/officeDocument/2006/relationships/image" Target="../media/image330.png"/><Relationship Id="rId7" Type="http://schemas.openxmlformats.org/officeDocument/2006/relationships/image" Target="../media/image61.png"/><Relationship Id="rId12" Type="http://schemas.openxmlformats.org/officeDocument/2006/relationships/image" Target="../media/image2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10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0.png"/><Relationship Id="rId12" Type="http://schemas.openxmlformats.org/officeDocument/2006/relationships/image" Target="../media/image36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50.png"/><Relationship Id="rId6" Type="http://schemas.openxmlformats.org/officeDocument/2006/relationships/image" Target="../media/image500.png"/><Relationship Id="rId10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20.png"/><Relationship Id="rId1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9" Type="http://schemas.openxmlformats.org/officeDocument/2006/relationships/image" Target="../media/image4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8BF32-0C66-1E44-925C-F1A9DBEC0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59135"/>
            <a:ext cx="15544800" cy="4775200"/>
          </a:xfrm>
        </p:spPr>
        <p:txBody>
          <a:bodyPr/>
          <a:lstStyle/>
          <a:p>
            <a:r>
              <a:rPr kumimoji="1" lang="ja-JP" altLang="en-US"/>
              <a:t>勉強会課題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/>
              <a:t>パーセプトロン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14C09A7-F9A3-4246-953E-DEDDA0B9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8118485"/>
            <a:ext cx="13716000" cy="3311524"/>
          </a:xfrm>
        </p:spPr>
        <p:txBody>
          <a:bodyPr/>
          <a:lstStyle/>
          <a:p>
            <a:r>
              <a:rPr lang="en-US" altLang="ja-JP" dirty="0"/>
              <a:t>17268508 </a:t>
            </a:r>
            <a:r>
              <a:rPr lang="ja-JP" altLang="en-US"/>
              <a:t>松下昌悟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711B5A-02FA-904E-8709-C7DBEEC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6B1D-1969-294B-A231-5557BC3730B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02093A-5EED-FE40-9D94-B21C99E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2F569F-A4A1-AC4F-AF16-B68230E7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815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DAE42C-CD10-4637-9330-BA2D754CCD44}"/>
              </a:ext>
            </a:extLst>
          </p:cNvPr>
          <p:cNvGrpSpPr/>
          <p:nvPr/>
        </p:nvGrpSpPr>
        <p:grpSpPr>
          <a:xfrm>
            <a:off x="10779076" y="7583562"/>
            <a:ext cx="7008113" cy="5654934"/>
            <a:chOff x="9383418" y="7583562"/>
            <a:chExt cx="7008113" cy="5654934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F8DAC2A6-84A2-47C2-9DBD-805D375C8B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1633" y="11522667"/>
              <a:ext cx="861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5BE202C-2607-4302-8865-D09D07BD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10168" y="10641338"/>
              <a:ext cx="2704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76EB3B4-437F-4DA4-B7C9-598EBE5A8FE8}"/>
                </a:ext>
              </a:extLst>
            </p:cNvPr>
            <p:cNvGrpSpPr/>
            <p:nvPr/>
          </p:nvGrpSpPr>
          <p:grpSpPr>
            <a:xfrm>
              <a:off x="10109163" y="8082433"/>
              <a:ext cx="3625077" cy="3738335"/>
              <a:chOff x="6175992" y="9000185"/>
              <a:chExt cx="3700776" cy="2819536"/>
            </a:xfrm>
          </p:grpSpPr>
          <p:sp>
            <p:nvSpPr>
              <p:cNvPr id="101" name="フリーフォーム: 図形 100">
                <a:extLst>
                  <a:ext uri="{FF2B5EF4-FFF2-40B4-BE49-F238E27FC236}">
                    <a16:creationId xmlns:a16="http://schemas.microsoft.com/office/drawing/2014/main" id="{B54ABD3B-D9EC-4E17-AAFE-75CFBD1932DF}"/>
                  </a:ext>
                </a:extLst>
              </p:cNvPr>
              <p:cNvSpPr/>
              <p:nvPr/>
            </p:nvSpPr>
            <p:spPr>
              <a:xfrm rot="5400000">
                <a:off x="6585581" y="8604232"/>
                <a:ext cx="2805900" cy="3625077"/>
              </a:xfrm>
              <a:custGeom>
                <a:avLst/>
                <a:gdLst>
                  <a:gd name="connsiteX0" fmla="*/ 0 w 1628476"/>
                  <a:gd name="connsiteY0" fmla="*/ 2631979 h 2631979"/>
                  <a:gd name="connsiteX1" fmla="*/ 0 w 1628476"/>
                  <a:gd name="connsiteY1" fmla="*/ 0 h 2631979"/>
                  <a:gd name="connsiteX2" fmla="*/ 148236 w 1628476"/>
                  <a:gd name="connsiteY2" fmla="*/ 5978 h 2631979"/>
                  <a:gd name="connsiteX3" fmla="*/ 1628476 w 1628476"/>
                  <a:gd name="connsiteY3" fmla="*/ 1315989 h 2631979"/>
                  <a:gd name="connsiteX4" fmla="*/ 148236 w 1628476"/>
                  <a:gd name="connsiteY4" fmla="*/ 2626001 h 26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476" h="2631979">
                    <a:moveTo>
                      <a:pt x="0" y="2631979"/>
                    </a:moveTo>
                    <a:lnTo>
                      <a:pt x="0" y="0"/>
                    </a:lnTo>
                    <a:lnTo>
                      <a:pt x="148236" y="5978"/>
                    </a:lnTo>
                    <a:cubicBezTo>
                      <a:pt x="979664" y="73411"/>
                      <a:pt x="1628476" y="634188"/>
                      <a:pt x="1628476" y="1315989"/>
                    </a:cubicBezTo>
                    <a:cubicBezTo>
                      <a:pt x="1628476" y="1997790"/>
                      <a:pt x="979664" y="2558567"/>
                      <a:pt x="148236" y="262600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CD80CD1-8F99-4191-8949-8660ACEEBF76}"/>
                  </a:ext>
                </a:extLst>
              </p:cNvPr>
              <p:cNvSpPr/>
              <p:nvPr/>
            </p:nvSpPr>
            <p:spPr>
              <a:xfrm>
                <a:off x="6175992" y="9000185"/>
                <a:ext cx="3700776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8B1E42B-45E9-4F6F-8363-087060777863}"/>
                </a:ext>
              </a:extLst>
            </p:cNvPr>
            <p:cNvGrpSpPr/>
            <p:nvPr/>
          </p:nvGrpSpPr>
          <p:grpSpPr>
            <a:xfrm>
              <a:off x="9383418" y="7583562"/>
              <a:ext cx="7008113" cy="5654934"/>
              <a:chOff x="9383418" y="7583562"/>
              <a:chExt cx="7008113" cy="565493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3EE682EE-1D27-4F1E-8DA7-37ADB6DBEDED}"/>
                  </a:ext>
                </a:extLst>
              </p:cNvPr>
              <p:cNvGrpSpPr/>
              <p:nvPr/>
            </p:nvGrpSpPr>
            <p:grpSpPr>
              <a:xfrm>
                <a:off x="11412537" y="7583562"/>
                <a:ext cx="4978994" cy="4579557"/>
                <a:chOff x="9635555" y="7346388"/>
                <a:chExt cx="5693283" cy="5007822"/>
              </a:xfrm>
            </p:grpSpPr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1D18371D-C0B9-4E8E-AB42-459DA9D04AFA}"/>
                    </a:ext>
                  </a:extLst>
                </p:cNvPr>
                <p:cNvCxnSpPr/>
                <p:nvPr/>
              </p:nvCxnSpPr>
              <p:spPr>
                <a:xfrm>
                  <a:off x="10189262" y="12007201"/>
                  <a:ext cx="41164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2589EAD4-33B4-4318-9DF7-075A3257D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20932" y="10038870"/>
                  <a:ext cx="39366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2664FC2D-123D-45A5-8C47-A462A1F0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45779" y="11836739"/>
                <a:ext cx="1749996" cy="11001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D78EF04-F87E-4695-AC4A-B3C12BA3A6F0}"/>
                </a:ext>
              </a:extLst>
            </p:cNvPr>
            <p:cNvSpPr/>
            <p:nvPr/>
          </p:nvSpPr>
          <p:spPr>
            <a:xfrm>
              <a:off x="10828274" y="10876546"/>
              <a:ext cx="211980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D4F75B7-96B5-4EC2-9A5C-3C3FB8DE8CBA}"/>
                </a:ext>
              </a:extLst>
            </p:cNvPr>
            <p:cNvSpPr/>
            <p:nvPr/>
          </p:nvSpPr>
          <p:spPr>
            <a:xfrm>
              <a:off x="10193905" y="9028399"/>
              <a:ext cx="341396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DD59B2F-B29A-482D-BDD7-7577E16C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7" y="11072949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4">
              <a:extLst>
                <a:ext uri="{FF2B5EF4-FFF2-40B4-BE49-F238E27FC236}">
                  <a16:creationId xmlns:a16="http://schemas.microsoft.com/office/drawing/2014/main" id="{D1690704-DC5F-45B2-86ED-15CC4BBDA4FF}"/>
                </a:ext>
              </a:extLst>
            </p:cNvPr>
            <p:cNvSpPr/>
            <p:nvPr/>
          </p:nvSpPr>
          <p:spPr>
            <a:xfrm>
              <a:off x="11267428" y="11040539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2766DB4F-5167-46DB-BA02-EFEC555CB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668" y="9210069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円/楕円 164">
              <a:extLst>
                <a:ext uri="{FF2B5EF4-FFF2-40B4-BE49-F238E27FC236}">
                  <a16:creationId xmlns:a16="http://schemas.microsoft.com/office/drawing/2014/main" id="{E1819F23-AF2B-474E-BC50-AE79C587A8EB}"/>
                </a:ext>
              </a:extLst>
            </p:cNvPr>
            <p:cNvSpPr/>
            <p:nvPr/>
          </p:nvSpPr>
          <p:spPr>
            <a:xfrm>
              <a:off x="12986178" y="917614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94B083F-94C2-4F33-8CBF-184E65D7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8" y="11833946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D765C0C-31F4-4282-A9AA-99B525A990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106" y="11864803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289496B-2ECD-411E-8420-D9D42220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178" y="12015663"/>
              <a:ext cx="1247510" cy="128902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87B67EA5-6E7F-4776-BAF0-991A04B6C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516" y="11953573"/>
              <a:ext cx="488131" cy="9530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/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/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11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5791592" y="7286993"/>
                <a:ext cx="4472589" cy="926242"/>
              </a:xfrm>
              <a:prstGeom prst="wedgeRoundRectCallout">
                <a:avLst>
                  <a:gd name="adj1" fmla="val 33861"/>
                  <a:gd name="adj2" fmla="val 72722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dirty="0">
                    <a:solidFill>
                      <a:schemeClr val="tx1"/>
                    </a:solidFill>
                  </a:rPr>
                  <a:t>学習率</a:t>
                </a:r>
                <a:r>
                  <a:rPr kumimoji="1" lang="en-US" altLang="ja-JP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kumimoji="1" lang="ja-JP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)</a:t>
                </a:r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592" y="7286993"/>
                <a:ext cx="4472589" cy="926242"/>
              </a:xfrm>
              <a:prstGeom prst="wedgeRoundRectCallout">
                <a:avLst>
                  <a:gd name="adj1" fmla="val 33861"/>
                  <a:gd name="adj2" fmla="val 7272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7F716F-8CDE-2A43-B7C1-CD9E70EFFF50}"/>
              </a:ext>
            </a:extLst>
          </p:cNvPr>
          <p:cNvGrpSpPr/>
          <p:nvPr/>
        </p:nvGrpSpPr>
        <p:grpSpPr>
          <a:xfrm>
            <a:off x="282259" y="9479857"/>
            <a:ext cx="17326769" cy="3016423"/>
            <a:chOff x="282259" y="9479857"/>
            <a:chExt cx="17326769" cy="3016423"/>
          </a:xfrm>
        </p:grpSpPr>
        <p:sp>
          <p:nvSpPr>
            <p:cNvPr id="63" name="角丸四角形吹き出し 207">
              <a:extLst>
                <a:ext uri="{FF2B5EF4-FFF2-40B4-BE49-F238E27FC236}">
                  <a16:creationId xmlns:a16="http://schemas.microsoft.com/office/drawing/2014/main" id="{B2FBD197-0E76-45E1-AF95-55D3B578E73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dirty="0">
                  <a:solidFill>
                    <a:schemeClr val="tx1"/>
                  </a:solidFill>
                </a:rPr>
                <a:t>という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294DB907-D212-FA47-91FE-2AA1F383113E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0" name="テキスト プレースホルダー 29">
              <a:extLst>
                <a:ext uri="{FF2B5EF4-FFF2-40B4-BE49-F238E27FC236}">
                  <a16:creationId xmlns:a16="http://schemas.microsoft.com/office/drawing/2014/main" id="{F40DBCE9-9AF8-9346-A90B-BEA726DD496E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1537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最急降下法</a:t>
              </a:r>
            </a:p>
          </p:txBody>
        </p:sp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943D850D-9E7C-2345-AD32-2DAC169DC181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4" name="テキスト プレースホルダー 29">
              <a:extLst>
                <a:ext uri="{FF2B5EF4-FFF2-40B4-BE49-F238E27FC236}">
                  <a16:creationId xmlns:a16="http://schemas.microsoft.com/office/drawing/2014/main" id="{3540F1B6-BEEA-9340-B651-1ABD604602D3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098739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確率的勾配降下法</a:t>
              </a:r>
            </a:p>
          </p:txBody>
        </p:sp>
        <p:sp>
          <p:nvSpPr>
            <p:cNvPr id="65" name="三角形 64">
              <a:extLst>
                <a:ext uri="{FF2B5EF4-FFF2-40B4-BE49-F238E27FC236}">
                  <a16:creationId xmlns:a16="http://schemas.microsoft.com/office/drawing/2014/main" id="{E875F0DC-3DF3-7749-867B-958CF945A3EA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6" name="テキスト プレースホルダー 29">
              <a:extLst>
                <a:ext uri="{FF2B5EF4-FFF2-40B4-BE49-F238E27FC236}">
                  <a16:creationId xmlns:a16="http://schemas.microsoft.com/office/drawing/2014/main" id="{FE6494E0-F89D-4947-8B9C-D5717B073DE0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64228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/>
                <a:t>ミニバッチ確率的勾配降下法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13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089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 t="-109848" b="-1568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6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7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1341E775-66EE-8945-BB62-EAD718668FB6}"/>
              </a:ext>
            </a:extLst>
          </p:cNvPr>
          <p:cNvGrpSpPr/>
          <p:nvPr/>
        </p:nvGrpSpPr>
        <p:grpSpPr>
          <a:xfrm>
            <a:off x="11429478" y="9966146"/>
            <a:ext cx="5666684" cy="2970135"/>
            <a:chOff x="11429478" y="9966146"/>
            <a:chExt cx="5666684" cy="2970135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94443AF8-6A06-9748-B28C-F83C983F9566}"/>
                </a:ext>
              </a:extLst>
            </p:cNvPr>
            <p:cNvGrpSpPr/>
            <p:nvPr/>
          </p:nvGrpSpPr>
          <p:grpSpPr>
            <a:xfrm>
              <a:off x="11429478" y="9966146"/>
              <a:ext cx="5666684" cy="2970135"/>
              <a:chOff x="11016531" y="8749050"/>
              <a:chExt cx="5666684" cy="2970135"/>
            </a:xfrm>
          </p:grpSpPr>
          <p:sp>
            <p:nvSpPr>
              <p:cNvPr id="74" name="楕円 24">
                <a:extLst>
                  <a:ext uri="{FF2B5EF4-FFF2-40B4-BE49-F238E27FC236}">
                    <a16:creationId xmlns:a16="http://schemas.microsoft.com/office/drawing/2014/main" id="{E4420182-AB9F-9740-AE55-84A5E633F01A}"/>
                  </a:ext>
                </a:extLst>
              </p:cNvPr>
              <p:cNvSpPr/>
              <p:nvPr/>
            </p:nvSpPr>
            <p:spPr>
              <a:xfrm>
                <a:off x="13777873" y="10163970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楕円 24">
                <a:extLst>
                  <a:ext uri="{FF2B5EF4-FFF2-40B4-BE49-F238E27FC236}">
                    <a16:creationId xmlns:a16="http://schemas.microsoft.com/office/drawing/2014/main" id="{86D6160A-B2E5-5441-8A44-760622C35A28}"/>
                  </a:ext>
                </a:extLst>
              </p:cNvPr>
              <p:cNvSpPr/>
              <p:nvPr/>
            </p:nvSpPr>
            <p:spPr>
              <a:xfrm>
                <a:off x="12686969" y="9634438"/>
                <a:ext cx="2325811" cy="1243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楕円 24">
                <a:extLst>
                  <a:ext uri="{FF2B5EF4-FFF2-40B4-BE49-F238E27FC236}">
                    <a16:creationId xmlns:a16="http://schemas.microsoft.com/office/drawing/2014/main" id="{03325503-06A8-CC45-849A-8F6E55ED029E}"/>
                  </a:ext>
                </a:extLst>
              </p:cNvPr>
              <p:cNvSpPr/>
              <p:nvPr/>
            </p:nvSpPr>
            <p:spPr>
              <a:xfrm>
                <a:off x="11797873" y="9141237"/>
                <a:ext cx="4104000" cy="219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9" name="楕円 24">
                <a:extLst>
                  <a:ext uri="{FF2B5EF4-FFF2-40B4-BE49-F238E27FC236}">
                    <a16:creationId xmlns:a16="http://schemas.microsoft.com/office/drawing/2014/main" id="{0B2DA734-71BC-4B43-8016-4D4735FB3C03}"/>
                  </a:ext>
                </a:extLst>
              </p:cNvPr>
              <p:cNvSpPr/>
              <p:nvPr/>
            </p:nvSpPr>
            <p:spPr>
              <a:xfrm>
                <a:off x="11016531" y="8749050"/>
                <a:ext cx="5666684" cy="29701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971C8E4-5A07-3941-85A0-A3D3A060FABF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V="1">
              <a:off x="13702352" y="11503978"/>
              <a:ext cx="509556" cy="337407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5CBC4FAE-5ED5-D34F-8F28-4AF441C4F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33863" y="11821235"/>
              <a:ext cx="395785" cy="25330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23431963-7084-EB43-8E2A-C8F70EDD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4506" y="12039236"/>
              <a:ext cx="440854" cy="31602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954BB607-47D0-394C-B131-C4EE5A240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40218" y="12350668"/>
              <a:ext cx="387936" cy="28392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E2925B6-0AC4-4E4F-A55A-5510B08B4986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100" name="角丸四角形吹き出し 207">
              <a:extLst>
                <a:ext uri="{FF2B5EF4-FFF2-40B4-BE49-F238E27FC236}">
                  <a16:creationId xmlns:a16="http://schemas.microsoft.com/office/drawing/2014/main" id="{AD5696F5-1D54-BA43-863E-060AAA23CEB9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2" name="三角形 101">
              <a:extLst>
                <a:ext uri="{FF2B5EF4-FFF2-40B4-BE49-F238E27FC236}">
                  <a16:creationId xmlns:a16="http://schemas.microsoft.com/office/drawing/2014/main" id="{C34F2201-6E99-2842-88CB-800FA308F8D1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3" name="テキスト プレースホルダー 29">
              <a:extLst>
                <a:ext uri="{FF2B5EF4-FFF2-40B4-BE49-F238E27FC236}">
                  <a16:creationId xmlns:a16="http://schemas.microsoft.com/office/drawing/2014/main" id="{CF3AAF90-2E8E-4548-A5F6-563C5A02E0A6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最急降下法</a:t>
              </a:r>
            </a:p>
          </p:txBody>
        </p:sp>
        <p:sp>
          <p:nvSpPr>
            <p:cNvPr id="104" name="三角形 103">
              <a:extLst>
                <a:ext uri="{FF2B5EF4-FFF2-40B4-BE49-F238E27FC236}">
                  <a16:creationId xmlns:a16="http://schemas.microsoft.com/office/drawing/2014/main" id="{BCA73A9F-6E32-D343-8B16-A015F13ED38C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5" name="テキスト プレースホルダー 29">
              <a:extLst>
                <a:ext uri="{FF2B5EF4-FFF2-40B4-BE49-F238E27FC236}">
                  <a16:creationId xmlns:a16="http://schemas.microsoft.com/office/drawing/2014/main" id="{2A909BF7-65F4-5E43-A82B-A4311E360862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106" name="三角形 105">
              <a:extLst>
                <a:ext uri="{FF2B5EF4-FFF2-40B4-BE49-F238E27FC236}">
                  <a16:creationId xmlns:a16="http://schemas.microsoft.com/office/drawing/2014/main" id="{4A9DA7B3-6B3E-F64F-B8DE-F98C69571064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11" name="テキスト プレースホルダー 29">
              <a:extLst>
                <a:ext uri="{FF2B5EF4-FFF2-40B4-BE49-F238E27FC236}">
                  <a16:creationId xmlns:a16="http://schemas.microsoft.com/office/drawing/2014/main" id="{74A81E17-8ED1-2744-9AB9-CC4AE718886B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54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角丸四角形吹き出し 207">
            <a:extLst>
              <a:ext uri="{FF2B5EF4-FFF2-40B4-BE49-F238E27FC236}">
                <a16:creationId xmlns:a16="http://schemas.microsoft.com/office/drawing/2014/main" id="{1A79CB7A-8F15-A84E-87B2-629F368E9ED6}"/>
              </a:ext>
            </a:extLst>
          </p:cNvPr>
          <p:cNvSpPr/>
          <p:nvPr/>
        </p:nvSpPr>
        <p:spPr>
          <a:xfrm>
            <a:off x="9222130" y="9887766"/>
            <a:ext cx="8260652" cy="2484527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 t="-109848" b="-1568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6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7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C36E061-5CBA-C44D-92B1-320AF8A681B0}"/>
              </a:ext>
            </a:extLst>
          </p:cNvPr>
          <p:cNvSpPr txBox="1"/>
          <p:nvPr/>
        </p:nvSpPr>
        <p:spPr>
          <a:xfrm>
            <a:off x="9638278" y="10128434"/>
            <a:ext cx="132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bg2"/>
                </a:solidFill>
              </a:rPr>
              <a:t>特徴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F281F8E-AE0F-4A4D-B2DE-279CBB29E7F3}"/>
              </a:ext>
            </a:extLst>
          </p:cNvPr>
          <p:cNvSpPr txBox="1"/>
          <p:nvPr/>
        </p:nvSpPr>
        <p:spPr>
          <a:xfrm>
            <a:off x="9638278" y="10810243"/>
            <a:ext cx="73881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bg2"/>
                </a:solidFill>
              </a:rPr>
              <a:t>・計算コストが高い</a:t>
            </a:r>
            <a:endParaRPr lang="en-US" altLang="ja-JP" sz="4000" dirty="0">
              <a:solidFill>
                <a:schemeClr val="bg2"/>
              </a:solidFill>
            </a:endParaRPr>
          </a:p>
          <a:p>
            <a:r>
              <a:rPr kumimoji="1" lang="ja-JP" altLang="en-US" sz="4000">
                <a:solidFill>
                  <a:schemeClr val="bg2"/>
                </a:solidFill>
              </a:rPr>
              <a:t>・局所解に陥る可能性がある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E7F3E1-5343-CA47-B966-982146D87344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49" name="角丸四角形吹き出し 207">
              <a:extLst>
                <a:ext uri="{FF2B5EF4-FFF2-40B4-BE49-F238E27FC236}">
                  <a16:creationId xmlns:a16="http://schemas.microsoft.com/office/drawing/2014/main" id="{1FA2CE75-34F0-F841-928E-6B30A854FDAF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0" name="三角形 49">
              <a:extLst>
                <a:ext uri="{FF2B5EF4-FFF2-40B4-BE49-F238E27FC236}">
                  <a16:creationId xmlns:a16="http://schemas.microsoft.com/office/drawing/2014/main" id="{EF0C7CB5-7F29-B544-BAB7-90A478B933AC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3" name="テキスト プレースホルダー 29">
              <a:extLst>
                <a:ext uri="{FF2B5EF4-FFF2-40B4-BE49-F238E27FC236}">
                  <a16:creationId xmlns:a16="http://schemas.microsoft.com/office/drawing/2014/main" id="{AC077516-B527-0549-AD20-785460A892FF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最急降下法</a:t>
              </a:r>
            </a:p>
          </p:txBody>
        </p:sp>
        <p:sp>
          <p:nvSpPr>
            <p:cNvPr id="54" name="三角形 53">
              <a:extLst>
                <a:ext uri="{FF2B5EF4-FFF2-40B4-BE49-F238E27FC236}">
                  <a16:creationId xmlns:a16="http://schemas.microsoft.com/office/drawing/2014/main" id="{A1FCB254-6307-4543-8911-390FA02441DB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5" name="テキスト プレースホルダー 29">
              <a:extLst>
                <a:ext uri="{FF2B5EF4-FFF2-40B4-BE49-F238E27FC236}">
                  <a16:creationId xmlns:a16="http://schemas.microsoft.com/office/drawing/2014/main" id="{52FAA5C4-8CCF-7843-9504-FC3E3D7201EE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56" name="三角形 55">
              <a:extLst>
                <a:ext uri="{FF2B5EF4-FFF2-40B4-BE49-F238E27FC236}">
                  <a16:creationId xmlns:a16="http://schemas.microsoft.com/office/drawing/2014/main" id="{9BAF4288-F7C5-9947-90E4-A36625A9A492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7" name="テキスト プレースホルダー 29">
              <a:extLst>
                <a:ext uri="{FF2B5EF4-FFF2-40B4-BE49-F238E27FC236}">
                  <a16:creationId xmlns:a16="http://schemas.microsoft.com/office/drawing/2014/main" id="{AF02978B-417C-2343-AD79-73442E28E015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92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6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7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C36E72D-17A4-5E4C-9B58-74DEFC85F4D8}"/>
              </a:ext>
            </a:extLst>
          </p:cNvPr>
          <p:cNvGrpSpPr/>
          <p:nvPr/>
        </p:nvGrpSpPr>
        <p:grpSpPr>
          <a:xfrm>
            <a:off x="11429478" y="9966146"/>
            <a:ext cx="5666684" cy="2970135"/>
            <a:chOff x="11429478" y="9966146"/>
            <a:chExt cx="5666684" cy="297013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DEFB27-74A2-394A-8CE9-9FECCF2D6B11}"/>
                </a:ext>
              </a:extLst>
            </p:cNvPr>
            <p:cNvGrpSpPr/>
            <p:nvPr/>
          </p:nvGrpSpPr>
          <p:grpSpPr>
            <a:xfrm>
              <a:off x="11429478" y="9966146"/>
              <a:ext cx="5666684" cy="2970135"/>
              <a:chOff x="11429478" y="9966146"/>
              <a:chExt cx="5666684" cy="2970135"/>
            </a:xfrm>
          </p:grpSpPr>
          <p:sp>
            <p:nvSpPr>
              <p:cNvPr id="74" name="楕円 24">
                <a:extLst>
                  <a:ext uri="{FF2B5EF4-FFF2-40B4-BE49-F238E27FC236}">
                    <a16:creationId xmlns:a16="http://schemas.microsoft.com/office/drawing/2014/main" id="{E4420182-AB9F-9740-AE55-84A5E633F01A}"/>
                  </a:ext>
                </a:extLst>
              </p:cNvPr>
              <p:cNvSpPr/>
              <p:nvPr/>
            </p:nvSpPr>
            <p:spPr>
              <a:xfrm>
                <a:off x="14190820" y="1138106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楕円 24">
                <a:extLst>
                  <a:ext uri="{FF2B5EF4-FFF2-40B4-BE49-F238E27FC236}">
                    <a16:creationId xmlns:a16="http://schemas.microsoft.com/office/drawing/2014/main" id="{86D6160A-B2E5-5441-8A44-760622C35A28}"/>
                  </a:ext>
                </a:extLst>
              </p:cNvPr>
              <p:cNvSpPr/>
              <p:nvPr/>
            </p:nvSpPr>
            <p:spPr>
              <a:xfrm>
                <a:off x="13099916" y="10851534"/>
                <a:ext cx="2325811" cy="1243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楕円 24">
                <a:extLst>
                  <a:ext uri="{FF2B5EF4-FFF2-40B4-BE49-F238E27FC236}">
                    <a16:creationId xmlns:a16="http://schemas.microsoft.com/office/drawing/2014/main" id="{03325503-06A8-CC45-849A-8F6E55ED029E}"/>
                  </a:ext>
                </a:extLst>
              </p:cNvPr>
              <p:cNvSpPr/>
              <p:nvPr/>
            </p:nvSpPr>
            <p:spPr>
              <a:xfrm>
                <a:off x="12210820" y="10358333"/>
                <a:ext cx="4104000" cy="219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9" name="楕円 24">
                <a:extLst>
                  <a:ext uri="{FF2B5EF4-FFF2-40B4-BE49-F238E27FC236}">
                    <a16:creationId xmlns:a16="http://schemas.microsoft.com/office/drawing/2014/main" id="{0B2DA734-71BC-4B43-8016-4D4735FB3C03}"/>
                  </a:ext>
                </a:extLst>
              </p:cNvPr>
              <p:cNvSpPr/>
              <p:nvPr/>
            </p:nvSpPr>
            <p:spPr>
              <a:xfrm>
                <a:off x="11429478" y="9966146"/>
                <a:ext cx="5666684" cy="29701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971C8E4-5A07-3941-85A0-A3D3A060FABF}"/>
                </a:ext>
              </a:extLst>
            </p:cNvPr>
            <p:cNvCxnSpPr>
              <a:cxnSpLocks/>
            </p:cNvCxnSpPr>
            <p:nvPr/>
          </p:nvCxnSpPr>
          <p:spPr>
            <a:xfrm>
              <a:off x="13267063" y="11968261"/>
              <a:ext cx="587762" cy="299745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5CBC4FAE-5ED5-D34F-8F28-4AF441C4F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67063" y="11929740"/>
              <a:ext cx="0" cy="574541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23431963-7084-EB43-8E2A-C8F70EDD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430" y="12496280"/>
              <a:ext cx="799433" cy="131884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99163AB-5A81-C945-B1C2-4C0E40B86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20427" y="11869154"/>
              <a:ext cx="514393" cy="386445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4677B8A4-4934-B848-98BC-F8D77B0B3A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96372" y="11502073"/>
              <a:ext cx="466449" cy="38227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8FCF16DE-86AC-AF46-9ED5-21E9CB9296F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13820427" y="11453066"/>
              <a:ext cx="370393" cy="7867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0FAC306-2EB1-D043-BEF3-173B45403D26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2" name="角丸四角形吹き出し 207">
              <a:extLst>
                <a:ext uri="{FF2B5EF4-FFF2-40B4-BE49-F238E27FC236}">
                  <a16:creationId xmlns:a16="http://schemas.microsoft.com/office/drawing/2014/main" id="{1EE69F58-F226-A545-8789-23DF33AAE3B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3" name="三角形 72">
              <a:extLst>
                <a:ext uri="{FF2B5EF4-FFF2-40B4-BE49-F238E27FC236}">
                  <a16:creationId xmlns:a16="http://schemas.microsoft.com/office/drawing/2014/main" id="{3CD133B1-4193-2A48-8411-7BF4446F5055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6" name="テキスト プレースホルダー 29">
              <a:extLst>
                <a:ext uri="{FF2B5EF4-FFF2-40B4-BE49-F238E27FC236}">
                  <a16:creationId xmlns:a16="http://schemas.microsoft.com/office/drawing/2014/main" id="{187CEBC1-8277-234E-B2E2-F868CADBCF33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77" name="三角形 76">
              <a:extLst>
                <a:ext uri="{FF2B5EF4-FFF2-40B4-BE49-F238E27FC236}">
                  <a16:creationId xmlns:a16="http://schemas.microsoft.com/office/drawing/2014/main" id="{F49E7C62-5F79-644B-97FF-50E11723B2A3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7" name="テキスト プレースホルダー 29">
              <a:extLst>
                <a:ext uri="{FF2B5EF4-FFF2-40B4-BE49-F238E27FC236}">
                  <a16:creationId xmlns:a16="http://schemas.microsoft.com/office/drawing/2014/main" id="{245E547B-8898-E341-A1D9-831349BA0F59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確率的勾配降下法</a:t>
              </a:r>
            </a:p>
          </p:txBody>
        </p:sp>
        <p:sp>
          <p:nvSpPr>
            <p:cNvPr id="90" name="三角形 89">
              <a:extLst>
                <a:ext uri="{FF2B5EF4-FFF2-40B4-BE49-F238E27FC236}">
                  <a16:creationId xmlns:a16="http://schemas.microsoft.com/office/drawing/2014/main" id="{D1A46F96-DD29-CA44-A92B-3D12F91DC970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2" name="テキスト プレースホルダー 29">
              <a:extLst>
                <a:ext uri="{FF2B5EF4-FFF2-40B4-BE49-F238E27FC236}">
                  <a16:creationId xmlns:a16="http://schemas.microsoft.com/office/drawing/2014/main" id="{18491876-E6DF-F546-872D-F623CCC13B57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91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角丸四角形吹き出し 207">
                <a:extLst>
                  <a:ext uri="{FF2B5EF4-FFF2-40B4-BE49-F238E27FC236}">
                    <a16:creationId xmlns:a16="http://schemas.microsoft.com/office/drawing/2014/main" id="{35460DE5-601A-4AEB-8E1E-F4156FEF0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6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7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角丸四角形吹き出し 207">
            <a:extLst>
              <a:ext uri="{FF2B5EF4-FFF2-40B4-BE49-F238E27FC236}">
                <a16:creationId xmlns:a16="http://schemas.microsoft.com/office/drawing/2014/main" id="{8BA36097-F79C-4C4B-BD1D-35677646F9EB}"/>
              </a:ext>
            </a:extLst>
          </p:cNvPr>
          <p:cNvSpPr/>
          <p:nvPr/>
        </p:nvSpPr>
        <p:spPr>
          <a:xfrm>
            <a:off x="9222130" y="9887766"/>
            <a:ext cx="8260652" cy="3132198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626CFBD-3A06-7A4E-A02F-8ED56167BA7F}"/>
              </a:ext>
            </a:extLst>
          </p:cNvPr>
          <p:cNvSpPr txBox="1"/>
          <p:nvPr/>
        </p:nvSpPr>
        <p:spPr>
          <a:xfrm>
            <a:off x="9638278" y="10128434"/>
            <a:ext cx="1320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chemeClr val="bg2"/>
                </a:solidFill>
              </a:rPr>
              <a:t>特徴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A2119FA-C2ED-384E-B004-F44C8FE6AC6A}"/>
              </a:ext>
            </a:extLst>
          </p:cNvPr>
          <p:cNvSpPr txBox="1"/>
          <p:nvPr/>
        </p:nvSpPr>
        <p:spPr>
          <a:xfrm>
            <a:off x="9638278" y="10810243"/>
            <a:ext cx="738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chemeClr val="bg2"/>
                </a:solidFill>
              </a:rPr>
              <a:t>・計算コストが低い</a:t>
            </a:r>
            <a:endParaRPr lang="en-US" altLang="ja-JP" sz="4000" dirty="0">
              <a:solidFill>
                <a:schemeClr val="bg2"/>
              </a:solidFill>
            </a:endParaRPr>
          </a:p>
          <a:p>
            <a:r>
              <a:rPr kumimoji="1" lang="ja-JP" altLang="en-US" sz="4000">
                <a:solidFill>
                  <a:schemeClr val="bg2"/>
                </a:solidFill>
              </a:rPr>
              <a:t>・局所解に陥りにくい</a:t>
            </a:r>
            <a:endParaRPr kumimoji="1" lang="en-US" altLang="ja-JP" sz="4000" dirty="0">
              <a:solidFill>
                <a:schemeClr val="bg2"/>
              </a:solidFill>
            </a:endParaRPr>
          </a:p>
          <a:p>
            <a:r>
              <a:rPr lang="ja-JP" altLang="en-US" sz="4000">
                <a:solidFill>
                  <a:schemeClr val="bg2"/>
                </a:solidFill>
              </a:rPr>
              <a:t>・例外データの影響が大きい</a:t>
            </a:r>
            <a:endParaRPr kumimoji="1" lang="en-US" altLang="ja-JP" sz="4000" dirty="0">
              <a:solidFill>
                <a:schemeClr val="bg2"/>
              </a:solidFill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7C39E5C-55B9-9748-B39F-ED6F9089A58A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1" name="角丸四角形吹き出し 207">
              <a:extLst>
                <a:ext uri="{FF2B5EF4-FFF2-40B4-BE49-F238E27FC236}">
                  <a16:creationId xmlns:a16="http://schemas.microsoft.com/office/drawing/2014/main" id="{F8584B38-A855-B946-9FEF-DE02716A5DF1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2" name="三角形 71">
              <a:extLst>
                <a:ext uri="{FF2B5EF4-FFF2-40B4-BE49-F238E27FC236}">
                  <a16:creationId xmlns:a16="http://schemas.microsoft.com/office/drawing/2014/main" id="{5143C417-FC3F-7747-B34E-F8147078F19B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3" name="テキスト プレースホルダー 29">
              <a:extLst>
                <a:ext uri="{FF2B5EF4-FFF2-40B4-BE49-F238E27FC236}">
                  <a16:creationId xmlns:a16="http://schemas.microsoft.com/office/drawing/2014/main" id="{FE98D274-8B06-CD4F-960F-688DD73A5B29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76" name="三角形 75">
              <a:extLst>
                <a:ext uri="{FF2B5EF4-FFF2-40B4-BE49-F238E27FC236}">
                  <a16:creationId xmlns:a16="http://schemas.microsoft.com/office/drawing/2014/main" id="{8E03B0E4-4C60-E045-A7AD-50B9AC3CA132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7" name="テキスト プレースホルダー 29">
              <a:extLst>
                <a:ext uri="{FF2B5EF4-FFF2-40B4-BE49-F238E27FC236}">
                  <a16:creationId xmlns:a16="http://schemas.microsoft.com/office/drawing/2014/main" id="{9068F572-49F1-9A45-92F4-96618DC91EDF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確率的勾配降下法</a:t>
              </a:r>
            </a:p>
          </p:txBody>
        </p:sp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F3BFAF75-D377-2645-BF2A-0C68E9AF9F97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0" name="テキスト プレースホルダー 29">
              <a:extLst>
                <a:ext uri="{FF2B5EF4-FFF2-40B4-BE49-F238E27FC236}">
                  <a16:creationId xmlns:a16="http://schemas.microsoft.com/office/drawing/2014/main" id="{DFC7E367-D157-BE4A-B8EF-D017F8BF9BFE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91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5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6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C36E72D-17A4-5E4C-9B58-74DEFC85F4D8}"/>
              </a:ext>
            </a:extLst>
          </p:cNvPr>
          <p:cNvGrpSpPr/>
          <p:nvPr/>
        </p:nvGrpSpPr>
        <p:grpSpPr>
          <a:xfrm>
            <a:off x="11429478" y="9966146"/>
            <a:ext cx="5666684" cy="2970135"/>
            <a:chOff x="11429478" y="9966146"/>
            <a:chExt cx="5666684" cy="2970135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8FDEFB27-74A2-394A-8CE9-9FECCF2D6B11}"/>
                </a:ext>
              </a:extLst>
            </p:cNvPr>
            <p:cNvGrpSpPr/>
            <p:nvPr/>
          </p:nvGrpSpPr>
          <p:grpSpPr>
            <a:xfrm>
              <a:off x="11429478" y="9966146"/>
              <a:ext cx="5666684" cy="2970135"/>
              <a:chOff x="11429478" y="9966146"/>
              <a:chExt cx="5666684" cy="2970135"/>
            </a:xfrm>
          </p:grpSpPr>
          <p:sp>
            <p:nvSpPr>
              <p:cNvPr id="74" name="楕円 24">
                <a:extLst>
                  <a:ext uri="{FF2B5EF4-FFF2-40B4-BE49-F238E27FC236}">
                    <a16:creationId xmlns:a16="http://schemas.microsoft.com/office/drawing/2014/main" id="{E4420182-AB9F-9740-AE55-84A5E633F01A}"/>
                  </a:ext>
                </a:extLst>
              </p:cNvPr>
              <p:cNvSpPr/>
              <p:nvPr/>
            </p:nvSpPr>
            <p:spPr>
              <a:xfrm>
                <a:off x="14190820" y="11381066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楕円 24">
                <a:extLst>
                  <a:ext uri="{FF2B5EF4-FFF2-40B4-BE49-F238E27FC236}">
                    <a16:creationId xmlns:a16="http://schemas.microsoft.com/office/drawing/2014/main" id="{86D6160A-B2E5-5441-8A44-760622C35A28}"/>
                  </a:ext>
                </a:extLst>
              </p:cNvPr>
              <p:cNvSpPr/>
              <p:nvPr/>
            </p:nvSpPr>
            <p:spPr>
              <a:xfrm>
                <a:off x="13099916" y="10851534"/>
                <a:ext cx="2325811" cy="12431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楕円 24">
                <a:extLst>
                  <a:ext uri="{FF2B5EF4-FFF2-40B4-BE49-F238E27FC236}">
                    <a16:creationId xmlns:a16="http://schemas.microsoft.com/office/drawing/2014/main" id="{03325503-06A8-CC45-849A-8F6E55ED029E}"/>
                  </a:ext>
                </a:extLst>
              </p:cNvPr>
              <p:cNvSpPr/>
              <p:nvPr/>
            </p:nvSpPr>
            <p:spPr>
              <a:xfrm>
                <a:off x="12210820" y="10358333"/>
                <a:ext cx="4104000" cy="2196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9" name="楕円 24">
                <a:extLst>
                  <a:ext uri="{FF2B5EF4-FFF2-40B4-BE49-F238E27FC236}">
                    <a16:creationId xmlns:a16="http://schemas.microsoft.com/office/drawing/2014/main" id="{0B2DA734-71BC-4B43-8016-4D4735FB3C03}"/>
                  </a:ext>
                </a:extLst>
              </p:cNvPr>
              <p:cNvSpPr/>
              <p:nvPr/>
            </p:nvSpPr>
            <p:spPr>
              <a:xfrm>
                <a:off x="11429478" y="9966146"/>
                <a:ext cx="5666684" cy="29701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7971C8E4-5A07-3941-85A0-A3D3A060F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4519" y="11841385"/>
              <a:ext cx="491104" cy="54194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23431963-7084-EB43-8E2A-C8F70EDD2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430" y="12373731"/>
              <a:ext cx="1026514" cy="254433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F99163AB-5A81-C945-B1C2-4C0E40B86A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14685" y="11492157"/>
              <a:ext cx="132999" cy="385083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8FCF16DE-86AC-AF46-9ED5-21E9CB9296F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13820427" y="11453066"/>
              <a:ext cx="370393" cy="7867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角丸四角形吹き出し 207">
                <a:extLst>
                  <a:ext uri="{FF2B5EF4-FFF2-40B4-BE49-F238E27FC236}">
                    <a16:creationId xmlns:a16="http://schemas.microsoft.com/office/drawing/2014/main" id="{8218AD52-C786-3C4A-BA8E-0DEC8D3A12C5}"/>
                  </a:ext>
                </a:extLst>
              </p:cNvPr>
              <p:cNvSpPr/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角丸四角形吹き出し 207">
                <a:extLst>
                  <a:ext uri="{FF2B5EF4-FFF2-40B4-BE49-F238E27FC236}">
                    <a16:creationId xmlns:a16="http://schemas.microsoft.com/office/drawing/2014/main" id="{8218AD52-C786-3C4A-BA8E-0DEC8D3A1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092" y="8019520"/>
                <a:ext cx="5331333" cy="1623837"/>
              </a:xfrm>
              <a:prstGeom prst="wedgeRoundRectCallout">
                <a:avLst>
                  <a:gd name="adj1" fmla="val -57272"/>
                  <a:gd name="adj2" fmla="val -9643"/>
                  <a:gd name="adj3" fmla="val 16667"/>
                </a:avLst>
              </a:prstGeom>
              <a:blipFill>
                <a:blip r:embed="rId7"/>
                <a:stretch>
                  <a:fillRect t="-109848" b="-15681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75CDF066-2680-8A47-AFF1-B2889BC86393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73" name="角丸四角形吹き出し 207">
              <a:extLst>
                <a:ext uri="{FF2B5EF4-FFF2-40B4-BE49-F238E27FC236}">
                  <a16:creationId xmlns:a16="http://schemas.microsoft.com/office/drawing/2014/main" id="{009530E4-7AF0-FB4E-9961-855E469633B0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76" name="三角形 75">
              <a:extLst>
                <a:ext uri="{FF2B5EF4-FFF2-40B4-BE49-F238E27FC236}">
                  <a16:creationId xmlns:a16="http://schemas.microsoft.com/office/drawing/2014/main" id="{63E7C761-BA15-624F-B92F-09BEDB3A2493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77" name="テキスト プレースホルダー 29">
              <a:extLst>
                <a:ext uri="{FF2B5EF4-FFF2-40B4-BE49-F238E27FC236}">
                  <a16:creationId xmlns:a16="http://schemas.microsoft.com/office/drawing/2014/main" id="{095D9885-314B-7E4A-BE8D-8836EDB435C8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87" name="三角形 86">
              <a:extLst>
                <a:ext uri="{FF2B5EF4-FFF2-40B4-BE49-F238E27FC236}">
                  <a16:creationId xmlns:a16="http://schemas.microsoft.com/office/drawing/2014/main" id="{5537FE72-CECA-3942-BDD4-9135FFC57263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0" name="テキスト プレースホルダー 29">
              <a:extLst>
                <a:ext uri="{FF2B5EF4-FFF2-40B4-BE49-F238E27FC236}">
                  <a16:creationId xmlns:a16="http://schemas.microsoft.com/office/drawing/2014/main" id="{1D3B8CAC-3F42-5445-AAC6-DD0E5BDA6C9C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92" name="三角形 91">
              <a:extLst>
                <a:ext uri="{FF2B5EF4-FFF2-40B4-BE49-F238E27FC236}">
                  <a16:creationId xmlns:a16="http://schemas.microsoft.com/office/drawing/2014/main" id="{B05A1983-5EC3-9441-AC94-40C43AA774E3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94" name="テキスト プレースホルダー 29">
              <a:extLst>
                <a:ext uri="{FF2B5EF4-FFF2-40B4-BE49-F238E27FC236}">
                  <a16:creationId xmlns:a16="http://schemas.microsoft.com/office/drawing/2014/main" id="{408A065B-83B5-2648-9E97-C4F2701BA79C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 b="1">
                  <a:solidFill>
                    <a:schemeClr val="accent2"/>
                  </a:solidFill>
                </a:rPr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567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D7F716F-8CDE-2A43-B7C1-CD9E70EFFF50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63" name="角丸四角形吹き出し 207">
              <a:extLst>
                <a:ext uri="{FF2B5EF4-FFF2-40B4-BE49-F238E27FC236}">
                  <a16:creationId xmlns:a16="http://schemas.microsoft.com/office/drawing/2014/main" id="{B2FBD197-0E76-45E1-AF95-55D3B578E73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59" name="三角形 58">
              <a:extLst>
                <a:ext uri="{FF2B5EF4-FFF2-40B4-BE49-F238E27FC236}">
                  <a16:creationId xmlns:a16="http://schemas.microsoft.com/office/drawing/2014/main" id="{294DB907-D212-FA47-91FE-2AA1F383113E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0" name="テキスト プレースホルダー 29">
              <a:extLst>
                <a:ext uri="{FF2B5EF4-FFF2-40B4-BE49-F238E27FC236}">
                  <a16:creationId xmlns:a16="http://schemas.microsoft.com/office/drawing/2014/main" id="{F40DBCE9-9AF8-9346-A90B-BEA726DD496E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943D850D-9E7C-2345-AD32-2DAC169DC181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4" name="テキスト プレースホルダー 29">
              <a:extLst>
                <a:ext uri="{FF2B5EF4-FFF2-40B4-BE49-F238E27FC236}">
                  <a16:creationId xmlns:a16="http://schemas.microsoft.com/office/drawing/2014/main" id="{3540F1B6-BEEA-9340-B651-1ABD604602D3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65" name="三角形 64">
              <a:extLst>
                <a:ext uri="{FF2B5EF4-FFF2-40B4-BE49-F238E27FC236}">
                  <a16:creationId xmlns:a16="http://schemas.microsoft.com/office/drawing/2014/main" id="{E875F0DC-3DF3-7749-867B-958CF945A3EA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6" name="テキスト プレースホルダー 29">
              <a:extLst>
                <a:ext uri="{FF2B5EF4-FFF2-40B4-BE49-F238E27FC236}">
                  <a16:creationId xmlns:a16="http://schemas.microsoft.com/office/drawing/2014/main" id="{FE6494E0-F89D-4947-8B9C-D5717B073DE0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5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6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7B90208-58E9-D74E-8B27-F90DE62733EA}"/>
              </a:ext>
            </a:extLst>
          </p:cNvPr>
          <p:cNvGrpSpPr/>
          <p:nvPr/>
        </p:nvGrpSpPr>
        <p:grpSpPr>
          <a:xfrm>
            <a:off x="13058584" y="9621934"/>
            <a:ext cx="4681182" cy="3008727"/>
            <a:chOff x="12284692" y="9807212"/>
            <a:chExt cx="4681182" cy="3008727"/>
          </a:xfrm>
        </p:grpSpPr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11D77C61-FA8D-E140-AA80-DCAFBDD9F80F}"/>
                </a:ext>
              </a:extLst>
            </p:cNvPr>
            <p:cNvSpPr/>
            <p:nvPr/>
          </p:nvSpPr>
          <p:spPr>
            <a:xfrm>
              <a:off x="12284692" y="9807212"/>
              <a:ext cx="4681182" cy="3008727"/>
            </a:xfrm>
            <a:custGeom>
              <a:avLst/>
              <a:gdLst>
                <a:gd name="connsiteX0" fmla="*/ 0 w 2961564"/>
                <a:gd name="connsiteY0" fmla="*/ 0 h 3008727"/>
                <a:gd name="connsiteX1" fmla="*/ 436729 w 2961564"/>
                <a:gd name="connsiteY1" fmla="*/ 2033517 h 3008727"/>
                <a:gd name="connsiteX2" fmla="*/ 1037230 w 2961564"/>
                <a:gd name="connsiteY2" fmla="*/ 1173708 h 3008727"/>
                <a:gd name="connsiteX3" fmla="*/ 1596788 w 2961564"/>
                <a:gd name="connsiteY3" fmla="*/ 2511188 h 3008727"/>
                <a:gd name="connsiteX4" fmla="*/ 1856096 w 2961564"/>
                <a:gd name="connsiteY4" fmla="*/ 1665027 h 3008727"/>
                <a:gd name="connsiteX5" fmla="*/ 2292824 w 2961564"/>
                <a:gd name="connsiteY5" fmla="*/ 2975212 h 3008727"/>
                <a:gd name="connsiteX6" fmla="*/ 2961564 w 2961564"/>
                <a:gd name="connsiteY6" fmla="*/ 13648 h 3008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1564" h="3008727">
                  <a:moveTo>
                    <a:pt x="0" y="0"/>
                  </a:moveTo>
                  <a:cubicBezTo>
                    <a:pt x="131928" y="918949"/>
                    <a:pt x="263857" y="1837899"/>
                    <a:pt x="436729" y="2033517"/>
                  </a:cubicBezTo>
                  <a:cubicBezTo>
                    <a:pt x="609601" y="2229135"/>
                    <a:pt x="843887" y="1094096"/>
                    <a:pt x="1037230" y="1173708"/>
                  </a:cubicBezTo>
                  <a:cubicBezTo>
                    <a:pt x="1230573" y="1253320"/>
                    <a:pt x="1460310" y="2429302"/>
                    <a:pt x="1596788" y="2511188"/>
                  </a:cubicBezTo>
                  <a:cubicBezTo>
                    <a:pt x="1733266" y="2593074"/>
                    <a:pt x="1740090" y="1587690"/>
                    <a:pt x="1856096" y="1665027"/>
                  </a:cubicBezTo>
                  <a:cubicBezTo>
                    <a:pt x="1972102" y="1742364"/>
                    <a:pt x="2108579" y="3250442"/>
                    <a:pt x="2292824" y="2975212"/>
                  </a:cubicBezTo>
                  <a:cubicBezTo>
                    <a:pt x="2477069" y="2699982"/>
                    <a:pt x="2719316" y="1356815"/>
                    <a:pt x="2961564" y="1364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164">
              <a:extLst>
                <a:ext uri="{FF2B5EF4-FFF2-40B4-BE49-F238E27FC236}">
                  <a16:creationId xmlns:a16="http://schemas.microsoft.com/office/drawing/2014/main" id="{65DB2AF9-408E-444C-BC77-752857C3B5B0}"/>
                </a:ext>
              </a:extLst>
            </p:cNvPr>
            <p:cNvSpPr/>
            <p:nvPr/>
          </p:nvSpPr>
          <p:spPr>
            <a:xfrm>
              <a:off x="12485665" y="10375713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58515AC1-E320-E249-BBCA-E17243972944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387" y="10759829"/>
              <a:ext cx="217325" cy="608019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角丸四角形吹き出し 207">
            <a:extLst>
              <a:ext uri="{FF2B5EF4-FFF2-40B4-BE49-F238E27FC236}">
                <a16:creationId xmlns:a16="http://schemas.microsoft.com/office/drawing/2014/main" id="{1BB22EB3-C102-5C45-9C99-FA78BB981B03}"/>
              </a:ext>
            </a:extLst>
          </p:cNvPr>
          <p:cNvSpPr/>
          <p:nvPr/>
        </p:nvSpPr>
        <p:spPr>
          <a:xfrm>
            <a:off x="8673698" y="9885995"/>
            <a:ext cx="3871371" cy="1821434"/>
          </a:xfrm>
          <a:prstGeom prst="wedgeRoundRectCallout">
            <a:avLst>
              <a:gd name="adj1" fmla="val 65832"/>
              <a:gd name="adj2" fmla="val 2326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移動量は学習率によって調整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7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5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6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12A38CB-3950-4D49-BC0E-72EC5B791570}"/>
              </a:ext>
            </a:extLst>
          </p:cNvPr>
          <p:cNvGrpSpPr/>
          <p:nvPr/>
        </p:nvGrpSpPr>
        <p:grpSpPr>
          <a:xfrm>
            <a:off x="9222130" y="9887766"/>
            <a:ext cx="8500356" cy="2443583"/>
            <a:chOff x="9222130" y="9887766"/>
            <a:chExt cx="8500356" cy="2443583"/>
          </a:xfrm>
        </p:grpSpPr>
        <p:sp>
          <p:nvSpPr>
            <p:cNvPr id="96" name="角丸四角形吹き出し 207">
              <a:extLst>
                <a:ext uri="{FF2B5EF4-FFF2-40B4-BE49-F238E27FC236}">
                  <a16:creationId xmlns:a16="http://schemas.microsoft.com/office/drawing/2014/main" id="{17035AB5-ED36-8D45-872D-54ABEAC31204}"/>
                </a:ext>
              </a:extLst>
            </p:cNvPr>
            <p:cNvSpPr/>
            <p:nvPr/>
          </p:nvSpPr>
          <p:spPr>
            <a:xfrm>
              <a:off x="9222130" y="9887766"/>
              <a:ext cx="8260652" cy="2443583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5650B73-94EF-9445-8234-79B643E8F7D5}"/>
                </a:ext>
              </a:extLst>
            </p:cNvPr>
            <p:cNvSpPr txBox="1"/>
            <p:nvPr/>
          </p:nvSpPr>
          <p:spPr>
            <a:xfrm>
              <a:off x="9487552" y="10103993"/>
              <a:ext cx="238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>
                  <a:solidFill>
                    <a:schemeClr val="bg2"/>
                  </a:solidFill>
                </a:rPr>
                <a:t>学習率</a:t>
              </a:r>
              <a:r>
                <a:rPr kumimoji="1" lang="en-US" altLang="ja-JP" sz="4000" dirty="0">
                  <a:solidFill>
                    <a:schemeClr val="bg2"/>
                  </a:solidFill>
                </a:rPr>
                <a:t> </a:t>
              </a:r>
              <a:r>
                <a:rPr kumimoji="1" lang="ja-JP" altLang="en-US" sz="4000" b="1">
                  <a:solidFill>
                    <a:schemeClr val="bg2"/>
                  </a:solidFill>
                </a:rPr>
                <a:t>大</a:t>
              </a:r>
              <a:endParaRPr kumimoji="1" lang="en-US" altLang="ja-JP" sz="4000" b="1" dirty="0">
                <a:solidFill>
                  <a:schemeClr val="bg2"/>
                </a:solidFill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12F8CF6-B0EA-464B-8E96-618DB9D6CE1C}"/>
                </a:ext>
              </a:extLst>
            </p:cNvPr>
            <p:cNvSpPr txBox="1"/>
            <p:nvPr/>
          </p:nvSpPr>
          <p:spPr>
            <a:xfrm>
              <a:off x="9487552" y="10785802"/>
              <a:ext cx="82349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>
                  <a:solidFill>
                    <a:schemeClr val="bg2"/>
                  </a:solidFill>
                </a:rPr>
                <a:t>・局所解から脱出可能</a:t>
              </a:r>
              <a:endParaRPr lang="en-US" altLang="ja-JP" sz="4000" dirty="0">
                <a:solidFill>
                  <a:schemeClr val="bg2"/>
                </a:solidFill>
              </a:endParaRPr>
            </a:p>
            <a:p>
              <a:r>
                <a:rPr kumimoji="1" lang="ja-JP" altLang="en-US" sz="4000">
                  <a:solidFill>
                    <a:schemeClr val="bg2"/>
                  </a:solidFill>
                </a:rPr>
                <a:t>・最適解を飛び越える場合がある</a:t>
              </a:r>
              <a:endParaRPr kumimoji="1" lang="en-US" altLang="ja-JP" sz="4000" dirty="0">
                <a:solidFill>
                  <a:schemeClr val="bg2"/>
                </a:solidFill>
              </a:endParaRPr>
            </a:p>
          </p:txBody>
        </p:sp>
        <p:sp>
          <p:nvSpPr>
            <p:cNvPr id="97" name="楕円 56">
              <a:extLst>
                <a:ext uri="{FF2B5EF4-FFF2-40B4-BE49-F238E27FC236}">
                  <a16:creationId xmlns:a16="http://schemas.microsoft.com/office/drawing/2014/main" id="{DE2C1D4D-8736-B64F-B724-5B5E065A8719}"/>
                </a:ext>
              </a:extLst>
            </p:cNvPr>
            <p:cNvSpPr/>
            <p:nvPr/>
          </p:nvSpPr>
          <p:spPr>
            <a:xfrm>
              <a:off x="11156186" y="10128915"/>
              <a:ext cx="612000" cy="612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B9DCFDE7-78CB-DB4D-980D-7A0485982E08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100" name="角丸四角形吹き出し 207">
              <a:extLst>
                <a:ext uri="{FF2B5EF4-FFF2-40B4-BE49-F238E27FC236}">
                  <a16:creationId xmlns:a16="http://schemas.microsoft.com/office/drawing/2014/main" id="{E4CEC18A-DF13-EE42-88F8-255A92A9B53B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101" name="三角形 100">
              <a:extLst>
                <a:ext uri="{FF2B5EF4-FFF2-40B4-BE49-F238E27FC236}">
                  <a16:creationId xmlns:a16="http://schemas.microsoft.com/office/drawing/2014/main" id="{8319B2F6-F164-1F4E-AD2F-A43EFF51E884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2" name="テキスト プレースホルダー 29">
              <a:extLst>
                <a:ext uri="{FF2B5EF4-FFF2-40B4-BE49-F238E27FC236}">
                  <a16:creationId xmlns:a16="http://schemas.microsoft.com/office/drawing/2014/main" id="{06624B80-2618-3C43-B754-BA774A4EC50C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103" name="三角形 102">
              <a:extLst>
                <a:ext uri="{FF2B5EF4-FFF2-40B4-BE49-F238E27FC236}">
                  <a16:creationId xmlns:a16="http://schemas.microsoft.com/office/drawing/2014/main" id="{A034CE3C-1B83-3E46-B0D7-7985926A3C0E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4" name="テキスト プレースホルダー 29">
              <a:extLst>
                <a:ext uri="{FF2B5EF4-FFF2-40B4-BE49-F238E27FC236}">
                  <a16:creationId xmlns:a16="http://schemas.microsoft.com/office/drawing/2014/main" id="{09A477B5-3ED2-9443-92C2-A47DDCC56676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105" name="三角形 104">
              <a:extLst>
                <a:ext uri="{FF2B5EF4-FFF2-40B4-BE49-F238E27FC236}">
                  <a16:creationId xmlns:a16="http://schemas.microsoft.com/office/drawing/2014/main" id="{22A9BAC2-469A-CA4B-B975-81A8A876D5BC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06" name="テキスト プレースホルダー 29">
              <a:extLst>
                <a:ext uri="{FF2B5EF4-FFF2-40B4-BE49-F238E27FC236}">
                  <a16:creationId xmlns:a16="http://schemas.microsoft.com/office/drawing/2014/main" id="{26B4996C-FE41-5C49-B616-B795467EC705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04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kumimoji="1" lang="ja-JP" altLang="en-US" sz="4000" dirty="0"/>
                  <a:t>方向に進む</a:t>
                </a:r>
                <a:r>
                  <a:rPr lang="ja-JP" altLang="en-US" sz="4000" dirty="0"/>
                  <a:t>と関数値は減少</a:t>
                </a:r>
                <a:endParaRPr kumimoji="1" lang="ja-JP" altLang="en-US" sz="40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5" y="6479637"/>
                <a:ext cx="8199873" cy="707886"/>
              </a:xfrm>
              <a:prstGeom prst="rect">
                <a:avLst/>
              </a:prstGeom>
              <a:blipFill>
                <a:blip r:embed="rId3"/>
                <a:stretch>
                  <a:fillRect t="-12281" r="-1546" b="-36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98342" y="7394064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9C72E89-EBD7-4103-8D5B-931B4DEEDAF2}"/>
              </a:ext>
            </a:extLst>
          </p:cNvPr>
          <p:cNvGrpSpPr/>
          <p:nvPr/>
        </p:nvGrpSpPr>
        <p:grpSpPr>
          <a:xfrm>
            <a:off x="348012" y="8261126"/>
            <a:ext cx="11057578" cy="767113"/>
            <a:chOff x="460582" y="10136518"/>
            <a:chExt cx="11057578" cy="767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/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ja-JP" alt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m:rPr>
                            <m:sty m:val="p"/>
                          </m:rP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kumimoji="1" lang="en-US" altLang="ja-JP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4000" i="1" dirty="0"/>
                </a:p>
              </p:txBody>
            </p:sp>
          </mc:Choice>
          <mc:Fallback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116CCF43-1972-45C6-AEDD-64675A7D9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426" y="10136518"/>
                  <a:ext cx="5537734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915" b="-2456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26819164-0068-47E9-9D11-FC6DEC17DCB9}"/>
                </a:ext>
              </a:extLst>
            </p:cNvPr>
            <p:cNvSpPr txBox="1"/>
            <p:nvPr/>
          </p:nvSpPr>
          <p:spPr>
            <a:xfrm>
              <a:off x="460582" y="10195745"/>
              <a:ext cx="5827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4000" dirty="0"/>
                <a:t>重みベクトルの更新式：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9FC112C-1093-884D-AD08-9767E4942A29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74936F3-39D9-8F41-BC4A-32D445849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5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6F62B113-330A-6A46-8686-6DDDE4B2A7B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6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12A38CB-3950-4D49-BC0E-72EC5B791570}"/>
              </a:ext>
            </a:extLst>
          </p:cNvPr>
          <p:cNvGrpSpPr/>
          <p:nvPr/>
        </p:nvGrpSpPr>
        <p:grpSpPr>
          <a:xfrm>
            <a:off x="9222130" y="9887766"/>
            <a:ext cx="8500356" cy="2443583"/>
            <a:chOff x="9222130" y="9887766"/>
            <a:chExt cx="8500356" cy="2443583"/>
          </a:xfrm>
        </p:grpSpPr>
        <p:sp>
          <p:nvSpPr>
            <p:cNvPr id="96" name="角丸四角形吹き出し 207">
              <a:extLst>
                <a:ext uri="{FF2B5EF4-FFF2-40B4-BE49-F238E27FC236}">
                  <a16:creationId xmlns:a16="http://schemas.microsoft.com/office/drawing/2014/main" id="{17035AB5-ED36-8D45-872D-54ABEAC31204}"/>
                </a:ext>
              </a:extLst>
            </p:cNvPr>
            <p:cNvSpPr/>
            <p:nvPr/>
          </p:nvSpPr>
          <p:spPr>
            <a:xfrm>
              <a:off x="9222130" y="9887766"/>
              <a:ext cx="8260652" cy="2443583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45650B73-94EF-9445-8234-79B643E8F7D5}"/>
                </a:ext>
              </a:extLst>
            </p:cNvPr>
            <p:cNvSpPr txBox="1"/>
            <p:nvPr/>
          </p:nvSpPr>
          <p:spPr>
            <a:xfrm>
              <a:off x="9487552" y="10103993"/>
              <a:ext cx="238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>
                  <a:solidFill>
                    <a:schemeClr val="bg2"/>
                  </a:solidFill>
                </a:rPr>
                <a:t>学習率</a:t>
              </a:r>
              <a:r>
                <a:rPr kumimoji="1" lang="en-US" altLang="ja-JP" sz="4000" dirty="0">
                  <a:solidFill>
                    <a:schemeClr val="bg2"/>
                  </a:solidFill>
                </a:rPr>
                <a:t> </a:t>
              </a:r>
              <a:r>
                <a:rPr kumimoji="1" lang="ja-JP" altLang="en-US" sz="4000" b="1">
                  <a:solidFill>
                    <a:schemeClr val="bg2"/>
                  </a:solidFill>
                </a:rPr>
                <a:t>小</a:t>
              </a:r>
              <a:endParaRPr kumimoji="1" lang="en-US" altLang="ja-JP" sz="4000" b="1" dirty="0">
                <a:solidFill>
                  <a:schemeClr val="bg2"/>
                </a:solidFill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12F8CF6-B0EA-464B-8E96-618DB9D6CE1C}"/>
                </a:ext>
              </a:extLst>
            </p:cNvPr>
            <p:cNvSpPr txBox="1"/>
            <p:nvPr/>
          </p:nvSpPr>
          <p:spPr>
            <a:xfrm>
              <a:off x="9487552" y="10785802"/>
              <a:ext cx="82349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>
                  <a:solidFill>
                    <a:schemeClr val="bg2"/>
                  </a:solidFill>
                </a:rPr>
                <a:t>・局所解に陥る可能性がある</a:t>
              </a:r>
              <a:endParaRPr lang="en-US" altLang="ja-JP" sz="4000" dirty="0">
                <a:solidFill>
                  <a:schemeClr val="bg2"/>
                </a:solidFill>
              </a:endParaRPr>
            </a:p>
            <a:p>
              <a:r>
                <a:rPr kumimoji="1" lang="ja-JP" altLang="en-US" sz="4000">
                  <a:solidFill>
                    <a:schemeClr val="bg2"/>
                  </a:solidFill>
                </a:rPr>
                <a:t>・最適解を飛び越えることがない</a:t>
              </a:r>
              <a:endParaRPr kumimoji="1" lang="en-US" altLang="ja-JP" sz="4000" dirty="0">
                <a:solidFill>
                  <a:schemeClr val="bg2"/>
                </a:solidFill>
              </a:endParaRPr>
            </a:p>
          </p:txBody>
        </p:sp>
        <p:sp>
          <p:nvSpPr>
            <p:cNvPr id="97" name="楕円 56">
              <a:extLst>
                <a:ext uri="{FF2B5EF4-FFF2-40B4-BE49-F238E27FC236}">
                  <a16:creationId xmlns:a16="http://schemas.microsoft.com/office/drawing/2014/main" id="{DE2C1D4D-8736-B64F-B724-5B5E065A8719}"/>
                </a:ext>
              </a:extLst>
            </p:cNvPr>
            <p:cNvSpPr/>
            <p:nvPr/>
          </p:nvSpPr>
          <p:spPr>
            <a:xfrm>
              <a:off x="11156186" y="10128915"/>
              <a:ext cx="612000" cy="612000"/>
            </a:xfrm>
            <a:prstGeom prst="ellipse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1519C27-108E-1B47-A5CA-B847F11CACD4}"/>
              </a:ext>
            </a:extLst>
          </p:cNvPr>
          <p:cNvGrpSpPr/>
          <p:nvPr/>
        </p:nvGrpSpPr>
        <p:grpSpPr>
          <a:xfrm>
            <a:off x="282259" y="9479857"/>
            <a:ext cx="17326769" cy="3084663"/>
            <a:chOff x="282259" y="9479857"/>
            <a:chExt cx="17326769" cy="3084663"/>
          </a:xfrm>
        </p:grpSpPr>
        <p:sp>
          <p:nvSpPr>
            <p:cNvPr id="45" name="角丸四角形吹き出し 207">
              <a:extLst>
                <a:ext uri="{FF2B5EF4-FFF2-40B4-BE49-F238E27FC236}">
                  <a16:creationId xmlns:a16="http://schemas.microsoft.com/office/drawing/2014/main" id="{B33DB437-48AC-AF45-B92A-9001043BB843}"/>
                </a:ext>
              </a:extLst>
            </p:cNvPr>
            <p:cNvSpPr/>
            <p:nvPr/>
          </p:nvSpPr>
          <p:spPr>
            <a:xfrm>
              <a:off x="282259" y="9479857"/>
              <a:ext cx="9117850" cy="904015"/>
            </a:xfrm>
            <a:prstGeom prst="round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4000" dirty="0">
                  <a:solidFill>
                    <a:schemeClr val="tx1"/>
                  </a:solidFill>
                </a:rPr>
                <a:t>このような方法を</a:t>
              </a:r>
              <a:r>
                <a:rPr lang="ja-JP" altLang="en-US" sz="4000" b="1" dirty="0">
                  <a:solidFill>
                    <a:schemeClr val="accent2"/>
                  </a:solidFill>
                </a:rPr>
                <a:t>勾配降下法</a:t>
              </a:r>
              <a:r>
                <a:rPr lang="ja-JP" altLang="en-US" sz="4000" dirty="0">
                  <a:solidFill>
                    <a:schemeClr val="tx1"/>
                  </a:solidFill>
                </a:rPr>
                <a:t>という</a:t>
              </a:r>
              <a:endParaRPr kumimoji="1" lang="ja-JP" altLang="en-US" sz="4000" dirty="0">
                <a:solidFill>
                  <a:schemeClr val="tx1"/>
                </a:solidFill>
              </a:endParaRPr>
            </a:p>
          </p:txBody>
        </p:sp>
        <p:sp>
          <p:nvSpPr>
            <p:cNvPr id="46" name="三角形 45">
              <a:extLst>
                <a:ext uri="{FF2B5EF4-FFF2-40B4-BE49-F238E27FC236}">
                  <a16:creationId xmlns:a16="http://schemas.microsoft.com/office/drawing/2014/main" id="{ECB275D4-0BF0-5C40-A921-7B26B763D7E3}"/>
                </a:ext>
              </a:extLst>
            </p:cNvPr>
            <p:cNvSpPr/>
            <p:nvPr/>
          </p:nvSpPr>
          <p:spPr>
            <a:xfrm rot="5400000">
              <a:off x="980702" y="10430648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7" name="テキスト プレースホルダー 29">
              <a:extLst>
                <a:ext uri="{FF2B5EF4-FFF2-40B4-BE49-F238E27FC236}">
                  <a16:creationId xmlns:a16="http://schemas.microsoft.com/office/drawing/2014/main" id="{DB87D104-F667-7C42-9BB6-EDA92C808DDF}"/>
                </a:ext>
              </a:extLst>
            </p:cNvPr>
            <p:cNvSpPr txBox="1">
              <a:spLocks/>
            </p:cNvSpPr>
            <p:nvPr/>
          </p:nvSpPr>
          <p:spPr>
            <a:xfrm>
              <a:off x="1473064" y="10383614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最急降下法</a:t>
              </a:r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DC579D2F-AB5D-2948-A413-5CCD99E235E0}"/>
                </a:ext>
              </a:extLst>
            </p:cNvPr>
            <p:cNvSpPr/>
            <p:nvPr/>
          </p:nvSpPr>
          <p:spPr>
            <a:xfrm rot="5400000">
              <a:off x="974960" y="11102665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9" name="テキスト プレースホルダー 29">
              <a:extLst>
                <a:ext uri="{FF2B5EF4-FFF2-40B4-BE49-F238E27FC236}">
                  <a16:creationId xmlns:a16="http://schemas.microsoft.com/office/drawing/2014/main" id="{4ECC169A-9009-624D-8D92-3649EB7FF874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055631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>
                  <a:solidFill>
                    <a:schemeClr val="tx1"/>
                  </a:solidFill>
                </a:rPr>
                <a:t>確率的勾配降下法</a:t>
              </a:r>
            </a:p>
          </p:txBody>
        </p:sp>
        <p:sp>
          <p:nvSpPr>
            <p:cNvPr id="50" name="三角形 49">
              <a:extLst>
                <a:ext uri="{FF2B5EF4-FFF2-40B4-BE49-F238E27FC236}">
                  <a16:creationId xmlns:a16="http://schemas.microsoft.com/office/drawing/2014/main" id="{0DE25472-A5E3-6046-A8FC-B255C6004A9C}"/>
                </a:ext>
              </a:extLst>
            </p:cNvPr>
            <p:cNvSpPr/>
            <p:nvPr/>
          </p:nvSpPr>
          <p:spPr>
            <a:xfrm rot="5400000">
              <a:off x="974960" y="11757560"/>
              <a:ext cx="480900" cy="32001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51" name="テキスト プレースホルダー 29">
              <a:extLst>
                <a:ext uri="{FF2B5EF4-FFF2-40B4-BE49-F238E27FC236}">
                  <a16:creationId xmlns:a16="http://schemas.microsoft.com/office/drawing/2014/main" id="{4F225104-94CC-6E48-A65E-D162D2E5715E}"/>
                </a:ext>
              </a:extLst>
            </p:cNvPr>
            <p:cNvSpPr txBox="1">
              <a:spLocks/>
            </p:cNvSpPr>
            <p:nvPr/>
          </p:nvSpPr>
          <p:spPr>
            <a:xfrm>
              <a:off x="1467322" y="11710526"/>
              <a:ext cx="16135964" cy="853994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1828800" rtl="0" eaLnBrk="1" latinLnBrk="0" hangingPunct="1">
                <a:lnSpc>
                  <a:spcPct val="90000"/>
                </a:lnSpc>
                <a:spcBef>
                  <a:spcPts val="2000"/>
                </a:spcBef>
                <a:buFont typeface="Arial" panose="020B0604020202020204" pitchFamily="34" charset="0"/>
                <a:buNone/>
                <a:defRPr kumimoji="1" sz="4000" kern="1200">
                  <a:solidFill>
                    <a:srgbClr val="424242"/>
                  </a:solidFill>
                  <a:latin typeface="+mn-lt"/>
                  <a:ea typeface="+mn-ea"/>
                  <a:cs typeface="+mn-cs"/>
                </a:defRPr>
              </a:lvl1pPr>
              <a:lvl2pPr marL="1371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86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200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1148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92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6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80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400" indent="-457200" algn="l" defTabSz="18288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3600"/>
                <a:t>ミニバッチ確率的勾配降下法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4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9BB7DF6-5723-E045-8D8E-F2B12600E5D6}"/>
              </a:ext>
            </a:extLst>
          </p:cNvPr>
          <p:cNvGrpSpPr/>
          <p:nvPr/>
        </p:nvGrpSpPr>
        <p:grpSpPr>
          <a:xfrm>
            <a:off x="6320322" y="9610262"/>
            <a:ext cx="8567356" cy="3064791"/>
            <a:chOff x="11054452" y="4227864"/>
            <a:chExt cx="8567356" cy="3064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349AEEDD-0B84-404D-9DAA-6D5F0F805A74}"/>
                    </a:ext>
                  </a:extLst>
                </p:cNvPr>
                <p:cNvSpPr txBox="1"/>
                <p:nvPr/>
              </p:nvSpPr>
              <p:spPr>
                <a:xfrm>
                  <a:off x="12330455" y="4227864"/>
                  <a:ext cx="7291353" cy="1328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        (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&amp;0         (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349AEEDD-0B84-404D-9DAA-6D5F0F805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0455" y="4227864"/>
                  <a:ext cx="7291353" cy="1328120"/>
                </a:xfrm>
                <a:prstGeom prst="rect">
                  <a:avLst/>
                </a:prstGeom>
                <a:blipFill>
                  <a:blip r:embed="rId3"/>
                  <a:stretch>
                    <a:fillRect t="-207619" b="-2990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角丸四角形吹き出し 104">
              <a:extLst>
                <a:ext uri="{FF2B5EF4-FFF2-40B4-BE49-F238E27FC236}">
                  <a16:creationId xmlns:a16="http://schemas.microsoft.com/office/drawing/2014/main" id="{502C38B7-D68C-D14F-ABA5-0EB20DF20773}"/>
                </a:ext>
              </a:extLst>
            </p:cNvPr>
            <p:cNvSpPr/>
            <p:nvPr/>
          </p:nvSpPr>
          <p:spPr>
            <a:xfrm>
              <a:off x="11054452" y="5833801"/>
              <a:ext cx="3969306" cy="1458854"/>
            </a:xfrm>
            <a:prstGeom prst="wedgeRoundRectCallout">
              <a:avLst>
                <a:gd name="adj1" fmla="val 28017"/>
                <a:gd name="adj2" fmla="val -82225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accent2"/>
                  </a:solidFill>
                </a:rPr>
                <a:t>活性化関数</a:t>
              </a: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2D5933FC-0F03-AC47-A530-1C2DA0AA278E}"/>
              </a:ext>
            </a:extLst>
          </p:cNvPr>
          <p:cNvGrpSpPr/>
          <p:nvPr/>
        </p:nvGrpSpPr>
        <p:grpSpPr>
          <a:xfrm>
            <a:off x="12608796" y="8972983"/>
            <a:ext cx="5990814" cy="3842956"/>
            <a:chOff x="7980485" y="9191709"/>
            <a:chExt cx="6713032" cy="3842956"/>
          </a:xfrm>
        </p:grpSpPr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EDAD4D-D71B-3440-9296-6CA5DF39E7D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B6F886D9-663C-D64E-8F22-B725CFA941B5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E18AB94E-8079-014B-88B6-9A60A00F7E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BB62E45A-BB73-AB4E-8CDD-B8B354A9C021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84BE3F60-7093-9647-855D-0978EA2EDB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99B93333-BCF3-E841-9E86-BA2DA97BD16D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7A4E12A-07AF-5E4B-976D-AA4E26B08AC2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D4A3E8BB-BA6F-B547-9E9E-FBE155AD2E85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B0FBA22F-384E-3349-A473-872F1FD77F94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E90F45A-391C-5C45-9BA1-8A6A774E1EB6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1833A323-E06A-F541-B3F7-A4609907F262}"/>
              </a:ext>
            </a:extLst>
          </p:cNvPr>
          <p:cNvGrpSpPr/>
          <p:nvPr/>
        </p:nvGrpSpPr>
        <p:grpSpPr>
          <a:xfrm>
            <a:off x="4806159" y="6675530"/>
            <a:ext cx="5703435" cy="2174144"/>
            <a:chOff x="5398734" y="4902056"/>
            <a:chExt cx="5198417" cy="2174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0478EC86-151B-2F47-BC59-630C84AE3F52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16500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0478EC86-151B-2F47-BC59-630C84AE3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1650067"/>
                </a:xfrm>
                <a:prstGeom prst="rect">
                  <a:avLst/>
                </a:prstGeom>
                <a:blipFill>
                  <a:blip r:embed="rId14"/>
                  <a:stretch>
                    <a:fillRect l="-10185" t="-106923" b="-16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角丸四角形吹き出し 118">
              <a:extLst>
                <a:ext uri="{FF2B5EF4-FFF2-40B4-BE49-F238E27FC236}">
                  <a16:creationId xmlns:a16="http://schemas.microsoft.com/office/drawing/2014/main" id="{0ECD6AD3-9C1F-4A4A-85BF-3B4DEE563FA6}"/>
                </a:ext>
              </a:extLst>
            </p:cNvPr>
            <p:cNvSpPr/>
            <p:nvPr/>
          </p:nvSpPr>
          <p:spPr>
            <a:xfrm>
              <a:off x="5398734" y="4902056"/>
              <a:ext cx="5198417" cy="2174144"/>
            </a:xfrm>
            <a:prstGeom prst="wedgeRoundRectCallout">
              <a:avLst>
                <a:gd name="adj1" fmla="val -37809"/>
                <a:gd name="adj2" fmla="val 66779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DAF857EA-BD9E-F74C-B25E-793641C85278}"/>
              </a:ext>
            </a:extLst>
          </p:cNvPr>
          <p:cNvGrpSpPr/>
          <p:nvPr/>
        </p:nvGrpSpPr>
        <p:grpSpPr>
          <a:xfrm>
            <a:off x="201265" y="7438294"/>
            <a:ext cx="6459661" cy="5455669"/>
            <a:chOff x="829073" y="6641716"/>
            <a:chExt cx="6459661" cy="5455669"/>
          </a:xfrm>
        </p:grpSpPr>
        <p:sp>
          <p:nvSpPr>
            <p:cNvPr id="131" name="円/楕円 85">
              <a:extLst>
                <a:ext uri="{FF2B5EF4-FFF2-40B4-BE49-F238E27FC236}">
                  <a16:creationId xmlns:a16="http://schemas.microsoft.com/office/drawing/2014/main" id="{54080964-5583-BE43-B8D6-E1EAEF3E5ED3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4808081C-6E60-B14A-A5B2-F41D9908B377}"/>
                </a:ext>
              </a:extLst>
            </p:cNvPr>
            <p:cNvCxnSpPr>
              <a:cxnSpLocks/>
              <a:stCxn id="131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481AB3BD-81C1-DF4B-ACE6-9439353CE808}"/>
                </a:ext>
              </a:extLst>
            </p:cNvPr>
            <p:cNvCxnSpPr>
              <a:cxnSpLocks/>
              <a:stCxn id="140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129E9A0A-D4BF-E64B-8F04-8C2603776211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04A9801E-3943-4C86-BD60-CB1D99658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テキスト ボックス 134">
                  <a:extLst>
                    <a:ext uri="{FF2B5EF4-FFF2-40B4-BE49-F238E27FC236}">
                      <a16:creationId xmlns:a16="http://schemas.microsoft.com/office/drawing/2014/main" id="{EE6C8CC0-08CE-3F40-B547-93768E25E7BE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74B70F9C-D3BA-41B1-AAC3-B2029AC5C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75A4D523-2E91-F747-8E1F-FEAE44DDE359}"/>
                </a:ext>
              </a:extLst>
            </p:cNvPr>
            <p:cNvCxnSpPr>
              <a:cxnSpLocks/>
              <a:stCxn id="138" idx="6"/>
              <a:endCxn id="131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A53705CF-CB16-7647-AE07-FCF75E1ECFEB}"/>
                </a:ext>
              </a:extLst>
            </p:cNvPr>
            <p:cNvCxnSpPr>
              <a:cxnSpLocks/>
              <a:stCxn id="139" idx="6"/>
              <a:endCxn id="131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円/楕円 101">
              <a:extLst>
                <a:ext uri="{FF2B5EF4-FFF2-40B4-BE49-F238E27FC236}">
                  <a16:creationId xmlns:a16="http://schemas.microsoft.com/office/drawing/2014/main" id="{EAC586D3-9456-FF46-ACBE-5E9B2A7CAAFD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円/楕円 102">
              <a:extLst>
                <a:ext uri="{FF2B5EF4-FFF2-40B4-BE49-F238E27FC236}">
                  <a16:creationId xmlns:a16="http://schemas.microsoft.com/office/drawing/2014/main" id="{9CEE7AA5-7195-7C41-97B1-CF2E13887C1E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円/楕円 103">
              <a:extLst>
                <a:ext uri="{FF2B5EF4-FFF2-40B4-BE49-F238E27FC236}">
                  <a16:creationId xmlns:a16="http://schemas.microsoft.com/office/drawing/2014/main" id="{E9DF5858-EBFE-F94C-AF0C-CD68FD781E37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01B04B04-BE4B-714C-B01A-C5D88CBEFF7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09AEB7C7-730D-E142-9DBA-BA78CAE1F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1EE088AD-5812-9040-A7BE-19AB56428809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2843E4F5-795B-CA4D-9DD8-92FB3028EA4B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3A8FCA66-3366-41CF-9E94-3AEE5BE81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テキスト ボックス 144">
                  <a:extLst>
                    <a:ext uri="{FF2B5EF4-FFF2-40B4-BE49-F238E27FC236}">
                      <a16:creationId xmlns:a16="http://schemas.microsoft.com/office/drawing/2014/main" id="{B49081B9-E79A-F04C-BE23-5ADC052F823A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70" name="テキスト ボックス 69">
                  <a:extLst>
                    <a:ext uri="{FF2B5EF4-FFF2-40B4-BE49-F238E27FC236}">
                      <a16:creationId xmlns:a16="http://schemas.microsoft.com/office/drawing/2014/main" id="{4950DBD3-47E0-4E82-BF0C-EDB0B1FB8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テキスト ボックス 145">
                  <a:extLst>
                    <a:ext uri="{FF2B5EF4-FFF2-40B4-BE49-F238E27FC236}">
                      <a16:creationId xmlns:a16="http://schemas.microsoft.com/office/drawing/2014/main" id="{F9577CDA-5939-1E4C-9083-880C5EF74D17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779D7379-4C89-6B4A-A0B9-ED43EFAF2E3A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FE9C0973-F11D-D943-9673-BCB7045A6A14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68D2E2FC-A816-D548-903D-990AF082AD78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902A937-C9FA-884F-A6D8-BB3C5320D26A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BBF00CD8-4156-1E43-9649-C5384DE3B0AC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BBF00CD8-4156-1E43-9649-C5384DE3B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19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B13B2303-188A-9B42-8961-797F46CC120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166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1965FD-0B5E-C64B-AD45-15018184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0D2F-60DE-A940-9BA3-15E25145C7D8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A31304-3ABC-3048-A1DC-1871BD52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F7FC9-6595-9242-BDF4-FE4E6550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A09273-20D2-6842-9FFB-C09725CB9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C472512-8DBE-8A45-8975-AFE253B111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ニューロンとパーセプトロン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ADC66AB-6859-7844-B42D-B1110291D139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049CA96-3DC0-8D4C-816F-AE9C21BA697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D08F36F-EA6D-DE46-B20F-B48002DB582E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5F4E873-63C9-2747-BC10-39A4976E27C4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DC73652D-8A2D-104D-B5A8-C59DC0ABB6B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FBE82708-66E1-E94C-96A9-D19FD1F097F2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4" name="テキスト プレースホルダー 27">
            <a:extLst>
              <a:ext uri="{FF2B5EF4-FFF2-40B4-BE49-F238E27FC236}">
                <a16:creationId xmlns:a16="http://schemas.microsoft.com/office/drawing/2014/main" id="{8615AC98-25DD-EC47-8B3F-8F749C210AE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電位の変化によって信号伝達</a:t>
            </a:r>
          </a:p>
        </p:txBody>
      </p:sp>
      <p:sp>
        <p:nvSpPr>
          <p:cNvPr id="15" name="テキスト プレースホルダー 30">
            <a:extLst>
              <a:ext uri="{FF2B5EF4-FFF2-40B4-BE49-F238E27FC236}">
                <a16:creationId xmlns:a16="http://schemas.microsoft.com/office/drawing/2014/main" id="{4B8172E4-BEB6-4542-B673-3021E5F34440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ニューロンの仕組み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8642D3B0-8099-4A44-8C3C-FE2AD35FED22}"/>
              </a:ext>
            </a:extLst>
          </p:cNvPr>
          <p:cNvGrpSpPr/>
          <p:nvPr/>
        </p:nvGrpSpPr>
        <p:grpSpPr>
          <a:xfrm>
            <a:off x="612648" y="3366815"/>
            <a:ext cx="539448" cy="487368"/>
            <a:chOff x="400056" y="1061560"/>
            <a:chExt cx="269724" cy="243684"/>
          </a:xfrm>
        </p:grpSpPr>
        <p:sp>
          <p:nvSpPr>
            <p:cNvPr id="47" name="三角形 46">
              <a:extLst>
                <a:ext uri="{FF2B5EF4-FFF2-40B4-BE49-F238E27FC236}">
                  <a16:creationId xmlns:a16="http://schemas.microsoft.com/office/drawing/2014/main" id="{62503604-4F4C-BC48-9F01-563509FBD7E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8" name="三角形 47">
              <a:extLst>
                <a:ext uri="{FF2B5EF4-FFF2-40B4-BE49-F238E27FC236}">
                  <a16:creationId xmlns:a16="http://schemas.microsoft.com/office/drawing/2014/main" id="{294F0D41-A731-C94E-A625-18700BE76AF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9" name="テキスト プレースホルダー 27">
            <a:extLst>
              <a:ext uri="{FF2B5EF4-FFF2-40B4-BE49-F238E27FC236}">
                <a16:creationId xmlns:a16="http://schemas.microsoft.com/office/drawing/2014/main" id="{4BC77132-BB7F-D147-910E-03F651492CCB}"/>
              </a:ext>
            </a:extLst>
          </p:cNvPr>
          <p:cNvSpPr txBox="1">
            <a:spLocks/>
          </p:cNvSpPr>
          <p:nvPr/>
        </p:nvSpPr>
        <p:spPr>
          <a:xfrm>
            <a:off x="1249902" y="329419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/>
              <a:t>と電位が正になる</a:t>
            </a:r>
            <a:r>
              <a:rPr lang="en-US" altLang="ja-JP" dirty="0"/>
              <a:t>(</a:t>
            </a:r>
            <a:r>
              <a:rPr lang="ja-JP" altLang="en-US"/>
              <a:t>発火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307B127-8E5A-AA49-A34D-03FF17F4A34C}"/>
              </a:ext>
            </a:extLst>
          </p:cNvPr>
          <p:cNvGrpSpPr/>
          <p:nvPr/>
        </p:nvGrpSpPr>
        <p:grpSpPr>
          <a:xfrm>
            <a:off x="284746" y="4565749"/>
            <a:ext cx="2160000" cy="934436"/>
            <a:chOff x="144665" y="525617"/>
            <a:chExt cx="1080000" cy="467218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A8B5244-3B7F-5B4A-A2FC-520B845F6A41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9B60DCD-F721-B044-BB0A-D0185B183C17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79CE3579-DA83-8E4B-B0FC-A7FC9EE6708F}"/>
              </a:ext>
            </a:extLst>
          </p:cNvPr>
          <p:cNvGrpSpPr/>
          <p:nvPr/>
        </p:nvGrpSpPr>
        <p:grpSpPr>
          <a:xfrm>
            <a:off x="612648" y="5709809"/>
            <a:ext cx="539448" cy="487368"/>
            <a:chOff x="400056" y="1061560"/>
            <a:chExt cx="269724" cy="243684"/>
          </a:xfrm>
        </p:grpSpPr>
        <p:sp>
          <p:nvSpPr>
            <p:cNvPr id="61" name="三角形 60">
              <a:extLst>
                <a:ext uri="{FF2B5EF4-FFF2-40B4-BE49-F238E27FC236}">
                  <a16:creationId xmlns:a16="http://schemas.microsoft.com/office/drawing/2014/main" id="{0B6C5B30-D84A-384F-9898-1776D362B282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2" name="三角形 61">
              <a:extLst>
                <a:ext uri="{FF2B5EF4-FFF2-40B4-BE49-F238E27FC236}">
                  <a16:creationId xmlns:a16="http://schemas.microsoft.com/office/drawing/2014/main" id="{DA60A2F6-854F-4C4D-A0DF-7C31A20CB27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3" name="テキスト プレースホルダー 27">
            <a:extLst>
              <a:ext uri="{FF2B5EF4-FFF2-40B4-BE49-F238E27FC236}">
                <a16:creationId xmlns:a16="http://schemas.microsoft.com/office/drawing/2014/main" id="{EB8ABBBD-A364-FB43-883C-9563CB16A1A5}"/>
              </a:ext>
            </a:extLst>
          </p:cNvPr>
          <p:cNvSpPr txBox="1">
            <a:spLocks/>
          </p:cNvSpPr>
          <p:nvPr/>
        </p:nvSpPr>
        <p:spPr>
          <a:xfrm>
            <a:off x="1249902" y="563718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ニューロンのはたらきをモデル化したもの</a:t>
            </a:r>
          </a:p>
        </p:txBody>
      </p:sp>
      <p:sp>
        <p:nvSpPr>
          <p:cNvPr id="64" name="テキスト プレースホルダー 30">
            <a:extLst>
              <a:ext uri="{FF2B5EF4-FFF2-40B4-BE49-F238E27FC236}">
                <a16:creationId xmlns:a16="http://schemas.microsoft.com/office/drawing/2014/main" id="{DC854B9C-51B2-E74F-BE64-6DD47285595A}"/>
              </a:ext>
            </a:extLst>
          </p:cNvPr>
          <p:cNvSpPr txBox="1">
            <a:spLocks/>
          </p:cNvSpPr>
          <p:nvPr/>
        </p:nvSpPr>
        <p:spPr>
          <a:xfrm>
            <a:off x="566465" y="4736322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</a:t>
            </a:r>
          </a:p>
        </p:txBody>
      </p: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FD6D49A-F6F0-A24C-BE1F-2F17DFF76533}"/>
              </a:ext>
            </a:extLst>
          </p:cNvPr>
          <p:cNvGrpSpPr/>
          <p:nvPr/>
        </p:nvGrpSpPr>
        <p:grpSpPr>
          <a:xfrm>
            <a:off x="611188" y="6630330"/>
            <a:ext cx="539448" cy="487368"/>
            <a:chOff x="400056" y="1061560"/>
            <a:chExt cx="269724" cy="243684"/>
          </a:xfrm>
        </p:grpSpPr>
        <p:sp>
          <p:nvSpPr>
            <p:cNvPr id="66" name="三角形 65">
              <a:extLst>
                <a:ext uri="{FF2B5EF4-FFF2-40B4-BE49-F238E27FC236}">
                  <a16:creationId xmlns:a16="http://schemas.microsoft.com/office/drawing/2014/main" id="{42961CF8-5B7E-2242-902B-B0F7F77F1C99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67" name="三角形 66">
              <a:extLst>
                <a:ext uri="{FF2B5EF4-FFF2-40B4-BE49-F238E27FC236}">
                  <a16:creationId xmlns:a16="http://schemas.microsoft.com/office/drawing/2014/main" id="{1C0040EF-8F53-BF43-B388-731265D2C040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68" name="テキスト プレースホルダー 27">
            <a:extLst>
              <a:ext uri="{FF2B5EF4-FFF2-40B4-BE49-F238E27FC236}">
                <a16:creationId xmlns:a16="http://schemas.microsoft.com/office/drawing/2014/main" id="{1EBF8628-24D0-B84D-A4DC-4624032EB248}"/>
              </a:ext>
            </a:extLst>
          </p:cNvPr>
          <p:cNvSpPr txBox="1">
            <a:spLocks/>
          </p:cNvSpPr>
          <p:nvPr/>
        </p:nvSpPr>
        <p:spPr>
          <a:xfrm>
            <a:off x="1248442" y="6557705"/>
            <a:ext cx="173156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</a:t>
            </a:r>
            <a:r>
              <a:rPr lang="ja-JP" altLang="en-US">
                <a:solidFill>
                  <a:schemeClr val="accent2"/>
                </a:solidFill>
              </a:rPr>
              <a:t>重み</a:t>
            </a:r>
            <a:r>
              <a:rPr lang="ja-JP" altLang="en-US"/>
              <a:t>をかけ</a:t>
            </a:r>
            <a:r>
              <a:rPr lang="ja-JP" altLang="en-US">
                <a:solidFill>
                  <a:schemeClr val="accent3"/>
                </a:solidFill>
              </a:rPr>
              <a:t>閾値を超える</a:t>
            </a:r>
            <a:r>
              <a:rPr lang="ja-JP" altLang="en-US">
                <a:solidFill>
                  <a:schemeClr val="tx1"/>
                </a:solidFill>
              </a:rPr>
              <a:t>かどうかで</a:t>
            </a:r>
            <a:r>
              <a:rPr lang="ja-JP" altLang="en-US"/>
              <a:t>出力が変化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CBDDE5A-8524-B84F-B12B-681453916FDE}"/>
              </a:ext>
            </a:extLst>
          </p:cNvPr>
          <p:cNvGrpSpPr/>
          <p:nvPr/>
        </p:nvGrpSpPr>
        <p:grpSpPr>
          <a:xfrm>
            <a:off x="571049" y="8223603"/>
            <a:ext cx="15751495" cy="4544711"/>
            <a:chOff x="571049" y="8223603"/>
            <a:chExt cx="15751495" cy="4544711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ED356A43-50AF-0A4E-A2FB-D14CEBC9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1049" y="8223603"/>
              <a:ext cx="7263141" cy="4544711"/>
            </a:xfrm>
            <a:prstGeom prst="rect">
              <a:avLst/>
            </a:prstGeom>
          </p:spPr>
        </p:pic>
        <p:sp>
          <p:nvSpPr>
            <p:cNvPr id="19" name="右矢印 18">
              <a:extLst>
                <a:ext uri="{FF2B5EF4-FFF2-40B4-BE49-F238E27FC236}">
                  <a16:creationId xmlns:a16="http://schemas.microsoft.com/office/drawing/2014/main" id="{279E72A5-6BA5-9F42-97AA-1E26AFE4E791}"/>
                </a:ext>
              </a:extLst>
            </p:cNvPr>
            <p:cNvSpPr/>
            <p:nvPr/>
          </p:nvSpPr>
          <p:spPr>
            <a:xfrm>
              <a:off x="8110313" y="10211904"/>
              <a:ext cx="2077329" cy="580637"/>
            </a:xfrm>
            <a:prstGeom prst="rightArrow">
              <a:avLst>
                <a:gd name="adj1" fmla="val 50000"/>
                <a:gd name="adj2" fmla="val 604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E86ACB3-9C10-F740-8C40-02D94F5E3ED4}"/>
                </a:ext>
              </a:extLst>
            </p:cNvPr>
            <p:cNvSpPr txBox="1"/>
            <p:nvPr/>
          </p:nvSpPr>
          <p:spPr>
            <a:xfrm>
              <a:off x="7197475" y="9676006"/>
              <a:ext cx="3926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/>
                <a:t>モデル化</a:t>
              </a:r>
            </a:p>
          </p:txBody>
        </p: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4D25F168-FC45-4549-B596-70CD9B68C67A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441738"/>
              <a:chExt cx="6134902" cy="4207767"/>
            </a:xfrm>
          </p:grpSpPr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D17940AB-38F3-0246-AB0F-92C7CDF4965D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2048422A-7169-1748-BFBF-3E04260F6A1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40" name="グループ化 39">
                    <a:extLst>
                      <a:ext uri="{FF2B5EF4-FFF2-40B4-BE49-F238E27FC236}">
                        <a16:creationId xmlns:a16="http://schemas.microsoft.com/office/drawing/2014/main" id="{5CF0D33F-DE9E-B643-A719-FFA1BCBD883A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32" name="グループ化 31">
                      <a:extLst>
                        <a:ext uri="{FF2B5EF4-FFF2-40B4-BE49-F238E27FC236}">
                          <a16:creationId xmlns:a16="http://schemas.microsoft.com/office/drawing/2014/main" id="{F42CCCC6-87E6-D343-9555-28C7691D7E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23937" y="9276428"/>
                      <a:ext cx="5183999" cy="2520000"/>
                      <a:chOff x="11875297" y="9276428"/>
                      <a:chExt cx="5183999" cy="2520000"/>
                    </a:xfrm>
                  </p:grpSpPr>
                  <p:sp>
                    <p:nvSpPr>
                      <p:cNvPr id="7" name="円/楕円 6">
                        <a:extLst>
                          <a:ext uri="{FF2B5EF4-FFF2-40B4-BE49-F238E27FC236}">
                            <a16:creationId xmlns:a16="http://schemas.microsoft.com/office/drawing/2014/main" id="{9B3084A2-F5C1-474D-A4E7-F31AA47AF3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21" name="直線コネクタ 20">
                        <a:extLst>
                          <a:ext uri="{FF2B5EF4-FFF2-40B4-BE49-F238E27FC236}">
                            <a16:creationId xmlns:a16="http://schemas.microsoft.com/office/drawing/2014/main" id="{01B265E5-F2B7-DF42-A862-37C9BBA7CD15}"/>
                          </a:ext>
                        </a:extLst>
                      </p:cNvPr>
                      <p:cNvCxnSpPr>
                        <a:cxnSpLocks/>
                        <a:endCxn id="7" idx="2"/>
                      </p:cNvCxnSpPr>
                      <p:nvPr/>
                    </p:nvCxnSpPr>
                    <p:spPr>
                      <a:xfrm>
                        <a:off x="11875297" y="1053642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直線コネクタ 23">
                        <a:extLst>
                          <a:ext uri="{FF2B5EF4-FFF2-40B4-BE49-F238E27FC236}">
                            <a16:creationId xmlns:a16="http://schemas.microsoft.com/office/drawing/2014/main" id="{F393D98C-FD17-D34E-9A11-463DDA212B9F}"/>
                          </a:ext>
                        </a:extLst>
                      </p:cNvPr>
                      <p:cNvCxnSpPr>
                        <a:cxnSpLocks/>
                        <a:stCxn id="7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直線コネクタ 27">
                        <a:extLst>
                          <a:ext uri="{FF2B5EF4-FFF2-40B4-BE49-F238E27FC236}">
                            <a16:creationId xmlns:a16="http://schemas.microsoft.com/office/drawing/2014/main" id="{DD1C562A-FFB7-8549-BDCC-87EEFAA33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CB81D6BC-22A6-994B-8AE2-7B551845E9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テキスト ボックス 32">
                      <a:extLst>
                        <a:ext uri="{FF2B5EF4-FFF2-40B4-BE49-F238E27FC236}">
                          <a16:creationId xmlns:a16="http://schemas.microsoft.com/office/drawing/2014/main" id="{BDF3CC5D-D49A-9143-A10E-72723CCDD0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34" name="テキスト ボックス 33">
                      <a:extLst>
                        <a:ext uri="{FF2B5EF4-FFF2-40B4-BE49-F238E27FC236}">
                          <a16:creationId xmlns:a16="http://schemas.microsoft.com/office/drawing/2014/main" id="{118E4962-E3F7-BE44-A16F-E88C711E3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テキスト ボックス 34">
                          <a:extLst>
                            <a:ext uri="{FF2B5EF4-FFF2-40B4-BE49-F238E27FC236}">
                              <a16:creationId xmlns:a16="http://schemas.microsoft.com/office/drawing/2014/main" id="{8782E688-6D36-9B4C-BA2F-0B7715B65DB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テキスト ボックス 35">
                          <a:extLst>
                            <a:ext uri="{FF2B5EF4-FFF2-40B4-BE49-F238E27FC236}">
                              <a16:creationId xmlns:a16="http://schemas.microsoft.com/office/drawing/2014/main" id="{9615BC3A-2309-D34B-95E7-44570B351DE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544501" y="1022067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DE6A1EB9-9D3F-244F-B9D1-EECAE12EF7B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4E1DC30B-5D1B-8146-96E8-7C0ACEC6B4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形式ニューロン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テキスト ボックス 69">
                      <a:extLst>
                        <a:ext uri="{FF2B5EF4-FFF2-40B4-BE49-F238E27FC236}">
                          <a16:creationId xmlns:a16="http://schemas.microsoft.com/office/drawing/2014/main" id="{3995201E-541D-804A-9D31-5078533060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16877" y="10050446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テキスト ボックス 70">
                      <a:extLst>
                        <a:ext uri="{FF2B5EF4-FFF2-40B4-BE49-F238E27FC236}">
                          <a16:creationId xmlns:a16="http://schemas.microsoft.com/office/drawing/2014/main" id="{961F6D10-3AA2-344A-B851-B72AD6D96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4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E5F9DA29-094A-DD4A-8EFB-ABD96E65E86E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88009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9BB7DF6-5723-E045-8D8E-F2B12600E5D6}"/>
              </a:ext>
            </a:extLst>
          </p:cNvPr>
          <p:cNvGrpSpPr/>
          <p:nvPr/>
        </p:nvGrpSpPr>
        <p:grpSpPr>
          <a:xfrm>
            <a:off x="6320322" y="9610262"/>
            <a:ext cx="8567356" cy="3064791"/>
            <a:chOff x="11054452" y="4227864"/>
            <a:chExt cx="8567356" cy="30647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349AEEDD-0B84-404D-9DAA-6D5F0F805A74}"/>
                    </a:ext>
                  </a:extLst>
                </p:cNvPr>
                <p:cNvSpPr txBox="1"/>
                <p:nvPr/>
              </p:nvSpPr>
              <p:spPr>
                <a:xfrm>
                  <a:off x="12330455" y="4227864"/>
                  <a:ext cx="7291353" cy="13281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        (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0)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&amp;0         (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&lt;0)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kumimoji="1" lang="en-US" altLang="ja-JP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349AEEDD-0B84-404D-9DAA-6D5F0F805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30455" y="4227864"/>
                  <a:ext cx="7291353" cy="1328120"/>
                </a:xfrm>
                <a:prstGeom prst="rect">
                  <a:avLst/>
                </a:prstGeom>
                <a:blipFill>
                  <a:blip r:embed="rId3"/>
                  <a:stretch>
                    <a:fillRect t="-207619" b="-2990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角丸四角形吹き出し 104">
              <a:extLst>
                <a:ext uri="{FF2B5EF4-FFF2-40B4-BE49-F238E27FC236}">
                  <a16:creationId xmlns:a16="http://schemas.microsoft.com/office/drawing/2014/main" id="{502C38B7-D68C-D14F-ABA5-0EB20DF20773}"/>
                </a:ext>
              </a:extLst>
            </p:cNvPr>
            <p:cNvSpPr/>
            <p:nvPr/>
          </p:nvSpPr>
          <p:spPr>
            <a:xfrm>
              <a:off x="11054452" y="5833801"/>
              <a:ext cx="3969306" cy="1458854"/>
            </a:xfrm>
            <a:prstGeom prst="wedgeRoundRectCallout">
              <a:avLst>
                <a:gd name="adj1" fmla="val 28017"/>
                <a:gd name="adj2" fmla="val -82225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>
                  <a:solidFill>
                    <a:schemeClr val="accent2"/>
                  </a:solidFill>
                </a:rPr>
                <a:t>活性化関数</a:t>
              </a:r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2D5933FC-0F03-AC47-A530-1C2DA0AA278E}"/>
              </a:ext>
            </a:extLst>
          </p:cNvPr>
          <p:cNvGrpSpPr/>
          <p:nvPr/>
        </p:nvGrpSpPr>
        <p:grpSpPr>
          <a:xfrm>
            <a:off x="12608796" y="8972983"/>
            <a:ext cx="5990814" cy="3842956"/>
            <a:chOff x="7980485" y="9191709"/>
            <a:chExt cx="6713032" cy="3842956"/>
          </a:xfrm>
        </p:grpSpPr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EDAD4D-D71B-3440-9296-6CA5DF39E7D6}"/>
                </a:ext>
              </a:extLst>
            </p:cNvPr>
            <p:cNvCxnSpPr/>
            <p:nvPr/>
          </p:nvCxnSpPr>
          <p:spPr>
            <a:xfrm>
              <a:off x="7980485" y="12435620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B6F886D9-663C-D64E-8F22-B725CFA941B5}"/>
                </a:ext>
              </a:extLst>
            </p:cNvPr>
            <p:cNvCxnSpPr/>
            <p:nvPr/>
          </p:nvCxnSpPr>
          <p:spPr>
            <a:xfrm>
              <a:off x="8081019" y="12435620"/>
              <a:ext cx="55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E18AB94E-8079-014B-88B6-9A60A00F7E2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68901" y="11437092"/>
              <a:ext cx="31497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BB62E45A-BB73-AB4E-8CDD-B8B354A9C021}"/>
                    </a:ext>
                  </a:extLst>
                </p:cNvPr>
                <p:cNvSpPr txBox="1"/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E1714CF0-FB21-B24E-B23C-2CCA2844B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297" y="12449761"/>
                  <a:ext cx="1250979" cy="58490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84BE3F60-7093-9647-855D-0978EA2EDB35}"/>
                    </a:ext>
                  </a:extLst>
                </p:cNvPr>
                <p:cNvSpPr txBox="1"/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23E776-50E4-F747-8FAD-56D1EADC5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4498" y="9191709"/>
                  <a:ext cx="1250979" cy="584904"/>
                </a:xfrm>
                <a:prstGeom prst="rect">
                  <a:avLst/>
                </a:prstGeom>
                <a:blipFill>
                  <a:blip r:embed="rId12"/>
                  <a:stretch>
                    <a:fillRect l="-1010" b="-212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99B93333-BCF3-E841-9E86-BA2DA97BD16D}"/>
                    </a:ext>
                  </a:extLst>
                </p:cNvPr>
                <p:cNvSpPr txBox="1"/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940C4447-0528-4E44-907A-29095179F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538" y="12058172"/>
                  <a:ext cx="1250979" cy="58490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7A4E12A-07AF-5E4B-976D-AA4E26B08AC2}"/>
                </a:ext>
              </a:extLst>
            </p:cNvPr>
            <p:cNvSpPr txBox="1"/>
            <p:nvPr/>
          </p:nvSpPr>
          <p:spPr>
            <a:xfrm>
              <a:off x="9816324" y="10462886"/>
              <a:ext cx="12509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0" dirty="0"/>
                <a:t>1</a:t>
              </a:r>
            </a:p>
          </p:txBody>
        </p:sp>
        <p:sp>
          <p:nvSpPr>
            <p:cNvPr id="114" name="円/楕円 113">
              <a:extLst>
                <a:ext uri="{FF2B5EF4-FFF2-40B4-BE49-F238E27FC236}">
                  <a16:creationId xmlns:a16="http://schemas.microsoft.com/office/drawing/2014/main" id="{D4A3E8BB-BA6F-B547-9E9E-FBE155AD2E85}"/>
                </a:ext>
              </a:extLst>
            </p:cNvPr>
            <p:cNvSpPr/>
            <p:nvPr/>
          </p:nvSpPr>
          <p:spPr>
            <a:xfrm>
              <a:off x="10659481" y="12267967"/>
              <a:ext cx="324000" cy="32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15" name="円/楕円 114">
              <a:extLst>
                <a:ext uri="{FF2B5EF4-FFF2-40B4-BE49-F238E27FC236}">
                  <a16:creationId xmlns:a16="http://schemas.microsoft.com/office/drawing/2014/main" id="{B0FBA22F-384E-3349-A473-872F1FD77F94}"/>
                </a:ext>
              </a:extLst>
            </p:cNvPr>
            <p:cNvSpPr/>
            <p:nvPr/>
          </p:nvSpPr>
          <p:spPr>
            <a:xfrm>
              <a:off x="10664415" y="10592834"/>
              <a:ext cx="324000" cy="324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E90F45A-391C-5C45-9BA1-8A6A774E1EB6}"/>
                </a:ext>
              </a:extLst>
            </p:cNvPr>
            <p:cNvCxnSpPr/>
            <p:nvPr/>
          </p:nvCxnSpPr>
          <p:spPr>
            <a:xfrm>
              <a:off x="10843783" y="10740664"/>
              <a:ext cx="2863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1833A323-E06A-F541-B3F7-A4609907F262}"/>
              </a:ext>
            </a:extLst>
          </p:cNvPr>
          <p:cNvGrpSpPr/>
          <p:nvPr/>
        </p:nvGrpSpPr>
        <p:grpSpPr>
          <a:xfrm>
            <a:off x="4806159" y="6675530"/>
            <a:ext cx="5703435" cy="2174144"/>
            <a:chOff x="5398734" y="4902056"/>
            <a:chExt cx="5198417" cy="21741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0478EC86-151B-2F47-BC59-630C84AE3F52}"/>
                    </a:ext>
                  </a:extLst>
                </p:cNvPr>
                <p:cNvSpPr txBox="1"/>
                <p:nvPr/>
              </p:nvSpPr>
              <p:spPr>
                <a:xfrm>
                  <a:off x="5617058" y="5116503"/>
                  <a:ext cx="4980093" cy="1650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と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おく</m:t>
                        </m:r>
                      </m:oMath>
                    </m:oMathPara>
                  </a14:m>
                  <a:endParaRPr kumimoji="1" lang="en-US" altLang="ja-JP" b="0" i="1" dirty="0">
                    <a:solidFill>
                      <a:schemeClr val="accent2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0478EC86-151B-2F47-BC59-630C84AE3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58" y="5116503"/>
                  <a:ext cx="4980093" cy="1650580"/>
                </a:xfrm>
                <a:prstGeom prst="rect">
                  <a:avLst/>
                </a:prstGeom>
                <a:blipFill>
                  <a:blip r:embed="rId14"/>
                  <a:stretch>
                    <a:fillRect l="-2778" t="-106923" b="-16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角丸四角形吹き出し 118">
              <a:extLst>
                <a:ext uri="{FF2B5EF4-FFF2-40B4-BE49-F238E27FC236}">
                  <a16:creationId xmlns:a16="http://schemas.microsoft.com/office/drawing/2014/main" id="{0ECD6AD3-9C1F-4A4A-85BF-3B4DEE563FA6}"/>
                </a:ext>
              </a:extLst>
            </p:cNvPr>
            <p:cNvSpPr/>
            <p:nvPr/>
          </p:nvSpPr>
          <p:spPr>
            <a:xfrm>
              <a:off x="5398734" y="4902056"/>
              <a:ext cx="5198417" cy="2174144"/>
            </a:xfrm>
            <a:prstGeom prst="wedgeRoundRectCallout">
              <a:avLst>
                <a:gd name="adj1" fmla="val -37809"/>
                <a:gd name="adj2" fmla="val 66779"/>
                <a:gd name="adj3" fmla="val 16667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48448DC2-019C-3140-82E7-9A9B9339B38A}"/>
              </a:ext>
            </a:extLst>
          </p:cNvPr>
          <p:cNvGrpSpPr/>
          <p:nvPr/>
        </p:nvGrpSpPr>
        <p:grpSpPr>
          <a:xfrm>
            <a:off x="76989" y="5710964"/>
            <a:ext cx="6583937" cy="7182999"/>
            <a:chOff x="704797" y="4892084"/>
            <a:chExt cx="6583937" cy="7182999"/>
          </a:xfrm>
        </p:grpSpPr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DAF857EA-BD9E-F74C-B25E-793641C85278}"/>
                </a:ext>
              </a:extLst>
            </p:cNvPr>
            <p:cNvGrpSpPr/>
            <p:nvPr/>
          </p:nvGrpSpPr>
          <p:grpSpPr>
            <a:xfrm>
              <a:off x="829073" y="6619414"/>
              <a:ext cx="6459661" cy="5455669"/>
              <a:chOff x="829073" y="6641716"/>
              <a:chExt cx="6459661" cy="5455669"/>
            </a:xfrm>
          </p:grpSpPr>
          <p:sp>
            <p:nvSpPr>
              <p:cNvPr id="131" name="円/楕円 85">
                <a:extLst>
                  <a:ext uri="{FF2B5EF4-FFF2-40B4-BE49-F238E27FC236}">
                    <a16:creationId xmlns:a16="http://schemas.microsoft.com/office/drawing/2014/main" id="{54080964-5583-BE43-B8D6-E1EAEF3E5ED3}"/>
                  </a:ext>
                </a:extLst>
              </p:cNvPr>
              <p:cNvSpPr/>
              <p:nvPr/>
            </p:nvSpPr>
            <p:spPr>
              <a:xfrm>
                <a:off x="4768734" y="831849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4808081C-6E60-B14A-A5B2-F41D9908B377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>
                <a:off x="6028734" y="8948648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481AB3BD-81C1-DF4B-ACE6-9439353CE808}"/>
                  </a:ext>
                </a:extLst>
              </p:cNvPr>
              <p:cNvCxnSpPr>
                <a:cxnSpLocks/>
                <a:stCxn id="140" idx="6"/>
              </p:cNvCxnSpPr>
              <p:nvPr/>
            </p:nvCxnSpPr>
            <p:spPr>
              <a:xfrm flipV="1">
                <a:off x="3367045" y="9325422"/>
                <a:ext cx="1586212" cy="2141813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テキスト ボックス 133">
                    <a:extLst>
                      <a:ext uri="{FF2B5EF4-FFF2-40B4-BE49-F238E27FC236}">
                        <a16:creationId xmlns:a16="http://schemas.microsoft.com/office/drawing/2014/main" id="{129E9A0A-D4BF-E64B-8F04-8C2603776211}"/>
                      </a:ext>
                    </a:extLst>
                  </p:cNvPr>
                  <p:cNvSpPr txBox="1"/>
                  <p:nvPr/>
                </p:nvSpPr>
                <p:spPr>
                  <a:xfrm>
                    <a:off x="829073" y="8325023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59" name="テキスト ボックス 58">
                    <a:extLst>
                      <a:ext uri="{FF2B5EF4-FFF2-40B4-BE49-F238E27FC236}">
                        <a16:creationId xmlns:a16="http://schemas.microsoft.com/office/drawing/2014/main" id="{04A9801E-3943-4C86-BD60-CB1D99658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073" y="8325023"/>
                    <a:ext cx="1250979" cy="5849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テキスト ボックス 134">
                    <a:extLst>
                      <a:ext uri="{FF2B5EF4-FFF2-40B4-BE49-F238E27FC236}">
                        <a16:creationId xmlns:a16="http://schemas.microsoft.com/office/drawing/2014/main" id="{EE6C8CC0-08CE-3F40-B547-93768E25E7BE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066" y="8316288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60" name="テキスト ボックス 59">
                    <a:extLst>
                      <a:ext uri="{FF2B5EF4-FFF2-40B4-BE49-F238E27FC236}">
                        <a16:creationId xmlns:a16="http://schemas.microsoft.com/office/drawing/2014/main" id="{74B70F9C-D3BA-41B1-AAC3-B2029AC5C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0066" y="8316288"/>
                    <a:ext cx="1250979" cy="58490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75A4D523-2E91-F747-8E1F-FEAE44DDE359}"/>
                  </a:ext>
                </a:extLst>
              </p:cNvPr>
              <p:cNvCxnSpPr>
                <a:cxnSpLocks/>
                <a:stCxn id="138" idx="6"/>
                <a:endCxn id="131" idx="1"/>
              </p:cNvCxnSpPr>
              <p:nvPr/>
            </p:nvCxnSpPr>
            <p:spPr>
              <a:xfrm>
                <a:off x="3367045" y="7299857"/>
                <a:ext cx="1586212" cy="1203208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A53705CF-CB16-7647-AE07-FCF75E1ECFEB}"/>
                  </a:ext>
                </a:extLst>
              </p:cNvPr>
              <p:cNvCxnSpPr>
                <a:cxnSpLocks/>
                <a:stCxn id="139" idx="6"/>
                <a:endCxn id="131" idx="2"/>
              </p:cNvCxnSpPr>
              <p:nvPr/>
            </p:nvCxnSpPr>
            <p:spPr>
              <a:xfrm>
                <a:off x="3367045" y="8948648"/>
                <a:ext cx="1401689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円/楕円 101">
                <a:extLst>
                  <a:ext uri="{FF2B5EF4-FFF2-40B4-BE49-F238E27FC236}">
                    <a16:creationId xmlns:a16="http://schemas.microsoft.com/office/drawing/2014/main" id="{EAC586D3-9456-FF46-ACBE-5E9B2A7CAAFD}"/>
                  </a:ext>
                </a:extLst>
              </p:cNvPr>
              <p:cNvSpPr/>
              <p:nvPr/>
            </p:nvSpPr>
            <p:spPr>
              <a:xfrm>
                <a:off x="2107045" y="6669707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円/楕円 102">
                <a:extLst>
                  <a:ext uri="{FF2B5EF4-FFF2-40B4-BE49-F238E27FC236}">
                    <a16:creationId xmlns:a16="http://schemas.microsoft.com/office/drawing/2014/main" id="{9CEE7AA5-7195-7C41-97B1-CF2E13887C1E}"/>
                  </a:ext>
                </a:extLst>
              </p:cNvPr>
              <p:cNvSpPr/>
              <p:nvPr/>
            </p:nvSpPr>
            <p:spPr>
              <a:xfrm>
                <a:off x="2107045" y="8318498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円/楕円 103">
                <a:extLst>
                  <a:ext uri="{FF2B5EF4-FFF2-40B4-BE49-F238E27FC236}">
                    <a16:creationId xmlns:a16="http://schemas.microsoft.com/office/drawing/2014/main" id="{E9DF5858-EBFE-F94C-AF0C-CD68FD781E37}"/>
                  </a:ext>
                </a:extLst>
              </p:cNvPr>
              <p:cNvSpPr/>
              <p:nvPr/>
            </p:nvSpPr>
            <p:spPr>
              <a:xfrm>
                <a:off x="2107045" y="1083708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01B04B04-BE4B-714C-B01A-C5D88CBEF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7299857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>
                <a:extLst>
                  <a:ext uri="{FF2B5EF4-FFF2-40B4-BE49-F238E27FC236}">
                    <a16:creationId xmlns:a16="http://schemas.microsoft.com/office/drawing/2014/main" id="{09AEB7C7-730D-E142-9DBA-BA78CAE1FD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688" y="8948648"/>
                <a:ext cx="1260000" cy="13088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1EE088AD-5812-9040-A7BE-19AB56428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11467235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テキスト ボックス 143">
                    <a:extLst>
                      <a:ext uri="{FF2B5EF4-FFF2-40B4-BE49-F238E27FC236}">
                        <a16:creationId xmlns:a16="http://schemas.microsoft.com/office/drawing/2014/main" id="{2843E4F5-795B-CA4D-9DD8-92FB3028EA4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51" y="10837927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3A8FCA66-3366-41CF-9E94-3AEE5BE81E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51" y="10837927"/>
                    <a:ext cx="1250979" cy="58491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B49081B9-E79A-F04C-BE23-5ADC052F823A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50" y="6641716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4950DBD3-47E0-4E82-BF0C-EDB0B1FB83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50" y="6641716"/>
                    <a:ext cx="1250979" cy="58491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テキスト ボックス 145">
                    <a:extLst>
                      <a:ext uri="{FF2B5EF4-FFF2-40B4-BE49-F238E27FC236}">
                        <a16:creationId xmlns:a16="http://schemas.microsoft.com/office/drawing/2014/main" id="{F9577CDA-5939-1E4C-9083-880C5EF74D1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1784" y="8315864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テキスト ボックス 109">
                    <a:extLst>
                      <a:ext uri="{FF2B5EF4-FFF2-40B4-BE49-F238E27FC236}">
                        <a16:creationId xmlns:a16="http://schemas.microsoft.com/office/drawing/2014/main" id="{64EA002C-43F4-CA4E-8183-B4B540FD2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1784" y="8315864"/>
                    <a:ext cx="1250979" cy="58491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テキスト ボックス 146">
                    <a:extLst>
                      <a:ext uri="{FF2B5EF4-FFF2-40B4-BE49-F238E27FC236}">
                        <a16:creationId xmlns:a16="http://schemas.microsoft.com/office/drawing/2014/main" id="{779D7379-4C89-6B4A-A0B9-ED43EFAF2E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62" y="9735964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テキスト ボックス 110">
                    <a:extLst>
                      <a:ext uri="{FF2B5EF4-FFF2-40B4-BE49-F238E27FC236}">
                        <a16:creationId xmlns:a16="http://schemas.microsoft.com/office/drawing/2014/main" id="{DD50B245-BD1A-2F40-96E8-106D1439EC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62" y="9735964"/>
                    <a:ext cx="1250979" cy="5849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テキスト ボックス 147">
                    <a:extLst>
                      <a:ext uri="{FF2B5EF4-FFF2-40B4-BE49-F238E27FC236}">
                        <a16:creationId xmlns:a16="http://schemas.microsoft.com/office/drawing/2014/main" id="{FE9C0973-F11D-D943-9673-BCB7045A6A14}"/>
                      </a:ext>
                    </a:extLst>
                  </p:cNvPr>
                  <p:cNvSpPr txBox="1"/>
                  <p:nvPr/>
                </p:nvSpPr>
                <p:spPr>
                  <a:xfrm>
                    <a:off x="3438861" y="7078600"/>
                    <a:ext cx="125097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テキスト ボックス 111">
                    <a:extLst>
                      <a:ext uri="{FF2B5EF4-FFF2-40B4-BE49-F238E27FC236}">
                        <a16:creationId xmlns:a16="http://schemas.microsoft.com/office/drawing/2014/main" id="{7A6AEA5D-0017-C445-9F22-60D7D5C13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8861" y="7078600"/>
                    <a:ext cx="1250979" cy="58491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テキスト ボックス 148">
                    <a:extLst>
                      <a:ext uri="{FF2B5EF4-FFF2-40B4-BE49-F238E27FC236}">
                        <a16:creationId xmlns:a16="http://schemas.microsoft.com/office/drawing/2014/main" id="{68D2E2FC-A816-D548-903D-990AF082A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173415" y="9753553"/>
                    <a:ext cx="125097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ja-JP" sz="4800" b="0" dirty="0"/>
                  </a:p>
                </p:txBody>
              </p:sp>
            </mc:Choice>
            <mc:Fallback xmlns="">
              <p:sp>
                <p:nvSpPr>
                  <p:cNvPr id="113" name="テキスト ボックス 112">
                    <a:extLst>
                      <a:ext uri="{FF2B5EF4-FFF2-40B4-BE49-F238E27FC236}">
                        <a16:creationId xmlns:a16="http://schemas.microsoft.com/office/drawing/2014/main" id="{E38E121B-DF32-D34D-9461-B903DCA69F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3415" y="9753553"/>
                    <a:ext cx="1250979" cy="8309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グループ化 121">
              <a:extLst>
                <a:ext uri="{FF2B5EF4-FFF2-40B4-BE49-F238E27FC236}">
                  <a16:creationId xmlns:a16="http://schemas.microsoft.com/office/drawing/2014/main" id="{43896D33-344D-4D4D-8C34-64FECF3E3F8D}"/>
                </a:ext>
              </a:extLst>
            </p:cNvPr>
            <p:cNvGrpSpPr/>
            <p:nvPr/>
          </p:nvGrpSpPr>
          <p:grpSpPr>
            <a:xfrm>
              <a:off x="704797" y="4892084"/>
              <a:ext cx="4732533" cy="3410637"/>
              <a:chOff x="704797" y="4892084"/>
              <a:chExt cx="4732533" cy="3410637"/>
            </a:xfrm>
          </p:grpSpPr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E6C2C251-2893-D84B-B7DC-747CCCFBC037}"/>
                  </a:ext>
                </a:extLst>
              </p:cNvPr>
              <p:cNvCxnSpPr>
                <a:cxnSpLocks/>
                <a:stCxn id="124" idx="6"/>
              </p:cNvCxnSpPr>
              <p:nvPr/>
            </p:nvCxnSpPr>
            <p:spPr>
              <a:xfrm>
                <a:off x="3367045" y="5550225"/>
                <a:ext cx="1763755" cy="2752496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円/楕円 101">
                <a:extLst>
                  <a:ext uri="{FF2B5EF4-FFF2-40B4-BE49-F238E27FC236}">
                    <a16:creationId xmlns:a16="http://schemas.microsoft.com/office/drawing/2014/main" id="{4FDBB919-A23A-CF44-AAF1-16A0C53052E0}"/>
                  </a:ext>
                </a:extLst>
              </p:cNvPr>
              <p:cNvSpPr/>
              <p:nvPr/>
            </p:nvSpPr>
            <p:spPr>
              <a:xfrm>
                <a:off x="2107045" y="4920075"/>
                <a:ext cx="1260000" cy="12603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D4715149-CF83-944E-82A8-CE1774BB3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688" y="5550225"/>
                <a:ext cx="1260000" cy="0"/>
              </a:xfrm>
              <a:prstGeom prst="line">
                <a:avLst/>
              </a:prstGeom>
              <a:ln w="5715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テキスト ボックス 126">
                    <a:extLst>
                      <a:ext uri="{FF2B5EF4-FFF2-40B4-BE49-F238E27FC236}">
                        <a16:creationId xmlns:a16="http://schemas.microsoft.com/office/drawing/2014/main" id="{43AA6AFB-4925-8E44-8F29-CFC63CA0F69D}"/>
                      </a:ext>
                    </a:extLst>
                  </p:cNvPr>
                  <p:cNvSpPr txBox="1"/>
                  <p:nvPr/>
                </p:nvSpPr>
                <p:spPr>
                  <a:xfrm>
                    <a:off x="704797" y="4892084"/>
                    <a:ext cx="1513685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78" name="テキスト ボックス 77">
                    <a:extLst>
                      <a:ext uri="{FF2B5EF4-FFF2-40B4-BE49-F238E27FC236}">
                        <a16:creationId xmlns:a16="http://schemas.microsoft.com/office/drawing/2014/main" id="{5082F41C-770C-4F4D-A6B1-2D64EE6B23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797" y="4892084"/>
                    <a:ext cx="1513685" cy="58491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E73ADEB7-7249-DE4D-95FD-B3F3F4070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5771" y="5557568"/>
                    <a:ext cx="1831559" cy="584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kumimoji="1" lang="ja-JP" alt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54B38D67-2F98-49CA-9720-D370A0191A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5771" y="5557568"/>
                    <a:ext cx="1831559" cy="58491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3902A937-C9FA-884F-A6D8-BB3C5320D26A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BBF00CD8-4156-1E43-9649-C5384DE3B0AC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BBF00CD8-4156-1E43-9649-C5384DE3B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21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B13B2303-188A-9B42-8961-797F46CC1206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0059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単純パーセプトロンで</a:t>
            </a:r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0</a:t>
            </a:r>
            <a:r>
              <a:rPr lang="ja-JP" altLang="en-US"/>
              <a:t>と</a:t>
            </a:r>
            <a:r>
              <a:rPr lang="en-US" altLang="ja-JP" dirty="0"/>
              <a:t>1</a:t>
            </a:r>
            <a:r>
              <a:rPr lang="ja-JP" altLang="en-US"/>
              <a:t>に分類</a:t>
            </a:r>
          </a:p>
        </p:txBody>
      </p: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FDECA3DD-C8FC-3F41-918E-BE43805FCAE3}"/>
              </a:ext>
            </a:extLst>
          </p:cNvPr>
          <p:cNvGrpSpPr/>
          <p:nvPr/>
        </p:nvGrpSpPr>
        <p:grpSpPr>
          <a:xfrm>
            <a:off x="72526" y="5405921"/>
            <a:ext cx="17814919" cy="7551795"/>
            <a:chOff x="72526" y="5405921"/>
            <a:chExt cx="17814919" cy="7551795"/>
          </a:xfrm>
        </p:grpSpPr>
        <p:grpSp>
          <p:nvGrpSpPr>
            <p:cNvPr id="156" name="グループ化 155">
              <a:extLst>
                <a:ext uri="{FF2B5EF4-FFF2-40B4-BE49-F238E27FC236}">
                  <a16:creationId xmlns:a16="http://schemas.microsoft.com/office/drawing/2014/main" id="{97D81CDF-4463-8941-BE29-E5D130AB1233}"/>
                </a:ext>
              </a:extLst>
            </p:cNvPr>
            <p:cNvGrpSpPr/>
            <p:nvPr/>
          </p:nvGrpSpPr>
          <p:grpSpPr>
            <a:xfrm>
              <a:off x="72526" y="7007690"/>
              <a:ext cx="6134902" cy="4207767"/>
              <a:chOff x="10187642" y="8441738"/>
              <a:chExt cx="6134902" cy="4207767"/>
            </a:xfrm>
          </p:grpSpPr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11270423-A33A-8C4B-95FD-10F682EA12F9}"/>
                  </a:ext>
                </a:extLst>
              </p:cNvPr>
              <p:cNvGrpSpPr/>
              <p:nvPr/>
            </p:nvGrpSpPr>
            <p:grpSpPr>
              <a:xfrm>
                <a:off x="10187642" y="8441738"/>
                <a:ext cx="6134902" cy="4207767"/>
                <a:chOff x="10187642" y="8569754"/>
                <a:chExt cx="6134902" cy="4207767"/>
              </a:xfrm>
            </p:grpSpPr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4D1BCB8D-7060-D84C-81A1-FEF7FA36D180}"/>
                    </a:ext>
                  </a:extLst>
                </p:cNvPr>
                <p:cNvGrpSpPr/>
                <p:nvPr/>
              </p:nvGrpSpPr>
              <p:grpSpPr>
                <a:xfrm>
                  <a:off x="10187642" y="8569754"/>
                  <a:ext cx="6134902" cy="4207767"/>
                  <a:chOff x="9803594" y="8569754"/>
                  <a:chExt cx="6134902" cy="4207767"/>
                </a:xfrm>
              </p:grpSpPr>
              <p:grpSp>
                <p:nvGrpSpPr>
                  <p:cNvPr id="163" name="グループ化 162">
                    <a:extLst>
                      <a:ext uri="{FF2B5EF4-FFF2-40B4-BE49-F238E27FC236}">
                        <a16:creationId xmlns:a16="http://schemas.microsoft.com/office/drawing/2014/main" id="{7AED27C8-5708-E447-B33A-72DD3C1076AF}"/>
                      </a:ext>
                    </a:extLst>
                  </p:cNvPr>
                  <p:cNvGrpSpPr/>
                  <p:nvPr/>
                </p:nvGrpSpPr>
                <p:grpSpPr>
                  <a:xfrm>
                    <a:off x="9803594" y="8569754"/>
                    <a:ext cx="6134902" cy="3758276"/>
                    <a:chOff x="11473034" y="8382933"/>
                    <a:chExt cx="6134902" cy="3758276"/>
                  </a:xfrm>
                </p:grpSpPr>
                <p:grpSp>
                  <p:nvGrpSpPr>
                    <p:cNvPr id="165" name="グループ化 164">
                      <a:extLst>
                        <a:ext uri="{FF2B5EF4-FFF2-40B4-BE49-F238E27FC236}">
                          <a16:creationId xmlns:a16="http://schemas.microsoft.com/office/drawing/2014/main" id="{F5D8B624-BA75-6741-9617-E5CB0E32F0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97469" y="9276428"/>
                      <a:ext cx="5010467" cy="2520000"/>
                      <a:chOff x="12048829" y="9276428"/>
                      <a:chExt cx="5010467" cy="2520000"/>
                    </a:xfrm>
                  </p:grpSpPr>
                  <p:sp>
                    <p:nvSpPr>
                      <p:cNvPr id="171" name="円/楕円 170">
                        <a:extLst>
                          <a:ext uri="{FF2B5EF4-FFF2-40B4-BE49-F238E27FC236}">
                            <a16:creationId xmlns:a16="http://schemas.microsoft.com/office/drawing/2014/main" id="{AB5C5E97-E1B0-B647-A16C-5360D5D0E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07297" y="9276428"/>
                        <a:ext cx="2520000" cy="252000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cxnSp>
                    <p:nvCxnSpPr>
                      <p:cNvPr id="172" name="直線コネクタ 171">
                        <a:extLst>
                          <a:ext uri="{FF2B5EF4-FFF2-40B4-BE49-F238E27FC236}">
                            <a16:creationId xmlns:a16="http://schemas.microsoft.com/office/drawing/2014/main" id="{BB7F8AFB-0443-8A44-B2C0-449D77A769B6}"/>
                          </a:ext>
                        </a:extLst>
                      </p:cNvPr>
                      <p:cNvCxnSpPr>
                        <a:cxnSpLocks/>
                        <a:stCxn id="171" idx="6"/>
                      </p:cNvCxnSpPr>
                      <p:nvPr/>
                    </p:nvCxnSpPr>
                    <p:spPr>
                      <a:xfrm flipV="1">
                        <a:off x="15727296" y="10523050"/>
                        <a:ext cx="1332000" cy="13378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3" name="直線コネクタ 172">
                        <a:extLst>
                          <a:ext uri="{FF2B5EF4-FFF2-40B4-BE49-F238E27FC236}">
                            <a16:creationId xmlns:a16="http://schemas.microsoft.com/office/drawing/2014/main" id="{A418416F-88A9-734B-98BD-96CB948DEC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9800000">
                        <a:off x="12049433" y="11387398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直線コネクタ 173">
                        <a:extLst>
                          <a:ext uri="{FF2B5EF4-FFF2-40B4-BE49-F238E27FC236}">
                            <a16:creationId xmlns:a16="http://schemas.microsoft.com/office/drawing/2014/main" id="{35ABE583-7D3E-2D4B-B9A5-45BF8A8D9C3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800000">
                        <a:off x="12048829" y="9711206"/>
                        <a:ext cx="1332000" cy="0"/>
                      </a:xfrm>
                      <a:prstGeom prst="line">
                        <a:avLst/>
                      </a:prstGeom>
                      <a:ln w="57150"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6" name="テキスト ボックス 165">
                      <a:extLst>
                        <a:ext uri="{FF2B5EF4-FFF2-40B4-BE49-F238E27FC236}">
                          <a16:creationId xmlns:a16="http://schemas.microsoft.com/office/drawing/2014/main" id="{EE358D69-C5D9-134C-8C0E-05A4CA4F16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3034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入力</a:t>
                      </a:r>
                      <a:endParaRPr kumimoji="1" lang="ja-JP" altLang="en-US" sz="3200"/>
                    </a:p>
                  </p:txBody>
                </p:sp>
                <p:sp>
                  <p:nvSpPr>
                    <p:cNvPr id="167" name="テキスト ボックス 166">
                      <a:extLst>
                        <a:ext uri="{FF2B5EF4-FFF2-40B4-BE49-F238E27FC236}">
                          <a16:creationId xmlns:a16="http://schemas.microsoft.com/office/drawing/2014/main" id="{B3F47586-9AB6-9343-A935-4480A8187AD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28143" y="8382933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3200"/>
                        <a:t>出力</a:t>
                      </a:r>
                      <a:endParaRPr kumimoji="1" lang="ja-JP" altLang="en-US" sz="32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8" name="テキスト ボックス 167">
                          <a:extLst>
                            <a:ext uri="{FF2B5EF4-FFF2-40B4-BE49-F238E27FC236}">
                              <a16:creationId xmlns:a16="http://schemas.microsoft.com/office/drawing/2014/main" id="{B950A8F3-AA8A-104F-8088-6CB458DD03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68" name="テキスト ボックス 167">
                          <a:extLst>
                            <a:ext uri="{FF2B5EF4-FFF2-40B4-BE49-F238E27FC236}">
                              <a16:creationId xmlns:a16="http://schemas.microsoft.com/office/drawing/2014/main" id="{B950A8F3-AA8A-104F-8088-6CB458DD03E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35023" y="8954515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9" name="テキスト ボックス 168">
                          <a:extLst>
                            <a:ext uri="{FF2B5EF4-FFF2-40B4-BE49-F238E27FC236}">
                              <a16:creationId xmlns:a16="http://schemas.microsoft.com/office/drawing/2014/main" id="{74C56671-5369-D14B-89A5-A2B6325CDD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169" name="テキスト ボックス 168">
                          <a:extLst>
                            <a:ext uri="{FF2B5EF4-FFF2-40B4-BE49-F238E27FC236}">
                              <a16:creationId xmlns:a16="http://schemas.microsoft.com/office/drawing/2014/main" id="{74C56671-5369-D14B-89A5-A2B6325CDD2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893821" y="11556434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212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0" name="テキスト ボックス 169">
                          <a:extLst>
                            <a:ext uri="{FF2B5EF4-FFF2-40B4-BE49-F238E27FC236}">
                              <a16:creationId xmlns:a16="http://schemas.microsoft.com/office/drawing/2014/main" id="{28958B51-3401-D445-AEEA-8293FD83735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8F25B4CD-2A26-4D45-9345-09078A7B64C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258951" y="9856098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4" name="テキスト ボックス 163">
                    <a:extLst>
                      <a:ext uri="{FF2B5EF4-FFF2-40B4-BE49-F238E27FC236}">
                        <a16:creationId xmlns:a16="http://schemas.microsoft.com/office/drawing/2014/main" id="{454500E5-9F9F-9B42-B9E8-3BFDAE4AA36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3441" y="12192746"/>
                    <a:ext cx="392611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パーセプトロン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テキスト ボックス 159">
                      <a:extLst>
                        <a:ext uri="{FF2B5EF4-FFF2-40B4-BE49-F238E27FC236}">
                          <a16:creationId xmlns:a16="http://schemas.microsoft.com/office/drawing/2014/main" id="{75DD4326-361C-704A-89A2-0C875726E8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テキスト ボックス 68">
                      <a:extLst>
                        <a:ext uri="{FF2B5EF4-FFF2-40B4-BE49-F238E27FC236}">
                          <a16:creationId xmlns:a16="http://schemas.microsoft.com/office/drawing/2014/main" id="{5654B1DA-B66C-8C42-8DF3-39B345C1E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06584" y="9221439"/>
                      <a:ext cx="1250979" cy="58477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テキスト ボックス 160">
                      <a:extLst>
                        <a:ext uri="{FF2B5EF4-FFF2-40B4-BE49-F238E27FC236}">
                          <a16:creationId xmlns:a16="http://schemas.microsoft.com/office/drawing/2014/main" id="{7CC6A4A9-9B88-2B4C-A800-500FC8746B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ja-JP" sz="3200" b="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テキスト ボックス 160">
                      <a:extLst>
                        <a:ext uri="{FF2B5EF4-FFF2-40B4-BE49-F238E27FC236}">
                          <a16:creationId xmlns:a16="http://schemas.microsoft.com/office/drawing/2014/main" id="{7CC6A4A9-9B88-2B4C-A800-500FC8746B2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37870" y="10967544"/>
                      <a:ext cx="1250979" cy="58477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2" name="テキスト ボックス 161">
                  <a:extLst>
                    <a:ext uri="{FF2B5EF4-FFF2-40B4-BE49-F238E27FC236}">
                      <a16:creationId xmlns:a16="http://schemas.microsoft.com/office/drawing/2014/main" id="{AEF0C104-0277-1D43-AC65-148D10486561}"/>
                    </a:ext>
                  </a:extLst>
                </p:cNvPr>
                <p:cNvSpPr txBox="1"/>
                <p:nvPr/>
              </p:nvSpPr>
              <p:spPr>
                <a:xfrm>
                  <a:off x="11401304" y="8575646"/>
                  <a:ext cx="125097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>
                      <a:solidFill>
                        <a:schemeClr val="accent2"/>
                      </a:solidFill>
                    </a:rPr>
                    <a:t>重み</a:t>
                  </a:r>
                  <a:endParaRPr kumimoji="1" lang="ja-JP" altLang="en-US" sz="3200">
                    <a:solidFill>
                      <a:schemeClr val="accent2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テキスト ボックス 157">
                    <a:extLst>
                      <a:ext uri="{FF2B5EF4-FFF2-40B4-BE49-F238E27FC236}">
                        <a16:creationId xmlns:a16="http://schemas.microsoft.com/office/drawing/2014/main" id="{C2005895-CEE2-DE4E-948D-60C2E8FB1E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3200"/>
                      <a:t>閾値</a:t>
                    </a:r>
                    <a:endParaRPr kumimoji="1" lang="en-US" altLang="ja-JP" sz="3200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32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ja-JP" altLang="en-US" sz="3200"/>
                  </a:p>
                </p:txBody>
              </p:sp>
            </mc:Choice>
            <mc:Fallback xmlns="">
              <p:sp>
                <p:nvSpPr>
                  <p:cNvPr id="76" name="テキスト ボックス 75">
                    <a:extLst>
                      <a:ext uri="{FF2B5EF4-FFF2-40B4-BE49-F238E27FC236}">
                        <a16:creationId xmlns:a16="http://schemas.microsoft.com/office/drawing/2014/main" id="{67F1CBA6-E465-A24E-9101-0948D0C02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19513" y="10056712"/>
                    <a:ext cx="1250979" cy="10773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00" t="-7059" r="-100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F3546F80-5CAE-B343-BBFF-FEB1F961FD62}"/>
                </a:ext>
              </a:extLst>
            </p:cNvPr>
            <p:cNvGrpSpPr/>
            <p:nvPr/>
          </p:nvGrpSpPr>
          <p:grpSpPr>
            <a:xfrm>
              <a:off x="7059397" y="5405921"/>
              <a:ext cx="10828048" cy="7551795"/>
              <a:chOff x="7059397" y="5405921"/>
              <a:chExt cx="10828048" cy="7551795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50505311-4450-F147-92BB-2962940CE196}"/>
                  </a:ext>
                </a:extLst>
              </p:cNvPr>
              <p:cNvGrpSpPr/>
              <p:nvPr/>
            </p:nvGrpSpPr>
            <p:grpSpPr>
              <a:xfrm>
                <a:off x="13217614" y="6055118"/>
                <a:ext cx="2796433" cy="1474973"/>
                <a:chOff x="12897510" y="6559198"/>
                <a:chExt cx="2796433" cy="1474973"/>
              </a:xfrm>
            </p:grpSpPr>
            <p:grpSp>
              <p:nvGrpSpPr>
                <p:cNvPr id="66" name="グループ化 65">
                  <a:extLst>
                    <a:ext uri="{FF2B5EF4-FFF2-40B4-BE49-F238E27FC236}">
                      <a16:creationId xmlns:a16="http://schemas.microsoft.com/office/drawing/2014/main" id="{456BC8F9-0357-704C-9427-81B10F635607}"/>
                    </a:ext>
                  </a:extLst>
                </p:cNvPr>
                <p:cNvGrpSpPr/>
                <p:nvPr/>
              </p:nvGrpSpPr>
              <p:grpSpPr>
                <a:xfrm>
                  <a:off x="12897510" y="6559198"/>
                  <a:ext cx="2751829" cy="584775"/>
                  <a:chOff x="13370832" y="8496225"/>
                  <a:chExt cx="2751829" cy="584775"/>
                </a:xfrm>
              </p:grpSpPr>
              <p:sp>
                <p:nvSpPr>
                  <p:cNvPr id="59" name="円/楕円 58">
                    <a:extLst>
                      <a:ext uri="{FF2B5EF4-FFF2-40B4-BE49-F238E27FC236}">
                        <a16:creationId xmlns:a16="http://schemas.microsoft.com/office/drawing/2014/main" id="{59EA7EC1-D045-6043-97F6-1B65360F4FBB}"/>
                      </a:ext>
                    </a:extLst>
                  </p:cNvPr>
                  <p:cNvSpPr/>
                  <p:nvPr/>
                </p:nvSpPr>
                <p:spPr>
                  <a:xfrm>
                    <a:off x="13443879" y="8563462"/>
                    <a:ext cx="432000" cy="432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3CA19453-4689-F748-B2EC-6D5AAB9ABA12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0832" y="8496225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kumimoji="1" lang="en-US" altLang="ja-JP" sz="3200" dirty="0"/>
                      <a:t>TRUE(1)</a:t>
                    </a:r>
                    <a:endParaRPr kumimoji="1" lang="ja-JP" altLang="en-US" sz="3200"/>
                  </a:p>
                </p:txBody>
              </p:sp>
            </p:grp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043A4D7E-D39F-3E4E-B2C6-F7E57677F7D9}"/>
                    </a:ext>
                  </a:extLst>
                </p:cNvPr>
                <p:cNvGrpSpPr/>
                <p:nvPr/>
              </p:nvGrpSpPr>
              <p:grpSpPr>
                <a:xfrm>
                  <a:off x="12942114" y="7449396"/>
                  <a:ext cx="2751829" cy="584775"/>
                  <a:chOff x="13415436" y="9096497"/>
                  <a:chExt cx="2751829" cy="584775"/>
                </a:xfrm>
              </p:grpSpPr>
              <p:sp>
                <p:nvSpPr>
                  <p:cNvPr id="60" name="ひし形 59">
                    <a:extLst>
                      <a:ext uri="{FF2B5EF4-FFF2-40B4-BE49-F238E27FC236}">
                        <a16:creationId xmlns:a16="http://schemas.microsoft.com/office/drawing/2014/main" id="{0DB34F89-FC37-7640-8548-4B4FF829A909}"/>
                      </a:ext>
                    </a:extLst>
                  </p:cNvPr>
                  <p:cNvSpPr/>
                  <p:nvPr/>
                </p:nvSpPr>
                <p:spPr>
                  <a:xfrm>
                    <a:off x="13437738" y="9168261"/>
                    <a:ext cx="432000" cy="432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62" name="テキスト ボックス 61">
                    <a:extLst>
                      <a:ext uri="{FF2B5EF4-FFF2-40B4-BE49-F238E27FC236}">
                        <a16:creationId xmlns:a16="http://schemas.microsoft.com/office/drawing/2014/main" id="{704FD9B4-249A-084C-9C69-0E12FFB80E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5436" y="9096497"/>
                    <a:ext cx="27518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：</a:t>
                    </a:r>
                    <a:r>
                      <a:rPr lang="en-US" altLang="ja-JP" sz="3200" dirty="0"/>
                      <a:t>FALSE</a:t>
                    </a:r>
                    <a:r>
                      <a:rPr kumimoji="1" lang="en-US" altLang="ja-JP" sz="3200" dirty="0"/>
                      <a:t>(0)</a:t>
                    </a:r>
                    <a:endParaRPr kumimoji="1" lang="ja-JP" altLang="en-US" sz="3200"/>
                  </a:p>
                </p:txBody>
              </p:sp>
            </p:grpSp>
          </p:grpSp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2FDEEE26-FC38-724B-9B98-A218896052ED}"/>
                  </a:ext>
                </a:extLst>
              </p:cNvPr>
              <p:cNvGrpSpPr/>
              <p:nvPr/>
            </p:nvGrpSpPr>
            <p:grpSpPr>
              <a:xfrm>
                <a:off x="7059397" y="5617990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95" name="グループ化 94">
                  <a:extLst>
                    <a:ext uri="{FF2B5EF4-FFF2-40B4-BE49-F238E27FC236}">
                      <a16:creationId xmlns:a16="http://schemas.microsoft.com/office/drawing/2014/main" id="{B63F94D7-50EE-7C45-A1FE-717B132DBFC4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318528"/>
                  <a:chOff x="3063259" y="6188982"/>
                  <a:chExt cx="7054251" cy="6318528"/>
                </a:xfrm>
              </p:grpSpPr>
              <p:cxnSp>
                <p:nvCxnSpPr>
                  <p:cNvPr id="97" name="直線矢印コネクタ 96">
                    <a:extLst>
                      <a:ext uri="{FF2B5EF4-FFF2-40B4-BE49-F238E27FC236}">
                        <a16:creationId xmlns:a16="http://schemas.microsoft.com/office/drawing/2014/main" id="{BFCCD9CB-06DE-5848-8DDD-CF015606AA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線矢印コネクタ 97">
                    <a:extLst>
                      <a:ext uri="{FF2B5EF4-FFF2-40B4-BE49-F238E27FC236}">
                        <a16:creationId xmlns:a16="http://schemas.microsoft.com/office/drawing/2014/main" id="{332F2DAC-B646-3142-BCEC-ECDF675D8875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矢印コネクタ 98">
                    <a:extLst>
                      <a:ext uri="{FF2B5EF4-FFF2-40B4-BE49-F238E27FC236}">
                        <a16:creationId xmlns:a16="http://schemas.microsoft.com/office/drawing/2014/main" id="{7F1E8BC5-B685-4146-A903-ABBA7647D65D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矢印コネクタ 99">
                    <a:extLst>
                      <a:ext uri="{FF2B5EF4-FFF2-40B4-BE49-F238E27FC236}">
                        <a16:creationId xmlns:a16="http://schemas.microsoft.com/office/drawing/2014/main" id="{C0611E78-E81A-D047-B2AC-7EC365BF97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1" name="テキスト ボックス 100">
                        <a:extLst>
                          <a:ext uri="{FF2B5EF4-FFF2-40B4-BE49-F238E27FC236}">
                            <a16:creationId xmlns:a16="http://schemas.microsoft.com/office/drawing/2014/main" id="{D2223109-6E1E-6A45-A00D-3CE8586053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2" name="テキスト ボックス 101">
                        <a:extLst>
                          <a:ext uri="{FF2B5EF4-FFF2-40B4-BE49-F238E27FC236}">
                            <a16:creationId xmlns:a16="http://schemas.microsoft.com/office/drawing/2014/main" id="{19F94185-8751-D34E-A3B4-7E4FB37BFD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03" name="テキスト ボックス 102">
                        <a:extLst>
                          <a:ext uri="{FF2B5EF4-FFF2-40B4-BE49-F238E27FC236}">
                            <a16:creationId xmlns:a16="http://schemas.microsoft.com/office/drawing/2014/main" id="{617D0E9C-8DF2-E84A-AB2D-D944E1CBBD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3099FF0C-576E-4249-9518-2B3FC3947BC9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097653BA-E981-8046-BB3C-33C8A5215314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107" name="円/楕円 106">
                    <a:extLst>
                      <a:ext uri="{FF2B5EF4-FFF2-40B4-BE49-F238E27FC236}">
                        <a16:creationId xmlns:a16="http://schemas.microsoft.com/office/drawing/2014/main" id="{DBFD9500-51AA-2B45-9EB3-2432A7BB6440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08" name="円/楕円 107">
                    <a:extLst>
                      <a:ext uri="{FF2B5EF4-FFF2-40B4-BE49-F238E27FC236}">
                        <a16:creationId xmlns:a16="http://schemas.microsoft.com/office/drawing/2014/main" id="{719C1DA9-6E5D-D947-A451-983A9555BDA6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09" name="円/楕円 108">
                    <a:extLst>
                      <a:ext uri="{FF2B5EF4-FFF2-40B4-BE49-F238E27FC236}">
                        <a16:creationId xmlns:a16="http://schemas.microsoft.com/office/drawing/2014/main" id="{860FCFED-7749-AB40-B8FD-6D4BC581AEFC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110" name="ひし形 109">
                    <a:extLst>
                      <a:ext uri="{FF2B5EF4-FFF2-40B4-BE49-F238E27FC236}">
                        <a16:creationId xmlns:a16="http://schemas.microsoft.com/office/drawing/2014/main" id="{426753C8-5D5A-8944-998A-DD990C0CB011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96" name="テキスト ボックス 95">
                  <a:extLst>
                    <a:ext uri="{FF2B5EF4-FFF2-40B4-BE49-F238E27FC236}">
                      <a16:creationId xmlns:a16="http://schemas.microsoft.com/office/drawing/2014/main" id="{182514F5-09F5-EE46-A0D7-57E497E39B19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195" name="角丸四角形吹き出し 194">
                <a:extLst>
                  <a:ext uri="{FF2B5EF4-FFF2-40B4-BE49-F238E27FC236}">
                    <a16:creationId xmlns:a16="http://schemas.microsoft.com/office/drawing/2014/main" id="{FE52F940-F052-E54E-9475-74D372878545}"/>
                  </a:ext>
                </a:extLst>
              </p:cNvPr>
              <p:cNvSpPr/>
              <p:nvPr/>
            </p:nvSpPr>
            <p:spPr>
              <a:xfrm>
                <a:off x="7134418" y="5405921"/>
                <a:ext cx="10753027" cy="7551795"/>
              </a:xfrm>
              <a:prstGeom prst="wedgeRoundRectCallout">
                <a:avLst>
                  <a:gd name="adj1" fmla="val -63569"/>
                  <a:gd name="adj2" fmla="val -5922"/>
                  <a:gd name="adj3" fmla="val 16667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97" name="角丸四角形 196">
                <a:extLst>
                  <a:ext uri="{FF2B5EF4-FFF2-40B4-BE49-F238E27FC236}">
                    <a16:creationId xmlns:a16="http://schemas.microsoft.com/office/drawing/2014/main" id="{3E031060-E9AE-A44E-80F4-8DB4EC591E1A}"/>
                  </a:ext>
                </a:extLst>
              </p:cNvPr>
              <p:cNvSpPr/>
              <p:nvPr/>
            </p:nvSpPr>
            <p:spPr>
              <a:xfrm>
                <a:off x="12349334" y="8492227"/>
                <a:ext cx="5220000" cy="1826505"/>
              </a:xfrm>
              <a:prstGeom prst="roundRect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2"/>
                    </a:solidFill>
                  </a:rPr>
                  <a:t>TRUE</a:t>
                </a:r>
                <a:r>
                  <a:rPr kumimoji="1" lang="ja-JP" altLang="en-US">
                    <a:solidFill>
                      <a:schemeClr val="bg2"/>
                    </a:solidFill>
                  </a:rPr>
                  <a:t>と</a:t>
                </a:r>
                <a:r>
                  <a:rPr kumimoji="1" lang="en-US" altLang="ja-JP" dirty="0">
                    <a:solidFill>
                      <a:schemeClr val="bg2"/>
                    </a:solidFill>
                  </a:rPr>
                  <a:t>FALSE</a:t>
                </a:r>
                <a:r>
                  <a:rPr lang="ja-JP" altLang="en-US">
                    <a:solidFill>
                      <a:schemeClr val="bg2"/>
                    </a:solidFill>
                  </a:rPr>
                  <a:t>を</a:t>
                </a:r>
                <a:r>
                  <a:rPr kumimoji="1" lang="ja-JP" altLang="en-US">
                    <a:solidFill>
                      <a:schemeClr val="bg2"/>
                    </a:solidFill>
                  </a:rPr>
                  <a:t>分類する直線を引きたい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018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単純パーセプトロンで</a:t>
            </a:r>
            <a:r>
              <a:rPr lang="en-US" altLang="ja-JP" dirty="0"/>
              <a:t>OR</a:t>
            </a:r>
            <a:r>
              <a:rPr lang="ja-JP" altLang="en-US"/>
              <a:t>ゲートを表現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単純パーセプトロンの例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入力に応じて出力を</a:t>
            </a:r>
            <a:r>
              <a:rPr lang="en-US" altLang="ja-JP" dirty="0"/>
              <a:t>TRUE</a:t>
            </a:r>
            <a:r>
              <a:rPr lang="ja-JP" altLang="en-US"/>
              <a:t>と</a:t>
            </a:r>
            <a:r>
              <a:rPr lang="en-US" altLang="ja-JP" dirty="0"/>
              <a:t>FALSE</a:t>
            </a:r>
            <a:r>
              <a:rPr lang="ja-JP" altLang="en-US"/>
              <a:t>に分類</a:t>
            </a: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DC6F58BF-3F6D-4945-BBD7-A2D5A314F299}"/>
              </a:ext>
            </a:extLst>
          </p:cNvPr>
          <p:cNvGrpSpPr/>
          <p:nvPr/>
        </p:nvGrpSpPr>
        <p:grpSpPr>
          <a:xfrm>
            <a:off x="7833775" y="7007690"/>
            <a:ext cx="6134902" cy="4207767"/>
            <a:chOff x="10187642" y="8441738"/>
            <a:chExt cx="6134902" cy="4207767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79E7C4C0-5AFC-A442-85D3-57586DB8BA11}"/>
                </a:ext>
              </a:extLst>
            </p:cNvPr>
            <p:cNvGrpSpPr/>
            <p:nvPr/>
          </p:nvGrpSpPr>
          <p:grpSpPr>
            <a:xfrm>
              <a:off x="10187642" y="8441738"/>
              <a:ext cx="6134902" cy="4207767"/>
              <a:chOff x="10187642" y="8569754"/>
              <a:chExt cx="6134902" cy="4207767"/>
            </a:xfrm>
          </p:grpSpPr>
          <p:grpSp>
            <p:nvGrpSpPr>
              <p:cNvPr id="117" name="グループ化 116">
                <a:extLst>
                  <a:ext uri="{FF2B5EF4-FFF2-40B4-BE49-F238E27FC236}">
                    <a16:creationId xmlns:a16="http://schemas.microsoft.com/office/drawing/2014/main" id="{4B60D4B6-87F6-2E4C-9442-2932B4EC5AED}"/>
                  </a:ext>
                </a:extLst>
              </p:cNvPr>
              <p:cNvGrpSpPr/>
              <p:nvPr/>
            </p:nvGrpSpPr>
            <p:grpSpPr>
              <a:xfrm>
                <a:off x="10187642" y="8569754"/>
                <a:ext cx="6134902" cy="4207767"/>
                <a:chOff x="9803594" y="8569754"/>
                <a:chExt cx="6134902" cy="4207767"/>
              </a:xfrm>
            </p:grpSpPr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EE5942C6-9BBE-324B-9FBF-0D0AAA963BD8}"/>
                    </a:ext>
                  </a:extLst>
                </p:cNvPr>
                <p:cNvGrpSpPr/>
                <p:nvPr/>
              </p:nvGrpSpPr>
              <p:grpSpPr>
                <a:xfrm>
                  <a:off x="9803594" y="8569754"/>
                  <a:ext cx="6134902" cy="3758276"/>
                  <a:chOff x="11473034" y="8382933"/>
                  <a:chExt cx="6134902" cy="3758276"/>
                </a:xfrm>
              </p:grpSpPr>
              <p:grpSp>
                <p:nvGrpSpPr>
                  <p:cNvPr id="123" name="グループ化 122">
                    <a:extLst>
                      <a:ext uri="{FF2B5EF4-FFF2-40B4-BE49-F238E27FC236}">
                        <a16:creationId xmlns:a16="http://schemas.microsoft.com/office/drawing/2014/main" id="{2F73918A-EF46-D445-962F-6B4549DE900C}"/>
                      </a:ext>
                    </a:extLst>
                  </p:cNvPr>
                  <p:cNvGrpSpPr/>
                  <p:nvPr/>
                </p:nvGrpSpPr>
                <p:grpSpPr>
                  <a:xfrm>
                    <a:off x="12597469" y="9276428"/>
                    <a:ext cx="5010467" cy="2520000"/>
                    <a:chOff x="12048829" y="9276428"/>
                    <a:chExt cx="5010467" cy="2520000"/>
                  </a:xfrm>
                </p:grpSpPr>
                <p:sp>
                  <p:nvSpPr>
                    <p:cNvPr id="129" name="円/楕円 128">
                      <a:extLst>
                        <a:ext uri="{FF2B5EF4-FFF2-40B4-BE49-F238E27FC236}">
                          <a16:creationId xmlns:a16="http://schemas.microsoft.com/office/drawing/2014/main" id="{699CF16D-C837-AB4F-B6DC-7CF64FCB97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07297" y="9276428"/>
                      <a:ext cx="2520000" cy="2520000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30" name="直線コネクタ 129">
                      <a:extLst>
                        <a:ext uri="{FF2B5EF4-FFF2-40B4-BE49-F238E27FC236}">
                          <a16:creationId xmlns:a16="http://schemas.microsoft.com/office/drawing/2014/main" id="{66FE427B-9ECC-1347-B3BE-ECE79A1EF9E8}"/>
                        </a:ext>
                      </a:extLst>
                    </p:cNvPr>
                    <p:cNvCxnSpPr>
                      <a:cxnSpLocks/>
                      <a:stCxn id="129" idx="6"/>
                    </p:cNvCxnSpPr>
                    <p:nvPr/>
                  </p:nvCxnSpPr>
                  <p:spPr>
                    <a:xfrm flipV="1">
                      <a:off x="15727296" y="10523050"/>
                      <a:ext cx="1332000" cy="13378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直線コネクタ 130">
                      <a:extLst>
                        <a:ext uri="{FF2B5EF4-FFF2-40B4-BE49-F238E27FC236}">
                          <a16:creationId xmlns:a16="http://schemas.microsoft.com/office/drawing/2014/main" id="{CC5A346E-03CA-0E40-8DAA-1F6067C3FE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9800000">
                      <a:off x="12049433" y="11387398"/>
                      <a:ext cx="1332000" cy="0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直線コネクタ 131">
                      <a:extLst>
                        <a:ext uri="{FF2B5EF4-FFF2-40B4-BE49-F238E27FC236}">
                          <a16:creationId xmlns:a16="http://schemas.microsoft.com/office/drawing/2014/main" id="{06703410-BF6F-F54F-A2C8-4EB2DBED2C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800000">
                      <a:off x="12048829" y="9711206"/>
                      <a:ext cx="1332000" cy="0"/>
                    </a:xfrm>
                    <a:prstGeom prst="line">
                      <a:avLst/>
                    </a:prstGeom>
                    <a:ln w="57150"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4" name="テキスト ボックス 123">
                    <a:extLst>
                      <a:ext uri="{FF2B5EF4-FFF2-40B4-BE49-F238E27FC236}">
                        <a16:creationId xmlns:a16="http://schemas.microsoft.com/office/drawing/2014/main" id="{DC991610-D0EC-0F4F-B379-109FEBE02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3034" y="8382933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入力</a:t>
                    </a:r>
                    <a:endParaRPr kumimoji="1" lang="ja-JP" altLang="en-US" sz="3200"/>
                  </a:p>
                </p:txBody>
              </p:sp>
              <p:sp>
                <p:nvSpPr>
                  <p:cNvPr id="125" name="テキスト ボックス 124">
                    <a:extLst>
                      <a:ext uri="{FF2B5EF4-FFF2-40B4-BE49-F238E27FC236}">
                        <a16:creationId xmlns:a16="http://schemas.microsoft.com/office/drawing/2014/main" id="{1666B67E-1FBF-0645-9880-9AD9A3F3A8B2}"/>
                      </a:ext>
                    </a:extLst>
                  </p:cNvPr>
                  <p:cNvSpPr txBox="1"/>
                  <p:nvPr/>
                </p:nvSpPr>
                <p:spPr>
                  <a:xfrm>
                    <a:off x="16128143" y="8382933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/>
                      <a:t>出力</a:t>
                    </a:r>
                    <a:endParaRPr kumimoji="1" lang="ja-JP" altLang="en-US" sz="32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テキスト ボックス 125">
                        <a:extLst>
                          <a:ext uri="{FF2B5EF4-FFF2-40B4-BE49-F238E27FC236}">
                            <a16:creationId xmlns:a16="http://schemas.microsoft.com/office/drawing/2014/main" id="{74CA9CCD-00DC-3D48-A1B2-5C855D8123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35023" y="8954515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26" name="テキスト ボックス 125">
                        <a:extLst>
                          <a:ext uri="{FF2B5EF4-FFF2-40B4-BE49-F238E27FC236}">
                            <a16:creationId xmlns:a16="http://schemas.microsoft.com/office/drawing/2014/main" id="{74CA9CCD-00DC-3D48-A1B2-5C855D8123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35023" y="8954515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7" name="テキスト ボックス 126">
                        <a:extLst>
                          <a:ext uri="{FF2B5EF4-FFF2-40B4-BE49-F238E27FC236}">
                            <a16:creationId xmlns:a16="http://schemas.microsoft.com/office/drawing/2014/main" id="{1005F7FE-90AD-654E-BC5F-4EAEC780A9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3821" y="11556434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27" name="テキスト ボックス 126">
                        <a:extLst>
                          <a:ext uri="{FF2B5EF4-FFF2-40B4-BE49-F238E27FC236}">
                            <a16:creationId xmlns:a16="http://schemas.microsoft.com/office/drawing/2014/main" id="{1005F7FE-90AD-654E-BC5F-4EAEC780A9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3821" y="11556434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8" name="テキスト ボックス 127">
                        <a:extLst>
                          <a:ext uri="{FF2B5EF4-FFF2-40B4-BE49-F238E27FC236}">
                            <a16:creationId xmlns:a16="http://schemas.microsoft.com/office/drawing/2014/main" id="{CE2A1867-7E40-4945-A453-E8DDB1F460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58951" y="9856098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9" name="テキスト ボックス 38">
                        <a:extLst>
                          <a:ext uri="{FF2B5EF4-FFF2-40B4-BE49-F238E27FC236}">
                            <a16:creationId xmlns:a16="http://schemas.microsoft.com/office/drawing/2014/main" id="{8F25B4CD-2A26-4D45-9345-09078A7B64C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58951" y="9856098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94833E81-9073-6745-814E-86704F4CEE8C}"/>
                    </a:ext>
                  </a:extLst>
                </p:cNvPr>
                <p:cNvSpPr txBox="1"/>
                <p:nvPr/>
              </p:nvSpPr>
              <p:spPr>
                <a:xfrm>
                  <a:off x="11383441" y="1219274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200"/>
                    <a:t>パーセプトロン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テキスト ボックス 117">
                    <a:extLst>
                      <a:ext uri="{FF2B5EF4-FFF2-40B4-BE49-F238E27FC236}">
                        <a16:creationId xmlns:a16="http://schemas.microsoft.com/office/drawing/2014/main" id="{84EB0A48-B570-8648-85F1-F4BDDA4276F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6584" y="9221439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5654B1DA-B66C-8C42-8DF3-39B345C1E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06584" y="9221439"/>
                    <a:ext cx="1250979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B4F3B93A-B4DA-7044-83E0-D738BAF32776}"/>
                      </a:ext>
                    </a:extLst>
                  </p:cNvPr>
                  <p:cNvSpPr txBox="1"/>
                  <p:nvPr/>
                </p:nvSpPr>
                <p:spPr>
                  <a:xfrm>
                    <a:off x="11237870" y="10967544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テキスト ボックス 118">
                    <a:extLst>
                      <a:ext uri="{FF2B5EF4-FFF2-40B4-BE49-F238E27FC236}">
                        <a16:creationId xmlns:a16="http://schemas.microsoft.com/office/drawing/2014/main" id="{B4F3B93A-B4DA-7044-83E0-D738BAF327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7870" y="10967544"/>
                    <a:ext cx="1250979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ADFC355-367A-CA45-A758-A18554F2CCC5}"/>
                  </a:ext>
                </a:extLst>
              </p:cNvPr>
              <p:cNvSpPr txBox="1"/>
              <p:nvPr/>
            </p:nvSpPr>
            <p:spPr>
              <a:xfrm>
                <a:off x="11401304" y="8575646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>
                    <a:solidFill>
                      <a:schemeClr val="accent2"/>
                    </a:solidFill>
                  </a:rPr>
                  <a:t>重み</a:t>
                </a:r>
                <a:endParaRPr kumimoji="1" lang="ja-JP" altLang="en-US" sz="3200">
                  <a:solidFill>
                    <a:schemeClr val="accent2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テキスト ボックス 115">
                  <a:extLst>
                    <a:ext uri="{FF2B5EF4-FFF2-40B4-BE49-F238E27FC236}">
                      <a16:creationId xmlns:a16="http://schemas.microsoft.com/office/drawing/2014/main" id="{DF801DE5-A6B4-254C-91C4-2EFAAFDCA2A5}"/>
                    </a:ext>
                  </a:extLst>
                </p:cNvPr>
                <p:cNvSpPr txBox="1"/>
                <p:nvPr/>
              </p:nvSpPr>
              <p:spPr>
                <a:xfrm>
                  <a:off x="13119513" y="10056712"/>
                  <a:ext cx="1250979" cy="1077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3200"/>
                    <a:t>閾値</a:t>
                  </a:r>
                  <a:endParaRPr kumimoji="1" lang="en-US" altLang="ja-JP" sz="3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sz="3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67F1CBA6-E465-A24E-9101-0948D0C02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9513" y="10056712"/>
                  <a:ext cx="1250979" cy="1077346"/>
                </a:xfrm>
                <a:prstGeom prst="rect">
                  <a:avLst/>
                </a:prstGeom>
                <a:blipFill>
                  <a:blip r:embed="rId10"/>
                  <a:stretch>
                    <a:fillRect l="-1000" t="-7059" r="-1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906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FA14A6-0D9E-F944-A74B-1E708819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34FE04-EE9D-7D44-9829-11CE9513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D4C348-5BD4-1540-B112-8C69463C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78BFFF-09EC-454C-829E-0C71931A5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1270CA5-4AA6-914D-99FB-63DD54207A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単純パーセプトロン</a:t>
            </a:r>
            <a:endParaRPr kumimoji="1" lang="ja-JP" altLang="en-US"/>
          </a:p>
        </p:txBody>
      </p:sp>
      <p:sp>
        <p:nvSpPr>
          <p:cNvPr id="19" name="スライド番号プレースホルダー 3">
            <a:extLst>
              <a:ext uri="{FF2B5EF4-FFF2-40B4-BE49-F238E27FC236}">
                <a16:creationId xmlns:a16="http://schemas.microsoft.com/office/drawing/2014/main" id="{32949DE9-6A62-D443-9A2C-DAB3326CA534}"/>
              </a:ext>
            </a:extLst>
          </p:cNvPr>
          <p:cNvSpPr txBox="1">
            <a:spLocks/>
          </p:cNvSpPr>
          <p:nvPr/>
        </p:nvSpPr>
        <p:spPr>
          <a:xfrm>
            <a:off x="14358262" y="13305981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1828800" rtl="0" eaLnBrk="1" latinLnBrk="0" hangingPunct="1">
              <a:defRPr kumimoji="1"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9242BC1-393D-1248-985B-18DA624F2964}" type="slidenum">
              <a:rPr lang="ja-JP" altLang="en-US" smtClean="0"/>
              <a:pPr/>
              <a:t>23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E495DF3-16A4-654A-9D11-1D7E7244A0C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092B9F6-F283-2549-A481-FBA806DDCFFE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970E969-907D-954C-A83C-FD63749386F0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B50BB1B-AADC-CF44-B675-276E62C40AFF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5698CB54-86A8-A647-86D7-12071B1A8C9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25" name="三角形 24">
              <a:extLst>
                <a:ext uri="{FF2B5EF4-FFF2-40B4-BE49-F238E27FC236}">
                  <a16:creationId xmlns:a16="http://schemas.microsoft.com/office/drawing/2014/main" id="{5A6F8EFE-C00B-284A-AB82-3AC427BA1B1F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27" name="テキスト プレースホルダー 27">
            <a:extLst>
              <a:ext uri="{FF2B5EF4-FFF2-40B4-BE49-F238E27FC236}">
                <a16:creationId xmlns:a16="http://schemas.microsoft.com/office/drawing/2014/main" id="{39E33993-2CE4-494C-84F2-0AA2083C8754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>
                <a:solidFill>
                  <a:schemeClr val="accent2"/>
                </a:solidFill>
              </a:rPr>
              <a:t>線形分離可能でない問題</a:t>
            </a:r>
            <a:r>
              <a:rPr lang="ja-JP" altLang="en-US"/>
              <a:t>は扱うことができない</a:t>
            </a:r>
          </a:p>
        </p:txBody>
      </p:sp>
      <p:sp>
        <p:nvSpPr>
          <p:cNvPr id="29" name="テキスト プレースホルダー 30">
            <a:extLst>
              <a:ext uri="{FF2B5EF4-FFF2-40B4-BE49-F238E27FC236}">
                <a16:creationId xmlns:a16="http://schemas.microsoft.com/office/drawing/2014/main" id="{AAD20A52-E904-5044-83D2-9D309566C36B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単純パーセプトロンの限界</a:t>
            </a:r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998B31C8-DBDD-5149-B60E-7F482DD2A435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73" name="テキスト プレースホルダー 29">
            <a:extLst>
              <a:ext uri="{FF2B5EF4-FFF2-40B4-BE49-F238E27FC236}">
                <a16:creationId xmlns:a16="http://schemas.microsoft.com/office/drawing/2014/main" id="{B86DE0E6-1743-8449-8B76-7A749103642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例：</a:t>
            </a:r>
            <a:r>
              <a:rPr lang="en-US" altLang="ja-JP" dirty="0"/>
              <a:t>XOR</a:t>
            </a:r>
            <a:r>
              <a:rPr lang="ja-JP" altLang="en-US"/>
              <a:t>ゲート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C6FE0A2-C9B7-DD48-9A7A-43BE9F36EB04}"/>
              </a:ext>
            </a:extLst>
          </p:cNvPr>
          <p:cNvGrpSpPr/>
          <p:nvPr/>
        </p:nvGrpSpPr>
        <p:grpSpPr>
          <a:xfrm>
            <a:off x="1481777" y="4851796"/>
            <a:ext cx="15324446" cy="7433508"/>
            <a:chOff x="1481777" y="4651078"/>
            <a:chExt cx="15324446" cy="7433508"/>
          </a:xfrm>
        </p:grpSpPr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7205618D-BBEB-6F41-BC3D-D0E013A88AE5}"/>
                </a:ext>
              </a:extLst>
            </p:cNvPr>
            <p:cNvGrpSpPr/>
            <p:nvPr/>
          </p:nvGrpSpPr>
          <p:grpSpPr>
            <a:xfrm>
              <a:off x="1481777" y="4651078"/>
              <a:ext cx="7054251" cy="7433508"/>
              <a:chOff x="1481777" y="4651078"/>
              <a:chExt cx="7054251" cy="7433508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59ED3957-75D3-DE4A-9FB7-339808B533A3}"/>
                  </a:ext>
                </a:extLst>
              </p:cNvPr>
              <p:cNvGrpSpPr/>
              <p:nvPr/>
            </p:nvGrpSpPr>
            <p:grpSpPr>
              <a:xfrm>
                <a:off x="1481777" y="4976980"/>
                <a:ext cx="7054251" cy="7107606"/>
                <a:chOff x="1319251" y="4976980"/>
                <a:chExt cx="7054251" cy="7107606"/>
              </a:xfrm>
            </p:grpSpPr>
            <p:grpSp>
              <p:nvGrpSpPr>
                <p:cNvPr id="48" name="グループ化 47">
                  <a:extLst>
                    <a:ext uri="{FF2B5EF4-FFF2-40B4-BE49-F238E27FC236}">
                      <a16:creationId xmlns:a16="http://schemas.microsoft.com/office/drawing/2014/main" id="{542DC590-80C5-A643-B52E-0241E3C749AE}"/>
                    </a:ext>
                  </a:extLst>
                </p:cNvPr>
                <p:cNvGrpSpPr/>
                <p:nvPr/>
              </p:nvGrpSpPr>
              <p:grpSpPr>
                <a:xfrm>
                  <a:off x="1319251" y="4976980"/>
                  <a:ext cx="7054251" cy="6403873"/>
                  <a:chOff x="3063259" y="6188982"/>
                  <a:chExt cx="7054251" cy="6403873"/>
                </a:xfrm>
              </p:grpSpPr>
              <p:cxnSp>
                <p:nvCxnSpPr>
                  <p:cNvPr id="46" name="直線矢印コネクタ 45">
                    <a:extLst>
                      <a:ext uri="{FF2B5EF4-FFF2-40B4-BE49-F238E27FC236}">
                        <a16:creationId xmlns:a16="http://schemas.microsoft.com/office/drawing/2014/main" id="{E48E1A3F-696D-B14A-AE88-CF280D2BB8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912689" y="10081422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線矢印コネクタ 44">
                    <a:extLst>
                      <a:ext uri="{FF2B5EF4-FFF2-40B4-BE49-F238E27FC236}">
                        <a16:creationId xmlns:a16="http://schemas.microsoft.com/office/drawing/2014/main" id="{B57123EB-2B41-314B-B736-899D0465418E}"/>
                      </a:ext>
                    </a:extLst>
                  </p:cNvPr>
                  <p:cNvCxnSpPr/>
                  <p:nvPr/>
                </p:nvCxnSpPr>
                <p:spPr>
                  <a:xfrm>
                    <a:off x="4056784" y="8254378"/>
                    <a:ext cx="38112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線矢印コネクタ 30">
                    <a:extLst>
                      <a:ext uri="{FF2B5EF4-FFF2-40B4-BE49-F238E27FC236}">
                        <a16:creationId xmlns:a16="http://schemas.microsoft.com/office/drawing/2014/main" id="{62496468-A677-0A40-82B7-5A88FA3C5BF1}"/>
                      </a:ext>
                    </a:extLst>
                  </p:cNvPr>
                  <p:cNvCxnSpPr/>
                  <p:nvPr/>
                </p:nvCxnSpPr>
                <p:spPr>
                  <a:xfrm>
                    <a:off x="3482719" y="11908465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線矢印コネクタ 31">
                    <a:extLst>
                      <a:ext uri="{FF2B5EF4-FFF2-40B4-BE49-F238E27FC236}">
                        <a16:creationId xmlns:a16="http://schemas.microsoft.com/office/drawing/2014/main" id="{00D4602A-1BC9-744F-8CC1-2854FBA2AF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92142" y="9683306"/>
                    <a:ext cx="5580000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62D1BF99-682B-1B49-97CC-FD4B7A1AB6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3" name="テキスト ボックス 32">
                        <a:extLst>
                          <a:ext uri="{FF2B5EF4-FFF2-40B4-BE49-F238E27FC236}">
                            <a16:creationId xmlns:a16="http://schemas.microsoft.com/office/drawing/2014/main" id="{62D1BF99-682B-1B49-97CC-FD4B7A1AB6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3656" y="11922606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テキスト ボックス 33">
                        <a:extLst>
                          <a:ext uri="{FF2B5EF4-FFF2-40B4-BE49-F238E27FC236}">
                            <a16:creationId xmlns:a16="http://schemas.microsoft.com/office/drawing/2014/main" id="{39DA0972-E08D-1143-BE3D-B1F3074C35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4" name="テキスト ボックス 33">
                        <a:extLst>
                          <a:ext uri="{FF2B5EF4-FFF2-40B4-BE49-F238E27FC236}">
                            <a16:creationId xmlns:a16="http://schemas.microsoft.com/office/drawing/2014/main" id="{39DA0972-E08D-1143-BE3D-B1F3074C35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12857" y="618898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テキスト ボックス 34">
                        <a:extLst>
                          <a:ext uri="{FF2B5EF4-FFF2-40B4-BE49-F238E27FC236}">
                            <a16:creationId xmlns:a16="http://schemas.microsoft.com/office/drawing/2014/main" id="{CD3957F8-E479-1442-93A1-2238C90F4C7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35" name="テキスト ボックス 34">
                        <a:extLst>
                          <a:ext uri="{FF2B5EF4-FFF2-40B4-BE49-F238E27FC236}">
                            <a16:creationId xmlns:a16="http://schemas.microsoft.com/office/drawing/2014/main" id="{CD3957F8-E479-1442-93A1-2238C90F4C7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66531" y="11531017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線コネクタ 36">
                    <a:extLst>
                      <a:ext uri="{FF2B5EF4-FFF2-40B4-BE49-F238E27FC236}">
                        <a16:creationId xmlns:a16="http://schemas.microsoft.com/office/drawing/2014/main" id="{BC2C16F7-10EA-E741-97FB-36E91E6B8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33478" y="8266531"/>
                    <a:ext cx="4193335" cy="4326324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FA775639-0772-7E4F-88CD-88A5E8A75915}"/>
                      </a:ext>
                    </a:extLst>
                  </p:cNvPr>
                  <p:cNvSpPr txBox="1"/>
                  <p:nvPr/>
                </p:nvSpPr>
                <p:spPr>
                  <a:xfrm>
                    <a:off x="3063259" y="7919850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7EFAE0A-F248-A747-9A15-BA8B3B9AB080}"/>
                      </a:ext>
                    </a:extLst>
                  </p:cNvPr>
                  <p:cNvSpPr txBox="1"/>
                  <p:nvPr/>
                </p:nvSpPr>
                <p:spPr>
                  <a:xfrm>
                    <a:off x="7203960" y="11922606"/>
                    <a:ext cx="12509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3200" b="0" dirty="0"/>
                      <a:t>1</a:t>
                    </a:r>
                  </a:p>
                </p:txBody>
              </p:sp>
              <p:sp>
                <p:nvSpPr>
                  <p:cNvPr id="42" name="円/楕円 41">
                    <a:extLst>
                      <a:ext uri="{FF2B5EF4-FFF2-40B4-BE49-F238E27FC236}">
                        <a16:creationId xmlns:a16="http://schemas.microsoft.com/office/drawing/2014/main" id="{A03A2DD3-3D71-1149-8EE6-EDFF38C2F557}"/>
                      </a:ext>
                    </a:extLst>
                  </p:cNvPr>
                  <p:cNvSpPr/>
                  <p:nvPr/>
                </p:nvSpPr>
                <p:spPr>
                  <a:xfrm>
                    <a:off x="3920756" y="8091471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3" name="円/楕円 42">
                    <a:extLst>
                      <a:ext uri="{FF2B5EF4-FFF2-40B4-BE49-F238E27FC236}">
                        <a16:creationId xmlns:a16="http://schemas.microsoft.com/office/drawing/2014/main" id="{BA6EA6BA-DB1A-A545-9C2D-1C0154A55E5D}"/>
                      </a:ext>
                    </a:extLst>
                  </p:cNvPr>
                  <p:cNvSpPr/>
                  <p:nvPr/>
                </p:nvSpPr>
                <p:spPr>
                  <a:xfrm>
                    <a:off x="7645662" y="11739935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4" name="円/楕円 43">
                    <a:extLst>
                      <a:ext uri="{FF2B5EF4-FFF2-40B4-BE49-F238E27FC236}">
                        <a16:creationId xmlns:a16="http://schemas.microsoft.com/office/drawing/2014/main" id="{C010A9DC-5AFB-764C-9E01-956683CB2FB9}"/>
                      </a:ext>
                    </a:extLst>
                  </p:cNvPr>
                  <p:cNvSpPr/>
                  <p:nvPr/>
                </p:nvSpPr>
                <p:spPr>
                  <a:xfrm>
                    <a:off x="7645662" y="8085848"/>
                    <a:ext cx="324000" cy="3240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  <p:sp>
                <p:nvSpPr>
                  <p:cNvPr id="47" name="ひし形 46">
                    <a:extLst>
                      <a:ext uri="{FF2B5EF4-FFF2-40B4-BE49-F238E27FC236}">
                        <a16:creationId xmlns:a16="http://schemas.microsoft.com/office/drawing/2014/main" id="{D658A82A-CD54-2742-B464-7D5CCE404C8C}"/>
                      </a:ext>
                    </a:extLst>
                  </p:cNvPr>
                  <p:cNvSpPr/>
                  <p:nvPr/>
                </p:nvSpPr>
                <p:spPr>
                  <a:xfrm>
                    <a:off x="3894784" y="11712990"/>
                    <a:ext cx="360000" cy="360000"/>
                  </a:xfrm>
                  <a:prstGeom prst="diamond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2"/>
                      </a:solidFill>
                    </a:endParaRPr>
                  </a:p>
                </p:txBody>
              </p:sp>
            </p:grpSp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14864B9-93AA-8D43-9031-B065E9706E43}"/>
                    </a:ext>
                  </a:extLst>
                </p:cNvPr>
                <p:cNvSpPr txBox="1"/>
                <p:nvPr/>
              </p:nvSpPr>
              <p:spPr>
                <a:xfrm>
                  <a:off x="2701408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7AA281B-70F6-084F-898E-8DC64F19CE46}"/>
                  </a:ext>
                </a:extLst>
              </p:cNvPr>
              <p:cNvSpPr txBox="1"/>
              <p:nvPr/>
            </p:nvSpPr>
            <p:spPr>
              <a:xfrm>
                <a:off x="2680382" y="4651078"/>
                <a:ext cx="39261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</a:t>
                </a: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2ABDA3F-76E9-0943-BD71-ACEC6F855CBF}"/>
                </a:ext>
              </a:extLst>
            </p:cNvPr>
            <p:cNvGrpSpPr/>
            <p:nvPr/>
          </p:nvGrpSpPr>
          <p:grpSpPr>
            <a:xfrm>
              <a:off x="9493241" y="4684398"/>
              <a:ext cx="7312982" cy="7400188"/>
              <a:chOff x="9493241" y="4684398"/>
              <a:chExt cx="7312982" cy="7400188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9B76EA36-DC02-984C-997A-A72A4128A547}"/>
                  </a:ext>
                </a:extLst>
              </p:cNvPr>
              <p:cNvGrpSpPr/>
              <p:nvPr/>
            </p:nvGrpSpPr>
            <p:grpSpPr>
              <a:xfrm>
                <a:off x="9493241" y="4976980"/>
                <a:ext cx="7312982" cy="7107606"/>
                <a:chOff x="9330715" y="4976980"/>
                <a:chExt cx="7312982" cy="7107606"/>
              </a:xfrm>
            </p:grpSpPr>
            <p:sp>
              <p:nvSpPr>
                <p:cNvPr id="64" name="フリーフォーム 63">
                  <a:extLst>
                    <a:ext uri="{FF2B5EF4-FFF2-40B4-BE49-F238E27FC236}">
                      <a16:creationId xmlns:a16="http://schemas.microsoft.com/office/drawing/2014/main" id="{CA1BB8B5-77EC-F44B-A5EB-E586BEF21281}"/>
                    </a:ext>
                  </a:extLst>
                </p:cNvPr>
                <p:cNvSpPr/>
                <p:nvPr/>
              </p:nvSpPr>
              <p:spPr>
                <a:xfrm>
                  <a:off x="9654288" y="6074515"/>
                  <a:ext cx="5570086" cy="5855215"/>
                </a:xfrm>
                <a:custGeom>
                  <a:avLst/>
                  <a:gdLst>
                    <a:gd name="connsiteX0" fmla="*/ 574233 w 5570086"/>
                    <a:gd name="connsiteY0" fmla="*/ 262490 h 5855215"/>
                    <a:gd name="connsiteX1" fmla="*/ 2147852 w 5570086"/>
                    <a:gd name="connsiteY1" fmla="*/ 432611 h 5855215"/>
                    <a:gd name="connsiteX2" fmla="*/ 233991 w 5570086"/>
                    <a:gd name="connsiteY2" fmla="*/ 4302862 h 5855215"/>
                    <a:gd name="connsiteX3" fmla="*/ 552968 w 5570086"/>
                    <a:gd name="connsiteY3" fmla="*/ 5748890 h 5855215"/>
                    <a:gd name="connsiteX4" fmla="*/ 4912317 w 5570086"/>
                    <a:gd name="connsiteY4" fmla="*/ 3601113 h 5855215"/>
                    <a:gd name="connsiteX5" fmla="*/ 5550270 w 5570086"/>
                    <a:gd name="connsiteY5" fmla="*/ 5642564 h 5855215"/>
                    <a:gd name="connsiteX6" fmla="*/ 5550270 w 5570086"/>
                    <a:gd name="connsiteY6" fmla="*/ 5642564 h 5855215"/>
                    <a:gd name="connsiteX7" fmla="*/ 5358884 w 5570086"/>
                    <a:gd name="connsiteY7" fmla="*/ 5621299 h 5855215"/>
                    <a:gd name="connsiteX8" fmla="*/ 4848521 w 5570086"/>
                    <a:gd name="connsiteY8" fmla="*/ 5855215 h 5855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70086" h="5855215">
                      <a:moveTo>
                        <a:pt x="574233" y="262490"/>
                      </a:moveTo>
                      <a:cubicBezTo>
                        <a:pt x="1389396" y="10853"/>
                        <a:pt x="2204559" y="-240784"/>
                        <a:pt x="2147852" y="432611"/>
                      </a:cubicBezTo>
                      <a:cubicBezTo>
                        <a:pt x="2091145" y="1106006"/>
                        <a:pt x="499805" y="3416815"/>
                        <a:pt x="233991" y="4302862"/>
                      </a:cubicBezTo>
                      <a:cubicBezTo>
                        <a:pt x="-31823" y="5188909"/>
                        <a:pt x="-226753" y="5865848"/>
                        <a:pt x="552968" y="5748890"/>
                      </a:cubicBezTo>
                      <a:cubicBezTo>
                        <a:pt x="1332689" y="5631932"/>
                        <a:pt x="4079433" y="3618834"/>
                        <a:pt x="4912317" y="3601113"/>
                      </a:cubicBezTo>
                      <a:cubicBezTo>
                        <a:pt x="5745201" y="3583392"/>
                        <a:pt x="5550270" y="5642564"/>
                        <a:pt x="5550270" y="5642564"/>
                      </a:cubicBezTo>
                      <a:lnTo>
                        <a:pt x="5550270" y="5642564"/>
                      </a:lnTo>
                      <a:cubicBezTo>
                        <a:pt x="5518372" y="5639020"/>
                        <a:pt x="5475842" y="5585857"/>
                        <a:pt x="5358884" y="5621299"/>
                      </a:cubicBezTo>
                      <a:cubicBezTo>
                        <a:pt x="5241926" y="5656741"/>
                        <a:pt x="5045223" y="5755978"/>
                        <a:pt x="4848521" y="585521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" name="フリーフォーム 64">
                  <a:extLst>
                    <a:ext uri="{FF2B5EF4-FFF2-40B4-BE49-F238E27FC236}">
                      <a16:creationId xmlns:a16="http://schemas.microsoft.com/office/drawing/2014/main" id="{11A3AC0B-3D54-3741-A365-73A29DD273FC}"/>
                    </a:ext>
                  </a:extLst>
                </p:cNvPr>
                <p:cNvSpPr/>
                <p:nvPr/>
              </p:nvSpPr>
              <p:spPr>
                <a:xfrm>
                  <a:off x="9330715" y="6251731"/>
                  <a:ext cx="5866126" cy="5695923"/>
                </a:xfrm>
                <a:custGeom>
                  <a:avLst/>
                  <a:gdLst>
                    <a:gd name="connsiteX0" fmla="*/ 68466 w 5866126"/>
                    <a:gd name="connsiteY0" fmla="*/ 765757 h 5695923"/>
                    <a:gd name="connsiteX1" fmla="*/ 1642085 w 5866126"/>
                    <a:gd name="connsiteY1" fmla="*/ 213 h 5695923"/>
                    <a:gd name="connsiteX2" fmla="*/ 2705341 w 5866126"/>
                    <a:gd name="connsiteY2" fmla="*/ 829553 h 5695923"/>
                    <a:gd name="connsiteX3" fmla="*/ 387443 w 5866126"/>
                    <a:gd name="connsiteY3" fmla="*/ 4253236 h 5695923"/>
                    <a:gd name="connsiteX4" fmla="*/ 515034 w 5866126"/>
                    <a:gd name="connsiteY4" fmla="*/ 5677999 h 5695923"/>
                    <a:gd name="connsiteX5" fmla="*/ 5363480 w 5866126"/>
                    <a:gd name="connsiteY5" fmla="*/ 3381367 h 5695923"/>
                    <a:gd name="connsiteX6" fmla="*/ 5469806 w 5866126"/>
                    <a:gd name="connsiteY6" fmla="*/ 5507878 h 569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66126" h="5695923">
                      <a:moveTo>
                        <a:pt x="68466" y="765757"/>
                      </a:moveTo>
                      <a:cubicBezTo>
                        <a:pt x="635536" y="377668"/>
                        <a:pt x="1202606" y="-10420"/>
                        <a:pt x="1642085" y="213"/>
                      </a:cubicBezTo>
                      <a:cubicBezTo>
                        <a:pt x="2081564" y="10846"/>
                        <a:pt x="2914448" y="120716"/>
                        <a:pt x="2705341" y="829553"/>
                      </a:cubicBezTo>
                      <a:cubicBezTo>
                        <a:pt x="2496234" y="1538390"/>
                        <a:pt x="752494" y="3445162"/>
                        <a:pt x="387443" y="4253236"/>
                      </a:cubicBezTo>
                      <a:cubicBezTo>
                        <a:pt x="22392" y="5061310"/>
                        <a:pt x="-314306" y="5823311"/>
                        <a:pt x="515034" y="5677999"/>
                      </a:cubicBezTo>
                      <a:cubicBezTo>
                        <a:pt x="1344374" y="5532688"/>
                        <a:pt x="4537685" y="3409721"/>
                        <a:pt x="5363480" y="3381367"/>
                      </a:cubicBezTo>
                      <a:cubicBezTo>
                        <a:pt x="6189275" y="3353013"/>
                        <a:pt x="5829540" y="4430445"/>
                        <a:pt x="5469806" y="550787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7" name="グループ化 66">
                  <a:extLst>
                    <a:ext uri="{FF2B5EF4-FFF2-40B4-BE49-F238E27FC236}">
                      <a16:creationId xmlns:a16="http://schemas.microsoft.com/office/drawing/2014/main" id="{838CC63D-456F-C942-AD05-2A55B2621EAE}"/>
                    </a:ext>
                  </a:extLst>
                </p:cNvPr>
                <p:cNvGrpSpPr/>
                <p:nvPr/>
              </p:nvGrpSpPr>
              <p:grpSpPr>
                <a:xfrm>
                  <a:off x="9589446" y="4976980"/>
                  <a:ext cx="7054251" cy="6703342"/>
                  <a:chOff x="9589616" y="5149911"/>
                  <a:chExt cx="7054251" cy="6703342"/>
                </a:xfrm>
              </p:grpSpPr>
              <p:grpSp>
                <p:nvGrpSpPr>
                  <p:cNvPr id="49" name="グループ化 48">
                    <a:extLst>
                      <a:ext uri="{FF2B5EF4-FFF2-40B4-BE49-F238E27FC236}">
                        <a16:creationId xmlns:a16="http://schemas.microsoft.com/office/drawing/2014/main" id="{2999DF3A-945F-7347-94AF-4443641082E9}"/>
                      </a:ext>
                    </a:extLst>
                  </p:cNvPr>
                  <p:cNvGrpSpPr/>
                  <p:nvPr/>
                </p:nvGrpSpPr>
                <p:grpSpPr>
                  <a:xfrm>
                    <a:off x="9589616" y="5149911"/>
                    <a:ext cx="7054251" cy="6318528"/>
                    <a:chOff x="3063259" y="6188982"/>
                    <a:chExt cx="7054251" cy="6318528"/>
                  </a:xfrm>
                </p:grpSpPr>
                <p:cxnSp>
                  <p:nvCxnSpPr>
                    <p:cNvPr id="50" name="直線矢印コネクタ 49">
                      <a:extLst>
                        <a:ext uri="{FF2B5EF4-FFF2-40B4-BE49-F238E27FC236}">
                          <a16:creationId xmlns:a16="http://schemas.microsoft.com/office/drawing/2014/main" id="{5247A3CC-7131-7847-AB4B-853C42568A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912689" y="10081422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線矢印コネクタ 50">
                      <a:extLst>
                        <a:ext uri="{FF2B5EF4-FFF2-40B4-BE49-F238E27FC236}">
                          <a16:creationId xmlns:a16="http://schemas.microsoft.com/office/drawing/2014/main" id="{148479DF-7403-D54B-8C8D-48BE10D8780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56784" y="8254378"/>
                      <a:ext cx="3811215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線矢印コネクタ 51">
                      <a:extLst>
                        <a:ext uri="{FF2B5EF4-FFF2-40B4-BE49-F238E27FC236}">
                          <a16:creationId xmlns:a16="http://schemas.microsoft.com/office/drawing/2014/main" id="{077B9E43-D654-A640-93D5-82AC109C1F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482719" y="11908465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矢印コネクタ 52">
                      <a:extLst>
                        <a:ext uri="{FF2B5EF4-FFF2-40B4-BE49-F238E27FC236}">
                          <a16:creationId xmlns:a16="http://schemas.microsoft.com/office/drawing/2014/main" id="{80A78578-8753-D34B-B092-ED5F98BBF8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92142" y="9683306"/>
                      <a:ext cx="5580000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テキスト ボックス 53">
                          <a:extLst>
                            <a:ext uri="{FF2B5EF4-FFF2-40B4-BE49-F238E27FC236}">
                              <a16:creationId xmlns:a16="http://schemas.microsoft.com/office/drawing/2014/main" id="{1A188E04-A6FC-CF4D-A1EA-50010FA1E02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93656" y="11922606"/>
                          <a:ext cx="1250979" cy="58490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5" name="テキスト ボックス 54">
                          <a:extLst>
                            <a:ext uri="{FF2B5EF4-FFF2-40B4-BE49-F238E27FC236}">
                              <a16:creationId xmlns:a16="http://schemas.microsoft.com/office/drawing/2014/main" id="{EF97BB77-7253-204E-BDB8-69295880DB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12857" y="6188982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3200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56" name="テキスト ボックス 55">
                          <a:extLst>
                            <a:ext uri="{FF2B5EF4-FFF2-40B4-BE49-F238E27FC236}">
                              <a16:creationId xmlns:a16="http://schemas.microsoft.com/office/drawing/2014/main" id="{43999F09-9774-9643-80B5-F334EDEA88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866531" y="11531017"/>
                          <a:ext cx="1250979" cy="584775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58" name="テキスト ボックス 57">
                      <a:extLst>
                        <a:ext uri="{FF2B5EF4-FFF2-40B4-BE49-F238E27FC236}">
                          <a16:creationId xmlns:a16="http://schemas.microsoft.com/office/drawing/2014/main" id="{4BE6DAF3-F2F8-0549-80C0-40B12A6E3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3259" y="7919850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59" name="テキスト ボックス 58">
                      <a:extLst>
                        <a:ext uri="{FF2B5EF4-FFF2-40B4-BE49-F238E27FC236}">
                          <a16:creationId xmlns:a16="http://schemas.microsoft.com/office/drawing/2014/main" id="{845A8B55-8957-E840-8148-E6FC097F56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3960" y="11922606"/>
                      <a:ext cx="125097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3200" b="0" dirty="0"/>
                        <a:t>1</a:t>
                      </a:r>
                    </a:p>
                  </p:txBody>
                </p:sp>
                <p:sp>
                  <p:nvSpPr>
                    <p:cNvPr id="60" name="円/楕円 59">
                      <a:extLst>
                        <a:ext uri="{FF2B5EF4-FFF2-40B4-BE49-F238E27FC236}">
                          <a16:creationId xmlns:a16="http://schemas.microsoft.com/office/drawing/2014/main" id="{4EA67FF8-A773-0A4E-9ED8-8DA082071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20756" y="8091471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1" name="円/楕円 60">
                      <a:extLst>
                        <a:ext uri="{FF2B5EF4-FFF2-40B4-BE49-F238E27FC236}">
                          <a16:creationId xmlns:a16="http://schemas.microsoft.com/office/drawing/2014/main" id="{4ECCC833-931D-4644-95E7-4825041EF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11739935"/>
                      <a:ext cx="324000" cy="324000"/>
                    </a:xfrm>
                    <a:prstGeom prst="ellipse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2" name="ひし形 61">
                      <a:extLst>
                        <a:ext uri="{FF2B5EF4-FFF2-40B4-BE49-F238E27FC236}">
                          <a16:creationId xmlns:a16="http://schemas.microsoft.com/office/drawing/2014/main" id="{57C4B061-A7E1-4D46-AC8A-B031F36CF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5662" y="8064583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  <p:sp>
                  <p:nvSpPr>
                    <p:cNvPr id="63" name="ひし形 62">
                      <a:extLst>
                        <a:ext uri="{FF2B5EF4-FFF2-40B4-BE49-F238E27FC236}">
                          <a16:creationId xmlns:a16="http://schemas.microsoft.com/office/drawing/2014/main" id="{F147976F-2C50-6A43-A9CA-26C8224C3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4784" y="11712990"/>
                      <a:ext cx="360000" cy="360000"/>
                    </a:xfrm>
                    <a:prstGeom prst="diamond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bg2"/>
                        </a:solidFill>
                      </a:endParaRPr>
                    </a:p>
                  </p:txBody>
                </p:sp>
              </p:grpSp>
              <p:sp>
                <p:nvSpPr>
                  <p:cNvPr id="66" name="フリーフォーム 65">
                    <a:extLst>
                      <a:ext uri="{FF2B5EF4-FFF2-40B4-BE49-F238E27FC236}">
                        <a16:creationId xmlns:a16="http://schemas.microsoft.com/office/drawing/2014/main" id="{9CA614D6-BA41-8349-A9E5-2FA7F859C880}"/>
                      </a:ext>
                    </a:extLst>
                  </p:cNvPr>
                  <p:cNvSpPr/>
                  <p:nvPr/>
                </p:nvSpPr>
                <p:spPr>
                  <a:xfrm>
                    <a:off x="9760865" y="5723331"/>
                    <a:ext cx="5810864" cy="6129922"/>
                  </a:xfrm>
                  <a:custGeom>
                    <a:avLst/>
                    <a:gdLst>
                      <a:gd name="connsiteX0" fmla="*/ 0 w 5810864"/>
                      <a:gd name="connsiteY0" fmla="*/ 1439935 h 6129922"/>
                      <a:gd name="connsiteX1" fmla="*/ 1032387 w 5810864"/>
                      <a:gd name="connsiteY1" fmla="*/ 201070 h 6129922"/>
                      <a:gd name="connsiteX2" fmla="*/ 2330245 w 5810864"/>
                      <a:gd name="connsiteY2" fmla="*/ 466541 h 6129922"/>
                      <a:gd name="connsiteX3" fmla="*/ 235974 w 5810864"/>
                      <a:gd name="connsiteY3" fmla="*/ 4566593 h 6129922"/>
                      <a:gd name="connsiteX4" fmla="*/ 648929 w 5810864"/>
                      <a:gd name="connsiteY4" fmla="*/ 6041432 h 6129922"/>
                      <a:gd name="connsiteX5" fmla="*/ 4689987 w 5810864"/>
                      <a:gd name="connsiteY5" fmla="*/ 3622696 h 6129922"/>
                      <a:gd name="connsiteX6" fmla="*/ 5810864 w 5810864"/>
                      <a:gd name="connsiteY6" fmla="*/ 6129922 h 6129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810864" h="6129922">
                        <a:moveTo>
                          <a:pt x="0" y="1439935"/>
                        </a:moveTo>
                        <a:cubicBezTo>
                          <a:pt x="322006" y="901618"/>
                          <a:pt x="644013" y="363302"/>
                          <a:pt x="1032387" y="201070"/>
                        </a:cubicBezTo>
                        <a:cubicBezTo>
                          <a:pt x="1420761" y="38838"/>
                          <a:pt x="2462980" y="-261046"/>
                          <a:pt x="2330245" y="466541"/>
                        </a:cubicBezTo>
                        <a:cubicBezTo>
                          <a:pt x="2197510" y="1194128"/>
                          <a:pt x="516193" y="3637445"/>
                          <a:pt x="235974" y="4566593"/>
                        </a:cubicBezTo>
                        <a:cubicBezTo>
                          <a:pt x="-44245" y="5495741"/>
                          <a:pt x="-93406" y="6198748"/>
                          <a:pt x="648929" y="6041432"/>
                        </a:cubicBezTo>
                        <a:cubicBezTo>
                          <a:pt x="1391264" y="5884116"/>
                          <a:pt x="3829665" y="3607948"/>
                          <a:pt x="4689987" y="3622696"/>
                        </a:cubicBezTo>
                        <a:cubicBezTo>
                          <a:pt x="5550309" y="3637444"/>
                          <a:pt x="5680586" y="4883683"/>
                          <a:pt x="5810864" y="6129922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EF9282EC-C0D7-D74C-9470-A4C4FF9D1C0F}"/>
                    </a:ext>
                  </a:extLst>
                </p:cNvPr>
                <p:cNvSpPr txBox="1"/>
                <p:nvPr/>
              </p:nvSpPr>
              <p:spPr>
                <a:xfrm>
                  <a:off x="10967107" y="11499811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3200" dirty="0"/>
                    <a:t>XOR</a:t>
                  </a:r>
                  <a:r>
                    <a:rPr lang="ja-JP" altLang="en-US" sz="3200"/>
                    <a:t>ゲート</a:t>
                  </a:r>
                  <a:endParaRPr kumimoji="1" lang="ja-JP" altLang="en-US" sz="3200"/>
                </a:p>
              </p:txBody>
            </p:sp>
          </p:grp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19B30E50-10AA-754C-81A4-FE17F1B4BF0E}"/>
                  </a:ext>
                </a:extLst>
              </p:cNvPr>
              <p:cNvSpPr txBox="1"/>
              <p:nvPr/>
            </p:nvSpPr>
            <p:spPr>
              <a:xfrm>
                <a:off x="10783244" y="4684398"/>
                <a:ext cx="4297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/>
                  <a:t>線形分離可能でない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26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F43D92D-1E68-EF4A-8153-4DC9B21D77FE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A34D3398-9322-F748-B364-CA3F60D9B540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D43C602-551C-5746-BC9B-C19E492EADDB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D2F3500-005E-9541-81E5-8F781456C6E9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41" name="三角形 40">
              <a:extLst>
                <a:ext uri="{FF2B5EF4-FFF2-40B4-BE49-F238E27FC236}">
                  <a16:creationId xmlns:a16="http://schemas.microsoft.com/office/drawing/2014/main" id="{D29DEB6E-A193-0546-B684-3CB43FF9DF41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42" name="三角形 41">
              <a:extLst>
                <a:ext uri="{FF2B5EF4-FFF2-40B4-BE49-F238E27FC236}">
                  <a16:creationId xmlns:a16="http://schemas.microsoft.com/office/drawing/2014/main" id="{2CEA62FD-E89F-5B40-B5BD-22C36179584A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43" name="三角形 42">
            <a:extLst>
              <a:ext uri="{FF2B5EF4-FFF2-40B4-BE49-F238E27FC236}">
                <a16:creationId xmlns:a16="http://schemas.microsoft.com/office/drawing/2014/main" id="{F0E65632-B875-9644-B7BD-5AC77419A68E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44" name="テキスト プレースホルダー 27">
            <a:extLst>
              <a:ext uri="{FF2B5EF4-FFF2-40B4-BE49-F238E27FC236}">
                <a16:creationId xmlns:a16="http://schemas.microsoft.com/office/drawing/2014/main" id="{3ED0938B-63CA-DD4A-9751-C64A1DA1B535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2</a:t>
            </a:r>
            <a:endParaRPr lang="ja-JP" altLang="en-US"/>
          </a:p>
        </p:txBody>
      </p:sp>
      <p:sp>
        <p:nvSpPr>
          <p:cNvPr id="45" name="テキスト プレースホルダー 29">
            <a:extLst>
              <a:ext uri="{FF2B5EF4-FFF2-40B4-BE49-F238E27FC236}">
                <a16:creationId xmlns:a16="http://schemas.microsoft.com/office/drawing/2014/main" id="{090E7D85-8568-4F42-952D-8AE547A43A32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 dirty="0"/>
              <a:t>3</a:t>
            </a:r>
            <a:endParaRPr lang="ja-JP" altLang="en-US"/>
          </a:p>
        </p:txBody>
      </p:sp>
      <p:sp>
        <p:nvSpPr>
          <p:cNvPr id="46" name="テキスト プレースホルダー 30">
            <a:extLst>
              <a:ext uri="{FF2B5EF4-FFF2-40B4-BE49-F238E27FC236}">
                <a16:creationId xmlns:a16="http://schemas.microsoft.com/office/drawing/2014/main" id="{8C754852-53DA-F34B-BF94-C8A638634541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レベル</a:t>
            </a:r>
            <a:r>
              <a:rPr lang="en-US" altLang="ja-JP"/>
              <a:t>1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433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単純パーセプトロン</a:t>
            </a:r>
            <a:r>
              <a:rPr lang="en-US" altLang="ja-JP" dirty="0"/>
              <a:t>(</a:t>
            </a:r>
            <a:r>
              <a:rPr lang="ja-JP" altLang="en-US"/>
              <a:t>入力層・出力層の</a:t>
            </a:r>
            <a:r>
              <a:rPr lang="en-US" altLang="ja-JP" dirty="0"/>
              <a:t>2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sp>
        <p:nvSpPr>
          <p:cNvPr id="200" name="三角形 199">
            <a:extLst>
              <a:ext uri="{FF2B5EF4-FFF2-40B4-BE49-F238E27FC236}">
                <a16:creationId xmlns:a16="http://schemas.microsoft.com/office/drawing/2014/main" id="{CCF3E876-9FAA-3D43-9104-DE02BC5F1E66}"/>
              </a:ext>
            </a:extLst>
          </p:cNvPr>
          <p:cNvSpPr/>
          <p:nvPr/>
        </p:nvSpPr>
        <p:spPr>
          <a:xfrm rot="5400000">
            <a:off x="1076238" y="4072515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201" name="テキスト プレースホルダー 29">
            <a:extLst>
              <a:ext uri="{FF2B5EF4-FFF2-40B4-BE49-F238E27FC236}">
                <a16:creationId xmlns:a16="http://schemas.microsoft.com/office/drawing/2014/main" id="{C4872DB1-8061-C049-B612-F79375FD5D44}"/>
              </a:ext>
            </a:extLst>
          </p:cNvPr>
          <p:cNvSpPr txBox="1">
            <a:spLocks/>
          </p:cNvSpPr>
          <p:nvPr/>
        </p:nvSpPr>
        <p:spPr>
          <a:xfrm>
            <a:off x="1568600" y="3957241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多層パーセプトロン</a:t>
            </a:r>
            <a:r>
              <a:rPr lang="en-US" altLang="ja-JP" dirty="0"/>
              <a:t>(</a:t>
            </a:r>
            <a:r>
              <a:rPr lang="ja-JP" altLang="en-US"/>
              <a:t>入力層・中間層・出力層の</a:t>
            </a:r>
            <a:r>
              <a:rPr lang="en-US" altLang="ja-JP" dirty="0"/>
              <a:t>3</a:t>
            </a:r>
            <a:r>
              <a:rPr lang="ja-JP" altLang="en-US"/>
              <a:t>層</a:t>
            </a:r>
            <a:r>
              <a:rPr lang="en-US" altLang="ja-JP" dirty="0"/>
              <a:t>)</a:t>
            </a:r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17B706D-EFD7-B141-934A-5507DF9C3E31}"/>
              </a:ext>
            </a:extLst>
          </p:cNvPr>
          <p:cNvGrpSpPr/>
          <p:nvPr/>
        </p:nvGrpSpPr>
        <p:grpSpPr>
          <a:xfrm>
            <a:off x="829073" y="4816946"/>
            <a:ext cx="16629855" cy="8287879"/>
            <a:chOff x="829073" y="4953856"/>
            <a:chExt cx="16629855" cy="828787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C760396A-73B3-0A4B-AA2B-351BD1F1A0CF}"/>
                </a:ext>
              </a:extLst>
            </p:cNvPr>
            <p:cNvGrpSpPr/>
            <p:nvPr/>
          </p:nvGrpSpPr>
          <p:grpSpPr>
            <a:xfrm>
              <a:off x="829073" y="4959766"/>
              <a:ext cx="6459661" cy="8281969"/>
              <a:chOff x="829073" y="4959766"/>
              <a:chExt cx="6459661" cy="8281969"/>
            </a:xfrm>
          </p:grpSpPr>
          <p:grpSp>
            <p:nvGrpSpPr>
              <p:cNvPr id="253" name="グループ化 252">
                <a:extLst>
                  <a:ext uri="{FF2B5EF4-FFF2-40B4-BE49-F238E27FC236}">
                    <a16:creationId xmlns:a16="http://schemas.microsoft.com/office/drawing/2014/main" id="{64304136-FB66-DA4F-B73A-548055C19BF2}"/>
                  </a:ext>
                </a:extLst>
              </p:cNvPr>
              <p:cNvGrpSpPr/>
              <p:nvPr/>
            </p:nvGrpSpPr>
            <p:grpSpPr>
              <a:xfrm>
                <a:off x="829073" y="6753226"/>
                <a:ext cx="6459661" cy="6488509"/>
                <a:chOff x="5244000" y="6317856"/>
                <a:chExt cx="6459661" cy="6489255"/>
              </a:xfrm>
            </p:grpSpPr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454500E5-9F9F-9B42-B9E8-3BFDAE4AA362}"/>
                    </a:ext>
                  </a:extLst>
                </p:cNvPr>
                <p:cNvSpPr txBox="1"/>
                <p:nvPr/>
              </p:nvSpPr>
              <p:spPr>
                <a:xfrm>
                  <a:off x="6536782" y="12222336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単純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252" name="グループ化 251">
                  <a:extLst>
                    <a:ext uri="{FF2B5EF4-FFF2-40B4-BE49-F238E27FC236}">
                      <a16:creationId xmlns:a16="http://schemas.microsoft.com/office/drawing/2014/main" id="{CDC8F9F9-F911-B840-B9D7-E4C42D17864B}"/>
                    </a:ext>
                  </a:extLst>
                </p:cNvPr>
                <p:cNvGrpSpPr/>
                <p:nvPr/>
              </p:nvGrpSpPr>
              <p:grpSpPr>
                <a:xfrm>
                  <a:off x="5244000" y="6317856"/>
                  <a:ext cx="6459661" cy="4586400"/>
                  <a:chOff x="5244000" y="6317856"/>
                  <a:chExt cx="6459661" cy="4584780"/>
                </a:xfrm>
              </p:grpSpPr>
              <p:sp>
                <p:nvSpPr>
                  <p:cNvPr id="171" name="円/楕円 170">
                    <a:extLst>
                      <a:ext uri="{FF2B5EF4-FFF2-40B4-BE49-F238E27FC236}">
                        <a16:creationId xmlns:a16="http://schemas.microsoft.com/office/drawing/2014/main" id="{AB5C5E97-E1B0-B647-A16C-5360D5D0EAC2}"/>
                      </a:ext>
                    </a:extLst>
                  </p:cNvPr>
                  <p:cNvSpPr/>
                  <p:nvPr/>
                </p:nvSpPr>
                <p:spPr>
                  <a:xfrm>
                    <a:off x="9183661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72" name="直線コネクタ 171">
                    <a:extLst>
                      <a:ext uri="{FF2B5EF4-FFF2-40B4-BE49-F238E27FC236}">
                        <a16:creationId xmlns:a16="http://schemas.microsoft.com/office/drawing/2014/main" id="{BB7F8AFB-0443-8A44-B2C0-449D77A769B6}"/>
                      </a:ext>
                    </a:extLst>
                  </p:cNvPr>
                  <p:cNvCxnSpPr>
                    <a:cxnSpLocks/>
                    <a:stCxn id="171" idx="6"/>
                  </p:cNvCxnSpPr>
                  <p:nvPr/>
                </p:nvCxnSpPr>
                <p:spPr>
                  <a:xfrm>
                    <a:off x="10443661" y="8624238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線コネクタ 172">
                    <a:extLst>
                      <a:ext uri="{FF2B5EF4-FFF2-40B4-BE49-F238E27FC236}">
                        <a16:creationId xmlns:a16="http://schemas.microsoft.com/office/drawing/2014/main" id="{A418416F-88A9-734B-98BD-96CB948DECF2}"/>
                      </a:ext>
                    </a:extLst>
                  </p:cNvPr>
                  <p:cNvCxnSpPr>
                    <a:cxnSpLocks/>
                    <a:stCxn id="224" idx="6"/>
                    <a:endCxn id="171" idx="3"/>
                  </p:cNvCxnSpPr>
                  <p:nvPr/>
                </p:nvCxnSpPr>
                <p:spPr>
                  <a:xfrm flipV="1">
                    <a:off x="7781972" y="9069715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69" name="テキスト ボックス 168">
                        <a:extLst>
                          <a:ext uri="{FF2B5EF4-FFF2-40B4-BE49-F238E27FC236}">
                            <a16:creationId xmlns:a16="http://schemas.microsoft.com/office/drawing/2014/main" id="{74C56671-5369-D14B-89A5-A2B6325CDD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4000" y="8000762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4993" y="7992029"/>
                        <a:ext cx="1250979" cy="5847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170" name="テキスト ボックス 169">
                        <a:extLst>
                          <a:ext uri="{FF2B5EF4-FFF2-40B4-BE49-F238E27FC236}">
                            <a16:creationId xmlns:a16="http://schemas.microsoft.com/office/drawing/2014/main" id="{28958B51-3401-D445-AEEA-8293FD83735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4993" y="7992029"/>
                        <a:ext cx="1250979" cy="5847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8" name="直線コネクタ 217">
                    <a:extLst>
                      <a:ext uri="{FF2B5EF4-FFF2-40B4-BE49-F238E27FC236}">
                        <a16:creationId xmlns:a16="http://schemas.microsoft.com/office/drawing/2014/main" id="{DE14D645-E7A1-0242-A10D-AE22E267FE28}"/>
                      </a:ext>
                    </a:extLst>
                  </p:cNvPr>
                  <p:cNvCxnSpPr>
                    <a:cxnSpLocks/>
                    <a:stCxn id="220" idx="6"/>
                    <a:endCxn id="171" idx="1"/>
                  </p:cNvCxnSpPr>
                  <p:nvPr/>
                </p:nvCxnSpPr>
                <p:spPr>
                  <a:xfrm>
                    <a:off x="7781972" y="6975840"/>
                    <a:ext cx="1586212" cy="1202921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線コネクタ 218">
                    <a:extLst>
                      <a:ext uri="{FF2B5EF4-FFF2-40B4-BE49-F238E27FC236}">
                        <a16:creationId xmlns:a16="http://schemas.microsoft.com/office/drawing/2014/main" id="{34066781-9097-C64A-828B-5F979CCC7EAB}"/>
                      </a:ext>
                    </a:extLst>
                  </p:cNvPr>
                  <p:cNvCxnSpPr>
                    <a:cxnSpLocks/>
                    <a:stCxn id="223" idx="6"/>
                    <a:endCxn id="171" idx="2"/>
                  </p:cNvCxnSpPr>
                  <p:nvPr/>
                </p:nvCxnSpPr>
                <p:spPr>
                  <a:xfrm>
                    <a:off x="7781972" y="8624238"/>
                    <a:ext cx="1401689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0" name="円/楕円 219">
                    <a:extLst>
                      <a:ext uri="{FF2B5EF4-FFF2-40B4-BE49-F238E27FC236}">
                        <a16:creationId xmlns:a16="http://schemas.microsoft.com/office/drawing/2014/main" id="{B650C9BD-D89A-414B-ACAE-2139642A79CA}"/>
                      </a:ext>
                    </a:extLst>
                  </p:cNvPr>
                  <p:cNvSpPr/>
                  <p:nvPr/>
                </p:nvSpPr>
                <p:spPr>
                  <a:xfrm>
                    <a:off x="6521972" y="6345840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3" name="円/楕円 222">
                    <a:extLst>
                      <a:ext uri="{FF2B5EF4-FFF2-40B4-BE49-F238E27FC236}">
                        <a16:creationId xmlns:a16="http://schemas.microsoft.com/office/drawing/2014/main" id="{A27DB436-3B9E-5D44-87CC-441C28869F5C}"/>
                      </a:ext>
                    </a:extLst>
                  </p:cNvPr>
                  <p:cNvSpPr/>
                  <p:nvPr/>
                </p:nvSpPr>
                <p:spPr>
                  <a:xfrm>
                    <a:off x="6521972" y="7994238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24" name="円/楕円 223">
                    <a:extLst>
                      <a:ext uri="{FF2B5EF4-FFF2-40B4-BE49-F238E27FC236}">
                        <a16:creationId xmlns:a16="http://schemas.microsoft.com/office/drawing/2014/main" id="{942D864F-75BE-2F44-959B-4E92E90ABBAF}"/>
                      </a:ext>
                    </a:extLst>
                  </p:cNvPr>
                  <p:cNvSpPr/>
                  <p:nvPr/>
                </p:nvSpPr>
                <p:spPr>
                  <a:xfrm>
                    <a:off x="6521972" y="9642636"/>
                    <a:ext cx="1260000" cy="126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0" name="直線コネクタ 229">
                    <a:extLst>
                      <a:ext uri="{FF2B5EF4-FFF2-40B4-BE49-F238E27FC236}">
                        <a16:creationId xmlns:a16="http://schemas.microsoft.com/office/drawing/2014/main" id="{6E619581-E7F4-644D-A8C3-F1CACF69E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697584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線コネクタ 230">
                    <a:extLst>
                      <a:ext uri="{FF2B5EF4-FFF2-40B4-BE49-F238E27FC236}">
                        <a16:creationId xmlns:a16="http://schemas.microsoft.com/office/drawing/2014/main" id="{72BD5663-71BB-2940-B290-23F32F2632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61615" y="8624238"/>
                    <a:ext cx="1260000" cy="13085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直線コネクタ 231">
                    <a:extLst>
                      <a:ext uri="{FF2B5EF4-FFF2-40B4-BE49-F238E27FC236}">
                        <a16:creationId xmlns:a16="http://schemas.microsoft.com/office/drawing/2014/main" id="{96B69999-264C-644E-A524-8FC498348D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1615" y="1027263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33" name="テキスト ボックス 232">
                        <a:extLst>
                          <a:ext uri="{FF2B5EF4-FFF2-40B4-BE49-F238E27FC236}">
                            <a16:creationId xmlns:a16="http://schemas.microsoft.com/office/drawing/2014/main" id="{F7AA7CC3-DEAA-4240-AB55-9853C8615A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8" y="9643478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34" name="テキスト ボックス 233">
                        <a:extLst>
                          <a:ext uri="{FF2B5EF4-FFF2-40B4-BE49-F238E27FC236}">
                            <a16:creationId xmlns:a16="http://schemas.microsoft.com/office/drawing/2014/main" id="{A8751317-FD5F-3645-85D5-59894904AAD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51077" y="6317856"/>
                        <a:ext cx="1250979" cy="584775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89" name="角丸四角形 88">
                <a:extLst>
                  <a:ext uri="{FF2B5EF4-FFF2-40B4-BE49-F238E27FC236}">
                    <a16:creationId xmlns:a16="http://schemas.microsoft.com/office/drawing/2014/main" id="{8C44ADC5-1C55-CE49-AC41-6BDA4311E89F}"/>
                  </a:ext>
                </a:extLst>
              </p:cNvPr>
              <p:cNvSpPr/>
              <p:nvPr/>
            </p:nvSpPr>
            <p:spPr>
              <a:xfrm>
                <a:off x="4408161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0" name="角丸四角形 89">
                <a:extLst>
                  <a:ext uri="{FF2B5EF4-FFF2-40B4-BE49-F238E27FC236}">
                    <a16:creationId xmlns:a16="http://schemas.microsoft.com/office/drawing/2014/main" id="{4D3877A4-AC4E-E543-9663-EB67AA22D71E}"/>
                  </a:ext>
                </a:extLst>
              </p:cNvPr>
              <p:cNvSpPr/>
              <p:nvPr/>
            </p:nvSpPr>
            <p:spPr>
              <a:xfrm>
                <a:off x="1794476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B6A25910-C913-FF4D-AF3B-5DD889C3EBBC}"/>
                  </a:ext>
                </a:extLst>
              </p:cNvPr>
              <p:cNvSpPr txBox="1"/>
              <p:nvPr/>
            </p:nvSpPr>
            <p:spPr>
              <a:xfrm>
                <a:off x="1628951" y="498359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83555080-6C83-9D4A-B876-72AD36BBAFDD}"/>
                  </a:ext>
                </a:extLst>
              </p:cNvPr>
              <p:cNvSpPr txBox="1"/>
              <p:nvPr/>
            </p:nvSpPr>
            <p:spPr>
              <a:xfrm>
                <a:off x="4247921" y="4959766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6840E1C-B9EB-9040-B4F7-CCB47D2EC1DD}"/>
                </a:ext>
              </a:extLst>
            </p:cNvPr>
            <p:cNvGrpSpPr/>
            <p:nvPr/>
          </p:nvGrpSpPr>
          <p:grpSpPr>
            <a:xfrm>
              <a:off x="8217854" y="4953856"/>
              <a:ext cx="9241074" cy="8248253"/>
              <a:chOff x="8217854" y="4953856"/>
              <a:chExt cx="9241074" cy="8248253"/>
            </a:xfrm>
          </p:grpSpPr>
          <p:sp>
            <p:nvSpPr>
              <p:cNvPr id="21" name="角丸四角形 20">
                <a:extLst>
                  <a:ext uri="{FF2B5EF4-FFF2-40B4-BE49-F238E27FC236}">
                    <a16:creationId xmlns:a16="http://schemas.microsoft.com/office/drawing/2014/main" id="{365C89F8-9082-2F40-82D9-4AE13E4B42CC}"/>
                  </a:ext>
                </a:extLst>
              </p:cNvPr>
              <p:cNvSpPr/>
              <p:nvPr/>
            </p:nvSpPr>
            <p:spPr>
              <a:xfrm>
                <a:off x="11931805" y="5553308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EC91493B-AF5D-934A-95A9-38667F7D5176}"/>
                  </a:ext>
                </a:extLst>
              </p:cNvPr>
              <p:cNvGrpSpPr/>
              <p:nvPr/>
            </p:nvGrpSpPr>
            <p:grpSpPr>
              <a:xfrm>
                <a:off x="8217854" y="5844030"/>
                <a:ext cx="9241074" cy="7358079"/>
                <a:chOff x="8217854" y="5844030"/>
                <a:chExt cx="9241074" cy="7358079"/>
              </a:xfrm>
            </p:grpSpPr>
            <p:sp>
              <p:nvSpPr>
                <p:cNvPr id="255" name="テキスト ボックス 254">
                  <a:extLst>
                    <a:ext uri="{FF2B5EF4-FFF2-40B4-BE49-F238E27FC236}">
                      <a16:creationId xmlns:a16="http://schemas.microsoft.com/office/drawing/2014/main" id="{7F9BB56C-AE8A-6D43-9EB8-6A338D3CBB9C}"/>
                    </a:ext>
                  </a:extLst>
                </p:cNvPr>
                <p:cNvSpPr txBox="1"/>
                <p:nvPr/>
              </p:nvSpPr>
              <p:spPr>
                <a:xfrm>
                  <a:off x="10904270" y="12617334"/>
                  <a:ext cx="39261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多層</a:t>
                  </a:r>
                  <a:r>
                    <a:rPr kumimoji="1" lang="ja-JP" altLang="en-US" sz="3200"/>
                    <a:t>パーセプトロン</a:t>
                  </a:r>
                </a:p>
              </p:txBody>
            </p:sp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0A81C11E-DC4B-BE43-8508-1A89C45E907A}"/>
                    </a:ext>
                  </a:extLst>
                </p:cNvPr>
                <p:cNvGrpSpPr/>
                <p:nvPr/>
              </p:nvGrpSpPr>
              <p:grpSpPr>
                <a:xfrm>
                  <a:off x="8217854" y="5844030"/>
                  <a:ext cx="9241074" cy="6211850"/>
                  <a:chOff x="8217854" y="5844030"/>
                  <a:chExt cx="9241074" cy="6211850"/>
                </a:xfrm>
              </p:grpSpPr>
              <p:cxnSp>
                <p:nvCxnSpPr>
                  <p:cNvPr id="258" name="直線コネクタ 257">
                    <a:extLst>
                      <a:ext uri="{FF2B5EF4-FFF2-40B4-BE49-F238E27FC236}">
                        <a16:creationId xmlns:a16="http://schemas.microsoft.com/office/drawing/2014/main" id="{76B859D1-F352-9E4C-BDFC-1F1092BD0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198928" y="9049609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直線コネクタ 258">
                    <a:extLst>
                      <a:ext uri="{FF2B5EF4-FFF2-40B4-BE49-F238E27FC236}">
                        <a16:creationId xmlns:a16="http://schemas.microsoft.com/office/drawing/2014/main" id="{044E30EE-3CB5-354A-8B3D-CB70C2050973}"/>
                      </a:ext>
                    </a:extLst>
                  </p:cNvPr>
                  <p:cNvCxnSpPr>
                    <a:cxnSpLocks/>
                    <a:stCxn id="266" idx="6"/>
                    <a:endCxn id="278" idx="2"/>
                  </p:cNvCxnSpPr>
                  <p:nvPr/>
                </p:nvCxnSpPr>
                <p:spPr>
                  <a:xfrm>
                    <a:off x="10755826" y="10697306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60" name="テキスト ボックス 259">
                        <a:extLst>
                          <a:ext uri="{FF2B5EF4-FFF2-40B4-BE49-F238E27FC236}">
                            <a16:creationId xmlns:a16="http://schemas.microsoft.com/office/drawing/2014/main" id="{5F471CA5-7E52-8746-AE7C-F0AB7C1E73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7854" y="842488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30260" y="8417248"/>
                        <a:ext cx="1250979" cy="584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61" name="テキスト ボックス 260">
                        <a:extLst>
                          <a:ext uri="{FF2B5EF4-FFF2-40B4-BE49-F238E27FC236}">
                            <a16:creationId xmlns:a16="http://schemas.microsoft.com/office/drawing/2014/main" id="{F01D7847-B987-0D42-8386-FB32D7E29E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130260" y="8417248"/>
                        <a:ext cx="1250979" cy="58490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62" name="直線コネクタ 261">
                    <a:extLst>
                      <a:ext uri="{FF2B5EF4-FFF2-40B4-BE49-F238E27FC236}">
                        <a16:creationId xmlns:a16="http://schemas.microsoft.com/office/drawing/2014/main" id="{3BDF6A57-E874-8A45-885F-F706F96B3212}"/>
                      </a:ext>
                    </a:extLst>
                  </p:cNvPr>
                  <p:cNvCxnSpPr>
                    <a:cxnSpLocks/>
                    <a:stCxn id="264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92553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直線コネクタ 262">
                    <a:extLst>
                      <a:ext uri="{FF2B5EF4-FFF2-40B4-BE49-F238E27FC236}">
                        <a16:creationId xmlns:a16="http://schemas.microsoft.com/office/drawing/2014/main" id="{57E3DD90-E612-5442-905D-BCDE76BECB07}"/>
                      </a:ext>
                    </a:extLst>
                  </p:cNvPr>
                  <p:cNvCxnSpPr>
                    <a:cxnSpLocks/>
                    <a:stCxn id="265" idx="6"/>
                    <a:endCxn id="278" idx="2"/>
                  </p:cNvCxnSpPr>
                  <p:nvPr/>
                </p:nvCxnSpPr>
                <p:spPr>
                  <a:xfrm>
                    <a:off x="10755826" y="9048513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4" name="円/楕円 263">
                    <a:extLst>
                      <a:ext uri="{FF2B5EF4-FFF2-40B4-BE49-F238E27FC236}">
                        <a16:creationId xmlns:a16="http://schemas.microsoft.com/office/drawing/2014/main" id="{C546195C-6B0A-6641-A396-DF288175A978}"/>
                      </a:ext>
                    </a:extLst>
                  </p:cNvPr>
                  <p:cNvSpPr/>
                  <p:nvPr/>
                </p:nvSpPr>
                <p:spPr>
                  <a:xfrm>
                    <a:off x="9495826" y="6769569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5" name="円/楕円 264">
                    <a:extLst>
                      <a:ext uri="{FF2B5EF4-FFF2-40B4-BE49-F238E27FC236}">
                        <a16:creationId xmlns:a16="http://schemas.microsoft.com/office/drawing/2014/main" id="{76B5B612-F81D-604A-8BCF-ADEEDC723365}"/>
                      </a:ext>
                    </a:extLst>
                  </p:cNvPr>
                  <p:cNvSpPr/>
                  <p:nvPr/>
                </p:nvSpPr>
                <p:spPr>
                  <a:xfrm>
                    <a:off x="9495826" y="841836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6" name="円/楕円 265">
                    <a:extLst>
                      <a:ext uri="{FF2B5EF4-FFF2-40B4-BE49-F238E27FC236}">
                        <a16:creationId xmlns:a16="http://schemas.microsoft.com/office/drawing/2014/main" id="{CA707C3A-8A24-2842-ADD9-FC19DEAF50E5}"/>
                      </a:ext>
                    </a:extLst>
                  </p:cNvPr>
                  <p:cNvSpPr/>
                  <p:nvPr/>
                </p:nvSpPr>
                <p:spPr>
                  <a:xfrm>
                    <a:off x="9495826" y="1006715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67" name="直線コネクタ 266">
                    <a:extLst>
                      <a:ext uri="{FF2B5EF4-FFF2-40B4-BE49-F238E27FC236}">
                        <a16:creationId xmlns:a16="http://schemas.microsoft.com/office/drawing/2014/main" id="{3C75EB2C-978B-254F-82A2-976FC4424E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7399720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直線コネクタ 267">
                    <a:extLst>
                      <a:ext uri="{FF2B5EF4-FFF2-40B4-BE49-F238E27FC236}">
                        <a16:creationId xmlns:a16="http://schemas.microsoft.com/office/drawing/2014/main" id="{30396AFB-61A7-EC4A-AE58-FD17C0B907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5469" y="9048513"/>
                    <a:ext cx="1260000" cy="13088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直線コネクタ 268">
                    <a:extLst>
                      <a:ext uri="{FF2B5EF4-FFF2-40B4-BE49-F238E27FC236}">
                        <a16:creationId xmlns:a16="http://schemas.microsoft.com/office/drawing/2014/main" id="{1A08E44A-703B-A849-B260-B105D344C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469" y="10697306"/>
                    <a:ext cx="1260000" cy="0"/>
                  </a:xfrm>
                  <a:prstGeom prst="line">
                    <a:avLst/>
                  </a:prstGeom>
                  <a:ln w="57150"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70" name="テキスト ボックス 269">
                        <a:extLst>
                          <a:ext uri="{FF2B5EF4-FFF2-40B4-BE49-F238E27FC236}">
                            <a16:creationId xmlns:a16="http://schemas.microsoft.com/office/drawing/2014/main" id="{E745A1C4-706D-2248-AF07-04225C0EDF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2" y="10067997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ja-JP" sz="3200" b="0" dirty="0"/>
                      </a:p>
                    </p:txBody>
                  </p:sp>
                </mc:Choice>
                <mc:Fallback xmlns="">
                  <p:sp>
                    <p:nvSpPr>
                      <p:cNvPr id="271" name="テキスト ボックス 270">
                        <a:extLst>
                          <a:ext uri="{FF2B5EF4-FFF2-40B4-BE49-F238E27FC236}">
                            <a16:creationId xmlns:a16="http://schemas.microsoft.com/office/drawing/2014/main" id="{98C4C7B8-0E5D-EF4D-B1D5-82EE020FE9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24931" y="6741578"/>
                        <a:ext cx="1250979" cy="58491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6" name="円/楕円 275">
                    <a:extLst>
                      <a:ext uri="{FF2B5EF4-FFF2-40B4-BE49-F238E27FC236}">
                        <a16:creationId xmlns:a16="http://schemas.microsoft.com/office/drawing/2014/main" id="{6700D436-3507-454A-92FB-BA57DDBEBAB1}"/>
                      </a:ext>
                    </a:extLst>
                  </p:cNvPr>
                  <p:cNvSpPr/>
                  <p:nvPr/>
                </p:nvSpPr>
                <p:spPr>
                  <a:xfrm>
                    <a:off x="12237326" y="7497992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円/楕円 276">
                    <a:extLst>
                      <a:ext uri="{FF2B5EF4-FFF2-40B4-BE49-F238E27FC236}">
                        <a16:creationId xmlns:a16="http://schemas.microsoft.com/office/drawing/2014/main" id="{C1F7C6A5-4751-EF4C-AA29-A945D08DAA73}"/>
                      </a:ext>
                    </a:extLst>
                  </p:cNvPr>
                  <p:cNvSpPr/>
                  <p:nvPr/>
                </p:nvSpPr>
                <p:spPr>
                  <a:xfrm>
                    <a:off x="12237326" y="9146785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円/楕円 277">
                    <a:extLst>
                      <a:ext uri="{FF2B5EF4-FFF2-40B4-BE49-F238E27FC236}">
                        <a16:creationId xmlns:a16="http://schemas.microsoft.com/office/drawing/2014/main" id="{019F766A-59EA-1045-B83A-B40DD49803B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10795578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円/楕円 278">
                    <a:extLst>
                      <a:ext uri="{FF2B5EF4-FFF2-40B4-BE49-F238E27FC236}">
                        <a16:creationId xmlns:a16="http://schemas.microsoft.com/office/drawing/2014/main" id="{422C2718-CB9D-164A-8A3C-6219352CB1A6}"/>
                      </a:ext>
                    </a:extLst>
                  </p:cNvPr>
                  <p:cNvSpPr/>
                  <p:nvPr/>
                </p:nvSpPr>
                <p:spPr>
                  <a:xfrm>
                    <a:off x="12237326" y="5844030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81" name="直線コネクタ 280">
                    <a:extLst>
                      <a:ext uri="{FF2B5EF4-FFF2-40B4-BE49-F238E27FC236}">
                        <a16:creationId xmlns:a16="http://schemas.microsoft.com/office/drawing/2014/main" id="{F39EE7DA-E142-E243-AD5D-6054B577BA88}"/>
                      </a:ext>
                    </a:extLst>
                  </p:cNvPr>
                  <p:cNvCxnSpPr>
                    <a:cxnSpLocks/>
                    <a:stCxn id="266" idx="6"/>
                    <a:endCxn id="277" idx="2"/>
                  </p:cNvCxnSpPr>
                  <p:nvPr/>
                </p:nvCxnSpPr>
                <p:spPr>
                  <a:xfrm flipV="1">
                    <a:off x="10755826" y="9776936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直線コネクタ 283">
                    <a:extLst>
                      <a:ext uri="{FF2B5EF4-FFF2-40B4-BE49-F238E27FC236}">
                        <a16:creationId xmlns:a16="http://schemas.microsoft.com/office/drawing/2014/main" id="{4C25543D-4479-CD4B-8F2F-CFFE7A3BF125}"/>
                      </a:ext>
                    </a:extLst>
                  </p:cNvPr>
                  <p:cNvCxnSpPr>
                    <a:cxnSpLocks/>
                    <a:stCxn id="266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4223125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直線コネクタ 286">
                    <a:extLst>
                      <a:ext uri="{FF2B5EF4-FFF2-40B4-BE49-F238E27FC236}">
                        <a16:creationId xmlns:a16="http://schemas.microsoft.com/office/drawing/2014/main" id="{1EFD9194-F24A-F64E-A64A-4D192575A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773084" y="8101396"/>
                    <a:ext cx="1481500" cy="256916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線コネクタ 291">
                    <a:extLst>
                      <a:ext uri="{FF2B5EF4-FFF2-40B4-BE49-F238E27FC236}">
                        <a16:creationId xmlns:a16="http://schemas.microsoft.com/office/drawing/2014/main" id="{0A32A96A-0D12-A24E-B452-B1878994D705}"/>
                      </a:ext>
                    </a:extLst>
                  </p:cNvPr>
                  <p:cNvCxnSpPr>
                    <a:cxnSpLocks/>
                    <a:stCxn id="265" idx="6"/>
                    <a:endCxn id="277" idx="2"/>
                  </p:cNvCxnSpPr>
                  <p:nvPr/>
                </p:nvCxnSpPr>
                <p:spPr>
                  <a:xfrm>
                    <a:off x="10755826" y="9048513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直線コネクタ 294">
                    <a:extLst>
                      <a:ext uri="{FF2B5EF4-FFF2-40B4-BE49-F238E27FC236}">
                        <a16:creationId xmlns:a16="http://schemas.microsoft.com/office/drawing/2014/main" id="{3364FB04-36B5-604C-8C02-8F50DF0AD55E}"/>
                      </a:ext>
                    </a:extLst>
                  </p:cNvPr>
                  <p:cNvCxnSpPr>
                    <a:cxnSpLocks/>
                    <a:stCxn id="265" idx="6"/>
                    <a:endCxn id="276" idx="2"/>
                  </p:cNvCxnSpPr>
                  <p:nvPr/>
                </p:nvCxnSpPr>
                <p:spPr>
                  <a:xfrm flipV="1">
                    <a:off x="10755826" y="8128143"/>
                    <a:ext cx="1481500" cy="920370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直線コネクタ 297">
                    <a:extLst>
                      <a:ext uri="{FF2B5EF4-FFF2-40B4-BE49-F238E27FC236}">
                        <a16:creationId xmlns:a16="http://schemas.microsoft.com/office/drawing/2014/main" id="{3D92B747-6713-534D-B99F-F0DE6DEED551}"/>
                      </a:ext>
                    </a:extLst>
                  </p:cNvPr>
                  <p:cNvCxnSpPr>
                    <a:cxnSpLocks/>
                    <a:stCxn id="265" idx="6"/>
                    <a:endCxn id="279" idx="2"/>
                  </p:cNvCxnSpPr>
                  <p:nvPr/>
                </p:nvCxnSpPr>
                <p:spPr>
                  <a:xfrm flipV="1">
                    <a:off x="10755826" y="6474181"/>
                    <a:ext cx="1481500" cy="257433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直線コネクタ 301">
                    <a:extLst>
                      <a:ext uri="{FF2B5EF4-FFF2-40B4-BE49-F238E27FC236}">
                        <a16:creationId xmlns:a16="http://schemas.microsoft.com/office/drawing/2014/main" id="{E38B8806-9786-FB4C-8E6B-00AA6DD688F5}"/>
                      </a:ext>
                    </a:extLst>
                  </p:cNvPr>
                  <p:cNvCxnSpPr>
                    <a:cxnSpLocks/>
                    <a:stCxn id="264" idx="6"/>
                    <a:endCxn id="276" idx="2"/>
                  </p:cNvCxnSpPr>
                  <p:nvPr/>
                </p:nvCxnSpPr>
                <p:spPr>
                  <a:xfrm>
                    <a:off x="10755826" y="7399720"/>
                    <a:ext cx="1481500" cy="728423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直線コネクタ 304">
                    <a:extLst>
                      <a:ext uri="{FF2B5EF4-FFF2-40B4-BE49-F238E27FC236}">
                        <a16:creationId xmlns:a16="http://schemas.microsoft.com/office/drawing/2014/main" id="{8A360632-088D-254C-B1EF-9BA135297EDB}"/>
                      </a:ext>
                    </a:extLst>
                  </p:cNvPr>
                  <p:cNvCxnSpPr>
                    <a:cxnSpLocks/>
                    <a:stCxn id="264" idx="6"/>
                    <a:endCxn id="277" idx="2"/>
                  </p:cNvCxnSpPr>
                  <p:nvPr/>
                </p:nvCxnSpPr>
                <p:spPr>
                  <a:xfrm>
                    <a:off x="10755826" y="7399720"/>
                    <a:ext cx="1481500" cy="237721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直線コネクタ 307">
                    <a:extLst>
                      <a:ext uri="{FF2B5EF4-FFF2-40B4-BE49-F238E27FC236}">
                        <a16:creationId xmlns:a16="http://schemas.microsoft.com/office/drawing/2014/main" id="{88410E11-A2F1-D345-9734-52BA1AED2E5B}"/>
                      </a:ext>
                    </a:extLst>
                  </p:cNvPr>
                  <p:cNvCxnSpPr>
                    <a:cxnSpLocks/>
                    <a:stCxn id="264" idx="6"/>
                    <a:endCxn id="278" idx="2"/>
                  </p:cNvCxnSpPr>
                  <p:nvPr/>
                </p:nvCxnSpPr>
                <p:spPr>
                  <a:xfrm>
                    <a:off x="10755826" y="7399720"/>
                    <a:ext cx="1481500" cy="402600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2" name="円/楕円 311">
                    <a:extLst>
                      <a:ext uri="{FF2B5EF4-FFF2-40B4-BE49-F238E27FC236}">
                        <a16:creationId xmlns:a16="http://schemas.microsoft.com/office/drawing/2014/main" id="{01AA7411-995A-7345-ADDC-9EA99F67F559}"/>
                      </a:ext>
                    </a:extLst>
                  </p:cNvPr>
                  <p:cNvSpPr/>
                  <p:nvPr/>
                </p:nvSpPr>
                <p:spPr>
                  <a:xfrm>
                    <a:off x="14956186" y="8417626"/>
                    <a:ext cx="1260000" cy="1260302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317" name="直線コネクタ 316">
                    <a:extLst>
                      <a:ext uri="{FF2B5EF4-FFF2-40B4-BE49-F238E27FC236}">
                        <a16:creationId xmlns:a16="http://schemas.microsoft.com/office/drawing/2014/main" id="{5C5493DB-10A9-A241-B898-0C3C9F6F4640}"/>
                      </a:ext>
                    </a:extLst>
                  </p:cNvPr>
                  <p:cNvCxnSpPr>
                    <a:cxnSpLocks/>
                    <a:stCxn id="279" idx="6"/>
                    <a:endCxn id="312" idx="2"/>
                  </p:cNvCxnSpPr>
                  <p:nvPr/>
                </p:nvCxnSpPr>
                <p:spPr>
                  <a:xfrm>
                    <a:off x="13497326" y="6474181"/>
                    <a:ext cx="1458860" cy="2573596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直線コネクタ 326">
                    <a:extLst>
                      <a:ext uri="{FF2B5EF4-FFF2-40B4-BE49-F238E27FC236}">
                        <a16:creationId xmlns:a16="http://schemas.microsoft.com/office/drawing/2014/main" id="{5EA149CE-F612-944F-8AC2-D678A9DFCFE3}"/>
                      </a:ext>
                    </a:extLst>
                  </p:cNvPr>
                  <p:cNvCxnSpPr>
                    <a:cxnSpLocks/>
                    <a:stCxn id="276" idx="6"/>
                    <a:endCxn id="312" idx="2"/>
                  </p:cNvCxnSpPr>
                  <p:nvPr/>
                </p:nvCxnSpPr>
                <p:spPr>
                  <a:xfrm>
                    <a:off x="13497326" y="8128143"/>
                    <a:ext cx="1458860" cy="919634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直線コネクタ 335">
                    <a:extLst>
                      <a:ext uri="{FF2B5EF4-FFF2-40B4-BE49-F238E27FC236}">
                        <a16:creationId xmlns:a16="http://schemas.microsoft.com/office/drawing/2014/main" id="{EE524017-A57A-744A-BD59-0E3BEB43F8C6}"/>
                      </a:ext>
                    </a:extLst>
                  </p:cNvPr>
                  <p:cNvCxnSpPr>
                    <a:cxnSpLocks/>
                    <a:stCxn id="277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729159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直線コネクタ 346">
                    <a:extLst>
                      <a:ext uri="{FF2B5EF4-FFF2-40B4-BE49-F238E27FC236}">
                        <a16:creationId xmlns:a16="http://schemas.microsoft.com/office/drawing/2014/main" id="{6282BD44-2972-D348-BBA8-16AE87EC9F28}"/>
                      </a:ext>
                    </a:extLst>
                  </p:cNvPr>
                  <p:cNvCxnSpPr>
                    <a:cxnSpLocks/>
                    <a:stCxn id="278" idx="6"/>
                    <a:endCxn id="312" idx="2"/>
                  </p:cNvCxnSpPr>
                  <p:nvPr/>
                </p:nvCxnSpPr>
                <p:spPr>
                  <a:xfrm flipV="1">
                    <a:off x="13497326" y="9047777"/>
                    <a:ext cx="1458860" cy="2377952"/>
                  </a:xfrm>
                  <a:prstGeom prst="line">
                    <a:avLst/>
                  </a:prstGeom>
                  <a:ln w="57150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7" name="角丸四角形 86">
                <a:extLst>
                  <a:ext uri="{FF2B5EF4-FFF2-40B4-BE49-F238E27FC236}">
                    <a16:creationId xmlns:a16="http://schemas.microsoft.com/office/drawing/2014/main" id="{9BC87947-6F46-E542-84EE-7F39B3228977}"/>
                  </a:ext>
                </a:extLst>
              </p:cNvPr>
              <p:cNvSpPr/>
              <p:nvPr/>
            </p:nvSpPr>
            <p:spPr>
              <a:xfrm>
                <a:off x="14624057" y="5553307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8" name="角丸四角形 87">
                <a:extLst>
                  <a:ext uri="{FF2B5EF4-FFF2-40B4-BE49-F238E27FC236}">
                    <a16:creationId xmlns:a16="http://schemas.microsoft.com/office/drawing/2014/main" id="{095CA43D-8282-E940-B8CF-9D16136CC8DD}"/>
                  </a:ext>
                </a:extLst>
              </p:cNvPr>
              <p:cNvSpPr/>
              <p:nvPr/>
            </p:nvSpPr>
            <p:spPr>
              <a:xfrm>
                <a:off x="9177972" y="5547831"/>
                <a:ext cx="1895708" cy="6846849"/>
              </a:xfrm>
              <a:prstGeom prst="roundRect">
                <a:avLst>
                  <a:gd name="adj" fmla="val 40196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D6AB9C2F-F11A-A146-916F-45104074B7C8}"/>
                  </a:ext>
                </a:extLst>
              </p:cNvPr>
              <p:cNvSpPr txBox="1"/>
              <p:nvPr/>
            </p:nvSpPr>
            <p:spPr>
              <a:xfrm>
                <a:off x="9017732" y="4957755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入力層</a:t>
                </a:r>
                <a:endParaRPr kumimoji="1" lang="ja-JP" altLang="en-US" sz="3200"/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4B382EB-A76C-1E42-AA6E-28012BF34B41}"/>
                  </a:ext>
                </a:extLst>
              </p:cNvPr>
              <p:cNvSpPr txBox="1"/>
              <p:nvPr/>
            </p:nvSpPr>
            <p:spPr>
              <a:xfrm>
                <a:off x="11776388" y="4953856"/>
                <a:ext cx="221618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中間層</a:t>
                </a:r>
                <a:endParaRPr kumimoji="1" lang="ja-JP" altLang="en-US" sz="3200"/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1447E17-B435-A94F-B48D-54B26BB52648}"/>
                  </a:ext>
                </a:extLst>
              </p:cNvPr>
              <p:cNvSpPr txBox="1"/>
              <p:nvPr/>
            </p:nvSpPr>
            <p:spPr>
              <a:xfrm>
                <a:off x="14478092" y="4953923"/>
                <a:ext cx="2216187" cy="584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3200"/>
                  <a:t>出力層</a:t>
                </a:r>
                <a:endParaRPr kumimoji="1" lang="ja-JP" altLang="en-US" sz="3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610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 dirty="0"/>
                    <a:t>：男性</a:t>
                  </a:r>
                  <a:endParaRPr kumimoji="1" lang="ja-JP" altLang="en-US" sz="3200" dirty="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4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与えられたデータは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男性？女性？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7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/>
              <a:t>ニューロンと</a:t>
            </a:r>
            <a:r>
              <a:rPr kumimoji="1" lang="ja-JP" altLang="en-US"/>
              <a:t>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形式ニューロンを並列に何層も重ねたもの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パーセプトロン</a:t>
            </a:r>
          </a:p>
        </p:txBody>
      </p:sp>
      <p:sp>
        <p:nvSpPr>
          <p:cNvPr id="64" name="三角形 63">
            <a:extLst>
              <a:ext uri="{FF2B5EF4-FFF2-40B4-BE49-F238E27FC236}">
                <a16:creationId xmlns:a16="http://schemas.microsoft.com/office/drawing/2014/main" id="{6C5D32FB-88AC-D846-BE1D-4E61A6C485B8}"/>
              </a:ext>
            </a:extLst>
          </p:cNvPr>
          <p:cNvSpPr/>
          <p:nvPr/>
        </p:nvSpPr>
        <p:spPr>
          <a:xfrm rot="5400000">
            <a:off x="1076238" y="3361776"/>
            <a:ext cx="480900" cy="3200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65" name="テキスト プレースホルダー 29">
            <a:extLst>
              <a:ext uri="{FF2B5EF4-FFF2-40B4-BE49-F238E27FC236}">
                <a16:creationId xmlns:a16="http://schemas.microsoft.com/office/drawing/2014/main" id="{C007059C-36DA-A346-8D77-C27CA6B9EA5C}"/>
              </a:ext>
            </a:extLst>
          </p:cNvPr>
          <p:cNvSpPr txBox="1">
            <a:spLocks/>
          </p:cNvSpPr>
          <p:nvPr/>
        </p:nvSpPr>
        <p:spPr>
          <a:xfrm>
            <a:off x="1568600" y="3246502"/>
            <a:ext cx="16135964" cy="853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0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クラス分類を行う手法の</a:t>
            </a:r>
            <a:r>
              <a:rPr lang="en-US" altLang="ja-JP" dirty="0"/>
              <a:t>1</a:t>
            </a:r>
            <a:r>
              <a:rPr lang="ja-JP" altLang="en-US"/>
              <a:t>つ</a:t>
            </a: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B084BD8-004A-2741-94CD-5DEF3F4CC366}"/>
              </a:ext>
            </a:extLst>
          </p:cNvPr>
          <p:cNvGrpSpPr/>
          <p:nvPr/>
        </p:nvGrpSpPr>
        <p:grpSpPr>
          <a:xfrm>
            <a:off x="829073" y="6619414"/>
            <a:ext cx="6459661" cy="5455669"/>
            <a:chOff x="829073" y="6641716"/>
            <a:chExt cx="6459661" cy="5455669"/>
          </a:xfrm>
        </p:grpSpPr>
        <p:sp>
          <p:nvSpPr>
            <p:cNvPr id="86" name="円/楕円 85">
              <a:extLst>
                <a:ext uri="{FF2B5EF4-FFF2-40B4-BE49-F238E27FC236}">
                  <a16:creationId xmlns:a16="http://schemas.microsoft.com/office/drawing/2014/main" id="{94451B0C-B927-AF4D-8690-01C8FA5EF237}"/>
                </a:ext>
              </a:extLst>
            </p:cNvPr>
            <p:cNvSpPr/>
            <p:nvPr/>
          </p:nvSpPr>
          <p:spPr>
            <a:xfrm>
              <a:off x="4768734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846691A-AEC9-EB4A-A975-45DAEAF9184B}"/>
                </a:ext>
              </a:extLst>
            </p:cNvPr>
            <p:cNvCxnSpPr>
              <a:cxnSpLocks/>
              <a:stCxn id="86" idx="6"/>
            </p:cNvCxnSpPr>
            <p:nvPr/>
          </p:nvCxnSpPr>
          <p:spPr>
            <a:xfrm>
              <a:off x="6028734" y="8948648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932989B6-C012-C44D-B15E-EE0F0214FC06}"/>
                </a:ext>
              </a:extLst>
            </p:cNvPr>
            <p:cNvCxnSpPr>
              <a:cxnSpLocks/>
              <a:stCxn id="104" idx="6"/>
            </p:cNvCxnSpPr>
            <p:nvPr/>
          </p:nvCxnSpPr>
          <p:spPr>
            <a:xfrm flipV="1">
              <a:off x="3367045" y="9325422"/>
              <a:ext cx="1586212" cy="2141813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/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5F54097E-A9A7-684B-A08B-AD92FD39C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73" y="8325023"/>
                  <a:ext cx="1250979" cy="584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/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FD58B0D7-65E3-064B-ACA4-9FE2ED18E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66" y="8316288"/>
                  <a:ext cx="1250979" cy="5849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81D8522-EA7C-A148-AC5B-A182683B04A3}"/>
                </a:ext>
              </a:extLst>
            </p:cNvPr>
            <p:cNvCxnSpPr>
              <a:cxnSpLocks/>
              <a:stCxn id="102" idx="6"/>
              <a:endCxn id="86" idx="1"/>
            </p:cNvCxnSpPr>
            <p:nvPr/>
          </p:nvCxnSpPr>
          <p:spPr>
            <a:xfrm>
              <a:off x="3367045" y="7299857"/>
              <a:ext cx="1586212" cy="120320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4E004854-DE0F-FA48-9F18-08176E7E2328}"/>
                </a:ext>
              </a:extLst>
            </p:cNvPr>
            <p:cNvCxnSpPr>
              <a:cxnSpLocks/>
              <a:stCxn id="103" idx="6"/>
              <a:endCxn id="86" idx="2"/>
            </p:cNvCxnSpPr>
            <p:nvPr/>
          </p:nvCxnSpPr>
          <p:spPr>
            <a:xfrm>
              <a:off x="3367045" y="8948648"/>
              <a:ext cx="1401689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円/楕円 101">
              <a:extLst>
                <a:ext uri="{FF2B5EF4-FFF2-40B4-BE49-F238E27FC236}">
                  <a16:creationId xmlns:a16="http://schemas.microsoft.com/office/drawing/2014/main" id="{5D942418-5680-DB4E-9D9D-5D95621E248C}"/>
                </a:ext>
              </a:extLst>
            </p:cNvPr>
            <p:cNvSpPr/>
            <p:nvPr/>
          </p:nvSpPr>
          <p:spPr>
            <a:xfrm>
              <a:off x="2107045" y="6669707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円/楕円 102">
              <a:extLst>
                <a:ext uri="{FF2B5EF4-FFF2-40B4-BE49-F238E27FC236}">
                  <a16:creationId xmlns:a16="http://schemas.microsoft.com/office/drawing/2014/main" id="{93FD22A0-F2C6-7945-BD5F-7B11F9BE8AAB}"/>
                </a:ext>
              </a:extLst>
            </p:cNvPr>
            <p:cNvSpPr/>
            <p:nvPr/>
          </p:nvSpPr>
          <p:spPr>
            <a:xfrm>
              <a:off x="2107045" y="8318498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>
              <a:extLst>
                <a:ext uri="{FF2B5EF4-FFF2-40B4-BE49-F238E27FC236}">
                  <a16:creationId xmlns:a16="http://schemas.microsoft.com/office/drawing/2014/main" id="{5CA8C485-9741-E748-A826-39FFB153FADA}"/>
                </a:ext>
              </a:extLst>
            </p:cNvPr>
            <p:cNvSpPr/>
            <p:nvPr/>
          </p:nvSpPr>
          <p:spPr>
            <a:xfrm>
              <a:off x="2107045" y="10837085"/>
              <a:ext cx="1260000" cy="1260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3FAA338-E04D-B346-AAC8-37A9AC273B61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7299857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616C5E60-3978-BF47-B670-45E5F726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688" y="8948648"/>
              <a:ext cx="1260000" cy="13088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9794A0AD-2270-F24F-9B2C-9B9865442D4C}"/>
                </a:ext>
              </a:extLst>
            </p:cNvPr>
            <p:cNvCxnSpPr>
              <a:cxnSpLocks/>
            </p:cNvCxnSpPr>
            <p:nvPr/>
          </p:nvCxnSpPr>
          <p:spPr>
            <a:xfrm>
              <a:off x="846688" y="11467235"/>
              <a:ext cx="1260000" cy="0"/>
            </a:xfrm>
            <a:prstGeom prst="line">
              <a:avLst/>
            </a:prstGeom>
            <a:ln w="571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/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8" name="テキスト ボックス 107">
                  <a:extLst>
                    <a:ext uri="{FF2B5EF4-FFF2-40B4-BE49-F238E27FC236}">
                      <a16:creationId xmlns:a16="http://schemas.microsoft.com/office/drawing/2014/main" id="{60A8BDBD-D6F5-254A-B79D-955883953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1" y="10837927"/>
                  <a:ext cx="1250979" cy="5849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/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09" name="テキスト ボックス 108">
                  <a:extLst>
                    <a:ext uri="{FF2B5EF4-FFF2-40B4-BE49-F238E27FC236}">
                      <a16:creationId xmlns:a16="http://schemas.microsoft.com/office/drawing/2014/main" id="{D7DCAD9C-0278-3744-836F-F82D1234F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0" y="6641716"/>
                  <a:ext cx="1250979" cy="584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/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テキスト ボックス 109">
                  <a:extLst>
                    <a:ext uri="{FF2B5EF4-FFF2-40B4-BE49-F238E27FC236}">
                      <a16:creationId xmlns:a16="http://schemas.microsoft.com/office/drawing/2014/main" id="{64EA002C-43F4-CA4E-8183-B4B540FD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784" y="8315864"/>
                  <a:ext cx="1250979" cy="584914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/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DD50B245-BD1A-2F40-96E8-106D1439E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2" y="9735964"/>
                  <a:ext cx="1250979" cy="584914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/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3200" b="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7A6AEA5D-0017-C445-9F22-60D7D5C136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861" y="7078600"/>
                  <a:ext cx="1250979" cy="5849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/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48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4800" b="0" dirty="0"/>
                </a:p>
              </p:txBody>
            </p:sp>
          </mc:Choice>
          <mc:Fallback xmlns=""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E38E121B-DF32-D34D-9461-B903DCA69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15" y="9753553"/>
                  <a:ext cx="1250979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角丸四角形吹き出し 115">
            <a:extLst>
              <a:ext uri="{FF2B5EF4-FFF2-40B4-BE49-F238E27FC236}">
                <a16:creationId xmlns:a16="http://schemas.microsoft.com/office/drawing/2014/main" id="{339422C7-6BA9-374F-B643-B187273202C8}"/>
              </a:ext>
            </a:extLst>
          </p:cNvPr>
          <p:cNvSpPr/>
          <p:nvPr/>
        </p:nvSpPr>
        <p:spPr>
          <a:xfrm>
            <a:off x="5358265" y="6131435"/>
            <a:ext cx="5198417" cy="1745120"/>
          </a:xfrm>
          <a:prstGeom prst="wedgeRoundRectCallout">
            <a:avLst>
              <a:gd name="adj1" fmla="val -40441"/>
              <a:gd name="adj2" fmla="val 70892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出力が</a:t>
            </a:r>
            <a:r>
              <a:rPr kumimoji="1" lang="en-US" altLang="ja-JP" dirty="0">
                <a:solidFill>
                  <a:schemeClr val="tx1"/>
                </a:solidFill>
              </a:rPr>
              <a:t>0</a:t>
            </a:r>
            <a:r>
              <a:rPr kumimoji="1" lang="ja-JP" altLang="en-US">
                <a:solidFill>
                  <a:schemeClr val="tx1"/>
                </a:solidFill>
              </a:rPr>
              <a:t>の時はクラス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出力が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の時はクラス</a:t>
            </a:r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角丸四角形吹き出し 122">
            <a:extLst>
              <a:ext uri="{FF2B5EF4-FFF2-40B4-BE49-F238E27FC236}">
                <a16:creationId xmlns:a16="http://schemas.microsoft.com/office/drawing/2014/main" id="{0405772A-0EAA-7243-89ED-D5FE14222AED}"/>
              </a:ext>
            </a:extLst>
          </p:cNvPr>
          <p:cNvSpPr/>
          <p:nvPr/>
        </p:nvSpPr>
        <p:spPr>
          <a:xfrm>
            <a:off x="5358265" y="10487286"/>
            <a:ext cx="5198417" cy="1826505"/>
          </a:xfrm>
          <a:prstGeom prst="wedgeRoundRectCallout">
            <a:avLst>
              <a:gd name="adj1" fmla="val 58107"/>
              <a:gd name="adj2" fmla="val -88910"/>
              <a:gd name="adj3" fmla="val 16667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男性と女性を識別する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直線を求める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4A2CAE0-6F04-0749-8CD7-33E1AC9E26E5}"/>
              </a:ext>
            </a:extLst>
          </p:cNvPr>
          <p:cNvGrpSpPr/>
          <p:nvPr/>
        </p:nvGrpSpPr>
        <p:grpSpPr>
          <a:xfrm>
            <a:off x="10486737" y="6221410"/>
            <a:ext cx="7734357" cy="6318528"/>
            <a:chOff x="10156019" y="5484103"/>
            <a:chExt cx="7734357" cy="6318528"/>
          </a:xfrm>
        </p:grpSpPr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B9BB0FA-CCB5-E64E-B094-2683C7EB3C47}"/>
                </a:ext>
              </a:extLst>
            </p:cNvPr>
            <p:cNvGrpSpPr/>
            <p:nvPr/>
          </p:nvGrpSpPr>
          <p:grpSpPr>
            <a:xfrm>
              <a:off x="16094631" y="5921231"/>
              <a:ext cx="1795745" cy="1474973"/>
              <a:chOff x="12808302" y="6559198"/>
              <a:chExt cx="1795745" cy="1474973"/>
            </a:xfrm>
          </p:grpSpPr>
          <p:grpSp>
            <p:nvGrpSpPr>
              <p:cNvPr id="139" name="グループ化 138">
                <a:extLst>
                  <a:ext uri="{FF2B5EF4-FFF2-40B4-BE49-F238E27FC236}">
                    <a16:creationId xmlns:a16="http://schemas.microsoft.com/office/drawing/2014/main" id="{1E626A6C-3DDA-A44F-B1FF-87F69BD00743}"/>
                  </a:ext>
                </a:extLst>
              </p:cNvPr>
              <p:cNvGrpSpPr/>
              <p:nvPr/>
            </p:nvGrpSpPr>
            <p:grpSpPr>
              <a:xfrm>
                <a:off x="12814443" y="6559198"/>
                <a:ext cx="1767302" cy="584775"/>
                <a:chOff x="13287765" y="8496225"/>
                <a:chExt cx="1767302" cy="584775"/>
              </a:xfrm>
            </p:grpSpPr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7CB0F610-F309-2843-895F-06E5A15DEDF0}"/>
                    </a:ext>
                  </a:extLst>
                </p:cNvPr>
                <p:cNvSpPr/>
                <p:nvPr/>
              </p:nvSpPr>
              <p:spPr>
                <a:xfrm>
                  <a:off x="13287765" y="8563462"/>
                  <a:ext cx="432000" cy="432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4" name="テキスト ボックス 143">
                  <a:extLst>
                    <a:ext uri="{FF2B5EF4-FFF2-40B4-BE49-F238E27FC236}">
                      <a16:creationId xmlns:a16="http://schemas.microsoft.com/office/drawing/2014/main" id="{61AE7633-ACF6-9D4E-B9D6-4DAFF7D9DBDB}"/>
                    </a:ext>
                  </a:extLst>
                </p:cNvPr>
                <p:cNvSpPr txBox="1"/>
                <p:nvPr/>
              </p:nvSpPr>
              <p:spPr>
                <a:xfrm>
                  <a:off x="13501732" y="8496225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：男性</a:t>
                  </a:r>
                  <a:endParaRPr kumimoji="1" lang="ja-JP" altLang="en-US" sz="3200"/>
                </a:p>
              </p:txBody>
            </p:sp>
          </p:grpSp>
          <p:grpSp>
            <p:nvGrpSpPr>
              <p:cNvPr id="140" name="グループ化 139">
                <a:extLst>
                  <a:ext uri="{FF2B5EF4-FFF2-40B4-BE49-F238E27FC236}">
                    <a16:creationId xmlns:a16="http://schemas.microsoft.com/office/drawing/2014/main" id="{F5CE422D-D537-524A-8D46-4C7AB391DD46}"/>
                  </a:ext>
                </a:extLst>
              </p:cNvPr>
              <p:cNvGrpSpPr/>
              <p:nvPr/>
            </p:nvGrpSpPr>
            <p:grpSpPr>
              <a:xfrm>
                <a:off x="12808302" y="7449396"/>
                <a:ext cx="1795745" cy="584775"/>
                <a:chOff x="13281624" y="9096497"/>
                <a:chExt cx="1795745" cy="584775"/>
              </a:xfrm>
            </p:grpSpPr>
            <p:sp>
              <p:nvSpPr>
                <p:cNvPr id="141" name="ひし形 140">
                  <a:extLst>
                    <a:ext uri="{FF2B5EF4-FFF2-40B4-BE49-F238E27FC236}">
                      <a16:creationId xmlns:a16="http://schemas.microsoft.com/office/drawing/2014/main" id="{08C6641C-0C89-324E-AD53-BEFF4555A3A2}"/>
                    </a:ext>
                  </a:extLst>
                </p:cNvPr>
                <p:cNvSpPr/>
                <p:nvPr/>
              </p:nvSpPr>
              <p:spPr>
                <a:xfrm>
                  <a:off x="13281624" y="9168261"/>
                  <a:ext cx="432000" cy="432000"/>
                </a:xfrm>
                <a:prstGeom prst="diamon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42" name="テキスト ボックス 141">
                  <a:extLst>
                    <a:ext uri="{FF2B5EF4-FFF2-40B4-BE49-F238E27FC236}">
                      <a16:creationId xmlns:a16="http://schemas.microsoft.com/office/drawing/2014/main" id="{8017ADB0-C2BF-F346-A742-AEBEF78C31FB}"/>
                    </a:ext>
                  </a:extLst>
                </p:cNvPr>
                <p:cNvSpPr txBox="1"/>
                <p:nvPr/>
              </p:nvSpPr>
              <p:spPr>
                <a:xfrm>
                  <a:off x="13524034" y="9096497"/>
                  <a:ext cx="155333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3200"/>
                    <a:t>：女性</a:t>
                  </a:r>
                  <a:endParaRPr kumimoji="1" lang="ja-JP" altLang="en-US" sz="3200"/>
                </a:p>
              </p:txBody>
            </p:sp>
          </p:grp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471EB9F-6C05-DF43-B31B-A5F65B871D5B}"/>
                </a:ext>
              </a:extLst>
            </p:cNvPr>
            <p:cNvGrpSpPr/>
            <p:nvPr/>
          </p:nvGrpSpPr>
          <p:grpSpPr>
            <a:xfrm>
              <a:off x="10156019" y="5484103"/>
              <a:ext cx="7057666" cy="6318528"/>
              <a:chOff x="10156019" y="5484103"/>
              <a:chExt cx="7057666" cy="6318528"/>
            </a:xfrm>
          </p:grpSpPr>
          <p:cxnSp>
            <p:nvCxnSpPr>
              <p:cNvPr id="128" name="直線矢印コネクタ 127">
                <a:extLst>
                  <a:ext uri="{FF2B5EF4-FFF2-40B4-BE49-F238E27FC236}">
                    <a16:creationId xmlns:a16="http://schemas.microsoft.com/office/drawing/2014/main" id="{E8365BCE-91E8-3849-A656-E176497F0B4E}"/>
                  </a:ext>
                </a:extLst>
              </p:cNvPr>
              <p:cNvCxnSpPr/>
              <p:nvPr/>
            </p:nvCxnSpPr>
            <p:spPr>
              <a:xfrm>
                <a:off x="10445082" y="11203586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矢印コネクタ 128">
                <a:extLst>
                  <a:ext uri="{FF2B5EF4-FFF2-40B4-BE49-F238E27FC236}">
                    <a16:creationId xmlns:a16="http://schemas.microsoft.com/office/drawing/2014/main" id="{5C1F2CA2-A304-484C-8E9F-B28A7BB30F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254505" y="8978427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C9B46A36-42FA-3E44-8D15-D58407C24C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019" y="11217727"/>
                    <a:ext cx="1250979" cy="58490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3457542-6A53-C64E-90B3-127E598F24F1}"/>
                  </a:ext>
                </a:extLst>
              </p:cNvPr>
              <p:cNvSpPr txBox="1"/>
              <p:nvPr/>
            </p:nvSpPr>
            <p:spPr>
              <a:xfrm>
                <a:off x="10475220" y="5484103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身長</a:t>
                </a:r>
                <a:endParaRPr kumimoji="1" lang="en-US" altLang="ja-JP" sz="3200" b="0" dirty="0"/>
              </a:p>
            </p:txBody>
          </p:sp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531741EB-5099-DE4E-9BC3-DBC88DC0DAA2}"/>
                  </a:ext>
                </a:extLst>
              </p:cNvPr>
              <p:cNvSpPr txBox="1"/>
              <p:nvPr/>
            </p:nvSpPr>
            <p:spPr>
              <a:xfrm>
                <a:off x="15962706" y="10870742"/>
                <a:ext cx="1250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 b="0"/>
                  <a:t>体重</a:t>
                </a:r>
                <a:endParaRPr kumimoji="1" lang="en-US" altLang="ja-JP" sz="3200" b="0" dirty="0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E21808B-F624-BA48-808D-53544BDDE4E6}"/>
                  </a:ext>
                </a:extLst>
              </p:cNvPr>
              <p:cNvSpPr/>
              <p:nvPr/>
            </p:nvSpPr>
            <p:spPr>
              <a:xfrm>
                <a:off x="14205862" y="6533312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87D92CD-C379-644E-8A94-364721F60B56}"/>
                  </a:ext>
                </a:extLst>
              </p:cNvPr>
              <p:cNvSpPr/>
              <p:nvPr/>
            </p:nvSpPr>
            <p:spPr>
              <a:xfrm>
                <a:off x="14124728" y="7153193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9A187116-317C-FD40-B651-16009C4FD4A9}"/>
                  </a:ext>
                </a:extLst>
              </p:cNvPr>
              <p:cNvSpPr/>
              <p:nvPr/>
            </p:nvSpPr>
            <p:spPr>
              <a:xfrm>
                <a:off x="14805111" y="7022660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3" name="円/楕円 162">
                <a:extLst>
                  <a:ext uri="{FF2B5EF4-FFF2-40B4-BE49-F238E27FC236}">
                    <a16:creationId xmlns:a16="http://schemas.microsoft.com/office/drawing/2014/main" id="{E1B3F2CF-581E-1F47-B167-76AF4BAEC2D9}"/>
                  </a:ext>
                </a:extLst>
              </p:cNvPr>
              <p:cNvSpPr/>
              <p:nvPr/>
            </p:nvSpPr>
            <p:spPr>
              <a:xfrm>
                <a:off x="15308941" y="6841149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5" name="円/楕円 164">
                <a:extLst>
                  <a:ext uri="{FF2B5EF4-FFF2-40B4-BE49-F238E27FC236}">
                    <a16:creationId xmlns:a16="http://schemas.microsoft.com/office/drawing/2014/main" id="{A434AC31-ECFA-8143-BE6C-19CA57563F2E}"/>
                  </a:ext>
                </a:extLst>
              </p:cNvPr>
              <p:cNvSpPr/>
              <p:nvPr/>
            </p:nvSpPr>
            <p:spPr>
              <a:xfrm>
                <a:off x="13843624" y="7554315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6" name="円/楕円 165">
                <a:extLst>
                  <a:ext uri="{FF2B5EF4-FFF2-40B4-BE49-F238E27FC236}">
                    <a16:creationId xmlns:a16="http://schemas.microsoft.com/office/drawing/2014/main" id="{D3940E6A-6C1B-1C4D-A3BF-E346DF7219BD}"/>
                  </a:ext>
                </a:extLst>
              </p:cNvPr>
              <p:cNvSpPr/>
              <p:nvPr/>
            </p:nvSpPr>
            <p:spPr>
              <a:xfrm>
                <a:off x="14553966" y="7501514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7" name="円/楕円 166">
                <a:extLst>
                  <a:ext uri="{FF2B5EF4-FFF2-40B4-BE49-F238E27FC236}">
                    <a16:creationId xmlns:a16="http://schemas.microsoft.com/office/drawing/2014/main" id="{C5063723-68B9-2E4B-BCBE-9A9345D659EB}"/>
                  </a:ext>
                </a:extLst>
              </p:cNvPr>
              <p:cNvSpPr/>
              <p:nvPr/>
            </p:nvSpPr>
            <p:spPr>
              <a:xfrm>
                <a:off x="15129111" y="82843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8" name="円/楕円 167">
                <a:extLst>
                  <a:ext uri="{FF2B5EF4-FFF2-40B4-BE49-F238E27FC236}">
                    <a16:creationId xmlns:a16="http://schemas.microsoft.com/office/drawing/2014/main" id="{825A5FF5-AC11-1D47-A199-FE24F9C45274}"/>
                  </a:ext>
                </a:extLst>
              </p:cNvPr>
              <p:cNvSpPr/>
              <p:nvPr/>
            </p:nvSpPr>
            <p:spPr>
              <a:xfrm>
                <a:off x="15593041" y="861403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4" name="円/楕円 173">
                <a:extLst>
                  <a:ext uri="{FF2B5EF4-FFF2-40B4-BE49-F238E27FC236}">
                    <a16:creationId xmlns:a16="http://schemas.microsoft.com/office/drawing/2014/main" id="{04C2673D-4C64-364F-8D6F-223F269BF8EA}"/>
                  </a:ext>
                </a:extLst>
              </p:cNvPr>
              <p:cNvSpPr/>
              <p:nvPr/>
            </p:nvSpPr>
            <p:spPr>
              <a:xfrm>
                <a:off x="13481328" y="8873758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5" name="ひし形 174">
                <a:extLst>
                  <a:ext uri="{FF2B5EF4-FFF2-40B4-BE49-F238E27FC236}">
                    <a16:creationId xmlns:a16="http://schemas.microsoft.com/office/drawing/2014/main" id="{603352C4-DA1E-1A4D-8522-F4E665EB005D}"/>
                  </a:ext>
                </a:extLst>
              </p:cNvPr>
              <p:cNvSpPr/>
              <p:nvPr/>
            </p:nvSpPr>
            <p:spPr>
              <a:xfrm>
                <a:off x="12905242" y="8747937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8" name="ひし形 177">
                <a:extLst>
                  <a:ext uri="{FF2B5EF4-FFF2-40B4-BE49-F238E27FC236}">
                    <a16:creationId xmlns:a16="http://schemas.microsoft.com/office/drawing/2014/main" id="{8C920FC8-A0C0-9F48-B47F-057984648522}"/>
                  </a:ext>
                </a:extLst>
              </p:cNvPr>
              <p:cNvSpPr/>
              <p:nvPr/>
            </p:nvSpPr>
            <p:spPr>
              <a:xfrm>
                <a:off x="12500989" y="694181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79" name="ひし形 178">
                <a:extLst>
                  <a:ext uri="{FF2B5EF4-FFF2-40B4-BE49-F238E27FC236}">
                    <a16:creationId xmlns:a16="http://schemas.microsoft.com/office/drawing/2014/main" id="{53D8C701-BF8A-DB46-899A-224427D539BC}"/>
                  </a:ext>
                </a:extLst>
              </p:cNvPr>
              <p:cNvSpPr/>
              <p:nvPr/>
            </p:nvSpPr>
            <p:spPr>
              <a:xfrm>
                <a:off x="14124728" y="776674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0" name="ひし形 179">
                <a:extLst>
                  <a:ext uri="{FF2B5EF4-FFF2-40B4-BE49-F238E27FC236}">
                    <a16:creationId xmlns:a16="http://schemas.microsoft.com/office/drawing/2014/main" id="{A345E2D8-1480-A045-8E1D-0DD94A3F7201}"/>
                  </a:ext>
                </a:extLst>
              </p:cNvPr>
              <p:cNvSpPr/>
              <p:nvPr/>
            </p:nvSpPr>
            <p:spPr>
              <a:xfrm>
                <a:off x="12742806" y="9091966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1" name="ひし形 180">
                <a:extLst>
                  <a:ext uri="{FF2B5EF4-FFF2-40B4-BE49-F238E27FC236}">
                    <a16:creationId xmlns:a16="http://schemas.microsoft.com/office/drawing/2014/main" id="{197EBE9A-286C-2D45-B6BA-71ECE767B4F5}"/>
                  </a:ext>
                </a:extLst>
              </p:cNvPr>
              <p:cNvSpPr/>
              <p:nvPr/>
            </p:nvSpPr>
            <p:spPr>
              <a:xfrm>
                <a:off x="12232325" y="846571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2" name="ひし形 181">
                <a:extLst>
                  <a:ext uri="{FF2B5EF4-FFF2-40B4-BE49-F238E27FC236}">
                    <a16:creationId xmlns:a16="http://schemas.microsoft.com/office/drawing/2014/main" id="{1C4D0D9C-CFA8-E046-B1E4-F50E8919C416}"/>
                  </a:ext>
                </a:extLst>
              </p:cNvPr>
              <p:cNvSpPr/>
              <p:nvPr/>
            </p:nvSpPr>
            <p:spPr>
              <a:xfrm>
                <a:off x="12344100" y="7739461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3" name="ひし形 182">
                <a:extLst>
                  <a:ext uri="{FF2B5EF4-FFF2-40B4-BE49-F238E27FC236}">
                    <a16:creationId xmlns:a16="http://schemas.microsoft.com/office/drawing/2014/main" id="{F466E3E3-EF3B-0742-9C6C-D9E50893A81F}"/>
                  </a:ext>
                </a:extLst>
              </p:cNvPr>
              <p:cNvSpPr/>
              <p:nvPr/>
            </p:nvSpPr>
            <p:spPr>
              <a:xfrm>
                <a:off x="13374189" y="8544449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4" name="ひし形 183">
                <a:extLst>
                  <a:ext uri="{FF2B5EF4-FFF2-40B4-BE49-F238E27FC236}">
                    <a16:creationId xmlns:a16="http://schemas.microsoft.com/office/drawing/2014/main" id="{B2741D6F-F1E5-0947-B328-50EDDADA0601}"/>
                  </a:ext>
                </a:extLst>
              </p:cNvPr>
              <p:cNvSpPr/>
              <p:nvPr/>
            </p:nvSpPr>
            <p:spPr>
              <a:xfrm>
                <a:off x="14367070" y="9317225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5" name="ひし形 184">
                <a:extLst>
                  <a:ext uri="{FF2B5EF4-FFF2-40B4-BE49-F238E27FC236}">
                    <a16:creationId xmlns:a16="http://schemas.microsoft.com/office/drawing/2014/main" id="{DBC4E56C-6B5D-C94D-802C-19ED69B5CFA0}"/>
                  </a:ext>
                </a:extLst>
              </p:cNvPr>
              <p:cNvSpPr/>
              <p:nvPr/>
            </p:nvSpPr>
            <p:spPr>
              <a:xfrm>
                <a:off x="14084092" y="8869054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6" name="ひし形 185">
                <a:extLst>
                  <a:ext uri="{FF2B5EF4-FFF2-40B4-BE49-F238E27FC236}">
                    <a16:creationId xmlns:a16="http://schemas.microsoft.com/office/drawing/2014/main" id="{9F6D885E-B3E4-A843-A9E7-5870F3CD5D51}"/>
                  </a:ext>
                </a:extLst>
              </p:cNvPr>
              <p:cNvSpPr/>
              <p:nvPr/>
            </p:nvSpPr>
            <p:spPr>
              <a:xfrm>
                <a:off x="12804337" y="8130008"/>
                <a:ext cx="324000" cy="324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87" name="円/楕円 186">
                <a:extLst>
                  <a:ext uri="{FF2B5EF4-FFF2-40B4-BE49-F238E27FC236}">
                    <a16:creationId xmlns:a16="http://schemas.microsoft.com/office/drawing/2014/main" id="{F00C5E98-E39F-6547-9C00-B5C57AD6054E}"/>
                  </a:ext>
                </a:extLst>
              </p:cNvPr>
              <p:cNvSpPr/>
              <p:nvPr/>
            </p:nvSpPr>
            <p:spPr>
              <a:xfrm>
                <a:off x="14782869" y="8585021"/>
                <a:ext cx="324000" cy="324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188" name="星 5 187">
            <a:extLst>
              <a:ext uri="{FF2B5EF4-FFF2-40B4-BE49-F238E27FC236}">
                <a16:creationId xmlns:a16="http://schemas.microsoft.com/office/drawing/2014/main" id="{A3530360-B608-3342-813B-2C71B4C0D1FD}"/>
              </a:ext>
            </a:extLst>
          </p:cNvPr>
          <p:cNvSpPr/>
          <p:nvPr/>
        </p:nvSpPr>
        <p:spPr>
          <a:xfrm>
            <a:off x="15599759" y="8314768"/>
            <a:ext cx="324000" cy="32400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066C93E-4369-1642-8FA1-942F17947F4D}"/>
              </a:ext>
            </a:extLst>
          </p:cNvPr>
          <p:cNvCxnSpPr>
            <a:cxnSpLocks/>
          </p:cNvCxnSpPr>
          <p:nvPr/>
        </p:nvCxnSpPr>
        <p:spPr>
          <a:xfrm>
            <a:off x="12252402" y="6378498"/>
            <a:ext cx="4219438" cy="53187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4392B8-E463-45FE-ABCA-BEBF638815D8}"/>
              </a:ext>
            </a:extLst>
          </p:cNvPr>
          <p:cNvGrpSpPr/>
          <p:nvPr/>
        </p:nvGrpSpPr>
        <p:grpSpPr>
          <a:xfrm>
            <a:off x="8954211" y="7256903"/>
            <a:ext cx="7104482" cy="6065187"/>
            <a:chOff x="9300777" y="7097243"/>
            <a:chExt cx="7104482" cy="6065187"/>
          </a:xfrm>
        </p:grpSpPr>
        <p:sp>
          <p:nvSpPr>
            <p:cNvPr id="115" name="円/楕円 173">
              <a:extLst>
                <a:ext uri="{FF2B5EF4-FFF2-40B4-BE49-F238E27FC236}">
                  <a16:creationId xmlns:a16="http://schemas.microsoft.com/office/drawing/2014/main" id="{DB880037-5C8D-411F-AD69-FB4D57547B02}"/>
                </a:ext>
              </a:extLst>
            </p:cNvPr>
            <p:cNvSpPr/>
            <p:nvPr/>
          </p:nvSpPr>
          <p:spPr>
            <a:xfrm>
              <a:off x="11993536" y="8615434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22" name="ひし形 121">
              <a:extLst>
                <a:ext uri="{FF2B5EF4-FFF2-40B4-BE49-F238E27FC236}">
                  <a16:creationId xmlns:a16="http://schemas.microsoft.com/office/drawing/2014/main" id="{A2B2474E-BF21-4BD9-8F3A-77EBF1C0CB86}"/>
                </a:ext>
              </a:extLst>
            </p:cNvPr>
            <p:cNvSpPr/>
            <p:nvPr/>
          </p:nvSpPr>
          <p:spPr>
            <a:xfrm>
              <a:off x="10873664" y="11523405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8DBFB69-D984-48B5-BD10-2D286A3BF35B}"/>
                </a:ext>
              </a:extLst>
            </p:cNvPr>
            <p:cNvGrpSpPr/>
            <p:nvPr/>
          </p:nvGrpSpPr>
          <p:grpSpPr>
            <a:xfrm>
              <a:off x="9300777" y="7097243"/>
              <a:ext cx="6172200" cy="5778172"/>
              <a:chOff x="9300777" y="7100856"/>
              <a:chExt cx="7057666" cy="6318528"/>
            </a:xfrm>
          </p:grpSpPr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234C99A5-23FA-4E79-9420-E7FF2AB8B520}"/>
                  </a:ext>
                </a:extLst>
              </p:cNvPr>
              <p:cNvCxnSpPr/>
              <p:nvPr/>
            </p:nvCxnSpPr>
            <p:spPr>
              <a:xfrm>
                <a:off x="9589840" y="12820339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56EBDB1E-56F1-45CF-98E7-C1F82685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399263" y="10595180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76EF613-EEFA-4664-ACFD-C73376EAB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289" y="9162685"/>
                <a:ext cx="4424706" cy="39097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/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p>
                          <m:sSup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円/楕円 173">
              <a:extLst>
                <a:ext uri="{FF2B5EF4-FFF2-40B4-BE49-F238E27FC236}">
                  <a16:creationId xmlns:a16="http://schemas.microsoft.com/office/drawing/2014/main" id="{40113D64-BA71-469B-9C13-BEB448054F84}"/>
                </a:ext>
              </a:extLst>
            </p:cNvPr>
            <p:cNvSpPr/>
            <p:nvPr/>
          </p:nvSpPr>
          <p:spPr>
            <a:xfrm>
              <a:off x="12866851" y="97598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7" name="円/楕円 173">
              <a:extLst>
                <a:ext uri="{FF2B5EF4-FFF2-40B4-BE49-F238E27FC236}">
                  <a16:creationId xmlns:a16="http://schemas.microsoft.com/office/drawing/2014/main" id="{AECB0E55-E4D7-4F9B-9878-F2CA661F9C46}"/>
                </a:ext>
              </a:extLst>
            </p:cNvPr>
            <p:cNvSpPr/>
            <p:nvPr/>
          </p:nvSpPr>
          <p:spPr>
            <a:xfrm>
              <a:off x="11688148" y="11779727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8" name="ひし形 137">
              <a:extLst>
                <a:ext uri="{FF2B5EF4-FFF2-40B4-BE49-F238E27FC236}">
                  <a16:creationId xmlns:a16="http://schemas.microsoft.com/office/drawing/2014/main" id="{EB63F7BC-2620-464B-B85B-0921E5644811}"/>
                </a:ext>
              </a:extLst>
            </p:cNvPr>
            <p:cNvSpPr/>
            <p:nvPr/>
          </p:nvSpPr>
          <p:spPr>
            <a:xfrm>
              <a:off x="10606609" y="1061843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9" name="ひし形 138">
              <a:extLst>
                <a:ext uri="{FF2B5EF4-FFF2-40B4-BE49-F238E27FC236}">
                  <a16:creationId xmlns:a16="http://schemas.microsoft.com/office/drawing/2014/main" id="{70597341-1F13-4C55-A428-A39D0D0E7BDE}"/>
                </a:ext>
              </a:extLst>
            </p:cNvPr>
            <p:cNvSpPr/>
            <p:nvPr/>
          </p:nvSpPr>
          <p:spPr>
            <a:xfrm>
              <a:off x="13285336" y="1056224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48DCAFA-BA10-426D-86E0-8FB80FEB3BEB}"/>
                </a:ext>
              </a:extLst>
            </p:cNvPr>
            <p:cNvGrpSpPr/>
            <p:nvPr/>
          </p:nvGrpSpPr>
          <p:grpSpPr>
            <a:xfrm>
              <a:off x="13931887" y="8114431"/>
              <a:ext cx="2376848" cy="1474973"/>
              <a:chOff x="13583443" y="8726517"/>
              <a:chExt cx="2376848" cy="1474973"/>
            </a:xfrm>
          </p:grpSpPr>
          <p:sp>
            <p:nvSpPr>
              <p:cNvPr id="142" name="円/楕円 142">
                <a:extLst>
                  <a:ext uri="{FF2B5EF4-FFF2-40B4-BE49-F238E27FC236}">
                    <a16:creationId xmlns:a16="http://schemas.microsoft.com/office/drawing/2014/main" id="{1DDA1A15-AAB2-4BA9-B0A9-572B5E174011}"/>
                  </a:ext>
                </a:extLst>
              </p:cNvPr>
              <p:cNvSpPr/>
              <p:nvPr/>
            </p:nvSpPr>
            <p:spPr>
              <a:xfrm>
                <a:off x="13589584" y="8793754"/>
                <a:ext cx="432000" cy="43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2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ひし形 143">
                <a:extLst>
                  <a:ext uri="{FF2B5EF4-FFF2-40B4-BE49-F238E27FC236}">
                    <a16:creationId xmlns:a16="http://schemas.microsoft.com/office/drawing/2014/main" id="{7B77CE95-9B49-4E61-AA2C-07F2930B4623}"/>
                  </a:ext>
                </a:extLst>
              </p:cNvPr>
              <p:cNvSpPr/>
              <p:nvPr/>
            </p:nvSpPr>
            <p:spPr>
              <a:xfrm>
                <a:off x="13583443" y="9688479"/>
                <a:ext cx="432000" cy="432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200491" y="6754288"/>
                <a:ext cx="8842036" cy="1465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ja-JP" sz="4000"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m:rPr>
                                <m:nor/>
                              </m:rPr>
                              <a:rPr lang="en-US" altLang="ja-JP" sz="4000" dirty="0"/>
                              <m:t> </m:t>
                            </m:r>
                          </m:e>
                          <m:e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p>
                              <m:sSup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ja-JP" sz="4000">
                                <a:latin typeface="Cambria Math" panose="02040503050406030204" pitchFamily="18" charset="0"/>
                              </a:rPr>
                              <m:t>&lt;0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=−1</m:t>
                            </m:r>
                            <m:r>
                              <m:rPr>
                                <m:nor/>
                              </m:rPr>
                              <a:rPr lang="en-US" altLang="ja-JP" sz="40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ja-JP" altLang="en-US" sz="4000" dirty="0"/>
                  <a:t>となるように分類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1" y="6754288"/>
                <a:ext cx="8842036" cy="1465401"/>
              </a:xfrm>
              <a:prstGeom prst="rect">
                <a:avLst/>
              </a:prstGeom>
              <a:blipFill>
                <a:blip r:embed="rId11"/>
                <a:stretch>
                  <a:fillRect r="-13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1E15CA8E-7CF0-4AFD-B471-75D366B67391}"/>
                  </a:ext>
                </a:extLst>
              </p:cNvPr>
              <p:cNvSpPr txBox="1"/>
              <p:nvPr/>
            </p:nvSpPr>
            <p:spPr>
              <a:xfrm>
                <a:off x="938681" y="9224784"/>
                <a:ext cx="7390998" cy="16911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ja-JP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  <m:r>
                              <a:rPr lang="en-US" altLang="ja-JP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4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正解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4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ja-JP" sz="4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ja-JP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ja-JP" altLang="en-US" sz="400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不正解</m:t>
                            </m:r>
                          </m:e>
                        </m:eqArr>
                      </m:e>
                    </m:d>
                    <m:r>
                      <a:rPr kumimoji="1" lang="en-US" altLang="ja-JP" sz="4000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ja-JP" altLang="en-US" sz="4000" dirty="0"/>
                  <a:t>と</a:t>
                </a:r>
                <a:r>
                  <a:rPr lang="ja-JP" altLang="en-US" sz="4000" dirty="0"/>
                  <a:t>なる</a:t>
                </a:r>
                <a:endParaRPr kumimoji="1" lang="ja-JP" altLang="en-US" sz="4000" dirty="0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1E15CA8E-7CF0-4AFD-B471-75D366B6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1" y="9224784"/>
                <a:ext cx="7390998" cy="1691104"/>
              </a:xfrm>
              <a:prstGeom prst="rect">
                <a:avLst/>
              </a:prstGeom>
              <a:blipFill>
                <a:blip r:embed="rId12"/>
                <a:stretch>
                  <a:fillRect r="-18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三角形 63">
            <a:extLst>
              <a:ext uri="{FF2B5EF4-FFF2-40B4-BE49-F238E27FC236}">
                <a16:creationId xmlns:a16="http://schemas.microsoft.com/office/drawing/2014/main" id="{F74536D7-2180-46EC-9A13-C5F965706664}"/>
              </a:ext>
            </a:extLst>
          </p:cNvPr>
          <p:cNvSpPr/>
          <p:nvPr/>
        </p:nvSpPr>
        <p:spPr>
          <a:xfrm rot="10800000">
            <a:off x="3847628" y="8460972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1ECEA2B-CFC5-7F4E-860B-4C116674864C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916EB03-9BDF-1B4B-AC74-FBA935786EDA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B916EB03-9BDF-1B4B-AC74-FBA935786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13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9D6B7EF1-F291-824F-977D-700BCD4C0D57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806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4392B8-E463-45FE-ABCA-BEBF638815D8}"/>
              </a:ext>
            </a:extLst>
          </p:cNvPr>
          <p:cNvGrpSpPr/>
          <p:nvPr/>
        </p:nvGrpSpPr>
        <p:grpSpPr>
          <a:xfrm>
            <a:off x="8954211" y="7256903"/>
            <a:ext cx="7104482" cy="6065187"/>
            <a:chOff x="9300777" y="7097243"/>
            <a:chExt cx="7104482" cy="6065187"/>
          </a:xfrm>
        </p:grpSpPr>
        <p:sp>
          <p:nvSpPr>
            <p:cNvPr id="115" name="円/楕円 173">
              <a:extLst>
                <a:ext uri="{FF2B5EF4-FFF2-40B4-BE49-F238E27FC236}">
                  <a16:creationId xmlns:a16="http://schemas.microsoft.com/office/drawing/2014/main" id="{DB880037-5C8D-411F-AD69-FB4D57547B02}"/>
                </a:ext>
              </a:extLst>
            </p:cNvPr>
            <p:cNvSpPr/>
            <p:nvPr/>
          </p:nvSpPr>
          <p:spPr>
            <a:xfrm>
              <a:off x="11993536" y="8615434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22" name="ひし形 121">
              <a:extLst>
                <a:ext uri="{FF2B5EF4-FFF2-40B4-BE49-F238E27FC236}">
                  <a16:creationId xmlns:a16="http://schemas.microsoft.com/office/drawing/2014/main" id="{A2B2474E-BF21-4BD9-8F3A-77EBF1C0CB86}"/>
                </a:ext>
              </a:extLst>
            </p:cNvPr>
            <p:cNvSpPr/>
            <p:nvPr/>
          </p:nvSpPr>
          <p:spPr>
            <a:xfrm>
              <a:off x="10873664" y="11523405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98DBFB69-D984-48B5-BD10-2D286A3BF35B}"/>
                </a:ext>
              </a:extLst>
            </p:cNvPr>
            <p:cNvGrpSpPr/>
            <p:nvPr/>
          </p:nvGrpSpPr>
          <p:grpSpPr>
            <a:xfrm>
              <a:off x="9300777" y="7097243"/>
              <a:ext cx="6172200" cy="5778172"/>
              <a:chOff x="9300777" y="7100856"/>
              <a:chExt cx="7057666" cy="6318528"/>
            </a:xfrm>
          </p:grpSpPr>
          <p:cxnSp>
            <p:nvCxnSpPr>
              <p:cNvPr id="102" name="直線矢印コネクタ 101">
                <a:extLst>
                  <a:ext uri="{FF2B5EF4-FFF2-40B4-BE49-F238E27FC236}">
                    <a16:creationId xmlns:a16="http://schemas.microsoft.com/office/drawing/2014/main" id="{234C99A5-23FA-4E79-9420-E7FF2AB8B520}"/>
                  </a:ext>
                </a:extLst>
              </p:cNvPr>
              <p:cNvCxnSpPr/>
              <p:nvPr/>
            </p:nvCxnSpPr>
            <p:spPr>
              <a:xfrm>
                <a:off x="9589840" y="12820339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矢印コネクタ 102">
                <a:extLst>
                  <a:ext uri="{FF2B5EF4-FFF2-40B4-BE49-F238E27FC236}">
                    <a16:creationId xmlns:a16="http://schemas.microsoft.com/office/drawing/2014/main" id="{56EBDB1E-56F1-45CF-98E7-C1F826850D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399263" y="10595180"/>
                <a:ext cx="558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4" name="テキスト ボックス 103">
                    <a:extLst>
                      <a:ext uri="{FF2B5EF4-FFF2-40B4-BE49-F238E27FC236}">
                        <a16:creationId xmlns:a16="http://schemas.microsoft.com/office/drawing/2014/main" id="{65997EDF-B9D7-4B3C-B4E6-5FC77D753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777" y="12834480"/>
                    <a:ext cx="1250979" cy="58490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5" name="テキスト ボックス 104">
                    <a:extLst>
                      <a:ext uri="{FF2B5EF4-FFF2-40B4-BE49-F238E27FC236}">
                        <a16:creationId xmlns:a16="http://schemas.microsoft.com/office/drawing/2014/main" id="{75149A40-9B2E-4232-9FBB-4C4ED18ACF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978" y="7100856"/>
                    <a:ext cx="1250979" cy="58490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106" name="テキスト ボックス 105">
                    <a:extLst>
                      <a:ext uri="{FF2B5EF4-FFF2-40B4-BE49-F238E27FC236}">
                        <a16:creationId xmlns:a16="http://schemas.microsoft.com/office/drawing/2014/main" id="{4807BECE-15A1-495F-BAD9-6A00D24EE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7464" y="12487495"/>
                    <a:ext cx="1250979" cy="5849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76EF613-EEFA-4664-ACFD-C73376EAB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289" y="9162685"/>
                <a:ext cx="4424706" cy="39097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/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sSup>
                          <m:sSup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kumimoji="1" lang="en-US" altLang="ja-JP" sz="3200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41EA7C3-1CCD-42C6-96F2-5FA7359599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1884" y="12568806"/>
                  <a:ext cx="5903375" cy="5936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円/楕円 173">
              <a:extLst>
                <a:ext uri="{FF2B5EF4-FFF2-40B4-BE49-F238E27FC236}">
                  <a16:creationId xmlns:a16="http://schemas.microsoft.com/office/drawing/2014/main" id="{40113D64-BA71-469B-9C13-BEB448054F84}"/>
                </a:ext>
              </a:extLst>
            </p:cNvPr>
            <p:cNvSpPr/>
            <p:nvPr/>
          </p:nvSpPr>
          <p:spPr>
            <a:xfrm>
              <a:off x="12866851" y="97598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7" name="円/楕円 173">
              <a:extLst>
                <a:ext uri="{FF2B5EF4-FFF2-40B4-BE49-F238E27FC236}">
                  <a16:creationId xmlns:a16="http://schemas.microsoft.com/office/drawing/2014/main" id="{AECB0E55-E4D7-4F9B-9878-F2CA661F9C46}"/>
                </a:ext>
              </a:extLst>
            </p:cNvPr>
            <p:cNvSpPr/>
            <p:nvPr/>
          </p:nvSpPr>
          <p:spPr>
            <a:xfrm>
              <a:off x="11688148" y="11779727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8" name="ひし形 137">
              <a:extLst>
                <a:ext uri="{FF2B5EF4-FFF2-40B4-BE49-F238E27FC236}">
                  <a16:creationId xmlns:a16="http://schemas.microsoft.com/office/drawing/2014/main" id="{EB63F7BC-2620-464B-B85B-0921E5644811}"/>
                </a:ext>
              </a:extLst>
            </p:cNvPr>
            <p:cNvSpPr/>
            <p:nvPr/>
          </p:nvSpPr>
          <p:spPr>
            <a:xfrm>
              <a:off x="10606609" y="1061843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39" name="ひし形 138">
              <a:extLst>
                <a:ext uri="{FF2B5EF4-FFF2-40B4-BE49-F238E27FC236}">
                  <a16:creationId xmlns:a16="http://schemas.microsoft.com/office/drawing/2014/main" id="{70597341-1F13-4C55-A428-A39D0D0E7BDE}"/>
                </a:ext>
              </a:extLst>
            </p:cNvPr>
            <p:cNvSpPr/>
            <p:nvPr/>
          </p:nvSpPr>
          <p:spPr>
            <a:xfrm>
              <a:off x="13285336" y="10562248"/>
              <a:ext cx="324000" cy="324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908F1A8F-B902-487B-AA3A-38E4D480CF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96515" y="10863965"/>
              <a:ext cx="766101" cy="737443"/>
            </a:xfrm>
            <a:prstGeom prst="line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4C12E3-98B9-4EF4-8DC4-8A832C876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40871" y="11390348"/>
              <a:ext cx="408924" cy="452484"/>
            </a:xfrm>
            <a:prstGeom prst="line">
              <a:avLst/>
            </a:prstGeom>
            <a:ln w="571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348DCAFA-BA10-426D-86E0-8FB80FEB3BEB}"/>
                </a:ext>
              </a:extLst>
            </p:cNvPr>
            <p:cNvGrpSpPr/>
            <p:nvPr/>
          </p:nvGrpSpPr>
          <p:grpSpPr>
            <a:xfrm>
              <a:off x="13931887" y="8114431"/>
              <a:ext cx="2376848" cy="1474973"/>
              <a:chOff x="13583443" y="8726517"/>
              <a:chExt cx="2376848" cy="1474973"/>
            </a:xfrm>
          </p:grpSpPr>
          <p:sp>
            <p:nvSpPr>
              <p:cNvPr id="142" name="円/楕円 142">
                <a:extLst>
                  <a:ext uri="{FF2B5EF4-FFF2-40B4-BE49-F238E27FC236}">
                    <a16:creationId xmlns:a16="http://schemas.microsoft.com/office/drawing/2014/main" id="{1DDA1A15-AAB2-4BA9-B0A9-572B5E174011}"/>
                  </a:ext>
                </a:extLst>
              </p:cNvPr>
              <p:cNvSpPr/>
              <p:nvPr/>
            </p:nvSpPr>
            <p:spPr>
              <a:xfrm>
                <a:off x="13589584" y="8793754"/>
                <a:ext cx="432000" cy="43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3" name="テキスト ボックス 142">
                    <a:extLst>
                      <a:ext uri="{FF2B5EF4-FFF2-40B4-BE49-F238E27FC236}">
                        <a16:creationId xmlns:a16="http://schemas.microsoft.com/office/drawing/2014/main" id="{39662E7B-5116-4C85-B8DD-D9A8FA4D1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31887" y="8726517"/>
                    <a:ext cx="1553335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20"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ひし形 143">
                <a:extLst>
                  <a:ext uri="{FF2B5EF4-FFF2-40B4-BE49-F238E27FC236}">
                    <a16:creationId xmlns:a16="http://schemas.microsoft.com/office/drawing/2014/main" id="{7B77CE95-9B49-4E61-AA2C-07F2930B4623}"/>
                  </a:ext>
                </a:extLst>
              </p:cNvPr>
              <p:cNvSpPr/>
              <p:nvPr/>
            </p:nvSpPr>
            <p:spPr>
              <a:xfrm>
                <a:off x="13583443" y="9688479"/>
                <a:ext cx="432000" cy="432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3200" dirty="0"/>
                      <a:t>：</a:t>
                    </a:r>
                    <a14:m>
                      <m:oMath xmlns:m="http://schemas.openxmlformats.org/officeDocument/2006/math"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a14:m>
                    <a:endParaRPr kumimoji="1" lang="ja-JP" altLang="en-US" sz="3200" dirty="0"/>
                  </a:p>
                </p:txBody>
              </p:sp>
            </mc:Choice>
            <mc:Fallback xmlns="">
              <p:sp>
                <p:nvSpPr>
                  <p:cNvPr id="145" name="テキスト ボックス 144">
                    <a:extLst>
                      <a:ext uri="{FF2B5EF4-FFF2-40B4-BE49-F238E27FC236}">
                        <a16:creationId xmlns:a16="http://schemas.microsoft.com/office/drawing/2014/main" id="{2303B21E-C40D-429B-9815-3A78C22594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5853" y="9616715"/>
                    <a:ext cx="2134438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2500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角丸四角形吹き出し 207">
            <a:extLst>
              <a:ext uri="{FF2B5EF4-FFF2-40B4-BE49-F238E27FC236}">
                <a16:creationId xmlns:a16="http://schemas.microsoft.com/office/drawing/2014/main" id="{735CD3CF-AEF6-4B8B-BDBA-E500E177548E}"/>
              </a:ext>
            </a:extLst>
          </p:cNvPr>
          <p:cNvSpPr/>
          <p:nvPr/>
        </p:nvSpPr>
        <p:spPr>
          <a:xfrm>
            <a:off x="13810439" y="10579851"/>
            <a:ext cx="2151730" cy="931643"/>
          </a:xfrm>
          <a:prstGeom prst="wedgeRoundRectCallout">
            <a:avLst>
              <a:gd name="adj1" fmla="val -73778"/>
              <a:gd name="adj2" fmla="val -14714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誤差</a:t>
            </a:r>
            <a:r>
              <a:rPr lang="ja-JP" altLang="en-US" b="1" dirty="0">
                <a:solidFill>
                  <a:schemeClr val="bg2"/>
                </a:solidFill>
              </a:rPr>
              <a:t> 大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55" name="角丸四角形吹き出し 207">
            <a:extLst>
              <a:ext uri="{FF2B5EF4-FFF2-40B4-BE49-F238E27FC236}">
                <a16:creationId xmlns:a16="http://schemas.microsoft.com/office/drawing/2014/main" id="{43D0A94A-395C-481C-AB99-E66E9D47E0D6}"/>
              </a:ext>
            </a:extLst>
          </p:cNvPr>
          <p:cNvSpPr/>
          <p:nvPr/>
        </p:nvSpPr>
        <p:spPr>
          <a:xfrm>
            <a:off x="8568147" y="11191213"/>
            <a:ext cx="2151730" cy="931643"/>
          </a:xfrm>
          <a:prstGeom prst="wedgeRoundRectCallout">
            <a:avLst>
              <a:gd name="adj1" fmla="val 73095"/>
              <a:gd name="adj2" fmla="val 33500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誤差</a:t>
            </a:r>
            <a:r>
              <a:rPr lang="ja-JP" altLang="en-US" b="1" dirty="0">
                <a:solidFill>
                  <a:schemeClr val="bg2"/>
                </a:solidFill>
              </a:rPr>
              <a:t> 小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D9E0A18-F25D-4CF7-B86B-550979EBA5EA}"/>
              </a:ext>
            </a:extLst>
          </p:cNvPr>
          <p:cNvSpPr/>
          <p:nvPr/>
        </p:nvSpPr>
        <p:spPr>
          <a:xfrm>
            <a:off x="9876779" y="11352178"/>
            <a:ext cx="540000" cy="54000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ADE7B035-A07E-4F72-920C-C12484B285E3}"/>
              </a:ext>
            </a:extLst>
          </p:cNvPr>
          <p:cNvSpPr/>
          <p:nvPr/>
        </p:nvSpPr>
        <p:spPr>
          <a:xfrm>
            <a:off x="15116143" y="10744422"/>
            <a:ext cx="540000" cy="540000"/>
          </a:xfrm>
          <a:prstGeom prst="ellipse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2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55CAA1B-CB35-4B65-9919-2404E07B4B30}"/>
              </a:ext>
            </a:extLst>
          </p:cNvPr>
          <p:cNvGrpSpPr/>
          <p:nvPr/>
        </p:nvGrpSpPr>
        <p:grpSpPr>
          <a:xfrm>
            <a:off x="559863" y="6479637"/>
            <a:ext cx="6589353" cy="3149994"/>
            <a:chOff x="559863" y="6479637"/>
            <a:chExt cx="6589353" cy="31499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13907E8-C1B2-4C1F-89F1-A42E500934D0}"/>
                    </a:ext>
                  </a:extLst>
                </p:cNvPr>
                <p:cNvSpPr txBox="1"/>
                <p:nvPr/>
              </p:nvSpPr>
              <p:spPr>
                <a:xfrm>
                  <a:off x="2584020" y="6479637"/>
                  <a:ext cx="3285258" cy="15860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sSubSup>
                                  <m:sSubSupPr>
                                    <m:ctrlPr>
                                      <a:rPr lang="en-US" altLang="ja-JP" sz="4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ja-JP" sz="4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sz="4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E13907E8-C1B2-4C1F-89F1-A42E5009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20" y="6479637"/>
                  <a:ext cx="3285258" cy="158601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524D41F-CF3D-4E67-9C54-D5F67B615574}"/>
                    </a:ext>
                  </a:extLst>
                </p:cNvPr>
                <p:cNvSpPr txBox="1"/>
                <p:nvPr/>
              </p:nvSpPr>
              <p:spPr>
                <a:xfrm>
                  <a:off x="559863" y="6874883"/>
                  <a:ext cx="2236510" cy="7109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ja-JP" altLang="en-US" sz="4000" i="1" smtClean="0">
                          <a:latin typeface="Cambria Math" panose="02040503050406030204" pitchFamily="18" charset="0"/>
                        </a:rPr>
                        <m:t>誤差</m:t>
                      </m:r>
                    </m:oMath>
                  </a14:m>
                  <a:r>
                    <a:rPr kumimoji="1" lang="ja-JP" altLang="en-US" sz="4000" dirty="0"/>
                    <a:t>関数</a:t>
                  </a: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3524D41F-CF3D-4E67-9C54-D5F67B615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63" y="6874883"/>
                  <a:ext cx="2236510" cy="710964"/>
                </a:xfrm>
                <a:prstGeom prst="rect">
                  <a:avLst/>
                </a:prstGeom>
                <a:blipFill>
                  <a:blip r:embed="rId12"/>
                  <a:stretch>
                    <a:fillRect t="-12069" r="-8447" b="-396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0E4B20B-FCB4-4FC0-BC7D-1875BF83BC6C}"/>
                    </a:ext>
                  </a:extLst>
                </p:cNvPr>
                <p:cNvSpPr txBox="1"/>
                <p:nvPr/>
              </p:nvSpPr>
              <p:spPr>
                <a:xfrm>
                  <a:off x="3056685" y="8043619"/>
                  <a:ext cx="4092531" cy="15860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ja-JP" sz="4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sSubSup>
                              <m:sSubSupPr>
                                <m:ctrlP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ja-JP" sz="4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ja-JP" sz="40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kumimoji="1" lang="ja-JP" altLang="en-US" sz="4000" dirty="0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B0E4B20B-FCB4-4FC0-BC7D-1875BF83B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685" y="8043619"/>
                  <a:ext cx="4092531" cy="15860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角丸四角形吹き出し 207">
            <a:extLst>
              <a:ext uri="{FF2B5EF4-FFF2-40B4-BE49-F238E27FC236}">
                <a16:creationId xmlns:a16="http://schemas.microsoft.com/office/drawing/2014/main" id="{0AD419C0-4AC7-476E-985A-526ACD8B0D15}"/>
              </a:ext>
            </a:extLst>
          </p:cNvPr>
          <p:cNvSpPr/>
          <p:nvPr/>
        </p:nvSpPr>
        <p:spPr>
          <a:xfrm>
            <a:off x="4393867" y="4951910"/>
            <a:ext cx="4007059" cy="1455925"/>
          </a:xfrm>
          <a:prstGeom prst="wedgeRoundRectCallout">
            <a:avLst>
              <a:gd name="adj1" fmla="val -48704"/>
              <a:gd name="adj2" fmla="val 67666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/>
                </a:solidFill>
              </a:rPr>
              <a:t>不正解のデータ</a:t>
            </a:r>
            <a:endParaRPr lang="en-US" altLang="ja-JP" dirty="0">
              <a:solidFill>
                <a:schemeClr val="bg2"/>
              </a:solidFill>
            </a:endParaRPr>
          </a:p>
          <a:p>
            <a:pPr algn="ctr"/>
            <a:r>
              <a:rPr lang="ja-JP" altLang="en-US" dirty="0">
                <a:solidFill>
                  <a:schemeClr val="bg2"/>
                </a:solidFill>
              </a:rPr>
              <a:t>のみの総和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5CF4494-03C3-46DA-9070-673AC3BFD25D}"/>
                  </a:ext>
                </a:extLst>
              </p:cNvPr>
              <p:cNvSpPr txBox="1"/>
              <p:nvPr/>
            </p:nvSpPr>
            <p:spPr>
              <a:xfrm>
                <a:off x="231109" y="10821773"/>
                <a:ext cx="8110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ja-JP" altLang="en-US" sz="4000" dirty="0">
                    <a:solidFill>
                      <a:schemeClr val="accent2"/>
                    </a:solidFill>
                  </a:rPr>
                  <a:t>が最小となるような</a:t>
                </a:r>
                <a14:m>
                  <m:oMath xmlns:m="http://schemas.openxmlformats.org/officeDocument/2006/math">
                    <m:r>
                      <a:rPr kumimoji="1" lang="en-US" altLang="ja-JP" sz="4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1" lang="ja-JP" altLang="en-US" sz="4000" dirty="0"/>
                  <a:t>を求めたい</a:t>
                </a: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5CF4494-03C3-46DA-9070-673AC3BF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9" y="10821773"/>
                <a:ext cx="8110746" cy="707886"/>
              </a:xfrm>
              <a:prstGeom prst="rect">
                <a:avLst/>
              </a:prstGeom>
              <a:blipFill>
                <a:blip r:embed="rId14"/>
                <a:stretch>
                  <a:fillRect t="-12931" r="-1353" b="-38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三角形 63">
            <a:extLst>
              <a:ext uri="{FF2B5EF4-FFF2-40B4-BE49-F238E27FC236}">
                <a16:creationId xmlns:a16="http://schemas.microsoft.com/office/drawing/2014/main" id="{CB7B9DFC-0FC1-479B-A921-2C6062D1AE9E}"/>
              </a:ext>
            </a:extLst>
          </p:cNvPr>
          <p:cNvSpPr/>
          <p:nvPr/>
        </p:nvSpPr>
        <p:spPr>
          <a:xfrm rot="10800000">
            <a:off x="3578663" y="9919460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FFB445CE-FB34-4E6F-A649-8BB2DC250567}"/>
                  </a:ext>
                </a:extLst>
              </p:cNvPr>
              <p:cNvSpPr/>
              <p:nvPr/>
            </p:nvSpPr>
            <p:spPr>
              <a:xfrm>
                <a:off x="4045895" y="11569354"/>
                <a:ext cx="4007059" cy="910233"/>
              </a:xfrm>
              <a:prstGeom prst="wedgeRoundRectCallout">
                <a:avLst>
                  <a:gd name="adj1" fmla="val -58713"/>
                  <a:gd name="adj2" fmla="val -50232"/>
                  <a:gd name="adj3" fmla="val 1666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1" lang="en-US" altLang="ja-JP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FFB445CE-FB34-4E6F-A649-8BB2DC250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95" y="11569354"/>
                <a:ext cx="4007059" cy="910233"/>
              </a:xfrm>
              <a:prstGeom prst="wedgeRoundRectCallout">
                <a:avLst>
                  <a:gd name="adj1" fmla="val -58713"/>
                  <a:gd name="adj2" fmla="val -50232"/>
                  <a:gd name="adj3" fmla="val 16667"/>
                </a:avLst>
              </a:prstGeom>
              <a:blipFill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71877DBC-CA0D-DA48-BCB0-87AA985C612B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EC488A86-B532-7A48-8DA8-3638DD51A694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EC488A86-B532-7A48-8DA8-3638DD51A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16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37E8222C-EBB4-984F-9709-840C6510D3F1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626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B56AD4-BC05-5B4C-A1A3-2AA8ADBA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41EFF-9CD6-1F43-924F-42968ABFDA99}" type="datetime1">
              <a:rPr lang="ja-JP" altLang="en-US" smtClean="0"/>
              <a:t>2018/4/24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C6D67-A2F1-C146-9C0C-48B3D26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勉強会</a:t>
            </a:r>
            <a:r>
              <a:rPr lang="en-US" altLang="ja-JP"/>
              <a:t>(2018.04.25)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589EA7-89E0-1C4C-A7DB-A60903C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2BC1-393D-1248-985B-18DA624F2964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4664C1-3647-3446-80F2-A41612B363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6FF3B6C-A235-7345-8D5D-7ED64FFDB2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/>
              <a:t>単純パーセプトロン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88E511B-16DA-774E-A5B8-4F9DB5851D74}"/>
              </a:ext>
            </a:extLst>
          </p:cNvPr>
          <p:cNvGrpSpPr/>
          <p:nvPr/>
        </p:nvGrpSpPr>
        <p:grpSpPr>
          <a:xfrm>
            <a:off x="289330" y="1413298"/>
            <a:ext cx="2160000" cy="934436"/>
            <a:chOff x="144665" y="525617"/>
            <a:chExt cx="1080000" cy="467218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6E42891-9341-A44D-BE6C-12C5B1B2EB9F}"/>
                </a:ext>
              </a:extLst>
            </p:cNvPr>
            <p:cNvSpPr/>
            <p:nvPr userDrawn="1"/>
          </p:nvSpPr>
          <p:spPr>
            <a:xfrm>
              <a:off x="145524" y="542424"/>
              <a:ext cx="91081" cy="450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3F0F79E-A7A8-2342-995C-DB506B53E0E6}"/>
                </a:ext>
              </a:extLst>
            </p:cNvPr>
            <p:cNvSpPr/>
            <p:nvPr userDrawn="1"/>
          </p:nvSpPr>
          <p:spPr>
            <a:xfrm>
              <a:off x="144665" y="525617"/>
              <a:ext cx="1080000" cy="161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7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A8C25DB-7C48-A346-8FB4-5050F766D197}"/>
              </a:ext>
            </a:extLst>
          </p:cNvPr>
          <p:cNvGrpSpPr/>
          <p:nvPr/>
        </p:nvGrpSpPr>
        <p:grpSpPr>
          <a:xfrm>
            <a:off x="617232" y="2557358"/>
            <a:ext cx="539448" cy="487368"/>
            <a:chOff x="400056" y="1061560"/>
            <a:chExt cx="269724" cy="243684"/>
          </a:xfrm>
        </p:grpSpPr>
        <p:sp>
          <p:nvSpPr>
            <p:cNvPr id="11" name="三角形 10">
              <a:extLst>
                <a:ext uri="{FF2B5EF4-FFF2-40B4-BE49-F238E27FC236}">
                  <a16:creationId xmlns:a16="http://schemas.microsoft.com/office/drawing/2014/main" id="{64A47C34-25E9-214E-9296-1AA4B6CCDED0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12" name="三角形 11">
              <a:extLst>
                <a:ext uri="{FF2B5EF4-FFF2-40B4-BE49-F238E27FC236}">
                  <a16:creationId xmlns:a16="http://schemas.microsoft.com/office/drawing/2014/main" id="{8239AEB6-BFFF-7544-8D19-6047D0F38BC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13" name="テキスト プレースホルダー 27">
            <a:extLst>
              <a:ext uri="{FF2B5EF4-FFF2-40B4-BE49-F238E27FC236}">
                <a16:creationId xmlns:a16="http://schemas.microsoft.com/office/drawing/2014/main" id="{E2A693CC-F9DC-6D48-B0A5-B8998C6AC58C}"/>
              </a:ext>
            </a:extLst>
          </p:cNvPr>
          <p:cNvSpPr txBox="1">
            <a:spLocks/>
          </p:cNvSpPr>
          <p:nvPr/>
        </p:nvSpPr>
        <p:spPr>
          <a:xfrm>
            <a:off x="1254486" y="2484733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1.</a:t>
            </a:r>
            <a:r>
              <a:rPr lang="ja-JP" altLang="en-US" dirty="0"/>
              <a:t> 重みベクトルを初期化</a:t>
            </a:r>
          </a:p>
        </p:txBody>
      </p:sp>
      <p:sp>
        <p:nvSpPr>
          <p:cNvPr id="14" name="テキスト プレースホルダー 30">
            <a:extLst>
              <a:ext uri="{FF2B5EF4-FFF2-40B4-BE49-F238E27FC236}">
                <a16:creationId xmlns:a16="http://schemas.microsoft.com/office/drawing/2014/main" id="{6BEF0F9A-F3A2-AD47-AD8D-71C3E48D1A23}"/>
              </a:ext>
            </a:extLst>
          </p:cNvPr>
          <p:cNvSpPr txBox="1">
            <a:spLocks/>
          </p:cNvSpPr>
          <p:nvPr/>
        </p:nvSpPr>
        <p:spPr>
          <a:xfrm>
            <a:off x="571049" y="1583871"/>
            <a:ext cx="17302163" cy="1403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単純パーセプトロンの学習</a:t>
            </a:r>
            <a:endParaRPr lang="en-US" altLang="ja-JP" dirty="0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26B01E9-1B74-4A60-B1D1-101D8340DE03}"/>
              </a:ext>
            </a:extLst>
          </p:cNvPr>
          <p:cNvGrpSpPr/>
          <p:nvPr/>
        </p:nvGrpSpPr>
        <p:grpSpPr>
          <a:xfrm>
            <a:off x="617232" y="3371855"/>
            <a:ext cx="539448" cy="487368"/>
            <a:chOff x="400056" y="1061560"/>
            <a:chExt cx="269724" cy="243684"/>
          </a:xfrm>
        </p:grpSpPr>
        <p:sp>
          <p:nvSpPr>
            <p:cNvPr id="81" name="三角形 10">
              <a:extLst>
                <a:ext uri="{FF2B5EF4-FFF2-40B4-BE49-F238E27FC236}">
                  <a16:creationId xmlns:a16="http://schemas.microsoft.com/office/drawing/2014/main" id="{DC917B15-3DED-4139-AF0E-50254FD03487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2" name="三角形 11">
              <a:extLst>
                <a:ext uri="{FF2B5EF4-FFF2-40B4-BE49-F238E27FC236}">
                  <a16:creationId xmlns:a16="http://schemas.microsoft.com/office/drawing/2014/main" id="{ADCAA438-3CBE-4D18-B1B1-6144A4086977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83" name="テキスト プレースホルダー 27">
            <a:extLst>
              <a:ext uri="{FF2B5EF4-FFF2-40B4-BE49-F238E27FC236}">
                <a16:creationId xmlns:a16="http://schemas.microsoft.com/office/drawing/2014/main" id="{B0625BDD-C46C-4F05-90AC-6BEC5DA7E8BB}"/>
              </a:ext>
            </a:extLst>
          </p:cNvPr>
          <p:cNvSpPr txBox="1">
            <a:spLocks/>
          </p:cNvSpPr>
          <p:nvPr/>
        </p:nvSpPr>
        <p:spPr>
          <a:xfrm>
            <a:off x="1254486" y="3299230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2.</a:t>
            </a:r>
            <a:r>
              <a:rPr lang="ja-JP" altLang="en-US" dirty="0"/>
              <a:t> 全教師データを正しく分類できたら終了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6D84DCE-550E-4152-BD79-BCE02540A824}"/>
              </a:ext>
            </a:extLst>
          </p:cNvPr>
          <p:cNvGrpSpPr/>
          <p:nvPr/>
        </p:nvGrpSpPr>
        <p:grpSpPr>
          <a:xfrm>
            <a:off x="617232" y="4171619"/>
            <a:ext cx="539448" cy="487368"/>
            <a:chOff x="400056" y="1061560"/>
            <a:chExt cx="269724" cy="243684"/>
          </a:xfrm>
        </p:grpSpPr>
        <p:sp>
          <p:nvSpPr>
            <p:cNvPr id="88" name="三角形 10">
              <a:extLst>
                <a:ext uri="{FF2B5EF4-FFF2-40B4-BE49-F238E27FC236}">
                  <a16:creationId xmlns:a16="http://schemas.microsoft.com/office/drawing/2014/main" id="{CD10824C-E799-4316-8157-2EAD0586D48F}"/>
                </a:ext>
              </a:extLst>
            </p:cNvPr>
            <p:cNvSpPr/>
            <p:nvPr userDrawn="1"/>
          </p:nvSpPr>
          <p:spPr>
            <a:xfrm rot="5400000">
              <a:off x="359835" y="1105015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  <p:sp>
          <p:nvSpPr>
            <p:cNvPr id="89" name="三角形 11">
              <a:extLst>
                <a:ext uri="{FF2B5EF4-FFF2-40B4-BE49-F238E27FC236}">
                  <a16:creationId xmlns:a16="http://schemas.microsoft.com/office/drawing/2014/main" id="{80C09D43-2B18-4F05-92AF-EF41500E89F6}"/>
                </a:ext>
              </a:extLst>
            </p:cNvPr>
            <p:cNvSpPr/>
            <p:nvPr userDrawn="1"/>
          </p:nvSpPr>
          <p:spPr>
            <a:xfrm rot="5400000">
              <a:off x="469551" y="1101781"/>
              <a:ext cx="240450" cy="16000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200"/>
            </a:p>
          </p:txBody>
        </p:sp>
      </p:grpSp>
      <p:sp>
        <p:nvSpPr>
          <p:cNvPr id="93" name="テキスト プレースホルダー 27">
            <a:extLst>
              <a:ext uri="{FF2B5EF4-FFF2-40B4-BE49-F238E27FC236}">
                <a16:creationId xmlns:a16="http://schemas.microsoft.com/office/drawing/2014/main" id="{938B5E6C-A59C-4E76-B3CB-5B27C3E5EF77}"/>
              </a:ext>
            </a:extLst>
          </p:cNvPr>
          <p:cNvSpPr txBox="1">
            <a:spLocks/>
          </p:cNvSpPr>
          <p:nvPr/>
        </p:nvSpPr>
        <p:spPr>
          <a:xfrm>
            <a:off x="1254486" y="4098994"/>
            <a:ext cx="16632960" cy="9978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kumimoji="1" sz="4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3.</a:t>
            </a:r>
            <a:r>
              <a:rPr lang="ja-JP" altLang="en-US" dirty="0"/>
              <a:t> 重みベクトルを更新し</a:t>
            </a:r>
            <a:r>
              <a:rPr lang="en-US" altLang="ja-JP" dirty="0"/>
              <a:t>2.</a:t>
            </a:r>
            <a:r>
              <a:rPr lang="ja-JP" altLang="en-US" dirty="0"/>
              <a:t>へ戻る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/>
              <p:nvPr/>
            </p:nvSpPr>
            <p:spPr>
              <a:xfrm>
                <a:off x="466465" y="6479637"/>
                <a:ext cx="6024791" cy="15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4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4000" b="1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13907E8-C1B2-4C1F-89F1-A42E50093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65" y="6479637"/>
                <a:ext cx="6024791" cy="1586012"/>
              </a:xfrm>
              <a:prstGeom prst="rect">
                <a:avLst/>
              </a:prstGeom>
              <a:blipFill>
                <a:blip r:embed="rId3"/>
                <a:stretch>
                  <a:fillRect t="-135714" r="-211" b="-187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27B52C58-31FC-41B6-B90D-17E76CF14472}"/>
                  </a:ext>
                </a:extLst>
              </p:cNvPr>
              <p:cNvSpPr/>
              <p:nvPr/>
            </p:nvSpPr>
            <p:spPr>
              <a:xfrm>
                <a:off x="4393867" y="4951910"/>
                <a:ext cx="4007059" cy="1455925"/>
              </a:xfrm>
              <a:prstGeom prst="wedgeRoundRectCallout">
                <a:avLst>
                  <a:gd name="adj1" fmla="val -48704"/>
                  <a:gd name="adj2" fmla="val 67666"/>
                  <a:gd name="adj3" fmla="val 16667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ja-JP" altLang="en-US" dirty="0">
                    <a:solidFill>
                      <a:schemeClr val="bg2"/>
                    </a:solidFill>
                  </a:rPr>
                  <a:t>が式に</a:t>
                </a:r>
                <a:endParaRPr lang="en-US" altLang="ja-JP" dirty="0">
                  <a:solidFill>
                    <a:schemeClr val="bg2"/>
                  </a:solidFill>
                </a:endParaRPr>
              </a:p>
              <a:p>
                <a:pPr algn="ctr"/>
                <a:r>
                  <a:rPr lang="ja-JP" altLang="en-US" dirty="0">
                    <a:solidFill>
                      <a:schemeClr val="bg2"/>
                    </a:solidFill>
                  </a:rPr>
                  <a:t>含まれていない</a:t>
                </a:r>
                <a:endParaRPr kumimoji="1" lang="ja-JP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64" name="角丸四角形吹き出し 207">
                <a:extLst>
                  <a:ext uri="{FF2B5EF4-FFF2-40B4-BE49-F238E27FC236}">
                    <a16:creationId xmlns:a16="http://schemas.microsoft.com/office/drawing/2014/main" id="{27B52C58-31FC-41B6-B90D-17E76CF14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67" y="4951910"/>
                <a:ext cx="4007059" cy="1455925"/>
              </a:xfrm>
              <a:prstGeom prst="wedgeRoundRectCallout">
                <a:avLst>
                  <a:gd name="adj1" fmla="val -48704"/>
                  <a:gd name="adj2" fmla="val 6766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5DAE42C-CD10-4637-9330-BA2D754CCD44}"/>
              </a:ext>
            </a:extLst>
          </p:cNvPr>
          <p:cNvGrpSpPr/>
          <p:nvPr/>
        </p:nvGrpSpPr>
        <p:grpSpPr>
          <a:xfrm>
            <a:off x="10779076" y="7583562"/>
            <a:ext cx="7008113" cy="5654934"/>
            <a:chOff x="9383418" y="7583562"/>
            <a:chExt cx="7008113" cy="5654934"/>
          </a:xfrm>
        </p:grpSpPr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F8DAC2A6-84A2-47C2-9DBD-805D375C8B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81633" y="11522667"/>
              <a:ext cx="86181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25BE202C-2607-4302-8865-D09D07BDEC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10168" y="10641338"/>
              <a:ext cx="2704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476EB3B4-437F-4DA4-B7C9-598EBE5A8FE8}"/>
                </a:ext>
              </a:extLst>
            </p:cNvPr>
            <p:cNvGrpSpPr/>
            <p:nvPr/>
          </p:nvGrpSpPr>
          <p:grpSpPr>
            <a:xfrm>
              <a:off x="10109163" y="8082433"/>
              <a:ext cx="3625077" cy="3738335"/>
              <a:chOff x="6175992" y="9000185"/>
              <a:chExt cx="3700776" cy="2819536"/>
            </a:xfrm>
          </p:grpSpPr>
          <p:sp>
            <p:nvSpPr>
              <p:cNvPr id="101" name="フリーフォーム: 図形 100">
                <a:extLst>
                  <a:ext uri="{FF2B5EF4-FFF2-40B4-BE49-F238E27FC236}">
                    <a16:creationId xmlns:a16="http://schemas.microsoft.com/office/drawing/2014/main" id="{B54ABD3B-D9EC-4E17-AAFE-75CFBD1932DF}"/>
                  </a:ext>
                </a:extLst>
              </p:cNvPr>
              <p:cNvSpPr/>
              <p:nvPr/>
            </p:nvSpPr>
            <p:spPr>
              <a:xfrm rot="5400000">
                <a:off x="6585581" y="8604232"/>
                <a:ext cx="2805900" cy="3625077"/>
              </a:xfrm>
              <a:custGeom>
                <a:avLst/>
                <a:gdLst>
                  <a:gd name="connsiteX0" fmla="*/ 0 w 1628476"/>
                  <a:gd name="connsiteY0" fmla="*/ 2631979 h 2631979"/>
                  <a:gd name="connsiteX1" fmla="*/ 0 w 1628476"/>
                  <a:gd name="connsiteY1" fmla="*/ 0 h 2631979"/>
                  <a:gd name="connsiteX2" fmla="*/ 148236 w 1628476"/>
                  <a:gd name="connsiteY2" fmla="*/ 5978 h 2631979"/>
                  <a:gd name="connsiteX3" fmla="*/ 1628476 w 1628476"/>
                  <a:gd name="connsiteY3" fmla="*/ 1315989 h 2631979"/>
                  <a:gd name="connsiteX4" fmla="*/ 148236 w 1628476"/>
                  <a:gd name="connsiteY4" fmla="*/ 2626001 h 263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476" h="2631979">
                    <a:moveTo>
                      <a:pt x="0" y="2631979"/>
                    </a:moveTo>
                    <a:lnTo>
                      <a:pt x="0" y="0"/>
                    </a:lnTo>
                    <a:lnTo>
                      <a:pt x="148236" y="5978"/>
                    </a:lnTo>
                    <a:cubicBezTo>
                      <a:pt x="979664" y="73411"/>
                      <a:pt x="1628476" y="634188"/>
                      <a:pt x="1628476" y="1315989"/>
                    </a:cubicBezTo>
                    <a:cubicBezTo>
                      <a:pt x="1628476" y="1997790"/>
                      <a:pt x="979664" y="2558567"/>
                      <a:pt x="148236" y="2626001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8CD80CD1-8F99-4191-8949-8660ACEEBF76}"/>
                  </a:ext>
                </a:extLst>
              </p:cNvPr>
              <p:cNvSpPr/>
              <p:nvPr/>
            </p:nvSpPr>
            <p:spPr>
              <a:xfrm>
                <a:off x="6175992" y="9000185"/>
                <a:ext cx="3700776" cy="4571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08B1E42B-45E9-4F6F-8363-087060777863}"/>
                </a:ext>
              </a:extLst>
            </p:cNvPr>
            <p:cNvGrpSpPr/>
            <p:nvPr/>
          </p:nvGrpSpPr>
          <p:grpSpPr>
            <a:xfrm>
              <a:off x="9383418" y="7583562"/>
              <a:ext cx="7008113" cy="5654934"/>
              <a:chOff x="9383418" y="7583562"/>
              <a:chExt cx="7008113" cy="5654934"/>
            </a:xfrm>
          </p:grpSpPr>
          <p:grpSp>
            <p:nvGrpSpPr>
              <p:cNvPr id="69" name="グループ化 68">
                <a:extLst>
                  <a:ext uri="{FF2B5EF4-FFF2-40B4-BE49-F238E27FC236}">
                    <a16:creationId xmlns:a16="http://schemas.microsoft.com/office/drawing/2014/main" id="{3EE682EE-1D27-4F1E-8DA7-37ADB6DBEDED}"/>
                  </a:ext>
                </a:extLst>
              </p:cNvPr>
              <p:cNvGrpSpPr/>
              <p:nvPr/>
            </p:nvGrpSpPr>
            <p:grpSpPr>
              <a:xfrm>
                <a:off x="11412537" y="7583562"/>
                <a:ext cx="4978994" cy="4579557"/>
                <a:chOff x="9635555" y="7346388"/>
                <a:chExt cx="5693283" cy="5007822"/>
              </a:xfrm>
            </p:grpSpPr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1D18371D-C0B9-4E8E-AB42-459DA9D04AFA}"/>
                    </a:ext>
                  </a:extLst>
                </p:cNvPr>
                <p:cNvCxnSpPr/>
                <p:nvPr/>
              </p:nvCxnSpPr>
              <p:spPr>
                <a:xfrm>
                  <a:off x="10189262" y="12007201"/>
                  <a:ext cx="41164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矢印コネクタ 89">
                  <a:extLst>
                    <a:ext uri="{FF2B5EF4-FFF2-40B4-BE49-F238E27FC236}">
                      <a16:creationId xmlns:a16="http://schemas.microsoft.com/office/drawing/2014/main" id="{2589EAD4-33B4-4318-9DF7-075A3257D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220932" y="10038870"/>
                  <a:ext cx="393666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2" name="テキスト ボックス 91">
                      <a:extLst>
                        <a:ext uri="{FF2B5EF4-FFF2-40B4-BE49-F238E27FC236}">
                          <a16:creationId xmlns:a16="http://schemas.microsoft.com/office/drawing/2014/main" id="{79BDFE03-C6B2-4B83-8C45-928723B40F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5555" y="7346388"/>
                      <a:ext cx="1250979" cy="63946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altLang="ja-JP" sz="3200" b="0" dirty="0"/>
                    </a:p>
                  </p:txBody>
                </p:sp>
              </mc:Choice>
              <mc:Fallback xmlns="">
                <p:sp>
                  <p:nvSpPr>
                    <p:cNvPr id="94" name="テキスト ボックス 93">
                      <a:extLst>
                        <a:ext uri="{FF2B5EF4-FFF2-40B4-BE49-F238E27FC236}">
                          <a16:creationId xmlns:a16="http://schemas.microsoft.com/office/drawing/2014/main" id="{941A42CE-845E-4672-B1A6-9B2F2E1A4D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77859" y="11714749"/>
                      <a:ext cx="1250979" cy="63946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2664FC2D-123D-45A5-8C47-A462A1F0B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45779" y="11836739"/>
                <a:ext cx="1749996" cy="11001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/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en-US" altLang="ja-JP" sz="3200" b="0" dirty="0"/>
                  </a:p>
                </p:txBody>
              </p:sp>
            </mc:Choice>
            <mc:Fallback xmlns="">
              <p:sp>
                <p:nvSpPr>
                  <p:cNvPr id="99" name="テキスト ボックス 98">
                    <a:extLst>
                      <a:ext uri="{FF2B5EF4-FFF2-40B4-BE49-F238E27FC236}">
                        <a16:creationId xmlns:a16="http://schemas.microsoft.com/office/drawing/2014/main" id="{0A294EF4-6324-438B-84D0-DE48316439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3418" y="12653592"/>
                    <a:ext cx="1094029" cy="58490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D78EF04-F87E-4695-AC4A-B3C12BA3A6F0}"/>
                </a:ext>
              </a:extLst>
            </p:cNvPr>
            <p:cNvSpPr/>
            <p:nvPr/>
          </p:nvSpPr>
          <p:spPr>
            <a:xfrm>
              <a:off x="10828274" y="10876546"/>
              <a:ext cx="211980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8D4F75B7-96B5-4EC2-9A5C-3C3FB8DE8CBA}"/>
                </a:ext>
              </a:extLst>
            </p:cNvPr>
            <p:cNvSpPr/>
            <p:nvPr/>
          </p:nvSpPr>
          <p:spPr>
            <a:xfrm>
              <a:off x="10193905" y="9028399"/>
              <a:ext cx="3413964" cy="36334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1DD59B2F-B29A-482D-BDD7-7577E16C24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7" y="11072949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4">
              <a:extLst>
                <a:ext uri="{FF2B5EF4-FFF2-40B4-BE49-F238E27FC236}">
                  <a16:creationId xmlns:a16="http://schemas.microsoft.com/office/drawing/2014/main" id="{D1690704-DC5F-45B2-86ED-15CC4BBDA4FF}"/>
                </a:ext>
              </a:extLst>
            </p:cNvPr>
            <p:cNvSpPr/>
            <p:nvPr/>
          </p:nvSpPr>
          <p:spPr>
            <a:xfrm>
              <a:off x="11267428" y="11040539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2766DB4F-5167-46DB-BA02-EFEC555CB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900668" y="9210069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円/楕円 164">
              <a:extLst>
                <a:ext uri="{FF2B5EF4-FFF2-40B4-BE49-F238E27FC236}">
                  <a16:creationId xmlns:a16="http://schemas.microsoft.com/office/drawing/2014/main" id="{E1819F23-AF2B-474E-BC50-AE79C587A8EB}"/>
                </a:ext>
              </a:extLst>
            </p:cNvPr>
            <p:cNvSpPr/>
            <p:nvPr/>
          </p:nvSpPr>
          <p:spPr>
            <a:xfrm>
              <a:off x="12986178" y="9176143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2"/>
                </a:solidFill>
              </a:endParaRPr>
            </a:p>
          </p:txBody>
        </p: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D94B083F-94C2-4F33-8CBF-184E65D74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12538" y="11833946"/>
              <a:ext cx="488131" cy="953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D765C0C-31F4-4282-A9AA-99B525A9904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8106" y="11864803"/>
              <a:ext cx="1247510" cy="12890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A289496B-2ECD-411E-8420-D9D422208B6B}"/>
                </a:ext>
              </a:extLst>
            </p:cNvPr>
            <p:cNvCxnSpPr>
              <a:cxnSpLocks/>
            </p:cNvCxnSpPr>
            <p:nvPr/>
          </p:nvCxnSpPr>
          <p:spPr>
            <a:xfrm>
              <a:off x="13148178" y="12015663"/>
              <a:ext cx="1247510" cy="128902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87B67EA5-6E7F-4776-BAF0-991A04B6C7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516" y="11953573"/>
              <a:ext cx="488131" cy="9530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/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59958AB-C189-4994-B2C2-8C9CAE152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4273" y="11993705"/>
                  <a:ext cx="79528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/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ja-JP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33AE601-FB2C-49A1-875B-CDB581AAF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256" y="11921745"/>
                  <a:ext cx="795281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A41E6F4-A95D-4A87-94F6-D0A60B3F024A}"/>
              </a:ext>
            </a:extLst>
          </p:cNvPr>
          <p:cNvSpPr txBox="1"/>
          <p:nvPr/>
        </p:nvSpPr>
        <p:spPr>
          <a:xfrm>
            <a:off x="338494" y="9146605"/>
            <a:ext cx="8905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勾配ベクトルの幾何学的な性質を利用</a:t>
            </a:r>
          </a:p>
        </p:txBody>
      </p:sp>
      <p:sp>
        <p:nvSpPr>
          <p:cNvPr id="126" name="三角形 63">
            <a:extLst>
              <a:ext uri="{FF2B5EF4-FFF2-40B4-BE49-F238E27FC236}">
                <a16:creationId xmlns:a16="http://schemas.microsoft.com/office/drawing/2014/main" id="{6EC1C3A0-7045-4CBF-A549-81639D799BBE}"/>
              </a:ext>
            </a:extLst>
          </p:cNvPr>
          <p:cNvSpPr/>
          <p:nvPr/>
        </p:nvSpPr>
        <p:spPr>
          <a:xfrm rot="10800000">
            <a:off x="3734174" y="8244292"/>
            <a:ext cx="1545384" cy="68343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200"/>
          </a:p>
        </p:txBody>
      </p:sp>
      <p:sp>
        <p:nvSpPr>
          <p:cNvPr id="131" name="角丸四角形吹き出し 207">
            <a:extLst>
              <a:ext uri="{FF2B5EF4-FFF2-40B4-BE49-F238E27FC236}">
                <a16:creationId xmlns:a16="http://schemas.microsoft.com/office/drawing/2014/main" id="{E502277C-F2E4-4A3A-8B73-225DEE6AF497}"/>
              </a:ext>
            </a:extLst>
          </p:cNvPr>
          <p:cNvSpPr/>
          <p:nvPr/>
        </p:nvSpPr>
        <p:spPr>
          <a:xfrm>
            <a:off x="4393867" y="10281438"/>
            <a:ext cx="4429978" cy="1455925"/>
          </a:xfrm>
          <a:prstGeom prst="wedgeRoundRectCallout">
            <a:avLst>
              <a:gd name="adj1" fmla="val -37478"/>
              <a:gd name="adj2" fmla="val -82186"/>
              <a:gd name="adj3" fmla="val 16667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2"/>
                </a:solidFill>
              </a:rPr>
              <a:t>関数値が最も増加</a:t>
            </a:r>
            <a:endParaRPr kumimoji="1" lang="en-US" altLang="ja-JP" dirty="0">
              <a:solidFill>
                <a:schemeClr val="bg2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2"/>
                </a:solidFill>
              </a:rPr>
              <a:t>する方向を向く</a:t>
            </a:r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4A183C50-115E-6C49-A170-B311C75EDEB2}"/>
              </a:ext>
            </a:extLst>
          </p:cNvPr>
          <p:cNvGrpSpPr/>
          <p:nvPr/>
        </p:nvGrpSpPr>
        <p:grpSpPr>
          <a:xfrm>
            <a:off x="7988532" y="4935998"/>
            <a:ext cx="11285120" cy="2878993"/>
            <a:chOff x="7370580" y="7214448"/>
            <a:chExt cx="10353863" cy="28789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0A6C4C8A-2A4B-6B4B-8040-E8C3F58547AB}"/>
                    </a:ext>
                  </a:extLst>
                </p:cNvPr>
                <p:cNvSpPr txBox="1"/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ja-JP" altLang="en-US" sz="3200" dirty="0"/>
                    <a:t>重みベクトル</a:t>
                  </a:r>
                  <a:endParaRPr lang="en-US" altLang="ja-JP" sz="3200" dirty="0"/>
                </a:p>
                <a:p>
                  <a:pPr algn="r"/>
                  <a:r>
                    <a:rPr kumimoji="1" lang="ja-JP" altLang="en-US" sz="3200" b="0" dirty="0"/>
                    <a:t>教師データ</a:t>
                  </a:r>
                  <a:endParaRPr kumimoji="1" lang="en-US" altLang="ja-JP" sz="3200" b="0" dirty="0"/>
                </a:p>
                <a:p>
                  <a:pPr algn="r"/>
                  <a:r>
                    <a:rPr kumimoji="1" lang="ja-JP" altLang="en-US" sz="3200" b="0" dirty="0"/>
                    <a:t>教師データのラベル</a:t>
                  </a:r>
                  <a:endParaRPr lang="en-US" altLang="ja-JP" sz="3200" dirty="0"/>
                </a:p>
                <a:p>
                  <a:pPr algn="r"/>
                  <a:endParaRPr kumimoji="1" lang="en-US" altLang="ja-JP" sz="2400" b="0" dirty="0"/>
                </a:p>
                <a:p>
                  <a:pPr algn="r"/>
                  <a:r>
                    <a:rPr kumimoji="1" lang="ja-JP" altLang="en-US" sz="3200" b="0" dirty="0"/>
                    <a:t>誤差</a:t>
                  </a:r>
                  <a14:m>
                    <m:oMath xmlns:m="http://schemas.openxmlformats.org/officeDocument/2006/math">
                      <m:r>
                        <a:rPr kumimoji="1" lang="ja-JP" altLang="en-US" sz="3200" b="0" i="1" smtClean="0">
                          <a:latin typeface="Cambria Math" panose="02040503050406030204" pitchFamily="18" charset="0"/>
                        </a:rPr>
                        <m:t>関数</m:t>
                      </m:r>
                    </m:oMath>
                  </a14:m>
                  <a:endParaRPr kumimoji="1" lang="en-US" altLang="ja-JP" sz="3200" b="0" dirty="0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0A6C4C8A-2A4B-6B4B-8040-E8C3F5854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80" y="7262681"/>
                  <a:ext cx="4238996" cy="2493118"/>
                </a:xfrm>
                <a:prstGeom prst="rect">
                  <a:avLst/>
                </a:prstGeom>
                <a:blipFill>
                  <a:blip r:embed="rId12"/>
                  <a:stretch>
                    <a:fillRect t="-2020" r="-3014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F95D4ABB-97D0-9C4A-9293-CD8F3254C0F5}"/>
                    </a:ext>
                  </a:extLst>
                </p:cNvPr>
                <p:cNvSpPr txBox="1"/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320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en-US" altLang="ja-JP" sz="3200" b="0" dirty="0"/>
                </a:p>
                <a:p>
                  <a:r>
                    <a:rPr kumimoji="1" lang="ja-JP" altLang="en-US" sz="3200" b="0" dirty="0"/>
                    <a:t>：</a:t>
                  </a:r>
                  <a:r>
                    <a:rPr lang="en-US" altLang="ja-JP" sz="32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ja-JP" sz="320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altLang="ja-JP" sz="3200" dirty="0">
                      <a:latin typeface="Cambria Math" panose="020405030504060302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</m:oMath>
                  </a14:m>
                  <a:r>
                    <a:rPr lang="en-US" altLang="ja-JP" sz="3200" dirty="0">
                      <a:latin typeface="Cambria Math" panose="02040503050406030204" pitchFamily="18" charset="0"/>
                    </a:rPr>
                    <a:t>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func>
                          <m:func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3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0,−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32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ja-JP" sz="32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3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32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ja-JP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32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kumimoji="1" lang="en-US" altLang="ja-JP" sz="3200" b="0" dirty="0"/>
                </a:p>
              </p:txBody>
            </p:sp>
          </mc:Choice>
          <mc:Fallback xmlns=""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48855EA2-D374-410B-8701-CFCE16D74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25" y="7214448"/>
                  <a:ext cx="6292318" cy="2878993"/>
                </a:xfrm>
                <a:prstGeom prst="rect">
                  <a:avLst/>
                </a:prstGeom>
                <a:blipFill>
                  <a:blip r:embed="rId4"/>
                  <a:stretch>
                    <a:fillRect l="-2311" t="-25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61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エメラルドグリーンメイン">
      <a:dk1>
        <a:srgbClr val="333333"/>
      </a:dk1>
      <a:lt1>
        <a:srgbClr val="FFFFFF"/>
      </a:lt1>
      <a:dk2>
        <a:srgbClr val="153430"/>
      </a:dk2>
      <a:lt2>
        <a:srgbClr val="EEEEEE"/>
      </a:lt2>
      <a:accent1>
        <a:srgbClr val="4DBDB0"/>
      </a:accent1>
      <a:accent2>
        <a:srgbClr val="CE4457"/>
      </a:accent2>
      <a:accent3>
        <a:srgbClr val="4197B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1781</TotalTime>
  <Words>2300</Words>
  <Application>Microsoft Macintosh PowerPoint</Application>
  <PresentationFormat>ユーザー設定</PresentationFormat>
  <Paragraphs>618</Paragraphs>
  <Slides>24</Slides>
  <Notes>15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メイリオ</vt:lpstr>
      <vt:lpstr>游ゴシック</vt:lpstr>
      <vt:lpstr>Arial</vt:lpstr>
      <vt:lpstr>Calibri</vt:lpstr>
      <vt:lpstr>Cambria Math</vt:lpstr>
      <vt:lpstr>Office テーマ</vt:lpstr>
      <vt:lpstr>勉強会課題 (パーセプトロン)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Shogo MATSUSHITA</dc:creator>
  <cp:lastModifiedBy>Shogo MATSUSHITA</cp:lastModifiedBy>
  <cp:revision>118</cp:revision>
  <cp:lastPrinted>2018-04-18T08:51:19Z</cp:lastPrinted>
  <dcterms:created xsi:type="dcterms:W3CDTF">2018-04-18T07:57:09Z</dcterms:created>
  <dcterms:modified xsi:type="dcterms:W3CDTF">2018-04-24T07:00:33Z</dcterms:modified>
</cp:coreProperties>
</file>