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74" r:id="rId5"/>
    <p:sldId id="263" r:id="rId6"/>
    <p:sldId id="265" r:id="rId7"/>
    <p:sldId id="266" r:id="rId8"/>
    <p:sldId id="267" r:id="rId9"/>
    <p:sldId id="270" r:id="rId10"/>
    <p:sldId id="271"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9B5E182-4982-47FB-8B60-4FB70672BB2F}">
          <p14:sldIdLst>
            <p14:sldId id="256"/>
            <p14:sldId id="258"/>
            <p14:sldId id="260"/>
            <p14:sldId id="274"/>
            <p14:sldId id="263"/>
            <p14:sldId id="265"/>
            <p14:sldId id="266"/>
            <p14:sldId id="267"/>
            <p14:sldId id="270"/>
            <p14:sldId id="271"/>
            <p14:sldId id="27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jwal Joshi" initials="PJ" lastIdx="1" clrIdx="0">
    <p:extLst>
      <p:ext uri="{19B8F6BF-5375-455C-9EA6-DF929625EA0E}">
        <p15:presenceInfo xmlns:p15="http://schemas.microsoft.com/office/powerpoint/2012/main" userId="5e162543c2daa7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08T00:01:02.736" idx="1">
    <p:pos x="7680" y="-111"/>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11-08T00:01:02.736" idx="1">
    <p:pos x="7680" y="-111"/>
    <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11-08T00:01:02.736" idx="1">
    <p:pos x="7680" y="-111"/>
    <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3-11-08T00:01:02.736" idx="1">
    <p:pos x="7680" y="-111"/>
    <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3-11-08T00:01:02.736" idx="1">
    <p:pos x="7680" y="-111"/>
    <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3-11-08T00:01:02.736" idx="1">
    <p:pos x="7680" y="-111"/>
    <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3-11-08T00:01:02.736" idx="1">
    <p:pos x="7680" y="-111"/>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EEB09B5-3F32-47D0-85F2-6CC29AA8280B}" type="datetimeFigureOut">
              <a:rPr lang="en-IN"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2836AA-E9A7-473D-A397-6C087ED29410}" type="slidenum">
              <a:rPr lang="en-IN" smtClean="0"/>
              <a:t>‹#›</a:t>
            </a:fld>
            <a:endParaRPr lang="en-IN"/>
          </a:p>
        </p:txBody>
      </p:sp>
    </p:spTree>
    <p:extLst>
      <p:ext uri="{BB962C8B-B14F-4D97-AF65-F5344CB8AC3E}">
        <p14:creationId xmlns:p14="http://schemas.microsoft.com/office/powerpoint/2010/main" val="1509183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EB09B5-3F32-47D0-85F2-6CC29AA8280B}" type="datetimeFigureOut">
              <a:rPr lang="en-IN"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2836AA-E9A7-473D-A397-6C087ED29410}" type="slidenum">
              <a:rPr lang="en-IN" smtClean="0"/>
              <a:t>‹#›</a:t>
            </a:fld>
            <a:endParaRPr lang="en-IN"/>
          </a:p>
        </p:txBody>
      </p:sp>
    </p:spTree>
    <p:extLst>
      <p:ext uri="{BB962C8B-B14F-4D97-AF65-F5344CB8AC3E}">
        <p14:creationId xmlns:p14="http://schemas.microsoft.com/office/powerpoint/2010/main" val="1237905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EB09B5-3F32-47D0-85F2-6CC29AA8280B}" type="datetimeFigureOut">
              <a:rPr lang="en-IN"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2836AA-E9A7-473D-A397-6C087ED29410}" type="slidenum">
              <a:rPr lang="en-IN" smtClean="0"/>
              <a:t>‹#›</a:t>
            </a:fld>
            <a:endParaRPr lang="en-IN"/>
          </a:p>
        </p:txBody>
      </p:sp>
    </p:spTree>
    <p:extLst>
      <p:ext uri="{BB962C8B-B14F-4D97-AF65-F5344CB8AC3E}">
        <p14:creationId xmlns:p14="http://schemas.microsoft.com/office/powerpoint/2010/main" val="1491079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EB09B5-3F32-47D0-85F2-6CC29AA8280B}" type="datetimeFigureOut">
              <a:rPr lang="en-IN"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2836AA-E9A7-473D-A397-6C087ED29410}" type="slidenum">
              <a:rPr lang="en-IN" smtClean="0"/>
              <a:t>‹#›</a:t>
            </a:fld>
            <a:endParaRPr lang="en-IN"/>
          </a:p>
        </p:txBody>
      </p:sp>
    </p:spTree>
    <p:extLst>
      <p:ext uri="{BB962C8B-B14F-4D97-AF65-F5344CB8AC3E}">
        <p14:creationId xmlns:p14="http://schemas.microsoft.com/office/powerpoint/2010/main" val="227595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EB09B5-3F32-47D0-85F2-6CC29AA8280B}" type="datetimeFigureOut">
              <a:rPr lang="en-IN"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2836AA-E9A7-473D-A397-6C087ED29410}" type="slidenum">
              <a:rPr lang="en-IN" smtClean="0"/>
              <a:t>‹#›</a:t>
            </a:fld>
            <a:endParaRPr lang="en-IN"/>
          </a:p>
        </p:txBody>
      </p:sp>
    </p:spTree>
    <p:extLst>
      <p:ext uri="{BB962C8B-B14F-4D97-AF65-F5344CB8AC3E}">
        <p14:creationId xmlns:p14="http://schemas.microsoft.com/office/powerpoint/2010/main" val="80464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EEB09B5-3F32-47D0-85F2-6CC29AA8280B}" type="datetimeFigureOut">
              <a:rPr lang="en-IN" smtClean="0"/>
              <a:t>10-11-2023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2836AA-E9A7-473D-A397-6C087ED29410}" type="slidenum">
              <a:rPr lang="en-IN" smtClean="0"/>
              <a:t>‹#›</a:t>
            </a:fld>
            <a:endParaRPr lang="en-IN"/>
          </a:p>
        </p:txBody>
      </p:sp>
    </p:spTree>
    <p:extLst>
      <p:ext uri="{BB962C8B-B14F-4D97-AF65-F5344CB8AC3E}">
        <p14:creationId xmlns:p14="http://schemas.microsoft.com/office/powerpoint/2010/main" val="245098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EEB09B5-3F32-47D0-85F2-6CC29AA8280B}" type="datetimeFigureOut">
              <a:rPr lang="en-IN" smtClean="0"/>
              <a:t>10-11-2023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2836AA-E9A7-473D-A397-6C087ED29410}" type="slidenum">
              <a:rPr lang="en-IN" smtClean="0"/>
              <a:t>‹#›</a:t>
            </a:fld>
            <a:endParaRPr lang="en-IN"/>
          </a:p>
        </p:txBody>
      </p:sp>
    </p:spTree>
    <p:extLst>
      <p:ext uri="{BB962C8B-B14F-4D97-AF65-F5344CB8AC3E}">
        <p14:creationId xmlns:p14="http://schemas.microsoft.com/office/powerpoint/2010/main" val="3901876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EEB09B5-3F32-47D0-85F2-6CC29AA8280B}" type="datetimeFigureOut">
              <a:rPr lang="en-IN" smtClean="0"/>
              <a:t>10-11-2023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2836AA-E9A7-473D-A397-6C087ED29410}" type="slidenum">
              <a:rPr lang="en-IN" smtClean="0"/>
              <a:t>‹#›</a:t>
            </a:fld>
            <a:endParaRPr lang="en-IN"/>
          </a:p>
        </p:txBody>
      </p:sp>
    </p:spTree>
    <p:extLst>
      <p:ext uri="{BB962C8B-B14F-4D97-AF65-F5344CB8AC3E}">
        <p14:creationId xmlns:p14="http://schemas.microsoft.com/office/powerpoint/2010/main" val="780700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B09B5-3F32-47D0-85F2-6CC29AA8280B}" type="datetimeFigureOut">
              <a:rPr lang="en-IN" smtClean="0"/>
              <a:t>10-11-2023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2836AA-E9A7-473D-A397-6C087ED29410}" type="slidenum">
              <a:rPr lang="en-IN" smtClean="0"/>
              <a:t>‹#›</a:t>
            </a:fld>
            <a:endParaRPr lang="en-IN"/>
          </a:p>
        </p:txBody>
      </p:sp>
    </p:spTree>
    <p:extLst>
      <p:ext uri="{BB962C8B-B14F-4D97-AF65-F5344CB8AC3E}">
        <p14:creationId xmlns:p14="http://schemas.microsoft.com/office/powerpoint/2010/main" val="2601716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EB09B5-3F32-47D0-85F2-6CC29AA8280B}" type="datetimeFigureOut">
              <a:rPr lang="en-IN" smtClean="0"/>
              <a:t>10-11-2023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2836AA-E9A7-473D-A397-6C087ED29410}" type="slidenum">
              <a:rPr lang="en-IN" smtClean="0"/>
              <a:t>‹#›</a:t>
            </a:fld>
            <a:endParaRPr lang="en-IN"/>
          </a:p>
        </p:txBody>
      </p:sp>
    </p:spTree>
    <p:extLst>
      <p:ext uri="{BB962C8B-B14F-4D97-AF65-F5344CB8AC3E}">
        <p14:creationId xmlns:p14="http://schemas.microsoft.com/office/powerpoint/2010/main" val="24598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EB09B5-3F32-47D0-85F2-6CC29AA8280B}" type="datetimeFigureOut">
              <a:rPr lang="en-IN" smtClean="0"/>
              <a:t>10-11-2023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2836AA-E9A7-473D-A397-6C087ED29410}" type="slidenum">
              <a:rPr lang="en-IN" smtClean="0"/>
              <a:t>‹#›</a:t>
            </a:fld>
            <a:endParaRPr lang="en-IN"/>
          </a:p>
        </p:txBody>
      </p:sp>
    </p:spTree>
    <p:extLst>
      <p:ext uri="{BB962C8B-B14F-4D97-AF65-F5344CB8AC3E}">
        <p14:creationId xmlns:p14="http://schemas.microsoft.com/office/powerpoint/2010/main" val="1722949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5000"/>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B09B5-3F32-47D0-85F2-6CC29AA8280B}" type="datetimeFigureOut">
              <a:rPr lang="en-IN" smtClean="0"/>
              <a:t>10-11-2023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836AA-E9A7-473D-A397-6C087ED29410}" type="slidenum">
              <a:rPr lang="en-IN" smtClean="0"/>
              <a:t>‹#›</a:t>
            </a:fld>
            <a:endParaRPr lang="en-IN"/>
          </a:p>
        </p:txBody>
      </p:sp>
    </p:spTree>
    <p:extLst>
      <p:ext uri="{BB962C8B-B14F-4D97-AF65-F5344CB8AC3E}">
        <p14:creationId xmlns:p14="http://schemas.microsoft.com/office/powerpoint/2010/main" val="4156565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alpha val="55000"/>
          </a:schemeClr>
        </a:solidFill>
        <a:effectLst/>
      </p:bgPr>
    </p:bg>
    <p:spTree>
      <p:nvGrpSpPr>
        <p:cNvPr id="1" name=""/>
        <p:cNvGrpSpPr/>
        <p:nvPr/>
      </p:nvGrpSpPr>
      <p:grpSpPr>
        <a:xfrm>
          <a:off x="0" y="0"/>
          <a:ext cx="0" cy="0"/>
          <a:chOff x="0" y="0"/>
          <a:chExt cx="0" cy="0"/>
        </a:xfrm>
      </p:grpSpPr>
      <p:sp>
        <p:nvSpPr>
          <p:cNvPr id="40" name="Freeform 39"/>
          <p:cNvSpPr/>
          <p:nvPr/>
        </p:nvSpPr>
        <p:spPr>
          <a:xfrm rot="16619877">
            <a:off x="5766452" y="-661057"/>
            <a:ext cx="7724779" cy="8284883"/>
          </a:xfrm>
          <a:custGeom>
            <a:avLst/>
            <a:gdLst>
              <a:gd name="connsiteX0" fmla="*/ 2805545 w 9829799"/>
              <a:gd name="connsiteY0" fmla="*/ 7387934 h 8733555"/>
              <a:gd name="connsiteX1" fmla="*/ 2218459 w 9829799"/>
              <a:gd name="connsiteY1" fmla="*/ 8562105 h 8733555"/>
              <a:gd name="connsiteX2" fmla="*/ 587086 w 9829799"/>
              <a:gd name="connsiteY2" fmla="*/ 8562105 h 8733555"/>
              <a:gd name="connsiteX3" fmla="*/ 0 w 9829799"/>
              <a:gd name="connsiteY3" fmla="*/ 7387934 h 8733555"/>
              <a:gd name="connsiteX4" fmla="*/ 587086 w 9829799"/>
              <a:gd name="connsiteY4" fmla="*/ 6213762 h 8733555"/>
              <a:gd name="connsiteX5" fmla="*/ 2218459 w 9829799"/>
              <a:gd name="connsiteY5" fmla="*/ 6213762 h 8733555"/>
              <a:gd name="connsiteX6" fmla="*/ 2805545 w 9829799"/>
              <a:gd name="connsiteY6" fmla="*/ 4868139 h 8733555"/>
              <a:gd name="connsiteX7" fmla="*/ 2218459 w 9829799"/>
              <a:gd name="connsiteY7" fmla="*/ 6042310 h 8733555"/>
              <a:gd name="connsiteX8" fmla="*/ 587086 w 9829799"/>
              <a:gd name="connsiteY8" fmla="*/ 6042310 h 8733555"/>
              <a:gd name="connsiteX9" fmla="*/ 0 w 9829799"/>
              <a:gd name="connsiteY9" fmla="*/ 4868139 h 8733555"/>
              <a:gd name="connsiteX10" fmla="*/ 587086 w 9829799"/>
              <a:gd name="connsiteY10" fmla="*/ 3693967 h 8733555"/>
              <a:gd name="connsiteX11" fmla="*/ 2218459 w 9829799"/>
              <a:gd name="connsiteY11" fmla="*/ 3693967 h 8733555"/>
              <a:gd name="connsiteX12" fmla="*/ 2805545 w 9829799"/>
              <a:gd name="connsiteY12" fmla="*/ 2348344 h 8733555"/>
              <a:gd name="connsiteX13" fmla="*/ 2218459 w 9829799"/>
              <a:gd name="connsiteY13" fmla="*/ 3522515 h 8733555"/>
              <a:gd name="connsiteX14" fmla="*/ 587086 w 9829799"/>
              <a:gd name="connsiteY14" fmla="*/ 3522515 h 8733555"/>
              <a:gd name="connsiteX15" fmla="*/ 0 w 9829799"/>
              <a:gd name="connsiteY15" fmla="*/ 2348344 h 8733555"/>
              <a:gd name="connsiteX16" fmla="*/ 587086 w 9829799"/>
              <a:gd name="connsiteY16" fmla="*/ 1174172 h 8733555"/>
              <a:gd name="connsiteX17" fmla="*/ 2218459 w 9829799"/>
              <a:gd name="connsiteY17" fmla="*/ 1174172 h 8733555"/>
              <a:gd name="connsiteX18" fmla="*/ 5146961 w 9829799"/>
              <a:gd name="connsiteY18" fmla="*/ 6213762 h 8733555"/>
              <a:gd name="connsiteX19" fmla="*/ 4559876 w 9829799"/>
              <a:gd name="connsiteY19" fmla="*/ 7387933 h 8733555"/>
              <a:gd name="connsiteX20" fmla="*/ 2928503 w 9829799"/>
              <a:gd name="connsiteY20" fmla="*/ 7387933 h 8733555"/>
              <a:gd name="connsiteX21" fmla="*/ 2341417 w 9829799"/>
              <a:gd name="connsiteY21" fmla="*/ 6213762 h 8733555"/>
              <a:gd name="connsiteX22" fmla="*/ 2928503 w 9829799"/>
              <a:gd name="connsiteY22" fmla="*/ 5039590 h 8733555"/>
              <a:gd name="connsiteX23" fmla="*/ 4559876 w 9829799"/>
              <a:gd name="connsiteY23" fmla="*/ 5039590 h 8733555"/>
              <a:gd name="connsiteX24" fmla="*/ 5146961 w 9829799"/>
              <a:gd name="connsiteY24" fmla="*/ 3693967 h 8733555"/>
              <a:gd name="connsiteX25" fmla="*/ 4559876 w 9829799"/>
              <a:gd name="connsiteY25" fmla="*/ 4868138 h 8733555"/>
              <a:gd name="connsiteX26" fmla="*/ 2928503 w 9829799"/>
              <a:gd name="connsiteY26" fmla="*/ 4868138 h 8733555"/>
              <a:gd name="connsiteX27" fmla="*/ 2341417 w 9829799"/>
              <a:gd name="connsiteY27" fmla="*/ 3693967 h 8733555"/>
              <a:gd name="connsiteX28" fmla="*/ 2928503 w 9829799"/>
              <a:gd name="connsiteY28" fmla="*/ 2519795 h 8733555"/>
              <a:gd name="connsiteX29" fmla="*/ 4559876 w 9829799"/>
              <a:gd name="connsiteY29" fmla="*/ 2519795 h 8733555"/>
              <a:gd name="connsiteX30" fmla="*/ 5146961 w 9829799"/>
              <a:gd name="connsiteY30" fmla="*/ 1174172 h 8733555"/>
              <a:gd name="connsiteX31" fmla="*/ 4559876 w 9829799"/>
              <a:gd name="connsiteY31" fmla="*/ 2348343 h 8733555"/>
              <a:gd name="connsiteX32" fmla="*/ 2928503 w 9829799"/>
              <a:gd name="connsiteY32" fmla="*/ 2348343 h 8733555"/>
              <a:gd name="connsiteX33" fmla="*/ 2341417 w 9829799"/>
              <a:gd name="connsiteY33" fmla="*/ 1174172 h 8733555"/>
              <a:gd name="connsiteX34" fmla="*/ 2928503 w 9829799"/>
              <a:gd name="connsiteY34" fmla="*/ 0 h 8733555"/>
              <a:gd name="connsiteX35" fmla="*/ 4559876 w 9829799"/>
              <a:gd name="connsiteY35" fmla="*/ 0 h 8733555"/>
              <a:gd name="connsiteX36" fmla="*/ 7488379 w 9829799"/>
              <a:gd name="connsiteY36" fmla="*/ 2519794 h 8733555"/>
              <a:gd name="connsiteX37" fmla="*/ 6901293 w 9829799"/>
              <a:gd name="connsiteY37" fmla="*/ 3693965 h 8733555"/>
              <a:gd name="connsiteX38" fmla="*/ 5269921 w 9829799"/>
              <a:gd name="connsiteY38" fmla="*/ 3693965 h 8733555"/>
              <a:gd name="connsiteX39" fmla="*/ 4682835 w 9829799"/>
              <a:gd name="connsiteY39" fmla="*/ 2519794 h 8733555"/>
              <a:gd name="connsiteX40" fmla="*/ 5269921 w 9829799"/>
              <a:gd name="connsiteY40" fmla="*/ 1345622 h 8733555"/>
              <a:gd name="connsiteX41" fmla="*/ 6901293 w 9829799"/>
              <a:gd name="connsiteY41" fmla="*/ 1345622 h 8733555"/>
              <a:gd name="connsiteX42" fmla="*/ 7488379 w 9829799"/>
              <a:gd name="connsiteY42" fmla="*/ 5039589 h 8733555"/>
              <a:gd name="connsiteX43" fmla="*/ 6901293 w 9829799"/>
              <a:gd name="connsiteY43" fmla="*/ 6213760 h 8733555"/>
              <a:gd name="connsiteX44" fmla="*/ 5269921 w 9829799"/>
              <a:gd name="connsiteY44" fmla="*/ 6213760 h 8733555"/>
              <a:gd name="connsiteX45" fmla="*/ 4682835 w 9829799"/>
              <a:gd name="connsiteY45" fmla="*/ 5039589 h 8733555"/>
              <a:gd name="connsiteX46" fmla="*/ 5269921 w 9829799"/>
              <a:gd name="connsiteY46" fmla="*/ 3865417 h 8733555"/>
              <a:gd name="connsiteX47" fmla="*/ 6901293 w 9829799"/>
              <a:gd name="connsiteY47" fmla="*/ 3865417 h 8733555"/>
              <a:gd name="connsiteX48" fmla="*/ 7488379 w 9829799"/>
              <a:gd name="connsiteY48" fmla="*/ 7559384 h 8733555"/>
              <a:gd name="connsiteX49" fmla="*/ 6901293 w 9829799"/>
              <a:gd name="connsiteY49" fmla="*/ 8733555 h 8733555"/>
              <a:gd name="connsiteX50" fmla="*/ 5269920 w 9829799"/>
              <a:gd name="connsiteY50" fmla="*/ 8733555 h 8733555"/>
              <a:gd name="connsiteX51" fmla="*/ 4682835 w 9829799"/>
              <a:gd name="connsiteY51" fmla="*/ 7559384 h 8733555"/>
              <a:gd name="connsiteX52" fmla="*/ 5269921 w 9829799"/>
              <a:gd name="connsiteY52" fmla="*/ 6385212 h 8733555"/>
              <a:gd name="connsiteX53" fmla="*/ 6901293 w 9829799"/>
              <a:gd name="connsiteY53" fmla="*/ 6385212 h 8733555"/>
              <a:gd name="connsiteX54" fmla="*/ 9829798 w 9829799"/>
              <a:gd name="connsiteY54" fmla="*/ 1345621 h 8733555"/>
              <a:gd name="connsiteX55" fmla="*/ 9242712 w 9829799"/>
              <a:gd name="connsiteY55" fmla="*/ 2519792 h 8733555"/>
              <a:gd name="connsiteX56" fmla="*/ 7611339 w 9829799"/>
              <a:gd name="connsiteY56" fmla="*/ 2519792 h 8733555"/>
              <a:gd name="connsiteX57" fmla="*/ 7024253 w 9829799"/>
              <a:gd name="connsiteY57" fmla="*/ 1345621 h 8733555"/>
              <a:gd name="connsiteX58" fmla="*/ 7611339 w 9829799"/>
              <a:gd name="connsiteY58" fmla="*/ 171449 h 8733555"/>
              <a:gd name="connsiteX59" fmla="*/ 9242712 w 9829799"/>
              <a:gd name="connsiteY59" fmla="*/ 171449 h 8733555"/>
              <a:gd name="connsiteX60" fmla="*/ 9829798 w 9829799"/>
              <a:gd name="connsiteY60" fmla="*/ 3865416 h 8733555"/>
              <a:gd name="connsiteX61" fmla="*/ 9242712 w 9829799"/>
              <a:gd name="connsiteY61" fmla="*/ 5039587 h 8733555"/>
              <a:gd name="connsiteX62" fmla="*/ 7611340 w 9829799"/>
              <a:gd name="connsiteY62" fmla="*/ 5039587 h 8733555"/>
              <a:gd name="connsiteX63" fmla="*/ 7024253 w 9829799"/>
              <a:gd name="connsiteY63" fmla="*/ 3865416 h 8733555"/>
              <a:gd name="connsiteX64" fmla="*/ 7611340 w 9829799"/>
              <a:gd name="connsiteY64" fmla="*/ 2691244 h 8733555"/>
              <a:gd name="connsiteX65" fmla="*/ 9242712 w 9829799"/>
              <a:gd name="connsiteY65" fmla="*/ 2691244 h 8733555"/>
              <a:gd name="connsiteX66" fmla="*/ 9829799 w 9829799"/>
              <a:gd name="connsiteY66" fmla="*/ 6385211 h 8733555"/>
              <a:gd name="connsiteX67" fmla="*/ 9242712 w 9829799"/>
              <a:gd name="connsiteY67" fmla="*/ 7559382 h 8733555"/>
              <a:gd name="connsiteX68" fmla="*/ 7611340 w 9829799"/>
              <a:gd name="connsiteY68" fmla="*/ 7559382 h 8733555"/>
              <a:gd name="connsiteX69" fmla="*/ 7024253 w 9829799"/>
              <a:gd name="connsiteY69" fmla="*/ 6385211 h 8733555"/>
              <a:gd name="connsiteX70" fmla="*/ 7611340 w 9829799"/>
              <a:gd name="connsiteY70" fmla="*/ 5211039 h 8733555"/>
              <a:gd name="connsiteX71" fmla="*/ 9242712 w 9829799"/>
              <a:gd name="connsiteY71" fmla="*/ 5211039 h 8733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9829799" h="8733555">
                <a:moveTo>
                  <a:pt x="2805545" y="7387934"/>
                </a:moveTo>
                <a:lnTo>
                  <a:pt x="2218459" y="8562105"/>
                </a:lnTo>
                <a:lnTo>
                  <a:pt x="587086" y="8562105"/>
                </a:lnTo>
                <a:lnTo>
                  <a:pt x="0" y="7387934"/>
                </a:lnTo>
                <a:lnTo>
                  <a:pt x="587086" y="6213762"/>
                </a:lnTo>
                <a:lnTo>
                  <a:pt x="2218459" y="6213762"/>
                </a:lnTo>
                <a:close/>
                <a:moveTo>
                  <a:pt x="2805545" y="4868139"/>
                </a:moveTo>
                <a:lnTo>
                  <a:pt x="2218459" y="6042310"/>
                </a:lnTo>
                <a:lnTo>
                  <a:pt x="587086" y="6042310"/>
                </a:lnTo>
                <a:lnTo>
                  <a:pt x="0" y="4868139"/>
                </a:lnTo>
                <a:lnTo>
                  <a:pt x="587086" y="3693967"/>
                </a:lnTo>
                <a:lnTo>
                  <a:pt x="2218459" y="3693967"/>
                </a:lnTo>
                <a:close/>
                <a:moveTo>
                  <a:pt x="2805545" y="2348344"/>
                </a:moveTo>
                <a:lnTo>
                  <a:pt x="2218459" y="3522515"/>
                </a:lnTo>
                <a:lnTo>
                  <a:pt x="587086" y="3522515"/>
                </a:lnTo>
                <a:lnTo>
                  <a:pt x="0" y="2348344"/>
                </a:lnTo>
                <a:lnTo>
                  <a:pt x="587086" y="1174172"/>
                </a:lnTo>
                <a:lnTo>
                  <a:pt x="2218459" y="1174172"/>
                </a:lnTo>
                <a:close/>
                <a:moveTo>
                  <a:pt x="5146961" y="6213762"/>
                </a:moveTo>
                <a:lnTo>
                  <a:pt x="4559876" y="7387933"/>
                </a:lnTo>
                <a:lnTo>
                  <a:pt x="2928503" y="7387933"/>
                </a:lnTo>
                <a:lnTo>
                  <a:pt x="2341417" y="6213762"/>
                </a:lnTo>
                <a:lnTo>
                  <a:pt x="2928503" y="5039590"/>
                </a:lnTo>
                <a:lnTo>
                  <a:pt x="4559876" y="5039590"/>
                </a:lnTo>
                <a:close/>
                <a:moveTo>
                  <a:pt x="5146961" y="3693967"/>
                </a:moveTo>
                <a:lnTo>
                  <a:pt x="4559876" y="4868138"/>
                </a:lnTo>
                <a:lnTo>
                  <a:pt x="2928503" y="4868138"/>
                </a:lnTo>
                <a:lnTo>
                  <a:pt x="2341417" y="3693967"/>
                </a:lnTo>
                <a:lnTo>
                  <a:pt x="2928503" y="2519795"/>
                </a:lnTo>
                <a:lnTo>
                  <a:pt x="4559876" y="2519795"/>
                </a:lnTo>
                <a:close/>
                <a:moveTo>
                  <a:pt x="5146961" y="1174172"/>
                </a:moveTo>
                <a:lnTo>
                  <a:pt x="4559876" y="2348343"/>
                </a:lnTo>
                <a:lnTo>
                  <a:pt x="2928503" y="2348343"/>
                </a:lnTo>
                <a:lnTo>
                  <a:pt x="2341417" y="1174172"/>
                </a:lnTo>
                <a:lnTo>
                  <a:pt x="2928503" y="0"/>
                </a:lnTo>
                <a:lnTo>
                  <a:pt x="4559876" y="0"/>
                </a:lnTo>
                <a:close/>
                <a:moveTo>
                  <a:pt x="7488379" y="2519794"/>
                </a:moveTo>
                <a:lnTo>
                  <a:pt x="6901293" y="3693965"/>
                </a:lnTo>
                <a:lnTo>
                  <a:pt x="5269921" y="3693965"/>
                </a:lnTo>
                <a:lnTo>
                  <a:pt x="4682835" y="2519794"/>
                </a:lnTo>
                <a:lnTo>
                  <a:pt x="5269921" y="1345622"/>
                </a:lnTo>
                <a:lnTo>
                  <a:pt x="6901293" y="1345622"/>
                </a:lnTo>
                <a:close/>
                <a:moveTo>
                  <a:pt x="7488379" y="5039589"/>
                </a:moveTo>
                <a:lnTo>
                  <a:pt x="6901293" y="6213760"/>
                </a:lnTo>
                <a:lnTo>
                  <a:pt x="5269921" y="6213760"/>
                </a:lnTo>
                <a:lnTo>
                  <a:pt x="4682835" y="5039589"/>
                </a:lnTo>
                <a:lnTo>
                  <a:pt x="5269921" y="3865417"/>
                </a:lnTo>
                <a:lnTo>
                  <a:pt x="6901293" y="3865417"/>
                </a:lnTo>
                <a:close/>
                <a:moveTo>
                  <a:pt x="7488379" y="7559384"/>
                </a:moveTo>
                <a:lnTo>
                  <a:pt x="6901293" y="8733555"/>
                </a:lnTo>
                <a:lnTo>
                  <a:pt x="5269920" y="8733555"/>
                </a:lnTo>
                <a:lnTo>
                  <a:pt x="4682835" y="7559384"/>
                </a:lnTo>
                <a:lnTo>
                  <a:pt x="5269921" y="6385212"/>
                </a:lnTo>
                <a:lnTo>
                  <a:pt x="6901293" y="6385212"/>
                </a:lnTo>
                <a:close/>
                <a:moveTo>
                  <a:pt x="9829798" y="1345621"/>
                </a:moveTo>
                <a:lnTo>
                  <a:pt x="9242712" y="2519792"/>
                </a:lnTo>
                <a:lnTo>
                  <a:pt x="7611339" y="2519792"/>
                </a:lnTo>
                <a:lnTo>
                  <a:pt x="7024253" y="1345621"/>
                </a:lnTo>
                <a:lnTo>
                  <a:pt x="7611339" y="171449"/>
                </a:lnTo>
                <a:lnTo>
                  <a:pt x="9242712" y="171449"/>
                </a:lnTo>
                <a:close/>
                <a:moveTo>
                  <a:pt x="9829798" y="3865416"/>
                </a:moveTo>
                <a:lnTo>
                  <a:pt x="9242712" y="5039587"/>
                </a:lnTo>
                <a:lnTo>
                  <a:pt x="7611340" y="5039587"/>
                </a:lnTo>
                <a:lnTo>
                  <a:pt x="7024253" y="3865416"/>
                </a:lnTo>
                <a:lnTo>
                  <a:pt x="7611340" y="2691244"/>
                </a:lnTo>
                <a:lnTo>
                  <a:pt x="9242712" y="2691244"/>
                </a:lnTo>
                <a:close/>
                <a:moveTo>
                  <a:pt x="9829799" y="6385211"/>
                </a:moveTo>
                <a:lnTo>
                  <a:pt x="9242712" y="7559382"/>
                </a:lnTo>
                <a:lnTo>
                  <a:pt x="7611340" y="7559382"/>
                </a:lnTo>
                <a:lnTo>
                  <a:pt x="7024253" y="6385211"/>
                </a:lnTo>
                <a:lnTo>
                  <a:pt x="7611340" y="5211039"/>
                </a:lnTo>
                <a:lnTo>
                  <a:pt x="9242712" y="5211039"/>
                </a:lnTo>
                <a:close/>
              </a:path>
            </a:pathLst>
          </a:custGeom>
          <a:blipFill dpi="0" rotWithShape="0">
            <a:blip r:embed="rId2">
              <a:alphaModFix amt="88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p:cNvSpPr txBox="1"/>
          <p:nvPr/>
        </p:nvSpPr>
        <p:spPr>
          <a:xfrm>
            <a:off x="581891" y="2119745"/>
            <a:ext cx="5495060" cy="923330"/>
          </a:xfrm>
          <a:prstGeom prst="rect">
            <a:avLst/>
          </a:prstGeom>
          <a:noFill/>
        </p:spPr>
        <p:txBody>
          <a:bodyPr wrap="square" rtlCol="0">
            <a:spAutoFit/>
          </a:bodyPr>
          <a:lstStyle/>
          <a:p>
            <a:r>
              <a:rPr lang="en-IN" sz="5400" dirty="0" smtClean="0">
                <a:ln w="0"/>
                <a:solidFill>
                  <a:schemeClr val="tx2">
                    <a:lumMod val="50000"/>
                  </a:schemeClr>
                </a:solidFill>
                <a:effectLst>
                  <a:outerShdw blurRad="38100" dist="19050" dir="2700000" algn="tl" rotWithShape="0">
                    <a:schemeClr val="dk1">
                      <a:alpha val="40000"/>
                    </a:schemeClr>
                  </a:outerShdw>
                </a:effectLst>
                <a:latin typeface="Arial Black" panose="020B0A04020102020204" pitchFamily="34" charset="0"/>
              </a:rPr>
              <a:t>CHESS</a:t>
            </a:r>
            <a:r>
              <a:rPr lang="en-IN" sz="5400" dirty="0" smtClean="0">
                <a:ln w="0"/>
                <a:solidFill>
                  <a:schemeClr val="accent2">
                    <a:lumMod val="75000"/>
                  </a:schemeClr>
                </a:solidFill>
                <a:effectLst>
                  <a:outerShdw blurRad="38100" dist="19050" dir="2700000" algn="tl" rotWithShape="0">
                    <a:schemeClr val="dk1">
                      <a:alpha val="40000"/>
                    </a:schemeClr>
                  </a:outerShdw>
                </a:effectLst>
                <a:latin typeface="Arial Black" panose="020B0A04020102020204" pitchFamily="34" charset="0"/>
              </a:rPr>
              <a:t> </a:t>
            </a:r>
            <a:r>
              <a:rPr lang="en-IN" sz="5400" dirty="0" smtClean="0">
                <a:ln w="0"/>
                <a:solidFill>
                  <a:schemeClr val="tx2">
                    <a:lumMod val="50000"/>
                  </a:schemeClr>
                </a:solidFill>
                <a:effectLst>
                  <a:outerShdw blurRad="38100" dist="19050" dir="2700000" algn="tl" rotWithShape="0">
                    <a:schemeClr val="dk1">
                      <a:alpha val="40000"/>
                    </a:schemeClr>
                  </a:outerShdw>
                </a:effectLst>
                <a:latin typeface="Arial Black" panose="020B0A04020102020204" pitchFamily="34" charset="0"/>
              </a:rPr>
              <a:t>GAME</a:t>
            </a:r>
          </a:p>
        </p:txBody>
      </p:sp>
      <p:sp>
        <p:nvSpPr>
          <p:cNvPr id="42" name="TextBox 41"/>
          <p:cNvSpPr txBox="1"/>
          <p:nvPr/>
        </p:nvSpPr>
        <p:spPr>
          <a:xfrm>
            <a:off x="190500" y="4448175"/>
            <a:ext cx="5295899" cy="369332"/>
          </a:xfrm>
          <a:prstGeom prst="rect">
            <a:avLst/>
          </a:prstGeom>
          <a:noFill/>
        </p:spPr>
        <p:txBody>
          <a:bodyPr wrap="square" rtlCol="0">
            <a:spAutoFit/>
          </a:bodyPr>
          <a:lstStyle/>
          <a:p>
            <a:pPr marL="285750" indent="-285750">
              <a:buFont typeface="Wingdings" panose="05000000000000000000" pitchFamily="2" charset="2"/>
              <a:buChar char="q"/>
            </a:pPr>
            <a:endParaRPr lang="en-IN" dirty="0"/>
          </a:p>
        </p:txBody>
      </p:sp>
      <p:sp>
        <p:nvSpPr>
          <p:cNvPr id="43" name="TextBox 42"/>
          <p:cNvSpPr txBox="1"/>
          <p:nvPr/>
        </p:nvSpPr>
        <p:spPr>
          <a:xfrm>
            <a:off x="71871" y="4204998"/>
            <a:ext cx="6515099" cy="2677656"/>
          </a:xfrm>
          <a:prstGeom prst="rect">
            <a:avLst/>
          </a:prstGeom>
          <a:noFill/>
        </p:spPr>
        <p:txBody>
          <a:bodyPr wrap="square" rtlCol="0">
            <a:spAutoFit/>
          </a:bodyPr>
          <a:lstStyle/>
          <a:p>
            <a:r>
              <a:rPr lang="en-US" sz="2800" dirty="0" err="1" smtClean="0">
                <a:solidFill>
                  <a:schemeClr val="tx2">
                    <a:lumMod val="50000"/>
                  </a:schemeClr>
                </a:solidFill>
                <a:latin typeface="Bahnschrift Condensed" panose="020B0502040204020203" pitchFamily="34" charset="0"/>
              </a:rPr>
              <a:t>Praveenkumar</a:t>
            </a:r>
            <a:r>
              <a:rPr lang="en-US" sz="2800" dirty="0" smtClean="0">
                <a:solidFill>
                  <a:schemeClr val="tx2">
                    <a:lumMod val="50000"/>
                  </a:schemeClr>
                </a:solidFill>
                <a:latin typeface="Bahnschrift Condensed" panose="020B0502040204020203" pitchFamily="34" charset="0"/>
              </a:rPr>
              <a:t> B P [PES2UG22CS414]</a:t>
            </a:r>
          </a:p>
          <a:p>
            <a:r>
              <a:rPr lang="en-US" sz="2800" dirty="0" smtClean="0">
                <a:solidFill>
                  <a:schemeClr val="tx2">
                    <a:lumMod val="50000"/>
                  </a:schemeClr>
                </a:solidFill>
                <a:latin typeface="Bahnschrift Condensed" panose="020B0502040204020203" pitchFamily="34" charset="0"/>
              </a:rPr>
              <a:t/>
            </a:r>
            <a:br>
              <a:rPr lang="en-US" sz="2800" dirty="0" smtClean="0">
                <a:solidFill>
                  <a:schemeClr val="tx2">
                    <a:lumMod val="50000"/>
                  </a:schemeClr>
                </a:solidFill>
                <a:latin typeface="Bahnschrift Condensed" panose="020B0502040204020203" pitchFamily="34" charset="0"/>
              </a:rPr>
            </a:br>
            <a:r>
              <a:rPr lang="en-US" sz="2800" dirty="0" smtClean="0">
                <a:solidFill>
                  <a:schemeClr val="tx2">
                    <a:lumMod val="50000"/>
                  </a:schemeClr>
                </a:solidFill>
                <a:latin typeface="Bahnschrift Condensed" panose="020B0502040204020203" pitchFamily="34" charset="0"/>
              </a:rPr>
              <a:t>Prajwal M Joshi [PES2UG22CS395]</a:t>
            </a:r>
          </a:p>
          <a:p>
            <a:endParaRPr lang="en-US" sz="2800" dirty="0" smtClean="0">
              <a:solidFill>
                <a:schemeClr val="tx2">
                  <a:lumMod val="50000"/>
                </a:schemeClr>
              </a:solidFill>
              <a:latin typeface="Bahnschrift Condensed" panose="020B0502040204020203" pitchFamily="34" charset="0"/>
            </a:endParaRPr>
          </a:p>
          <a:p>
            <a:r>
              <a:rPr lang="en-US" sz="2800" dirty="0" err="1" smtClean="0">
                <a:solidFill>
                  <a:schemeClr val="tx2">
                    <a:lumMod val="50000"/>
                  </a:schemeClr>
                </a:solidFill>
                <a:latin typeface="Bahnschrift Condensed" panose="020B0502040204020203" pitchFamily="34" charset="0"/>
              </a:rPr>
              <a:t>Prarthan</a:t>
            </a:r>
            <a:r>
              <a:rPr lang="en-US" sz="2800" dirty="0" smtClean="0">
                <a:solidFill>
                  <a:schemeClr val="tx2">
                    <a:lumMod val="50000"/>
                  </a:schemeClr>
                </a:solidFill>
                <a:latin typeface="Bahnschrift Condensed" panose="020B0502040204020203" pitchFamily="34" charset="0"/>
              </a:rPr>
              <a:t> M </a:t>
            </a:r>
            <a:r>
              <a:rPr lang="en-US" sz="2800" dirty="0" err="1" smtClean="0">
                <a:solidFill>
                  <a:schemeClr val="tx2">
                    <a:lumMod val="50000"/>
                  </a:schemeClr>
                </a:solidFill>
                <a:latin typeface="Bahnschrift Condensed" panose="020B0502040204020203" pitchFamily="34" charset="0"/>
              </a:rPr>
              <a:t>Bevoor</a:t>
            </a:r>
            <a:r>
              <a:rPr lang="en-US" sz="2800" dirty="0" smtClean="0">
                <a:solidFill>
                  <a:schemeClr val="tx2">
                    <a:lumMod val="50000"/>
                  </a:schemeClr>
                </a:solidFill>
                <a:latin typeface="Bahnschrift Condensed" panose="020B0502040204020203" pitchFamily="34" charset="0"/>
              </a:rPr>
              <a:t> [PES2UG22CS408]</a:t>
            </a:r>
          </a:p>
          <a:p>
            <a:endParaRPr lang="en-IN" sz="2800" dirty="0">
              <a:solidFill>
                <a:schemeClr val="accent5">
                  <a:lumMod val="75000"/>
                </a:schemeClr>
              </a:solidFill>
            </a:endParaRPr>
          </a:p>
        </p:txBody>
      </p:sp>
    </p:spTree>
    <p:extLst>
      <p:ext uri="{BB962C8B-B14F-4D97-AF65-F5344CB8AC3E}">
        <p14:creationId xmlns:p14="http://schemas.microsoft.com/office/powerpoint/2010/main" val="26873840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8365" y="-176463"/>
            <a:ext cx="12610365" cy="7700211"/>
          </a:xfrm>
        </p:spPr>
      </p:pic>
      <p:sp>
        <p:nvSpPr>
          <p:cNvPr id="11" name="Rounded Rectangle 10"/>
          <p:cNvSpPr/>
          <p:nvPr/>
        </p:nvSpPr>
        <p:spPr>
          <a:xfrm>
            <a:off x="192505" y="1828800"/>
            <a:ext cx="11534273" cy="5029200"/>
          </a:xfrm>
          <a:prstGeom prst="round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These functions are used to check whether a specific square on the board contains an opponent's piece, allowing for capturing.</a:t>
            </a:r>
          </a:p>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Check is used for checking player 1's (white) pieces, and check2 is used for checking player 2's (black) pieces.</a:t>
            </a:r>
            <a:endParaRPr lang="en-IN" sz="3200" dirty="0">
              <a:solidFill>
                <a:schemeClr val="tx1"/>
              </a:solidFill>
              <a:latin typeface="Bahnschrift SemiBold" panose="020B0502040204020203" pitchFamily="34" charset="0"/>
            </a:endParaRPr>
          </a:p>
        </p:txBody>
      </p:sp>
      <p:sp>
        <p:nvSpPr>
          <p:cNvPr id="12" name="Rounded Rectangle 11"/>
          <p:cNvSpPr/>
          <p:nvPr/>
        </p:nvSpPr>
        <p:spPr>
          <a:xfrm>
            <a:off x="96252" y="978567"/>
            <a:ext cx="11726778" cy="850233"/>
          </a:xfrm>
          <a:prstGeom prst="roundRect">
            <a:avLst>
              <a:gd name="adj" fmla="val 500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b="1" dirty="0" smtClean="0">
                <a:solidFill>
                  <a:schemeClr val="tx1"/>
                </a:solidFill>
                <a:latin typeface="Arial Black" panose="020B0A04020102020204" pitchFamily="34" charset="0"/>
              </a:rPr>
              <a:t>Check Functions</a:t>
            </a:r>
            <a:endParaRPr lang="en-IN" sz="48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7160201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12192000" cy="6858000"/>
          </a:xfrm>
          <a:custGeom>
            <a:avLst/>
            <a:gdLst/>
            <a:ahLst/>
            <a:cxnLst/>
            <a:rect l="l" t="t" r="r" b="b"/>
            <a:pathLst>
              <a:path w="12192000" h="6858000">
                <a:moveTo>
                  <a:pt x="7569161" y="3905726"/>
                </a:moveTo>
                <a:cubicBezTo>
                  <a:pt x="7625914" y="3905726"/>
                  <a:pt x="7670860" y="3924677"/>
                  <a:pt x="7703999" y="3962579"/>
                </a:cubicBezTo>
                <a:cubicBezTo>
                  <a:pt x="7737138" y="4000480"/>
                  <a:pt x="7753707" y="4060508"/>
                  <a:pt x="7753707" y="4142661"/>
                </a:cubicBezTo>
                <a:cubicBezTo>
                  <a:pt x="7753707" y="4240292"/>
                  <a:pt x="7737833" y="4307959"/>
                  <a:pt x="7706082" y="4345662"/>
                </a:cubicBezTo>
                <a:cubicBezTo>
                  <a:pt x="7674332" y="4383366"/>
                  <a:pt x="7629486" y="4402217"/>
                  <a:pt x="7571542" y="4402217"/>
                </a:cubicBezTo>
                <a:cubicBezTo>
                  <a:pt x="7515186" y="4402217"/>
                  <a:pt x="7470636" y="4382969"/>
                  <a:pt x="7437894" y="4344472"/>
                </a:cubicBezTo>
                <a:cubicBezTo>
                  <a:pt x="7405152" y="4305975"/>
                  <a:pt x="7388781" y="4242673"/>
                  <a:pt x="7388781" y="4154567"/>
                </a:cubicBezTo>
                <a:cubicBezTo>
                  <a:pt x="7388781" y="4065667"/>
                  <a:pt x="7405251" y="4001969"/>
                  <a:pt x="7438192" y="3963472"/>
                </a:cubicBezTo>
                <a:cubicBezTo>
                  <a:pt x="7471132" y="3924975"/>
                  <a:pt x="7514789" y="3905726"/>
                  <a:pt x="7569161" y="3905726"/>
                </a:cubicBezTo>
                <a:close/>
                <a:moveTo>
                  <a:pt x="8172807" y="3716417"/>
                </a:moveTo>
                <a:lnTo>
                  <a:pt x="8172807" y="4236376"/>
                </a:lnTo>
                <a:cubicBezTo>
                  <a:pt x="8172807" y="4279208"/>
                  <a:pt x="8181142" y="4328386"/>
                  <a:pt x="8197810" y="4383911"/>
                </a:cubicBezTo>
                <a:cubicBezTo>
                  <a:pt x="8208129" y="4418415"/>
                  <a:pt x="8227278" y="4451927"/>
                  <a:pt x="8255258" y="4484449"/>
                </a:cubicBezTo>
                <a:cubicBezTo>
                  <a:pt x="8283238" y="4516971"/>
                  <a:pt x="8314095" y="4542057"/>
                  <a:pt x="8347829" y="4559705"/>
                </a:cubicBezTo>
                <a:cubicBezTo>
                  <a:pt x="8381563" y="4577354"/>
                  <a:pt x="8423533" y="4589153"/>
                  <a:pt x="8473738" y="4595103"/>
                </a:cubicBezTo>
                <a:cubicBezTo>
                  <a:pt x="8523942" y="4601053"/>
                  <a:pt x="8570277" y="4604028"/>
                  <a:pt x="8612743" y="4604028"/>
                </a:cubicBezTo>
                <a:cubicBezTo>
                  <a:pt x="8686165" y="4604028"/>
                  <a:pt x="8749070" y="4594311"/>
                  <a:pt x="8801457" y="4574876"/>
                </a:cubicBezTo>
                <a:cubicBezTo>
                  <a:pt x="8839161" y="4560998"/>
                  <a:pt x="8875177" y="4536905"/>
                  <a:pt x="8909507" y="4502597"/>
                </a:cubicBezTo>
                <a:cubicBezTo>
                  <a:pt x="8943836" y="4468289"/>
                  <a:pt x="8969038" y="4428231"/>
                  <a:pt x="8985111" y="4382423"/>
                </a:cubicBezTo>
                <a:cubicBezTo>
                  <a:pt x="9001185" y="4336615"/>
                  <a:pt x="9009221" y="4287933"/>
                  <a:pt x="9009221" y="4236376"/>
                </a:cubicBezTo>
                <a:lnTo>
                  <a:pt x="9009221" y="3716417"/>
                </a:lnTo>
                <a:lnTo>
                  <a:pt x="8740140" y="3716417"/>
                </a:lnTo>
                <a:lnTo>
                  <a:pt x="8740140" y="4248757"/>
                </a:lnTo>
                <a:cubicBezTo>
                  <a:pt x="8740140" y="4297132"/>
                  <a:pt x="8726944" y="4334505"/>
                  <a:pt x="8700552" y="4360875"/>
                </a:cubicBezTo>
                <a:cubicBezTo>
                  <a:pt x="8674159" y="4387246"/>
                  <a:pt x="8637746" y="4400431"/>
                  <a:pt x="8591312" y="4400431"/>
                </a:cubicBezTo>
                <a:cubicBezTo>
                  <a:pt x="8544481" y="4400431"/>
                  <a:pt x="8507869" y="4387049"/>
                  <a:pt x="8481477" y="4360285"/>
                </a:cubicBezTo>
                <a:cubicBezTo>
                  <a:pt x="8455085" y="4333521"/>
                  <a:pt x="8441889" y="4296345"/>
                  <a:pt x="8441889" y="4248757"/>
                </a:cubicBezTo>
                <a:lnTo>
                  <a:pt x="8441889" y="3716417"/>
                </a:lnTo>
                <a:close/>
                <a:moveTo>
                  <a:pt x="6188631" y="3716417"/>
                </a:moveTo>
                <a:lnTo>
                  <a:pt x="6528554" y="4223623"/>
                </a:lnTo>
                <a:lnTo>
                  <a:pt x="6528554" y="4589145"/>
                </a:lnTo>
                <a:lnTo>
                  <a:pt x="6798826" y="4589145"/>
                </a:lnTo>
                <a:lnTo>
                  <a:pt x="6798826" y="4223623"/>
                </a:lnTo>
                <a:lnTo>
                  <a:pt x="7138154" y="3716417"/>
                </a:lnTo>
                <a:lnTo>
                  <a:pt x="6840210" y="3716417"/>
                </a:lnTo>
                <a:lnTo>
                  <a:pt x="6664016" y="4010836"/>
                </a:lnTo>
                <a:lnTo>
                  <a:pt x="6488185" y="3716417"/>
                </a:lnTo>
                <a:close/>
                <a:moveTo>
                  <a:pt x="7569756" y="3701534"/>
                </a:moveTo>
                <a:cubicBezTo>
                  <a:pt x="7428071" y="3701534"/>
                  <a:pt x="7317542" y="3741222"/>
                  <a:pt x="7238167" y="3820597"/>
                </a:cubicBezTo>
                <a:cubicBezTo>
                  <a:pt x="7158792" y="3899972"/>
                  <a:pt x="7119104" y="4010898"/>
                  <a:pt x="7119104" y="4153376"/>
                </a:cubicBezTo>
                <a:cubicBezTo>
                  <a:pt x="7119104" y="4255373"/>
                  <a:pt x="7139146" y="4340305"/>
                  <a:pt x="7179231" y="4408170"/>
                </a:cubicBezTo>
                <a:cubicBezTo>
                  <a:pt x="7219315" y="4476036"/>
                  <a:pt x="7271604" y="4525645"/>
                  <a:pt x="7336096" y="4556998"/>
                </a:cubicBezTo>
                <a:cubicBezTo>
                  <a:pt x="7400588" y="4588351"/>
                  <a:pt x="7482047" y="4604028"/>
                  <a:pt x="7580471" y="4604028"/>
                </a:cubicBezTo>
                <a:cubicBezTo>
                  <a:pt x="7677309" y="4604028"/>
                  <a:pt x="7758172" y="4585871"/>
                  <a:pt x="7823061" y="4549557"/>
                </a:cubicBezTo>
                <a:cubicBezTo>
                  <a:pt x="7887950" y="4513243"/>
                  <a:pt x="7937560" y="4462443"/>
                  <a:pt x="7971889" y="4397157"/>
                </a:cubicBezTo>
                <a:cubicBezTo>
                  <a:pt x="8006219" y="4331871"/>
                  <a:pt x="8023384" y="4248230"/>
                  <a:pt x="8023384" y="4146233"/>
                </a:cubicBezTo>
                <a:cubicBezTo>
                  <a:pt x="8023384" y="4005739"/>
                  <a:pt x="7984093" y="3896499"/>
                  <a:pt x="7905512" y="3818513"/>
                </a:cubicBezTo>
                <a:cubicBezTo>
                  <a:pt x="7826931" y="3740527"/>
                  <a:pt x="7715012" y="3701534"/>
                  <a:pt x="7569756" y="3701534"/>
                </a:cubicBezTo>
                <a:close/>
                <a:moveTo>
                  <a:pt x="3536811" y="1866186"/>
                </a:moveTo>
                <a:lnTo>
                  <a:pt x="3633140" y="2179915"/>
                </a:lnTo>
                <a:lnTo>
                  <a:pt x="3441487" y="2179915"/>
                </a:lnTo>
                <a:close/>
                <a:moveTo>
                  <a:pt x="5125403" y="1639967"/>
                </a:moveTo>
                <a:lnTo>
                  <a:pt x="5125403" y="2512695"/>
                </a:lnTo>
                <a:lnTo>
                  <a:pt x="5395079" y="2512695"/>
                </a:lnTo>
                <a:lnTo>
                  <a:pt x="5395079" y="2299731"/>
                </a:lnTo>
                <a:lnTo>
                  <a:pt x="5534410" y="2153787"/>
                </a:lnTo>
                <a:lnTo>
                  <a:pt x="5718417" y="2512695"/>
                </a:lnTo>
                <a:lnTo>
                  <a:pt x="6050518" y="2512695"/>
                </a:lnTo>
                <a:lnTo>
                  <a:pt x="5717757" y="1969379"/>
                </a:lnTo>
                <a:lnTo>
                  <a:pt x="6036230" y="1639967"/>
                </a:lnTo>
                <a:lnTo>
                  <a:pt x="5677564" y="1639967"/>
                </a:lnTo>
                <a:lnTo>
                  <a:pt x="5395079" y="1969770"/>
                </a:lnTo>
                <a:lnTo>
                  <a:pt x="5395079" y="1639967"/>
                </a:lnTo>
                <a:close/>
                <a:moveTo>
                  <a:pt x="4106823" y="1639967"/>
                </a:moveTo>
                <a:lnTo>
                  <a:pt x="4106823" y="2512695"/>
                </a:lnTo>
                <a:lnTo>
                  <a:pt x="4360426" y="2512695"/>
                </a:lnTo>
                <a:lnTo>
                  <a:pt x="4360426" y="2033506"/>
                </a:lnTo>
                <a:lnTo>
                  <a:pt x="4687252" y="2512695"/>
                </a:lnTo>
                <a:lnTo>
                  <a:pt x="4941451" y="2512695"/>
                </a:lnTo>
                <a:lnTo>
                  <a:pt x="4941451" y="1639967"/>
                </a:lnTo>
                <a:lnTo>
                  <a:pt x="4687252" y="1639967"/>
                </a:lnTo>
                <a:lnTo>
                  <a:pt x="4687252" y="2122803"/>
                </a:lnTo>
                <a:lnTo>
                  <a:pt x="4358640" y="1639967"/>
                </a:lnTo>
                <a:close/>
                <a:moveTo>
                  <a:pt x="3393043" y="1639967"/>
                </a:moveTo>
                <a:lnTo>
                  <a:pt x="3065026" y="2512695"/>
                </a:lnTo>
                <a:lnTo>
                  <a:pt x="3340377" y="2512695"/>
                </a:lnTo>
                <a:lnTo>
                  <a:pt x="3382914" y="2368630"/>
                </a:lnTo>
                <a:lnTo>
                  <a:pt x="3689081" y="2368630"/>
                </a:lnTo>
                <a:lnTo>
                  <a:pt x="3732743" y="2512695"/>
                </a:lnTo>
                <a:lnTo>
                  <a:pt x="4015145" y="2512695"/>
                </a:lnTo>
                <a:lnTo>
                  <a:pt x="3687202" y="1639967"/>
                </a:lnTo>
                <a:close/>
                <a:moveTo>
                  <a:pt x="2134553" y="1639967"/>
                </a:moveTo>
                <a:lnTo>
                  <a:pt x="2134553" y="2512695"/>
                </a:lnTo>
                <a:lnTo>
                  <a:pt x="2404229" y="2512695"/>
                </a:lnTo>
                <a:lnTo>
                  <a:pt x="2404229" y="2159675"/>
                </a:lnTo>
                <a:lnTo>
                  <a:pt x="2698909" y="2159675"/>
                </a:lnTo>
                <a:lnTo>
                  <a:pt x="2698909" y="2512695"/>
                </a:lnTo>
                <a:lnTo>
                  <a:pt x="2969776" y="2512695"/>
                </a:lnTo>
                <a:lnTo>
                  <a:pt x="2969776" y="1639967"/>
                </a:lnTo>
                <a:lnTo>
                  <a:pt x="2698909" y="1639967"/>
                </a:lnTo>
                <a:lnTo>
                  <a:pt x="2698909" y="1945362"/>
                </a:lnTo>
                <a:lnTo>
                  <a:pt x="2404229" y="1945362"/>
                </a:lnTo>
                <a:lnTo>
                  <a:pt x="2404229" y="1639967"/>
                </a:lnTo>
                <a:close/>
                <a:moveTo>
                  <a:pt x="1195745" y="1639967"/>
                </a:moveTo>
                <a:lnTo>
                  <a:pt x="1195745" y="1855470"/>
                </a:lnTo>
                <a:lnTo>
                  <a:pt x="1470779" y="1855470"/>
                </a:lnTo>
                <a:lnTo>
                  <a:pt x="1470779" y="2512695"/>
                </a:lnTo>
                <a:lnTo>
                  <a:pt x="1740456" y="2512695"/>
                </a:lnTo>
                <a:lnTo>
                  <a:pt x="1740456" y="1855470"/>
                </a:lnTo>
                <a:lnTo>
                  <a:pt x="2015490" y="1855470"/>
                </a:lnTo>
                <a:lnTo>
                  <a:pt x="2015490" y="1639967"/>
                </a:lnTo>
                <a:close/>
                <a:moveTo>
                  <a:pt x="0" y="0"/>
                </a:moveTo>
                <a:lnTo>
                  <a:pt x="12192000" y="0"/>
                </a:lnTo>
                <a:lnTo>
                  <a:pt x="12192000" y="6858000"/>
                </a:lnTo>
                <a:lnTo>
                  <a:pt x="0" y="6858000"/>
                </a:lnTo>
                <a:close/>
              </a:path>
            </a:pathLst>
          </a:custGeom>
          <a:solidFill>
            <a:schemeClr val="tx1">
              <a:alpha val="66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sz="9600" dirty="0">
              <a:latin typeface="Arial Black" panose="020B0A04020102020204" pitchFamily="34" charset="0"/>
            </a:endParaRPr>
          </a:p>
        </p:txBody>
      </p:sp>
    </p:spTree>
    <p:extLst>
      <p:ext uri="{BB962C8B-B14F-4D97-AF65-F5344CB8AC3E}">
        <p14:creationId xmlns:p14="http://schemas.microsoft.com/office/powerpoint/2010/main" val="38932862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8365" y="-176463"/>
            <a:ext cx="12610365" cy="7700211"/>
          </a:xfrm>
        </p:spPr>
      </p:pic>
      <p:sp>
        <p:nvSpPr>
          <p:cNvPr id="11" name="Rounded Rectangle 10"/>
          <p:cNvSpPr/>
          <p:nvPr/>
        </p:nvSpPr>
        <p:spPr>
          <a:xfrm>
            <a:off x="192505" y="1828800"/>
            <a:ext cx="11534273" cy="5029200"/>
          </a:xfrm>
          <a:prstGeom prst="round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Wingdings" panose="05000000000000000000" pitchFamily="2" charset="2"/>
              <a:buChar char="§"/>
            </a:pPr>
            <a:r>
              <a:rPr lang="en-US" sz="2800" dirty="0" smtClean="0">
                <a:solidFill>
                  <a:schemeClr val="tx2">
                    <a:lumMod val="50000"/>
                  </a:schemeClr>
                </a:solidFill>
              </a:rPr>
              <a:t>Define the Chessboard</a:t>
            </a:r>
          </a:p>
          <a:p>
            <a:pPr marL="457200" indent="-457200">
              <a:buFont typeface="Wingdings" panose="05000000000000000000" pitchFamily="2" charset="2"/>
              <a:buChar char="§"/>
            </a:pPr>
            <a:r>
              <a:rPr lang="en-US" sz="2800" dirty="0" smtClean="0">
                <a:solidFill>
                  <a:schemeClr val="tx2">
                    <a:lumMod val="50000"/>
                  </a:schemeClr>
                </a:solidFill>
              </a:rPr>
              <a:t>Initialize the Chessboard</a:t>
            </a:r>
          </a:p>
          <a:p>
            <a:pPr marL="457200" indent="-457200">
              <a:buFont typeface="Wingdings" panose="05000000000000000000" pitchFamily="2" charset="2"/>
              <a:buChar char="§"/>
            </a:pPr>
            <a:r>
              <a:rPr lang="en-US" sz="2800" dirty="0" smtClean="0">
                <a:solidFill>
                  <a:schemeClr val="tx2">
                    <a:lumMod val="50000"/>
                  </a:schemeClr>
                </a:solidFill>
              </a:rPr>
              <a:t>Implement Chess Piece Representation</a:t>
            </a:r>
          </a:p>
          <a:p>
            <a:pPr marL="457200" indent="-457200">
              <a:buFont typeface="Wingdings" panose="05000000000000000000" pitchFamily="2" charset="2"/>
              <a:buChar char="§"/>
            </a:pPr>
            <a:r>
              <a:rPr lang="en-US" sz="2800" dirty="0" smtClean="0">
                <a:solidFill>
                  <a:schemeClr val="tx2">
                    <a:lumMod val="50000"/>
                  </a:schemeClr>
                </a:solidFill>
              </a:rPr>
              <a:t>Move Validation</a:t>
            </a:r>
          </a:p>
          <a:p>
            <a:pPr marL="457200" indent="-457200">
              <a:buFont typeface="Wingdings" panose="05000000000000000000" pitchFamily="2" charset="2"/>
              <a:buChar char="§"/>
            </a:pPr>
            <a:r>
              <a:rPr lang="en-US" sz="2800" dirty="0" smtClean="0">
                <a:solidFill>
                  <a:schemeClr val="tx2">
                    <a:lumMod val="50000"/>
                  </a:schemeClr>
                </a:solidFill>
              </a:rPr>
              <a:t>Player Turns</a:t>
            </a:r>
          </a:p>
          <a:p>
            <a:pPr marL="457200" indent="-457200">
              <a:buFont typeface="Wingdings" panose="05000000000000000000" pitchFamily="2" charset="2"/>
              <a:buChar char="§"/>
            </a:pPr>
            <a:r>
              <a:rPr lang="en-US" sz="2800" dirty="0" smtClean="0">
                <a:solidFill>
                  <a:schemeClr val="tx2">
                    <a:lumMod val="50000"/>
                  </a:schemeClr>
                </a:solidFill>
              </a:rPr>
              <a:t>Display the Chessboard</a:t>
            </a:r>
          </a:p>
          <a:p>
            <a:pPr marL="457200" indent="-457200">
              <a:buFont typeface="Wingdings" panose="05000000000000000000" pitchFamily="2" charset="2"/>
              <a:buChar char="§"/>
            </a:pPr>
            <a:r>
              <a:rPr lang="en-US" sz="2800" dirty="0" smtClean="0">
                <a:solidFill>
                  <a:schemeClr val="tx2">
                    <a:lumMod val="50000"/>
                  </a:schemeClr>
                </a:solidFill>
              </a:rPr>
              <a:t>Handle Special Rules</a:t>
            </a:r>
          </a:p>
          <a:p>
            <a:pPr marL="457200" indent="-457200">
              <a:buFont typeface="Wingdings" panose="05000000000000000000" pitchFamily="2" charset="2"/>
              <a:buChar char="§"/>
            </a:pPr>
            <a:r>
              <a:rPr lang="en-US" sz="2800" dirty="0" smtClean="0">
                <a:solidFill>
                  <a:schemeClr val="tx2">
                    <a:lumMod val="50000"/>
                  </a:schemeClr>
                </a:solidFill>
              </a:rPr>
              <a:t>Game </a:t>
            </a:r>
            <a:r>
              <a:rPr lang="en-US" sz="2800" dirty="0" smtClean="0">
                <a:solidFill>
                  <a:schemeClr val="tx2">
                    <a:lumMod val="50000"/>
                  </a:schemeClr>
                </a:solidFill>
              </a:rPr>
              <a:t>Loop</a:t>
            </a:r>
            <a:endParaRPr lang="en-US" sz="2800" dirty="0" smtClean="0">
              <a:solidFill>
                <a:schemeClr val="tx2">
                  <a:lumMod val="50000"/>
                </a:schemeClr>
              </a:solidFill>
            </a:endParaRPr>
          </a:p>
        </p:txBody>
      </p:sp>
      <p:sp>
        <p:nvSpPr>
          <p:cNvPr id="12" name="Rounded Rectangle 11"/>
          <p:cNvSpPr/>
          <p:nvPr/>
        </p:nvSpPr>
        <p:spPr>
          <a:xfrm>
            <a:off x="96252" y="978567"/>
            <a:ext cx="11726778" cy="850233"/>
          </a:xfrm>
          <a:prstGeom prst="roundRect">
            <a:avLst>
              <a:gd name="adj" fmla="val 500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dirty="0" smtClean="0">
                <a:solidFill>
                  <a:schemeClr val="tx2">
                    <a:lumMod val="50000"/>
                  </a:schemeClr>
                </a:solidFill>
                <a:latin typeface="Arial Black" panose="020B0A04020102020204" pitchFamily="34" charset="0"/>
              </a:rPr>
              <a:t>     Agenda</a:t>
            </a:r>
            <a:endParaRPr lang="en-IN" sz="4800" dirty="0">
              <a:solidFill>
                <a:schemeClr val="tx2">
                  <a:lumMod val="50000"/>
                </a:schemeClr>
              </a:solidFill>
              <a:latin typeface="Arial Black" panose="020B0A04020102020204" pitchFamily="34" charset="0"/>
            </a:endParaRPr>
          </a:p>
        </p:txBody>
      </p:sp>
    </p:spTree>
    <p:extLst>
      <p:ext uri="{BB962C8B-B14F-4D97-AF65-F5344CB8AC3E}">
        <p14:creationId xmlns:p14="http://schemas.microsoft.com/office/powerpoint/2010/main" val="7069927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5000"/>
            <a:lum/>
          </a:blip>
          <a:srcRect/>
          <a:stretch>
            <a:fillRect t="-6000" b="-6000"/>
          </a:stretch>
        </a:blipFill>
        <a:effectLst/>
      </p:bgPr>
    </p:bg>
    <p:spTree>
      <p:nvGrpSpPr>
        <p:cNvPr id="1" name=""/>
        <p:cNvGrpSpPr/>
        <p:nvPr/>
      </p:nvGrpSpPr>
      <p:grpSpPr>
        <a:xfrm>
          <a:off x="0" y="0"/>
          <a:ext cx="0" cy="0"/>
          <a:chOff x="0" y="0"/>
          <a:chExt cx="0" cy="0"/>
        </a:xfrm>
      </p:grpSpPr>
      <p:sp>
        <p:nvSpPr>
          <p:cNvPr id="6" name="TextBox 5"/>
          <p:cNvSpPr txBox="1"/>
          <p:nvPr/>
        </p:nvSpPr>
        <p:spPr>
          <a:xfrm>
            <a:off x="1" y="773723"/>
            <a:ext cx="12192000" cy="707886"/>
          </a:xfrm>
          <a:prstGeom prst="rect">
            <a:avLst/>
          </a:prstGeom>
          <a:noFill/>
        </p:spPr>
        <p:txBody>
          <a:bodyPr wrap="square" rtlCol="0">
            <a:spAutoFit/>
          </a:bodyPr>
          <a:lstStyle/>
          <a:p>
            <a:pPr algn="ctr"/>
            <a:r>
              <a:rPr lang="en-IN" sz="4000" dirty="0" smtClean="0">
                <a:latin typeface="Arial Black" panose="020B0A04020102020204" pitchFamily="34" charset="0"/>
              </a:rPr>
              <a:t>Synopsis</a:t>
            </a:r>
            <a:endParaRPr lang="en-IN" sz="4000" dirty="0">
              <a:latin typeface="Arial Black" panose="020B0A04020102020204" pitchFamily="34" charset="0"/>
            </a:endParaRPr>
          </a:p>
        </p:txBody>
      </p:sp>
      <p:sp>
        <p:nvSpPr>
          <p:cNvPr id="9" name="TextBox 8"/>
          <p:cNvSpPr txBox="1"/>
          <p:nvPr/>
        </p:nvSpPr>
        <p:spPr>
          <a:xfrm>
            <a:off x="0" y="2043276"/>
            <a:ext cx="12192001" cy="2523768"/>
          </a:xfrm>
          <a:prstGeom prst="rect">
            <a:avLst/>
          </a:prstGeom>
          <a:noFill/>
        </p:spPr>
        <p:txBody>
          <a:bodyPr wrap="square" rtlCol="0">
            <a:spAutoFit/>
          </a:bodyPr>
          <a:lstStyle/>
          <a:p>
            <a:pPr algn="ctr"/>
            <a:r>
              <a:rPr lang="en-US" sz="2800" dirty="0">
                <a:latin typeface="Bahnschrift SemiBold" panose="020B0502040204020203" pitchFamily="34" charset="0"/>
              </a:rPr>
              <a:t>This code is an implementation of </a:t>
            </a:r>
            <a:r>
              <a:rPr lang="en-US" sz="2800" dirty="0" smtClean="0">
                <a:latin typeface="Bahnschrift SemiBold" panose="020B0502040204020203" pitchFamily="34" charset="0"/>
              </a:rPr>
              <a:t>chess </a:t>
            </a:r>
            <a:r>
              <a:rPr lang="en-US" sz="2800" dirty="0">
                <a:latin typeface="Bahnschrift SemiBold" panose="020B0502040204020203" pitchFamily="34" charset="0"/>
              </a:rPr>
              <a:t>game in C. It allows two players to take turns making moves on an 8x8 chessboard. The code defines various chess pieces (pawn, rook, horse, camel, king, and queen) and provides functionality for player turns, piece movements, and checking for valid moves.</a:t>
            </a:r>
            <a:endParaRPr lang="en-IN" sz="2800" dirty="0">
              <a:latin typeface="Bahnschrift SemiBold" panose="020B0502040204020203" pitchFamily="34" charset="0"/>
            </a:endParaRPr>
          </a:p>
          <a:p>
            <a:pPr algn="ctr"/>
            <a:endParaRPr lang="en-IN" dirty="0"/>
          </a:p>
        </p:txBody>
      </p:sp>
    </p:spTree>
    <p:extLst>
      <p:ext uri="{BB962C8B-B14F-4D97-AF65-F5344CB8AC3E}">
        <p14:creationId xmlns:p14="http://schemas.microsoft.com/office/powerpoint/2010/main" val="41408929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5000"/>
            <a:lum/>
          </a:blip>
          <a:srcRect/>
          <a:stretch>
            <a:fillRect t="-6000" b="-6000"/>
          </a:stretch>
        </a:blipFill>
        <a:effectLst/>
      </p:bgPr>
    </p:bg>
    <p:spTree>
      <p:nvGrpSpPr>
        <p:cNvPr id="1" name=""/>
        <p:cNvGrpSpPr/>
        <p:nvPr/>
      </p:nvGrpSpPr>
      <p:grpSpPr>
        <a:xfrm>
          <a:off x="0" y="0"/>
          <a:ext cx="0" cy="0"/>
          <a:chOff x="0" y="0"/>
          <a:chExt cx="0" cy="0"/>
        </a:xfrm>
      </p:grpSpPr>
      <p:sp>
        <p:nvSpPr>
          <p:cNvPr id="6" name="TextBox 5"/>
          <p:cNvSpPr txBox="1"/>
          <p:nvPr/>
        </p:nvSpPr>
        <p:spPr>
          <a:xfrm>
            <a:off x="0" y="878191"/>
            <a:ext cx="12192000" cy="707886"/>
          </a:xfrm>
          <a:prstGeom prst="rect">
            <a:avLst/>
          </a:prstGeom>
          <a:noFill/>
        </p:spPr>
        <p:txBody>
          <a:bodyPr wrap="square" rtlCol="0">
            <a:spAutoFit/>
          </a:bodyPr>
          <a:lstStyle/>
          <a:p>
            <a:pPr algn="ctr"/>
            <a:r>
              <a:rPr lang="en-US" sz="4000" dirty="0" smtClean="0">
                <a:latin typeface="Arial Black" panose="020B0A04020102020204" pitchFamily="34" charset="0"/>
              </a:rPr>
              <a:t>Technical Aspects</a:t>
            </a:r>
            <a:endParaRPr lang="en-IN" sz="4000" dirty="0">
              <a:latin typeface="Arial Black" panose="020B0A04020102020204" pitchFamily="34" charset="0"/>
            </a:endParaRPr>
          </a:p>
        </p:txBody>
      </p:sp>
      <p:sp>
        <p:nvSpPr>
          <p:cNvPr id="9" name="TextBox 8"/>
          <p:cNvSpPr txBox="1"/>
          <p:nvPr/>
        </p:nvSpPr>
        <p:spPr>
          <a:xfrm>
            <a:off x="849923" y="2403761"/>
            <a:ext cx="12019085" cy="2062103"/>
          </a:xfrm>
          <a:prstGeom prst="rect">
            <a:avLst/>
          </a:prstGeom>
          <a:noFill/>
        </p:spPr>
        <p:txBody>
          <a:bodyPr wrap="square" rtlCol="0">
            <a:spAutoFit/>
          </a:bodyPr>
          <a:lstStyle/>
          <a:p>
            <a:r>
              <a:rPr lang="en-US" sz="3200" dirty="0" smtClean="0">
                <a:latin typeface="Bahnschrift Condensed" panose="020B0502040204020203" pitchFamily="34" charset="0"/>
              </a:rPr>
              <a:t>Programming Language: C</a:t>
            </a:r>
          </a:p>
          <a:p>
            <a:endParaRPr lang="en-US" sz="3200" dirty="0" smtClean="0">
              <a:latin typeface="Bahnschrift Condensed" panose="020B0502040204020203" pitchFamily="34" charset="0"/>
            </a:endParaRPr>
          </a:p>
          <a:p>
            <a:r>
              <a:rPr lang="en-US" sz="3200" dirty="0" smtClean="0">
                <a:latin typeface="Bahnschrift Condensed" panose="020B0502040204020203" pitchFamily="34" charset="0"/>
              </a:rPr>
              <a:t>Data Structure: 2D Arrays</a:t>
            </a:r>
            <a:endParaRPr lang="en-US" sz="3200" dirty="0">
              <a:latin typeface="Bahnschrift Condensed" panose="020B0502040204020203" pitchFamily="34" charset="0"/>
            </a:endParaRPr>
          </a:p>
          <a:p>
            <a:endParaRPr lang="en-IN" sz="3200" dirty="0">
              <a:latin typeface="Bahnschrift Condensed" panose="020B0502040204020203" pitchFamily="34" charset="0"/>
            </a:endParaRPr>
          </a:p>
        </p:txBody>
      </p:sp>
    </p:spTree>
    <p:extLst>
      <p:ext uri="{BB962C8B-B14F-4D97-AF65-F5344CB8AC3E}">
        <p14:creationId xmlns:p14="http://schemas.microsoft.com/office/powerpoint/2010/main" val="37271316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8365" y="-176463"/>
            <a:ext cx="12610365" cy="7700211"/>
          </a:xfrm>
        </p:spPr>
      </p:pic>
      <p:sp>
        <p:nvSpPr>
          <p:cNvPr id="11" name="Rounded Rectangle 10"/>
          <p:cNvSpPr/>
          <p:nvPr/>
        </p:nvSpPr>
        <p:spPr>
          <a:xfrm>
            <a:off x="192505" y="1828800"/>
            <a:ext cx="11534273" cy="5029200"/>
          </a:xfrm>
          <a:prstGeom prst="round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b="1" dirty="0">
                <a:solidFill>
                  <a:schemeClr val="tx1"/>
                </a:solidFill>
                <a:latin typeface="Bahnschrift SemiBold" panose="020B0502040204020203" pitchFamily="34" charset="0"/>
              </a:rPr>
              <a:t> </a:t>
            </a:r>
            <a:r>
              <a:rPr lang="en-US" sz="3200" b="1" dirty="0" smtClean="0">
                <a:solidFill>
                  <a:schemeClr val="tx1"/>
                </a:solidFill>
                <a:latin typeface="Bahnschrift SemiBold" panose="020B0502040204020203" pitchFamily="34" charset="0"/>
              </a:rPr>
              <a:t>    </a:t>
            </a:r>
            <a:r>
              <a:rPr lang="en-US" sz="3200" b="1" dirty="0" err="1" smtClean="0">
                <a:solidFill>
                  <a:schemeClr val="tx1"/>
                </a:solidFill>
                <a:latin typeface="Bahnschrift SemiBold" panose="020B0502040204020203" pitchFamily="34" charset="0"/>
              </a:rPr>
              <a:t>Pwstatus</a:t>
            </a:r>
            <a:r>
              <a:rPr lang="en-US" sz="3200" b="1" dirty="0" smtClean="0">
                <a:solidFill>
                  <a:schemeClr val="tx1"/>
                </a:solidFill>
                <a:latin typeface="Bahnschrift SemiBold" panose="020B0502040204020203" pitchFamily="34" charset="0"/>
              </a:rPr>
              <a:t> and </a:t>
            </a:r>
            <a:r>
              <a:rPr lang="en-US" sz="3200" b="1" dirty="0" err="1" smtClean="0">
                <a:solidFill>
                  <a:schemeClr val="tx1"/>
                </a:solidFill>
                <a:latin typeface="Bahnschrift SemiBold" panose="020B0502040204020203" pitchFamily="34" charset="0"/>
              </a:rPr>
              <a:t>Pbstatus</a:t>
            </a:r>
            <a:r>
              <a:rPr lang="en-US" sz="3200" b="1" dirty="0" smtClean="0">
                <a:solidFill>
                  <a:schemeClr val="tx1"/>
                </a:solidFill>
                <a:latin typeface="Bahnschrift SemiBold" panose="020B0502040204020203" pitchFamily="34" charset="0"/>
              </a:rPr>
              <a:t> </a:t>
            </a:r>
            <a:r>
              <a:rPr lang="en-US" sz="3200" dirty="0" smtClean="0">
                <a:solidFill>
                  <a:schemeClr val="tx1"/>
                </a:solidFill>
                <a:latin typeface="Bahnschrift SemiBold" panose="020B0502040204020203" pitchFamily="34" charset="0"/>
              </a:rPr>
              <a:t>:</a:t>
            </a:r>
            <a:endParaRPr lang="en-US" sz="3200" dirty="0" smtClean="0">
              <a:solidFill>
                <a:schemeClr val="tx1"/>
              </a:solidFill>
              <a:latin typeface="Bahnschrift SemiBold" panose="020B0502040204020203" pitchFamily="34" charset="0"/>
            </a:endParaRPr>
          </a:p>
          <a:p>
            <a:pPr marL="571500" indent="-571500">
              <a:buFont typeface="Wingdings" panose="05000000000000000000" pitchFamily="2" charset="2"/>
              <a:buChar char="§"/>
            </a:pPr>
            <a:r>
              <a:rPr lang="en-US" sz="3200" dirty="0" smtClean="0">
                <a:solidFill>
                  <a:schemeClr val="tx1"/>
                </a:solidFill>
                <a:latin typeface="Bahnschrift SemiBold" panose="020B0502040204020203" pitchFamily="34" charset="0"/>
              </a:rPr>
              <a:t>Arrays that keep track of the number of moves made by white and black pawns, respectively</a:t>
            </a:r>
            <a:r>
              <a:rPr lang="en-US" sz="3200" dirty="0" smtClean="0">
                <a:solidFill>
                  <a:schemeClr val="tx1"/>
                </a:solidFill>
                <a:latin typeface="Bahnschrift SemiBold" panose="020B0502040204020203" pitchFamily="34" charset="0"/>
              </a:rPr>
              <a:t>.</a:t>
            </a:r>
          </a:p>
          <a:p>
            <a:endParaRPr lang="en-US" sz="3200" dirty="0" smtClean="0">
              <a:solidFill>
                <a:schemeClr val="tx1"/>
              </a:solidFill>
              <a:latin typeface="Bahnschrift SemiBold" panose="020B0502040204020203" pitchFamily="34" charset="0"/>
            </a:endParaRPr>
          </a:p>
          <a:p>
            <a:r>
              <a:rPr lang="en-US" sz="3200" dirty="0" smtClean="0">
                <a:solidFill>
                  <a:schemeClr val="tx1"/>
                </a:solidFill>
                <a:latin typeface="Bahnschrift SemiBold" panose="020B0502040204020203" pitchFamily="34" charset="0"/>
              </a:rPr>
              <a:t>     Board</a:t>
            </a:r>
            <a:r>
              <a:rPr lang="en-US" sz="3200" dirty="0" smtClean="0">
                <a:solidFill>
                  <a:schemeClr val="tx1"/>
                </a:solidFill>
                <a:latin typeface="Bahnschrift SemiBold" panose="020B0502040204020203" pitchFamily="34" charset="0"/>
              </a:rPr>
              <a:t>: </a:t>
            </a:r>
            <a:endParaRPr lang="en-US" sz="3200" dirty="0" smtClean="0">
              <a:solidFill>
                <a:schemeClr val="tx1"/>
              </a:solidFill>
              <a:latin typeface="Bahnschrift SemiBold" panose="020B0502040204020203" pitchFamily="34" charset="0"/>
            </a:endParaRPr>
          </a:p>
          <a:p>
            <a:pPr marL="457200" indent="-457200">
              <a:buFont typeface="Arial" panose="020B0604020202020204" pitchFamily="34" charset="0"/>
              <a:buChar char="•"/>
            </a:pPr>
            <a:r>
              <a:rPr lang="en-US" sz="3200" dirty="0" smtClean="0">
                <a:solidFill>
                  <a:schemeClr val="tx1"/>
                </a:solidFill>
                <a:latin typeface="Bahnschrift SemiBold" panose="020B0502040204020203" pitchFamily="34" charset="0"/>
              </a:rPr>
              <a:t>A </a:t>
            </a:r>
            <a:r>
              <a:rPr lang="en-US" sz="3200" dirty="0" smtClean="0">
                <a:solidFill>
                  <a:schemeClr val="tx1"/>
                </a:solidFill>
                <a:latin typeface="Bahnschrift SemiBold" panose="020B0502040204020203" pitchFamily="34" charset="0"/>
              </a:rPr>
              <a:t>2D array representing the chessboard and its initial configuration.</a:t>
            </a:r>
            <a:endParaRPr lang="en-IN" sz="3200" dirty="0">
              <a:solidFill>
                <a:schemeClr val="tx1"/>
              </a:solidFill>
              <a:latin typeface="Bahnschrift SemiBold" panose="020B0502040204020203" pitchFamily="34" charset="0"/>
            </a:endParaRPr>
          </a:p>
        </p:txBody>
      </p:sp>
      <p:sp>
        <p:nvSpPr>
          <p:cNvPr id="12" name="Rounded Rectangle 11"/>
          <p:cNvSpPr/>
          <p:nvPr/>
        </p:nvSpPr>
        <p:spPr>
          <a:xfrm>
            <a:off x="96252" y="978567"/>
            <a:ext cx="11726778" cy="850233"/>
          </a:xfrm>
          <a:prstGeom prst="roundRect">
            <a:avLst>
              <a:gd name="adj" fmla="val 500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chemeClr val="tx1"/>
                </a:solidFill>
                <a:latin typeface="Arial Black" panose="020B0A04020102020204" pitchFamily="34" charset="0"/>
              </a:rPr>
              <a:t>   Global Variable</a:t>
            </a:r>
            <a:endParaRPr lang="en-IN" sz="48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2816752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8365" y="-176463"/>
            <a:ext cx="12610365" cy="7700211"/>
          </a:xfrm>
        </p:spPr>
      </p:pic>
      <p:sp>
        <p:nvSpPr>
          <p:cNvPr id="11" name="Rounded Rectangle 10"/>
          <p:cNvSpPr/>
          <p:nvPr/>
        </p:nvSpPr>
        <p:spPr>
          <a:xfrm>
            <a:off x="192505" y="1828800"/>
            <a:ext cx="11534273" cy="5029200"/>
          </a:xfrm>
          <a:prstGeom prst="round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The main function is the entry point of the program. It controls the game flow.</a:t>
            </a:r>
          </a:p>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It initializes variables and displays a welcome message. A game loop runs until the user presses the Enter key (ASCII value 13).</a:t>
            </a:r>
          </a:p>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Within the loop, the code displays the current board, alternates between player 1 and player 2, and waits for the Enter key to continue</a:t>
            </a:r>
            <a:endParaRPr lang="en-IN" sz="3200" dirty="0">
              <a:solidFill>
                <a:schemeClr val="tx1"/>
              </a:solidFill>
              <a:latin typeface="Bahnschrift SemiBold" panose="020B0502040204020203" pitchFamily="34" charset="0"/>
            </a:endParaRPr>
          </a:p>
        </p:txBody>
      </p:sp>
      <p:sp>
        <p:nvSpPr>
          <p:cNvPr id="12" name="Rounded Rectangle 11"/>
          <p:cNvSpPr/>
          <p:nvPr/>
        </p:nvSpPr>
        <p:spPr>
          <a:xfrm>
            <a:off x="96252" y="978567"/>
            <a:ext cx="11726778" cy="850233"/>
          </a:xfrm>
          <a:prstGeom prst="roundRect">
            <a:avLst>
              <a:gd name="adj" fmla="val 500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chemeClr val="tx1"/>
                </a:solidFill>
                <a:latin typeface="Arial Black" panose="020B0A04020102020204" pitchFamily="34" charset="0"/>
              </a:rPr>
              <a:t>   Main Function </a:t>
            </a:r>
            <a:endParaRPr lang="en-IN" sz="48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42427966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8365" y="-176463"/>
            <a:ext cx="12610365" cy="7700211"/>
          </a:xfrm>
        </p:spPr>
      </p:pic>
      <p:sp>
        <p:nvSpPr>
          <p:cNvPr id="11" name="Rounded Rectangle 10"/>
          <p:cNvSpPr/>
          <p:nvPr/>
        </p:nvSpPr>
        <p:spPr>
          <a:xfrm>
            <a:off x="192505" y="1828800"/>
            <a:ext cx="11534273" cy="5029200"/>
          </a:xfrm>
          <a:prstGeom prst="round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 The code declares several functions to handle different aspects of the chess game.</a:t>
            </a:r>
          </a:p>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 These functions include displaying the board, handling piece movement, and checking available moves for each type of chess piece</a:t>
            </a:r>
            <a:endParaRPr lang="en-IN" sz="3200" dirty="0">
              <a:solidFill>
                <a:schemeClr val="tx1"/>
              </a:solidFill>
              <a:latin typeface="Bahnschrift SemiBold" panose="020B0502040204020203" pitchFamily="34" charset="0"/>
            </a:endParaRPr>
          </a:p>
        </p:txBody>
      </p:sp>
      <p:sp>
        <p:nvSpPr>
          <p:cNvPr id="12" name="Rounded Rectangle 11"/>
          <p:cNvSpPr/>
          <p:nvPr/>
        </p:nvSpPr>
        <p:spPr>
          <a:xfrm>
            <a:off x="96252" y="978567"/>
            <a:ext cx="11726778" cy="850233"/>
          </a:xfrm>
          <a:prstGeom prst="roundRect">
            <a:avLst>
              <a:gd name="adj" fmla="val 500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chemeClr val="tx1"/>
                </a:solidFill>
                <a:latin typeface="Arial Black" panose="020B0A04020102020204" pitchFamily="34" charset="0"/>
              </a:rPr>
              <a:t>   Display Function</a:t>
            </a:r>
            <a:endParaRPr lang="en-IN" sz="48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8044501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8365" y="-176463"/>
            <a:ext cx="12610365" cy="7700211"/>
          </a:xfrm>
        </p:spPr>
      </p:pic>
      <p:sp>
        <p:nvSpPr>
          <p:cNvPr id="11" name="Rounded Rectangle 10"/>
          <p:cNvSpPr/>
          <p:nvPr/>
        </p:nvSpPr>
        <p:spPr>
          <a:xfrm>
            <a:off x="192505" y="1828800"/>
            <a:ext cx="11534273" cy="5029200"/>
          </a:xfrm>
          <a:prstGeom prst="round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Change function helps in moving the piece to the desired square.</a:t>
            </a:r>
          </a:p>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Moving and capturing is possible</a:t>
            </a:r>
            <a:r>
              <a:rPr lang="en-IN" sz="3200" dirty="0" smtClean="0">
                <a:solidFill>
                  <a:schemeClr val="tx1"/>
                </a:solidFill>
                <a:latin typeface="Bahnschrift SemiBold" panose="020B0502040204020203" pitchFamily="34" charset="0"/>
              </a:rPr>
              <a:t>.</a:t>
            </a:r>
          </a:p>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Capturing your own piece is not possible.</a:t>
            </a:r>
          </a:p>
        </p:txBody>
      </p:sp>
      <p:sp>
        <p:nvSpPr>
          <p:cNvPr id="12" name="Rounded Rectangle 11"/>
          <p:cNvSpPr/>
          <p:nvPr/>
        </p:nvSpPr>
        <p:spPr>
          <a:xfrm>
            <a:off x="96252" y="978567"/>
            <a:ext cx="11726778" cy="850233"/>
          </a:xfrm>
          <a:prstGeom prst="roundRect">
            <a:avLst>
              <a:gd name="adj" fmla="val 500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chemeClr val="tx1"/>
                </a:solidFill>
                <a:latin typeface="Arial Black" panose="020B0A04020102020204" pitchFamily="34" charset="0"/>
              </a:rPr>
              <a:t>  Change Function</a:t>
            </a:r>
            <a:endParaRPr lang="en-IN" sz="48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3528844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8365" y="-176463"/>
            <a:ext cx="12610365" cy="7700211"/>
          </a:xfrm>
        </p:spPr>
      </p:pic>
      <p:sp>
        <p:nvSpPr>
          <p:cNvPr id="11" name="Rounded Rectangle 10"/>
          <p:cNvSpPr/>
          <p:nvPr/>
        </p:nvSpPr>
        <p:spPr>
          <a:xfrm>
            <a:off x="192505" y="1828800"/>
            <a:ext cx="11534273" cy="5029200"/>
          </a:xfrm>
          <a:prstGeom prst="round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These functions handle the turn-taking and move execution for players 1 and 2, respectively.</a:t>
            </a:r>
          </a:p>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Players input the position of the piece they want to move and the position where they want to place it.</a:t>
            </a:r>
          </a:p>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These functions use piece movement functions to display available moves and update the board based on the player's input.</a:t>
            </a:r>
            <a:endParaRPr lang="en-IN" sz="3200" dirty="0">
              <a:solidFill>
                <a:schemeClr val="tx1"/>
              </a:solidFill>
              <a:latin typeface="Bahnschrift SemiBold" panose="020B0502040204020203" pitchFamily="34" charset="0"/>
            </a:endParaRPr>
          </a:p>
        </p:txBody>
      </p:sp>
      <p:sp>
        <p:nvSpPr>
          <p:cNvPr id="12" name="Rounded Rectangle 11"/>
          <p:cNvSpPr/>
          <p:nvPr/>
        </p:nvSpPr>
        <p:spPr>
          <a:xfrm>
            <a:off x="96252" y="978567"/>
            <a:ext cx="11726778" cy="850233"/>
          </a:xfrm>
          <a:prstGeom prst="roundRect">
            <a:avLst>
              <a:gd name="adj" fmla="val 500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b="1" dirty="0" smtClean="0">
                <a:solidFill>
                  <a:schemeClr val="tx1"/>
                </a:solidFill>
                <a:latin typeface="Arial Black" panose="020B0A04020102020204" pitchFamily="34" charset="0"/>
              </a:rPr>
              <a:t>Player1 and Player2 Functions</a:t>
            </a:r>
            <a:endParaRPr lang="en-IN" sz="48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0504392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396</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Bahnschrift Condensed</vt:lpstr>
      <vt:lpstr>Bahnschrift SemiBold</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Prajwal Joshi</dc:creator>
  <cp:lastModifiedBy>Prajwal Joshi</cp:lastModifiedBy>
  <cp:revision>18</cp:revision>
  <dcterms:created xsi:type="dcterms:W3CDTF">2023-11-07T15:50:01Z</dcterms:created>
  <dcterms:modified xsi:type="dcterms:W3CDTF">2023-11-10T03:35:44Z</dcterms:modified>
</cp:coreProperties>
</file>