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74" r:id="rId5"/>
    <p:sldId id="262" r:id="rId6"/>
    <p:sldId id="263" r:id="rId7"/>
    <p:sldId id="265" r:id="rId8"/>
    <p:sldId id="266" r:id="rId9"/>
    <p:sldId id="267" r:id="rId10"/>
    <p:sldId id="268" r:id="rId11"/>
    <p:sldId id="270" r:id="rId12"/>
    <p:sldId id="271"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9B5E182-4982-47FB-8B60-4FB70672BB2F}">
          <p14:sldIdLst>
            <p14:sldId id="256"/>
            <p14:sldId id="258"/>
            <p14:sldId id="260"/>
            <p14:sldId id="274"/>
            <p14:sldId id="262"/>
            <p14:sldId id="263"/>
            <p14:sldId id="265"/>
            <p14:sldId id="266"/>
            <p14:sldId id="267"/>
            <p14:sldId id="268"/>
            <p14:sldId id="270"/>
            <p14:sldId id="271"/>
            <p14:sldId id="2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jwal Joshi" initials="PJ" lastIdx="1" clrIdx="0">
    <p:extLst>
      <p:ext uri="{19B8F6BF-5375-455C-9EA6-DF929625EA0E}">
        <p15:presenceInfo xmlns:p15="http://schemas.microsoft.com/office/powerpoint/2012/main" userId="5e162543c2daa7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7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8T00:01:02.736" idx="1">
    <p:pos x="7680" y="-111"/>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11-08T00:01:02.736" idx="1">
    <p:pos x="7680" y="-111"/>
    <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11-08T00:01:02.736" idx="1">
    <p:pos x="7680" y="-111"/>
    <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11-08T00:01:02.736" idx="1">
    <p:pos x="7680" y="-111"/>
    <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11-08T00:01:02.736" idx="1">
    <p:pos x="7680" y="-111"/>
    <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3-11-08T00:01:02.736" idx="1">
    <p:pos x="7680" y="-111"/>
    <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3-11-08T00:01:02.736" idx="1">
    <p:pos x="7680" y="-111"/>
    <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3-11-08T00:01:02.736" idx="1">
    <p:pos x="7680" y="-111"/>
    <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3-11-08T00:01:02.736" idx="1">
    <p:pos x="7680" y="-111"/>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EEB09B5-3F32-47D0-85F2-6CC29AA8280B}"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150918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EB09B5-3F32-47D0-85F2-6CC29AA8280B}"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1237905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EB09B5-3F32-47D0-85F2-6CC29AA8280B}"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1491079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EB09B5-3F32-47D0-85F2-6CC29AA8280B}"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227595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EB09B5-3F32-47D0-85F2-6CC29AA8280B}" type="datetimeFigureOut">
              <a:rPr lang="en-IN" smtClean="0"/>
              <a:t>08-11-2023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80464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EEB09B5-3F32-47D0-85F2-6CC29AA8280B}"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245098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EEB09B5-3F32-47D0-85F2-6CC29AA8280B}" type="datetimeFigureOut">
              <a:rPr lang="en-IN" smtClean="0"/>
              <a:t>08-11-2023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3901876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EEB09B5-3F32-47D0-85F2-6CC29AA8280B}" type="datetimeFigureOut">
              <a:rPr lang="en-IN" smtClean="0"/>
              <a:t>08-11-2023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78070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B09B5-3F32-47D0-85F2-6CC29AA8280B}" type="datetimeFigureOut">
              <a:rPr lang="en-IN" smtClean="0"/>
              <a:t>08-11-2023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2601716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EB09B5-3F32-47D0-85F2-6CC29AA8280B}"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24598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EB09B5-3F32-47D0-85F2-6CC29AA8280B}" type="datetimeFigureOut">
              <a:rPr lang="en-IN" smtClean="0"/>
              <a:t>08-11-2023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2836AA-E9A7-473D-A397-6C087ED29410}" type="slidenum">
              <a:rPr lang="en-IN" smtClean="0"/>
              <a:t>‹#›</a:t>
            </a:fld>
            <a:endParaRPr lang="en-IN"/>
          </a:p>
        </p:txBody>
      </p:sp>
    </p:spTree>
    <p:extLst>
      <p:ext uri="{BB962C8B-B14F-4D97-AF65-F5344CB8AC3E}">
        <p14:creationId xmlns:p14="http://schemas.microsoft.com/office/powerpoint/2010/main" val="1722949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5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B09B5-3F32-47D0-85F2-6CC29AA8280B}" type="datetimeFigureOut">
              <a:rPr lang="en-IN" smtClean="0"/>
              <a:t>08-11-2023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836AA-E9A7-473D-A397-6C087ED29410}" type="slidenum">
              <a:rPr lang="en-IN" smtClean="0"/>
              <a:t>‹#›</a:t>
            </a:fld>
            <a:endParaRPr lang="en-IN"/>
          </a:p>
        </p:txBody>
      </p:sp>
    </p:spTree>
    <p:extLst>
      <p:ext uri="{BB962C8B-B14F-4D97-AF65-F5344CB8AC3E}">
        <p14:creationId xmlns:p14="http://schemas.microsoft.com/office/powerpoint/2010/main" val="4156565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alpha val="55000"/>
          </a:schemeClr>
        </a:solidFill>
        <a:effectLst/>
      </p:bgPr>
    </p:bg>
    <p:spTree>
      <p:nvGrpSpPr>
        <p:cNvPr id="1" name=""/>
        <p:cNvGrpSpPr/>
        <p:nvPr/>
      </p:nvGrpSpPr>
      <p:grpSpPr>
        <a:xfrm>
          <a:off x="0" y="0"/>
          <a:ext cx="0" cy="0"/>
          <a:chOff x="0" y="0"/>
          <a:chExt cx="0" cy="0"/>
        </a:xfrm>
      </p:grpSpPr>
      <p:sp>
        <p:nvSpPr>
          <p:cNvPr id="40" name="Freeform 39"/>
          <p:cNvSpPr/>
          <p:nvPr/>
        </p:nvSpPr>
        <p:spPr>
          <a:xfrm rot="16619877">
            <a:off x="5766452" y="-661057"/>
            <a:ext cx="7724779" cy="8284883"/>
          </a:xfrm>
          <a:custGeom>
            <a:avLst/>
            <a:gdLst>
              <a:gd name="connsiteX0" fmla="*/ 2805545 w 9829799"/>
              <a:gd name="connsiteY0" fmla="*/ 7387934 h 8733555"/>
              <a:gd name="connsiteX1" fmla="*/ 2218459 w 9829799"/>
              <a:gd name="connsiteY1" fmla="*/ 8562105 h 8733555"/>
              <a:gd name="connsiteX2" fmla="*/ 587086 w 9829799"/>
              <a:gd name="connsiteY2" fmla="*/ 8562105 h 8733555"/>
              <a:gd name="connsiteX3" fmla="*/ 0 w 9829799"/>
              <a:gd name="connsiteY3" fmla="*/ 7387934 h 8733555"/>
              <a:gd name="connsiteX4" fmla="*/ 587086 w 9829799"/>
              <a:gd name="connsiteY4" fmla="*/ 6213762 h 8733555"/>
              <a:gd name="connsiteX5" fmla="*/ 2218459 w 9829799"/>
              <a:gd name="connsiteY5" fmla="*/ 6213762 h 8733555"/>
              <a:gd name="connsiteX6" fmla="*/ 2805545 w 9829799"/>
              <a:gd name="connsiteY6" fmla="*/ 4868139 h 8733555"/>
              <a:gd name="connsiteX7" fmla="*/ 2218459 w 9829799"/>
              <a:gd name="connsiteY7" fmla="*/ 6042310 h 8733555"/>
              <a:gd name="connsiteX8" fmla="*/ 587086 w 9829799"/>
              <a:gd name="connsiteY8" fmla="*/ 6042310 h 8733555"/>
              <a:gd name="connsiteX9" fmla="*/ 0 w 9829799"/>
              <a:gd name="connsiteY9" fmla="*/ 4868139 h 8733555"/>
              <a:gd name="connsiteX10" fmla="*/ 587086 w 9829799"/>
              <a:gd name="connsiteY10" fmla="*/ 3693967 h 8733555"/>
              <a:gd name="connsiteX11" fmla="*/ 2218459 w 9829799"/>
              <a:gd name="connsiteY11" fmla="*/ 3693967 h 8733555"/>
              <a:gd name="connsiteX12" fmla="*/ 2805545 w 9829799"/>
              <a:gd name="connsiteY12" fmla="*/ 2348344 h 8733555"/>
              <a:gd name="connsiteX13" fmla="*/ 2218459 w 9829799"/>
              <a:gd name="connsiteY13" fmla="*/ 3522515 h 8733555"/>
              <a:gd name="connsiteX14" fmla="*/ 587086 w 9829799"/>
              <a:gd name="connsiteY14" fmla="*/ 3522515 h 8733555"/>
              <a:gd name="connsiteX15" fmla="*/ 0 w 9829799"/>
              <a:gd name="connsiteY15" fmla="*/ 2348344 h 8733555"/>
              <a:gd name="connsiteX16" fmla="*/ 587086 w 9829799"/>
              <a:gd name="connsiteY16" fmla="*/ 1174172 h 8733555"/>
              <a:gd name="connsiteX17" fmla="*/ 2218459 w 9829799"/>
              <a:gd name="connsiteY17" fmla="*/ 1174172 h 8733555"/>
              <a:gd name="connsiteX18" fmla="*/ 5146961 w 9829799"/>
              <a:gd name="connsiteY18" fmla="*/ 6213762 h 8733555"/>
              <a:gd name="connsiteX19" fmla="*/ 4559876 w 9829799"/>
              <a:gd name="connsiteY19" fmla="*/ 7387933 h 8733555"/>
              <a:gd name="connsiteX20" fmla="*/ 2928503 w 9829799"/>
              <a:gd name="connsiteY20" fmla="*/ 7387933 h 8733555"/>
              <a:gd name="connsiteX21" fmla="*/ 2341417 w 9829799"/>
              <a:gd name="connsiteY21" fmla="*/ 6213762 h 8733555"/>
              <a:gd name="connsiteX22" fmla="*/ 2928503 w 9829799"/>
              <a:gd name="connsiteY22" fmla="*/ 5039590 h 8733555"/>
              <a:gd name="connsiteX23" fmla="*/ 4559876 w 9829799"/>
              <a:gd name="connsiteY23" fmla="*/ 5039590 h 8733555"/>
              <a:gd name="connsiteX24" fmla="*/ 5146961 w 9829799"/>
              <a:gd name="connsiteY24" fmla="*/ 3693967 h 8733555"/>
              <a:gd name="connsiteX25" fmla="*/ 4559876 w 9829799"/>
              <a:gd name="connsiteY25" fmla="*/ 4868138 h 8733555"/>
              <a:gd name="connsiteX26" fmla="*/ 2928503 w 9829799"/>
              <a:gd name="connsiteY26" fmla="*/ 4868138 h 8733555"/>
              <a:gd name="connsiteX27" fmla="*/ 2341417 w 9829799"/>
              <a:gd name="connsiteY27" fmla="*/ 3693967 h 8733555"/>
              <a:gd name="connsiteX28" fmla="*/ 2928503 w 9829799"/>
              <a:gd name="connsiteY28" fmla="*/ 2519795 h 8733555"/>
              <a:gd name="connsiteX29" fmla="*/ 4559876 w 9829799"/>
              <a:gd name="connsiteY29" fmla="*/ 2519795 h 8733555"/>
              <a:gd name="connsiteX30" fmla="*/ 5146961 w 9829799"/>
              <a:gd name="connsiteY30" fmla="*/ 1174172 h 8733555"/>
              <a:gd name="connsiteX31" fmla="*/ 4559876 w 9829799"/>
              <a:gd name="connsiteY31" fmla="*/ 2348343 h 8733555"/>
              <a:gd name="connsiteX32" fmla="*/ 2928503 w 9829799"/>
              <a:gd name="connsiteY32" fmla="*/ 2348343 h 8733555"/>
              <a:gd name="connsiteX33" fmla="*/ 2341417 w 9829799"/>
              <a:gd name="connsiteY33" fmla="*/ 1174172 h 8733555"/>
              <a:gd name="connsiteX34" fmla="*/ 2928503 w 9829799"/>
              <a:gd name="connsiteY34" fmla="*/ 0 h 8733555"/>
              <a:gd name="connsiteX35" fmla="*/ 4559876 w 9829799"/>
              <a:gd name="connsiteY35" fmla="*/ 0 h 8733555"/>
              <a:gd name="connsiteX36" fmla="*/ 7488379 w 9829799"/>
              <a:gd name="connsiteY36" fmla="*/ 2519794 h 8733555"/>
              <a:gd name="connsiteX37" fmla="*/ 6901293 w 9829799"/>
              <a:gd name="connsiteY37" fmla="*/ 3693965 h 8733555"/>
              <a:gd name="connsiteX38" fmla="*/ 5269921 w 9829799"/>
              <a:gd name="connsiteY38" fmla="*/ 3693965 h 8733555"/>
              <a:gd name="connsiteX39" fmla="*/ 4682835 w 9829799"/>
              <a:gd name="connsiteY39" fmla="*/ 2519794 h 8733555"/>
              <a:gd name="connsiteX40" fmla="*/ 5269921 w 9829799"/>
              <a:gd name="connsiteY40" fmla="*/ 1345622 h 8733555"/>
              <a:gd name="connsiteX41" fmla="*/ 6901293 w 9829799"/>
              <a:gd name="connsiteY41" fmla="*/ 1345622 h 8733555"/>
              <a:gd name="connsiteX42" fmla="*/ 7488379 w 9829799"/>
              <a:gd name="connsiteY42" fmla="*/ 5039589 h 8733555"/>
              <a:gd name="connsiteX43" fmla="*/ 6901293 w 9829799"/>
              <a:gd name="connsiteY43" fmla="*/ 6213760 h 8733555"/>
              <a:gd name="connsiteX44" fmla="*/ 5269921 w 9829799"/>
              <a:gd name="connsiteY44" fmla="*/ 6213760 h 8733555"/>
              <a:gd name="connsiteX45" fmla="*/ 4682835 w 9829799"/>
              <a:gd name="connsiteY45" fmla="*/ 5039589 h 8733555"/>
              <a:gd name="connsiteX46" fmla="*/ 5269921 w 9829799"/>
              <a:gd name="connsiteY46" fmla="*/ 3865417 h 8733555"/>
              <a:gd name="connsiteX47" fmla="*/ 6901293 w 9829799"/>
              <a:gd name="connsiteY47" fmla="*/ 3865417 h 8733555"/>
              <a:gd name="connsiteX48" fmla="*/ 7488379 w 9829799"/>
              <a:gd name="connsiteY48" fmla="*/ 7559384 h 8733555"/>
              <a:gd name="connsiteX49" fmla="*/ 6901293 w 9829799"/>
              <a:gd name="connsiteY49" fmla="*/ 8733555 h 8733555"/>
              <a:gd name="connsiteX50" fmla="*/ 5269920 w 9829799"/>
              <a:gd name="connsiteY50" fmla="*/ 8733555 h 8733555"/>
              <a:gd name="connsiteX51" fmla="*/ 4682835 w 9829799"/>
              <a:gd name="connsiteY51" fmla="*/ 7559384 h 8733555"/>
              <a:gd name="connsiteX52" fmla="*/ 5269921 w 9829799"/>
              <a:gd name="connsiteY52" fmla="*/ 6385212 h 8733555"/>
              <a:gd name="connsiteX53" fmla="*/ 6901293 w 9829799"/>
              <a:gd name="connsiteY53" fmla="*/ 6385212 h 8733555"/>
              <a:gd name="connsiteX54" fmla="*/ 9829798 w 9829799"/>
              <a:gd name="connsiteY54" fmla="*/ 1345621 h 8733555"/>
              <a:gd name="connsiteX55" fmla="*/ 9242712 w 9829799"/>
              <a:gd name="connsiteY55" fmla="*/ 2519792 h 8733555"/>
              <a:gd name="connsiteX56" fmla="*/ 7611339 w 9829799"/>
              <a:gd name="connsiteY56" fmla="*/ 2519792 h 8733555"/>
              <a:gd name="connsiteX57" fmla="*/ 7024253 w 9829799"/>
              <a:gd name="connsiteY57" fmla="*/ 1345621 h 8733555"/>
              <a:gd name="connsiteX58" fmla="*/ 7611339 w 9829799"/>
              <a:gd name="connsiteY58" fmla="*/ 171449 h 8733555"/>
              <a:gd name="connsiteX59" fmla="*/ 9242712 w 9829799"/>
              <a:gd name="connsiteY59" fmla="*/ 171449 h 8733555"/>
              <a:gd name="connsiteX60" fmla="*/ 9829798 w 9829799"/>
              <a:gd name="connsiteY60" fmla="*/ 3865416 h 8733555"/>
              <a:gd name="connsiteX61" fmla="*/ 9242712 w 9829799"/>
              <a:gd name="connsiteY61" fmla="*/ 5039587 h 8733555"/>
              <a:gd name="connsiteX62" fmla="*/ 7611340 w 9829799"/>
              <a:gd name="connsiteY62" fmla="*/ 5039587 h 8733555"/>
              <a:gd name="connsiteX63" fmla="*/ 7024253 w 9829799"/>
              <a:gd name="connsiteY63" fmla="*/ 3865416 h 8733555"/>
              <a:gd name="connsiteX64" fmla="*/ 7611340 w 9829799"/>
              <a:gd name="connsiteY64" fmla="*/ 2691244 h 8733555"/>
              <a:gd name="connsiteX65" fmla="*/ 9242712 w 9829799"/>
              <a:gd name="connsiteY65" fmla="*/ 2691244 h 8733555"/>
              <a:gd name="connsiteX66" fmla="*/ 9829799 w 9829799"/>
              <a:gd name="connsiteY66" fmla="*/ 6385211 h 8733555"/>
              <a:gd name="connsiteX67" fmla="*/ 9242712 w 9829799"/>
              <a:gd name="connsiteY67" fmla="*/ 7559382 h 8733555"/>
              <a:gd name="connsiteX68" fmla="*/ 7611340 w 9829799"/>
              <a:gd name="connsiteY68" fmla="*/ 7559382 h 8733555"/>
              <a:gd name="connsiteX69" fmla="*/ 7024253 w 9829799"/>
              <a:gd name="connsiteY69" fmla="*/ 6385211 h 8733555"/>
              <a:gd name="connsiteX70" fmla="*/ 7611340 w 9829799"/>
              <a:gd name="connsiteY70" fmla="*/ 5211039 h 8733555"/>
              <a:gd name="connsiteX71" fmla="*/ 9242712 w 9829799"/>
              <a:gd name="connsiteY71" fmla="*/ 5211039 h 873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829799" h="8733555">
                <a:moveTo>
                  <a:pt x="2805545" y="7387934"/>
                </a:moveTo>
                <a:lnTo>
                  <a:pt x="2218459" y="8562105"/>
                </a:lnTo>
                <a:lnTo>
                  <a:pt x="587086" y="8562105"/>
                </a:lnTo>
                <a:lnTo>
                  <a:pt x="0" y="7387934"/>
                </a:lnTo>
                <a:lnTo>
                  <a:pt x="587086" y="6213762"/>
                </a:lnTo>
                <a:lnTo>
                  <a:pt x="2218459" y="6213762"/>
                </a:lnTo>
                <a:close/>
                <a:moveTo>
                  <a:pt x="2805545" y="4868139"/>
                </a:moveTo>
                <a:lnTo>
                  <a:pt x="2218459" y="6042310"/>
                </a:lnTo>
                <a:lnTo>
                  <a:pt x="587086" y="6042310"/>
                </a:lnTo>
                <a:lnTo>
                  <a:pt x="0" y="4868139"/>
                </a:lnTo>
                <a:lnTo>
                  <a:pt x="587086" y="3693967"/>
                </a:lnTo>
                <a:lnTo>
                  <a:pt x="2218459" y="3693967"/>
                </a:lnTo>
                <a:close/>
                <a:moveTo>
                  <a:pt x="2805545" y="2348344"/>
                </a:moveTo>
                <a:lnTo>
                  <a:pt x="2218459" y="3522515"/>
                </a:lnTo>
                <a:lnTo>
                  <a:pt x="587086" y="3522515"/>
                </a:lnTo>
                <a:lnTo>
                  <a:pt x="0" y="2348344"/>
                </a:lnTo>
                <a:lnTo>
                  <a:pt x="587086" y="1174172"/>
                </a:lnTo>
                <a:lnTo>
                  <a:pt x="2218459" y="1174172"/>
                </a:lnTo>
                <a:close/>
                <a:moveTo>
                  <a:pt x="5146961" y="6213762"/>
                </a:moveTo>
                <a:lnTo>
                  <a:pt x="4559876" y="7387933"/>
                </a:lnTo>
                <a:lnTo>
                  <a:pt x="2928503" y="7387933"/>
                </a:lnTo>
                <a:lnTo>
                  <a:pt x="2341417" y="6213762"/>
                </a:lnTo>
                <a:lnTo>
                  <a:pt x="2928503" y="5039590"/>
                </a:lnTo>
                <a:lnTo>
                  <a:pt x="4559876" y="5039590"/>
                </a:lnTo>
                <a:close/>
                <a:moveTo>
                  <a:pt x="5146961" y="3693967"/>
                </a:moveTo>
                <a:lnTo>
                  <a:pt x="4559876" y="4868138"/>
                </a:lnTo>
                <a:lnTo>
                  <a:pt x="2928503" y="4868138"/>
                </a:lnTo>
                <a:lnTo>
                  <a:pt x="2341417" y="3693967"/>
                </a:lnTo>
                <a:lnTo>
                  <a:pt x="2928503" y="2519795"/>
                </a:lnTo>
                <a:lnTo>
                  <a:pt x="4559876" y="2519795"/>
                </a:lnTo>
                <a:close/>
                <a:moveTo>
                  <a:pt x="5146961" y="1174172"/>
                </a:moveTo>
                <a:lnTo>
                  <a:pt x="4559876" y="2348343"/>
                </a:lnTo>
                <a:lnTo>
                  <a:pt x="2928503" y="2348343"/>
                </a:lnTo>
                <a:lnTo>
                  <a:pt x="2341417" y="1174172"/>
                </a:lnTo>
                <a:lnTo>
                  <a:pt x="2928503" y="0"/>
                </a:lnTo>
                <a:lnTo>
                  <a:pt x="4559876" y="0"/>
                </a:lnTo>
                <a:close/>
                <a:moveTo>
                  <a:pt x="7488379" y="2519794"/>
                </a:moveTo>
                <a:lnTo>
                  <a:pt x="6901293" y="3693965"/>
                </a:lnTo>
                <a:lnTo>
                  <a:pt x="5269921" y="3693965"/>
                </a:lnTo>
                <a:lnTo>
                  <a:pt x="4682835" y="2519794"/>
                </a:lnTo>
                <a:lnTo>
                  <a:pt x="5269921" y="1345622"/>
                </a:lnTo>
                <a:lnTo>
                  <a:pt x="6901293" y="1345622"/>
                </a:lnTo>
                <a:close/>
                <a:moveTo>
                  <a:pt x="7488379" y="5039589"/>
                </a:moveTo>
                <a:lnTo>
                  <a:pt x="6901293" y="6213760"/>
                </a:lnTo>
                <a:lnTo>
                  <a:pt x="5269921" y="6213760"/>
                </a:lnTo>
                <a:lnTo>
                  <a:pt x="4682835" y="5039589"/>
                </a:lnTo>
                <a:lnTo>
                  <a:pt x="5269921" y="3865417"/>
                </a:lnTo>
                <a:lnTo>
                  <a:pt x="6901293" y="3865417"/>
                </a:lnTo>
                <a:close/>
                <a:moveTo>
                  <a:pt x="7488379" y="7559384"/>
                </a:moveTo>
                <a:lnTo>
                  <a:pt x="6901293" y="8733555"/>
                </a:lnTo>
                <a:lnTo>
                  <a:pt x="5269920" y="8733555"/>
                </a:lnTo>
                <a:lnTo>
                  <a:pt x="4682835" y="7559384"/>
                </a:lnTo>
                <a:lnTo>
                  <a:pt x="5269921" y="6385212"/>
                </a:lnTo>
                <a:lnTo>
                  <a:pt x="6901293" y="6385212"/>
                </a:lnTo>
                <a:close/>
                <a:moveTo>
                  <a:pt x="9829798" y="1345621"/>
                </a:moveTo>
                <a:lnTo>
                  <a:pt x="9242712" y="2519792"/>
                </a:lnTo>
                <a:lnTo>
                  <a:pt x="7611339" y="2519792"/>
                </a:lnTo>
                <a:lnTo>
                  <a:pt x="7024253" y="1345621"/>
                </a:lnTo>
                <a:lnTo>
                  <a:pt x="7611339" y="171449"/>
                </a:lnTo>
                <a:lnTo>
                  <a:pt x="9242712" y="171449"/>
                </a:lnTo>
                <a:close/>
                <a:moveTo>
                  <a:pt x="9829798" y="3865416"/>
                </a:moveTo>
                <a:lnTo>
                  <a:pt x="9242712" y="5039587"/>
                </a:lnTo>
                <a:lnTo>
                  <a:pt x="7611340" y="5039587"/>
                </a:lnTo>
                <a:lnTo>
                  <a:pt x="7024253" y="3865416"/>
                </a:lnTo>
                <a:lnTo>
                  <a:pt x="7611340" y="2691244"/>
                </a:lnTo>
                <a:lnTo>
                  <a:pt x="9242712" y="2691244"/>
                </a:lnTo>
                <a:close/>
                <a:moveTo>
                  <a:pt x="9829799" y="6385211"/>
                </a:moveTo>
                <a:lnTo>
                  <a:pt x="9242712" y="7559382"/>
                </a:lnTo>
                <a:lnTo>
                  <a:pt x="7611340" y="7559382"/>
                </a:lnTo>
                <a:lnTo>
                  <a:pt x="7024253" y="6385211"/>
                </a:lnTo>
                <a:lnTo>
                  <a:pt x="7611340" y="5211039"/>
                </a:lnTo>
                <a:lnTo>
                  <a:pt x="9242712" y="5211039"/>
                </a:lnTo>
                <a:close/>
              </a:path>
            </a:pathLst>
          </a:custGeom>
          <a:blipFill dpi="0" rotWithShape="0">
            <a:blip r:embed="rId2">
              <a:alphaModFix amt="88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p:cNvSpPr txBox="1"/>
          <p:nvPr/>
        </p:nvSpPr>
        <p:spPr>
          <a:xfrm>
            <a:off x="581891" y="2119745"/>
            <a:ext cx="5495060" cy="923330"/>
          </a:xfrm>
          <a:prstGeom prst="rect">
            <a:avLst/>
          </a:prstGeom>
          <a:noFill/>
        </p:spPr>
        <p:txBody>
          <a:bodyPr wrap="square" rtlCol="0">
            <a:spAutoFit/>
          </a:bodyPr>
          <a:lstStyle/>
          <a:p>
            <a:r>
              <a:rPr lang="en-IN" sz="5400" dirty="0" smtClean="0">
                <a:ln w="0"/>
                <a:solidFill>
                  <a:schemeClr val="tx2">
                    <a:lumMod val="50000"/>
                  </a:schemeClr>
                </a:solidFill>
                <a:effectLst>
                  <a:outerShdw blurRad="38100" dist="19050" dir="2700000" algn="tl" rotWithShape="0">
                    <a:schemeClr val="dk1">
                      <a:alpha val="40000"/>
                    </a:schemeClr>
                  </a:outerShdw>
                </a:effectLst>
                <a:latin typeface="Arial Black" panose="020B0A04020102020204" pitchFamily="34" charset="0"/>
              </a:rPr>
              <a:t>CHESS</a:t>
            </a:r>
            <a:r>
              <a:rPr lang="en-IN" sz="5400" dirty="0" smtClean="0">
                <a:ln w="0"/>
                <a:solidFill>
                  <a:schemeClr val="accent2">
                    <a:lumMod val="75000"/>
                  </a:schemeClr>
                </a:solidFill>
                <a:effectLst>
                  <a:outerShdw blurRad="38100" dist="19050" dir="2700000" algn="tl" rotWithShape="0">
                    <a:schemeClr val="dk1">
                      <a:alpha val="40000"/>
                    </a:schemeClr>
                  </a:outerShdw>
                </a:effectLst>
                <a:latin typeface="Arial Black" panose="020B0A04020102020204" pitchFamily="34" charset="0"/>
              </a:rPr>
              <a:t> </a:t>
            </a:r>
            <a:r>
              <a:rPr lang="en-IN" sz="5400" dirty="0" smtClean="0">
                <a:ln w="0"/>
                <a:solidFill>
                  <a:schemeClr val="tx2">
                    <a:lumMod val="50000"/>
                  </a:schemeClr>
                </a:solidFill>
                <a:effectLst>
                  <a:outerShdw blurRad="38100" dist="19050" dir="2700000" algn="tl" rotWithShape="0">
                    <a:schemeClr val="dk1">
                      <a:alpha val="40000"/>
                    </a:schemeClr>
                  </a:outerShdw>
                </a:effectLst>
                <a:latin typeface="Arial Black" panose="020B0A04020102020204" pitchFamily="34" charset="0"/>
              </a:rPr>
              <a:t>GAME</a:t>
            </a:r>
          </a:p>
        </p:txBody>
      </p:sp>
      <p:sp>
        <p:nvSpPr>
          <p:cNvPr id="42" name="TextBox 41"/>
          <p:cNvSpPr txBox="1"/>
          <p:nvPr/>
        </p:nvSpPr>
        <p:spPr>
          <a:xfrm>
            <a:off x="190500" y="4448175"/>
            <a:ext cx="5295899" cy="369332"/>
          </a:xfrm>
          <a:prstGeom prst="rect">
            <a:avLst/>
          </a:prstGeom>
          <a:noFill/>
        </p:spPr>
        <p:txBody>
          <a:bodyPr wrap="square" rtlCol="0">
            <a:spAutoFit/>
          </a:bodyPr>
          <a:lstStyle/>
          <a:p>
            <a:pPr marL="285750" indent="-285750">
              <a:buFont typeface="Wingdings" panose="05000000000000000000" pitchFamily="2" charset="2"/>
              <a:buChar char="q"/>
            </a:pPr>
            <a:endParaRPr lang="en-IN" dirty="0"/>
          </a:p>
        </p:txBody>
      </p:sp>
      <p:sp>
        <p:nvSpPr>
          <p:cNvPr id="43" name="TextBox 42"/>
          <p:cNvSpPr txBox="1"/>
          <p:nvPr/>
        </p:nvSpPr>
        <p:spPr>
          <a:xfrm>
            <a:off x="71871" y="4204998"/>
            <a:ext cx="6515099" cy="2677656"/>
          </a:xfrm>
          <a:prstGeom prst="rect">
            <a:avLst/>
          </a:prstGeom>
          <a:noFill/>
        </p:spPr>
        <p:txBody>
          <a:bodyPr wrap="square" rtlCol="0">
            <a:spAutoFit/>
          </a:bodyPr>
          <a:lstStyle/>
          <a:p>
            <a:r>
              <a:rPr lang="en-US" sz="2800" dirty="0" err="1" smtClean="0">
                <a:solidFill>
                  <a:schemeClr val="tx2">
                    <a:lumMod val="50000"/>
                  </a:schemeClr>
                </a:solidFill>
                <a:latin typeface="Bahnschrift Condensed" panose="020B0502040204020203" pitchFamily="34" charset="0"/>
              </a:rPr>
              <a:t>Praveenkumar</a:t>
            </a:r>
            <a:r>
              <a:rPr lang="en-US" sz="2800" dirty="0" smtClean="0">
                <a:solidFill>
                  <a:schemeClr val="tx2">
                    <a:lumMod val="50000"/>
                  </a:schemeClr>
                </a:solidFill>
                <a:latin typeface="Bahnschrift Condensed" panose="020B0502040204020203" pitchFamily="34" charset="0"/>
              </a:rPr>
              <a:t> B P [PES2UG22CS414]</a:t>
            </a:r>
          </a:p>
          <a:p>
            <a:r>
              <a:rPr lang="en-US" sz="2800" dirty="0" smtClean="0">
                <a:solidFill>
                  <a:schemeClr val="tx2">
                    <a:lumMod val="50000"/>
                  </a:schemeClr>
                </a:solidFill>
                <a:latin typeface="Bahnschrift Condensed" panose="020B0502040204020203" pitchFamily="34" charset="0"/>
              </a:rPr>
              <a:t/>
            </a:r>
            <a:br>
              <a:rPr lang="en-US" sz="2800" dirty="0" smtClean="0">
                <a:solidFill>
                  <a:schemeClr val="tx2">
                    <a:lumMod val="50000"/>
                  </a:schemeClr>
                </a:solidFill>
                <a:latin typeface="Bahnschrift Condensed" panose="020B0502040204020203" pitchFamily="34" charset="0"/>
              </a:rPr>
            </a:br>
            <a:r>
              <a:rPr lang="en-US" sz="2800" dirty="0" smtClean="0">
                <a:solidFill>
                  <a:schemeClr val="tx2">
                    <a:lumMod val="50000"/>
                  </a:schemeClr>
                </a:solidFill>
                <a:latin typeface="Bahnschrift Condensed" panose="020B0502040204020203" pitchFamily="34" charset="0"/>
              </a:rPr>
              <a:t>Prajwal M Joshi [PES2UG22CS395]</a:t>
            </a:r>
          </a:p>
          <a:p>
            <a:endParaRPr lang="en-US" sz="2800" dirty="0" smtClean="0">
              <a:solidFill>
                <a:schemeClr val="tx2">
                  <a:lumMod val="50000"/>
                </a:schemeClr>
              </a:solidFill>
              <a:latin typeface="Bahnschrift Condensed" panose="020B0502040204020203" pitchFamily="34" charset="0"/>
            </a:endParaRPr>
          </a:p>
          <a:p>
            <a:r>
              <a:rPr lang="en-US" sz="2800" dirty="0" err="1" smtClean="0">
                <a:solidFill>
                  <a:schemeClr val="tx2">
                    <a:lumMod val="50000"/>
                  </a:schemeClr>
                </a:solidFill>
                <a:latin typeface="Bahnschrift Condensed" panose="020B0502040204020203" pitchFamily="34" charset="0"/>
              </a:rPr>
              <a:t>Prarthan</a:t>
            </a:r>
            <a:r>
              <a:rPr lang="en-US" sz="2800" dirty="0" smtClean="0">
                <a:solidFill>
                  <a:schemeClr val="tx2">
                    <a:lumMod val="50000"/>
                  </a:schemeClr>
                </a:solidFill>
                <a:latin typeface="Bahnschrift Condensed" panose="020B0502040204020203" pitchFamily="34" charset="0"/>
              </a:rPr>
              <a:t> M </a:t>
            </a:r>
            <a:r>
              <a:rPr lang="en-US" sz="2800" dirty="0" err="1" smtClean="0">
                <a:solidFill>
                  <a:schemeClr val="tx2">
                    <a:lumMod val="50000"/>
                  </a:schemeClr>
                </a:solidFill>
                <a:latin typeface="Bahnschrift Condensed" panose="020B0502040204020203" pitchFamily="34" charset="0"/>
              </a:rPr>
              <a:t>Bevoor</a:t>
            </a:r>
            <a:r>
              <a:rPr lang="en-US" sz="2800" dirty="0" smtClean="0">
                <a:solidFill>
                  <a:schemeClr val="tx2">
                    <a:lumMod val="50000"/>
                  </a:schemeClr>
                </a:solidFill>
                <a:latin typeface="Bahnschrift Condensed" panose="020B0502040204020203" pitchFamily="34" charset="0"/>
              </a:rPr>
              <a:t> [PES2UG22CS408]</a:t>
            </a:r>
          </a:p>
          <a:p>
            <a:endParaRPr lang="en-IN" sz="2800" dirty="0">
              <a:solidFill>
                <a:schemeClr val="accent5">
                  <a:lumMod val="75000"/>
                </a:schemeClr>
              </a:solidFill>
            </a:endParaRPr>
          </a:p>
        </p:txBody>
      </p:sp>
    </p:spTree>
    <p:extLst>
      <p:ext uri="{BB962C8B-B14F-4D97-AF65-F5344CB8AC3E}">
        <p14:creationId xmlns:p14="http://schemas.microsoft.com/office/powerpoint/2010/main" val="26873840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8365" y="-176463"/>
            <a:ext cx="12610365" cy="7700211"/>
          </a:xfrm>
        </p:spPr>
      </p:pic>
      <p:sp>
        <p:nvSpPr>
          <p:cNvPr id="11" name="Rounded Rectangle 10"/>
          <p:cNvSpPr/>
          <p:nvPr/>
        </p:nvSpPr>
        <p:spPr>
          <a:xfrm>
            <a:off x="192505" y="1828800"/>
            <a:ext cx="11534273" cy="5029200"/>
          </a:xfrm>
          <a:prstGeom prst="round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The code declares several functions to handle different aspects of the chess game.</a:t>
            </a:r>
          </a:p>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These functions include displaying the board, handling piece movement, and checking available moves for each type of chess piece</a:t>
            </a:r>
            <a:endParaRPr lang="en-IN" sz="3200" dirty="0">
              <a:solidFill>
                <a:schemeClr val="tx1"/>
              </a:solidFill>
              <a:latin typeface="Bahnschrift SemiBold" panose="020B0502040204020203" pitchFamily="34" charset="0"/>
            </a:endParaRPr>
          </a:p>
        </p:txBody>
      </p:sp>
      <p:sp>
        <p:nvSpPr>
          <p:cNvPr id="12" name="Rounded Rectangle 11"/>
          <p:cNvSpPr/>
          <p:nvPr/>
        </p:nvSpPr>
        <p:spPr>
          <a:xfrm>
            <a:off x="96252" y="978567"/>
            <a:ext cx="11726778" cy="850233"/>
          </a:xfrm>
          <a:prstGeom prst="roundRect">
            <a:avLst>
              <a:gd name="adj" fmla="val 500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chemeClr val="tx1"/>
                </a:solidFill>
                <a:latin typeface="Arial Black" panose="020B0A04020102020204" pitchFamily="34" charset="0"/>
              </a:rPr>
              <a:t>  Piece Movement Functions</a:t>
            </a:r>
            <a:endParaRPr lang="en-IN" sz="4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5298588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8365" y="-176463"/>
            <a:ext cx="12610365" cy="7700211"/>
          </a:xfrm>
        </p:spPr>
      </p:pic>
      <p:sp>
        <p:nvSpPr>
          <p:cNvPr id="11" name="Rounded Rectangle 10"/>
          <p:cNvSpPr/>
          <p:nvPr/>
        </p:nvSpPr>
        <p:spPr>
          <a:xfrm>
            <a:off x="192505" y="1828800"/>
            <a:ext cx="11534273" cy="5029200"/>
          </a:xfrm>
          <a:prstGeom prst="round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These functions handle the turn-taking and move execution for players 1 and 2, respectively.</a:t>
            </a:r>
          </a:p>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Players input the position of the piece they want to move and the position where they want to place it.</a:t>
            </a:r>
          </a:p>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These functions use piece movement functions to display available moves and update the board based on the player's input.</a:t>
            </a:r>
            <a:endParaRPr lang="en-IN" sz="3200" dirty="0">
              <a:solidFill>
                <a:schemeClr val="tx1"/>
              </a:solidFill>
              <a:latin typeface="Bahnschrift SemiBold" panose="020B0502040204020203" pitchFamily="34" charset="0"/>
            </a:endParaRPr>
          </a:p>
        </p:txBody>
      </p:sp>
      <p:sp>
        <p:nvSpPr>
          <p:cNvPr id="12" name="Rounded Rectangle 11"/>
          <p:cNvSpPr/>
          <p:nvPr/>
        </p:nvSpPr>
        <p:spPr>
          <a:xfrm>
            <a:off x="96252" y="978567"/>
            <a:ext cx="11726778" cy="850233"/>
          </a:xfrm>
          <a:prstGeom prst="roundRect">
            <a:avLst>
              <a:gd name="adj" fmla="val 500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dirty="0" smtClean="0">
                <a:solidFill>
                  <a:schemeClr val="tx1"/>
                </a:solidFill>
                <a:latin typeface="Arial Black" panose="020B0A04020102020204" pitchFamily="34" charset="0"/>
              </a:rPr>
              <a:t>Player1 and Player2 Functions</a:t>
            </a:r>
            <a:endParaRPr lang="en-IN" sz="4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0504392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8365" y="-176463"/>
            <a:ext cx="12610365" cy="7700211"/>
          </a:xfrm>
        </p:spPr>
      </p:pic>
      <p:sp>
        <p:nvSpPr>
          <p:cNvPr id="11" name="Rounded Rectangle 10"/>
          <p:cNvSpPr/>
          <p:nvPr/>
        </p:nvSpPr>
        <p:spPr>
          <a:xfrm>
            <a:off x="192505" y="1828800"/>
            <a:ext cx="11534273" cy="5029200"/>
          </a:xfrm>
          <a:prstGeom prst="round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These functions are used to check whether a specific square on the board contains an opponent's piece, allowing for capturing.</a:t>
            </a:r>
          </a:p>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Check is used for checking player 1's (white) pieces, and check2 is used for checking player 2's (black) pieces.</a:t>
            </a:r>
            <a:endParaRPr lang="en-IN" sz="3200" dirty="0">
              <a:solidFill>
                <a:schemeClr val="tx1"/>
              </a:solidFill>
              <a:latin typeface="Bahnschrift SemiBold" panose="020B0502040204020203" pitchFamily="34" charset="0"/>
            </a:endParaRPr>
          </a:p>
        </p:txBody>
      </p:sp>
      <p:sp>
        <p:nvSpPr>
          <p:cNvPr id="12" name="Rounded Rectangle 11"/>
          <p:cNvSpPr/>
          <p:nvPr/>
        </p:nvSpPr>
        <p:spPr>
          <a:xfrm>
            <a:off x="96252" y="978567"/>
            <a:ext cx="11726778" cy="850233"/>
          </a:xfrm>
          <a:prstGeom prst="roundRect">
            <a:avLst>
              <a:gd name="adj" fmla="val 500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dirty="0" smtClean="0">
                <a:solidFill>
                  <a:schemeClr val="tx1"/>
                </a:solidFill>
                <a:latin typeface="Arial Black" panose="020B0A04020102020204" pitchFamily="34" charset="0"/>
              </a:rPr>
              <a:t>Check Functions</a:t>
            </a:r>
            <a:endParaRPr lang="en-IN" sz="4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7160201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12192000" cy="6858000"/>
          </a:xfrm>
          <a:custGeom>
            <a:avLst/>
            <a:gdLst/>
            <a:ahLst/>
            <a:cxnLst/>
            <a:rect l="l" t="t" r="r" b="b"/>
            <a:pathLst>
              <a:path w="12192000" h="6858000">
                <a:moveTo>
                  <a:pt x="7569161" y="3905726"/>
                </a:moveTo>
                <a:cubicBezTo>
                  <a:pt x="7625914" y="3905726"/>
                  <a:pt x="7670860" y="3924677"/>
                  <a:pt x="7703999" y="3962579"/>
                </a:cubicBezTo>
                <a:cubicBezTo>
                  <a:pt x="7737138" y="4000480"/>
                  <a:pt x="7753707" y="4060508"/>
                  <a:pt x="7753707" y="4142661"/>
                </a:cubicBezTo>
                <a:cubicBezTo>
                  <a:pt x="7753707" y="4240292"/>
                  <a:pt x="7737833" y="4307959"/>
                  <a:pt x="7706082" y="4345662"/>
                </a:cubicBezTo>
                <a:cubicBezTo>
                  <a:pt x="7674332" y="4383366"/>
                  <a:pt x="7629486" y="4402217"/>
                  <a:pt x="7571542" y="4402217"/>
                </a:cubicBezTo>
                <a:cubicBezTo>
                  <a:pt x="7515186" y="4402217"/>
                  <a:pt x="7470636" y="4382969"/>
                  <a:pt x="7437894" y="4344472"/>
                </a:cubicBezTo>
                <a:cubicBezTo>
                  <a:pt x="7405152" y="4305975"/>
                  <a:pt x="7388781" y="4242673"/>
                  <a:pt x="7388781" y="4154567"/>
                </a:cubicBezTo>
                <a:cubicBezTo>
                  <a:pt x="7388781" y="4065667"/>
                  <a:pt x="7405251" y="4001969"/>
                  <a:pt x="7438192" y="3963472"/>
                </a:cubicBezTo>
                <a:cubicBezTo>
                  <a:pt x="7471132" y="3924975"/>
                  <a:pt x="7514789" y="3905726"/>
                  <a:pt x="7569161" y="3905726"/>
                </a:cubicBezTo>
                <a:close/>
                <a:moveTo>
                  <a:pt x="8172807" y="3716417"/>
                </a:moveTo>
                <a:lnTo>
                  <a:pt x="8172807" y="4236376"/>
                </a:lnTo>
                <a:cubicBezTo>
                  <a:pt x="8172807" y="4279208"/>
                  <a:pt x="8181142" y="4328386"/>
                  <a:pt x="8197810" y="4383911"/>
                </a:cubicBezTo>
                <a:cubicBezTo>
                  <a:pt x="8208129" y="4418415"/>
                  <a:pt x="8227278" y="4451927"/>
                  <a:pt x="8255258" y="4484449"/>
                </a:cubicBezTo>
                <a:cubicBezTo>
                  <a:pt x="8283238" y="4516971"/>
                  <a:pt x="8314095" y="4542057"/>
                  <a:pt x="8347829" y="4559705"/>
                </a:cubicBezTo>
                <a:cubicBezTo>
                  <a:pt x="8381563" y="4577354"/>
                  <a:pt x="8423533" y="4589153"/>
                  <a:pt x="8473738" y="4595103"/>
                </a:cubicBezTo>
                <a:cubicBezTo>
                  <a:pt x="8523942" y="4601053"/>
                  <a:pt x="8570277" y="4604028"/>
                  <a:pt x="8612743" y="4604028"/>
                </a:cubicBezTo>
                <a:cubicBezTo>
                  <a:pt x="8686165" y="4604028"/>
                  <a:pt x="8749070" y="4594311"/>
                  <a:pt x="8801457" y="4574876"/>
                </a:cubicBezTo>
                <a:cubicBezTo>
                  <a:pt x="8839161" y="4560998"/>
                  <a:pt x="8875177" y="4536905"/>
                  <a:pt x="8909507" y="4502597"/>
                </a:cubicBezTo>
                <a:cubicBezTo>
                  <a:pt x="8943836" y="4468289"/>
                  <a:pt x="8969038" y="4428231"/>
                  <a:pt x="8985111" y="4382423"/>
                </a:cubicBezTo>
                <a:cubicBezTo>
                  <a:pt x="9001185" y="4336615"/>
                  <a:pt x="9009221" y="4287933"/>
                  <a:pt x="9009221" y="4236376"/>
                </a:cubicBezTo>
                <a:lnTo>
                  <a:pt x="9009221" y="3716417"/>
                </a:lnTo>
                <a:lnTo>
                  <a:pt x="8740140" y="3716417"/>
                </a:lnTo>
                <a:lnTo>
                  <a:pt x="8740140" y="4248757"/>
                </a:lnTo>
                <a:cubicBezTo>
                  <a:pt x="8740140" y="4297132"/>
                  <a:pt x="8726944" y="4334505"/>
                  <a:pt x="8700552" y="4360875"/>
                </a:cubicBezTo>
                <a:cubicBezTo>
                  <a:pt x="8674159" y="4387246"/>
                  <a:pt x="8637746" y="4400431"/>
                  <a:pt x="8591312" y="4400431"/>
                </a:cubicBezTo>
                <a:cubicBezTo>
                  <a:pt x="8544481" y="4400431"/>
                  <a:pt x="8507869" y="4387049"/>
                  <a:pt x="8481477" y="4360285"/>
                </a:cubicBezTo>
                <a:cubicBezTo>
                  <a:pt x="8455085" y="4333521"/>
                  <a:pt x="8441889" y="4296345"/>
                  <a:pt x="8441889" y="4248757"/>
                </a:cubicBezTo>
                <a:lnTo>
                  <a:pt x="8441889" y="3716417"/>
                </a:lnTo>
                <a:close/>
                <a:moveTo>
                  <a:pt x="6188631" y="3716417"/>
                </a:moveTo>
                <a:lnTo>
                  <a:pt x="6528554" y="4223623"/>
                </a:lnTo>
                <a:lnTo>
                  <a:pt x="6528554" y="4589145"/>
                </a:lnTo>
                <a:lnTo>
                  <a:pt x="6798826" y="4589145"/>
                </a:lnTo>
                <a:lnTo>
                  <a:pt x="6798826" y="4223623"/>
                </a:lnTo>
                <a:lnTo>
                  <a:pt x="7138154" y="3716417"/>
                </a:lnTo>
                <a:lnTo>
                  <a:pt x="6840210" y="3716417"/>
                </a:lnTo>
                <a:lnTo>
                  <a:pt x="6664016" y="4010836"/>
                </a:lnTo>
                <a:lnTo>
                  <a:pt x="6488185" y="3716417"/>
                </a:lnTo>
                <a:close/>
                <a:moveTo>
                  <a:pt x="7569756" y="3701534"/>
                </a:moveTo>
                <a:cubicBezTo>
                  <a:pt x="7428071" y="3701534"/>
                  <a:pt x="7317542" y="3741222"/>
                  <a:pt x="7238167" y="3820597"/>
                </a:cubicBezTo>
                <a:cubicBezTo>
                  <a:pt x="7158792" y="3899972"/>
                  <a:pt x="7119104" y="4010898"/>
                  <a:pt x="7119104" y="4153376"/>
                </a:cubicBezTo>
                <a:cubicBezTo>
                  <a:pt x="7119104" y="4255373"/>
                  <a:pt x="7139146" y="4340305"/>
                  <a:pt x="7179231" y="4408170"/>
                </a:cubicBezTo>
                <a:cubicBezTo>
                  <a:pt x="7219315" y="4476036"/>
                  <a:pt x="7271604" y="4525645"/>
                  <a:pt x="7336096" y="4556998"/>
                </a:cubicBezTo>
                <a:cubicBezTo>
                  <a:pt x="7400588" y="4588351"/>
                  <a:pt x="7482047" y="4604028"/>
                  <a:pt x="7580471" y="4604028"/>
                </a:cubicBezTo>
                <a:cubicBezTo>
                  <a:pt x="7677309" y="4604028"/>
                  <a:pt x="7758172" y="4585871"/>
                  <a:pt x="7823061" y="4549557"/>
                </a:cubicBezTo>
                <a:cubicBezTo>
                  <a:pt x="7887950" y="4513243"/>
                  <a:pt x="7937560" y="4462443"/>
                  <a:pt x="7971889" y="4397157"/>
                </a:cubicBezTo>
                <a:cubicBezTo>
                  <a:pt x="8006219" y="4331871"/>
                  <a:pt x="8023384" y="4248230"/>
                  <a:pt x="8023384" y="4146233"/>
                </a:cubicBezTo>
                <a:cubicBezTo>
                  <a:pt x="8023384" y="4005739"/>
                  <a:pt x="7984093" y="3896499"/>
                  <a:pt x="7905512" y="3818513"/>
                </a:cubicBezTo>
                <a:cubicBezTo>
                  <a:pt x="7826931" y="3740527"/>
                  <a:pt x="7715012" y="3701534"/>
                  <a:pt x="7569756" y="3701534"/>
                </a:cubicBezTo>
                <a:close/>
                <a:moveTo>
                  <a:pt x="3536811" y="1866186"/>
                </a:moveTo>
                <a:lnTo>
                  <a:pt x="3633140" y="2179915"/>
                </a:lnTo>
                <a:lnTo>
                  <a:pt x="3441487" y="2179915"/>
                </a:lnTo>
                <a:close/>
                <a:moveTo>
                  <a:pt x="5125403" y="1639967"/>
                </a:moveTo>
                <a:lnTo>
                  <a:pt x="5125403" y="2512695"/>
                </a:lnTo>
                <a:lnTo>
                  <a:pt x="5395079" y="2512695"/>
                </a:lnTo>
                <a:lnTo>
                  <a:pt x="5395079" y="2299731"/>
                </a:lnTo>
                <a:lnTo>
                  <a:pt x="5534410" y="2153787"/>
                </a:lnTo>
                <a:lnTo>
                  <a:pt x="5718417" y="2512695"/>
                </a:lnTo>
                <a:lnTo>
                  <a:pt x="6050518" y="2512695"/>
                </a:lnTo>
                <a:lnTo>
                  <a:pt x="5717757" y="1969379"/>
                </a:lnTo>
                <a:lnTo>
                  <a:pt x="6036230" y="1639967"/>
                </a:lnTo>
                <a:lnTo>
                  <a:pt x="5677564" y="1639967"/>
                </a:lnTo>
                <a:lnTo>
                  <a:pt x="5395079" y="1969770"/>
                </a:lnTo>
                <a:lnTo>
                  <a:pt x="5395079" y="1639967"/>
                </a:lnTo>
                <a:close/>
                <a:moveTo>
                  <a:pt x="4106823" y="1639967"/>
                </a:moveTo>
                <a:lnTo>
                  <a:pt x="4106823" y="2512695"/>
                </a:lnTo>
                <a:lnTo>
                  <a:pt x="4360426" y="2512695"/>
                </a:lnTo>
                <a:lnTo>
                  <a:pt x="4360426" y="2033506"/>
                </a:lnTo>
                <a:lnTo>
                  <a:pt x="4687252" y="2512695"/>
                </a:lnTo>
                <a:lnTo>
                  <a:pt x="4941451" y="2512695"/>
                </a:lnTo>
                <a:lnTo>
                  <a:pt x="4941451" y="1639967"/>
                </a:lnTo>
                <a:lnTo>
                  <a:pt x="4687252" y="1639967"/>
                </a:lnTo>
                <a:lnTo>
                  <a:pt x="4687252" y="2122803"/>
                </a:lnTo>
                <a:lnTo>
                  <a:pt x="4358640" y="1639967"/>
                </a:lnTo>
                <a:close/>
                <a:moveTo>
                  <a:pt x="3393043" y="1639967"/>
                </a:moveTo>
                <a:lnTo>
                  <a:pt x="3065026" y="2512695"/>
                </a:lnTo>
                <a:lnTo>
                  <a:pt x="3340377" y="2512695"/>
                </a:lnTo>
                <a:lnTo>
                  <a:pt x="3382914" y="2368630"/>
                </a:lnTo>
                <a:lnTo>
                  <a:pt x="3689081" y="2368630"/>
                </a:lnTo>
                <a:lnTo>
                  <a:pt x="3732743" y="2512695"/>
                </a:lnTo>
                <a:lnTo>
                  <a:pt x="4015145" y="2512695"/>
                </a:lnTo>
                <a:lnTo>
                  <a:pt x="3687202" y="1639967"/>
                </a:lnTo>
                <a:close/>
                <a:moveTo>
                  <a:pt x="2134553" y="1639967"/>
                </a:moveTo>
                <a:lnTo>
                  <a:pt x="2134553" y="2512695"/>
                </a:lnTo>
                <a:lnTo>
                  <a:pt x="2404229" y="2512695"/>
                </a:lnTo>
                <a:lnTo>
                  <a:pt x="2404229" y="2159675"/>
                </a:lnTo>
                <a:lnTo>
                  <a:pt x="2698909" y="2159675"/>
                </a:lnTo>
                <a:lnTo>
                  <a:pt x="2698909" y="2512695"/>
                </a:lnTo>
                <a:lnTo>
                  <a:pt x="2969776" y="2512695"/>
                </a:lnTo>
                <a:lnTo>
                  <a:pt x="2969776" y="1639967"/>
                </a:lnTo>
                <a:lnTo>
                  <a:pt x="2698909" y="1639967"/>
                </a:lnTo>
                <a:lnTo>
                  <a:pt x="2698909" y="1945362"/>
                </a:lnTo>
                <a:lnTo>
                  <a:pt x="2404229" y="1945362"/>
                </a:lnTo>
                <a:lnTo>
                  <a:pt x="2404229" y="1639967"/>
                </a:lnTo>
                <a:close/>
                <a:moveTo>
                  <a:pt x="1195745" y="1639967"/>
                </a:moveTo>
                <a:lnTo>
                  <a:pt x="1195745" y="1855470"/>
                </a:lnTo>
                <a:lnTo>
                  <a:pt x="1470779" y="1855470"/>
                </a:lnTo>
                <a:lnTo>
                  <a:pt x="1470779" y="2512695"/>
                </a:lnTo>
                <a:lnTo>
                  <a:pt x="1740456" y="2512695"/>
                </a:lnTo>
                <a:lnTo>
                  <a:pt x="1740456" y="1855470"/>
                </a:lnTo>
                <a:lnTo>
                  <a:pt x="2015490" y="1855470"/>
                </a:lnTo>
                <a:lnTo>
                  <a:pt x="2015490" y="1639967"/>
                </a:lnTo>
                <a:close/>
                <a:moveTo>
                  <a:pt x="0" y="0"/>
                </a:moveTo>
                <a:lnTo>
                  <a:pt x="12192000" y="0"/>
                </a:lnTo>
                <a:lnTo>
                  <a:pt x="12192000" y="6858000"/>
                </a:lnTo>
                <a:lnTo>
                  <a:pt x="0" y="6858000"/>
                </a:lnTo>
                <a:close/>
              </a:path>
            </a:pathLst>
          </a:custGeom>
          <a:solidFill>
            <a:schemeClr val="tx1">
              <a:alpha val="66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9600" dirty="0">
              <a:latin typeface="Arial Black" panose="020B0A04020102020204" pitchFamily="34" charset="0"/>
            </a:endParaRPr>
          </a:p>
        </p:txBody>
      </p:sp>
    </p:spTree>
    <p:extLst>
      <p:ext uri="{BB962C8B-B14F-4D97-AF65-F5344CB8AC3E}">
        <p14:creationId xmlns:p14="http://schemas.microsoft.com/office/powerpoint/2010/main" val="38932862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8365" y="-176463"/>
            <a:ext cx="12610365" cy="7700211"/>
          </a:xfrm>
        </p:spPr>
      </p:pic>
      <p:sp>
        <p:nvSpPr>
          <p:cNvPr id="11" name="Rounded Rectangle 10"/>
          <p:cNvSpPr/>
          <p:nvPr/>
        </p:nvSpPr>
        <p:spPr>
          <a:xfrm>
            <a:off x="192505" y="1828800"/>
            <a:ext cx="11534273" cy="5029200"/>
          </a:xfrm>
          <a:prstGeom prst="round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
            </a:pPr>
            <a:r>
              <a:rPr lang="en-US" sz="2800" dirty="0" smtClean="0">
                <a:solidFill>
                  <a:schemeClr val="tx2">
                    <a:lumMod val="50000"/>
                  </a:schemeClr>
                </a:solidFill>
              </a:rPr>
              <a:t>Define the Chessboard</a:t>
            </a:r>
          </a:p>
          <a:p>
            <a:pPr marL="457200" indent="-457200">
              <a:buFont typeface="Wingdings" panose="05000000000000000000" pitchFamily="2" charset="2"/>
              <a:buChar char="§"/>
            </a:pPr>
            <a:r>
              <a:rPr lang="en-US" sz="2800" dirty="0" smtClean="0">
                <a:solidFill>
                  <a:schemeClr val="tx2">
                    <a:lumMod val="50000"/>
                  </a:schemeClr>
                </a:solidFill>
              </a:rPr>
              <a:t>Initialize the Chessboard</a:t>
            </a:r>
          </a:p>
          <a:p>
            <a:pPr marL="457200" indent="-457200">
              <a:buFont typeface="Wingdings" panose="05000000000000000000" pitchFamily="2" charset="2"/>
              <a:buChar char="§"/>
            </a:pPr>
            <a:r>
              <a:rPr lang="en-US" sz="2800" dirty="0" smtClean="0">
                <a:solidFill>
                  <a:schemeClr val="tx2">
                    <a:lumMod val="50000"/>
                  </a:schemeClr>
                </a:solidFill>
              </a:rPr>
              <a:t>Implement Chess Piece Representation</a:t>
            </a:r>
          </a:p>
          <a:p>
            <a:pPr marL="457200" indent="-457200">
              <a:buFont typeface="Wingdings" panose="05000000000000000000" pitchFamily="2" charset="2"/>
              <a:buChar char="§"/>
            </a:pPr>
            <a:r>
              <a:rPr lang="en-US" sz="2800" dirty="0" smtClean="0">
                <a:solidFill>
                  <a:schemeClr val="tx2">
                    <a:lumMod val="50000"/>
                  </a:schemeClr>
                </a:solidFill>
              </a:rPr>
              <a:t>Move Validation</a:t>
            </a:r>
          </a:p>
          <a:p>
            <a:pPr marL="457200" indent="-457200">
              <a:buFont typeface="Wingdings" panose="05000000000000000000" pitchFamily="2" charset="2"/>
              <a:buChar char="§"/>
            </a:pPr>
            <a:r>
              <a:rPr lang="en-US" sz="2800" dirty="0" smtClean="0">
                <a:solidFill>
                  <a:schemeClr val="tx2">
                    <a:lumMod val="50000"/>
                  </a:schemeClr>
                </a:solidFill>
              </a:rPr>
              <a:t>Player Turns</a:t>
            </a:r>
          </a:p>
          <a:p>
            <a:pPr marL="457200" indent="-457200">
              <a:buFont typeface="Wingdings" panose="05000000000000000000" pitchFamily="2" charset="2"/>
              <a:buChar char="§"/>
            </a:pPr>
            <a:r>
              <a:rPr lang="en-US" sz="2800" dirty="0" smtClean="0">
                <a:solidFill>
                  <a:schemeClr val="tx2">
                    <a:lumMod val="50000"/>
                  </a:schemeClr>
                </a:solidFill>
              </a:rPr>
              <a:t>Display the Chessboard</a:t>
            </a:r>
          </a:p>
          <a:p>
            <a:pPr marL="457200" indent="-457200">
              <a:buFont typeface="Wingdings" panose="05000000000000000000" pitchFamily="2" charset="2"/>
              <a:buChar char="§"/>
            </a:pPr>
            <a:r>
              <a:rPr lang="en-US" sz="2800" dirty="0" smtClean="0">
                <a:solidFill>
                  <a:schemeClr val="tx2">
                    <a:lumMod val="50000"/>
                  </a:schemeClr>
                </a:solidFill>
              </a:rPr>
              <a:t>Handle Special Rules</a:t>
            </a:r>
          </a:p>
          <a:p>
            <a:pPr marL="457200" indent="-457200">
              <a:buFont typeface="Wingdings" panose="05000000000000000000" pitchFamily="2" charset="2"/>
              <a:buChar char="§"/>
            </a:pPr>
            <a:r>
              <a:rPr lang="en-US" sz="2800" dirty="0" smtClean="0">
                <a:solidFill>
                  <a:schemeClr val="tx2">
                    <a:lumMod val="50000"/>
                  </a:schemeClr>
                </a:solidFill>
              </a:rPr>
              <a:t>Game Loop</a:t>
            </a:r>
          </a:p>
          <a:p>
            <a:pPr marL="457200" indent="-457200">
              <a:buFont typeface="Wingdings" panose="05000000000000000000" pitchFamily="2" charset="2"/>
              <a:buChar char="§"/>
            </a:pPr>
            <a:r>
              <a:rPr lang="en-US" sz="2800" dirty="0" smtClean="0">
                <a:solidFill>
                  <a:schemeClr val="tx2">
                    <a:lumMod val="50000"/>
                  </a:schemeClr>
                </a:solidFill>
              </a:rPr>
              <a:t>Win Loss Condition</a:t>
            </a:r>
          </a:p>
          <a:p>
            <a:pPr marL="457200" indent="-457200">
              <a:buFont typeface="Wingdings" panose="05000000000000000000" pitchFamily="2" charset="2"/>
              <a:buChar char="§"/>
            </a:pPr>
            <a:r>
              <a:rPr lang="en-US" sz="2800" dirty="0" smtClean="0">
                <a:solidFill>
                  <a:schemeClr val="tx2">
                    <a:lumMod val="50000"/>
                  </a:schemeClr>
                </a:solidFill>
              </a:rPr>
              <a:t>End The Game</a:t>
            </a:r>
          </a:p>
        </p:txBody>
      </p:sp>
      <p:sp>
        <p:nvSpPr>
          <p:cNvPr id="12" name="Rounded Rectangle 11"/>
          <p:cNvSpPr/>
          <p:nvPr/>
        </p:nvSpPr>
        <p:spPr>
          <a:xfrm>
            <a:off x="96252" y="978567"/>
            <a:ext cx="11726778" cy="850233"/>
          </a:xfrm>
          <a:prstGeom prst="roundRect">
            <a:avLst>
              <a:gd name="adj" fmla="val 500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dirty="0" smtClean="0">
                <a:solidFill>
                  <a:schemeClr val="tx2">
                    <a:lumMod val="50000"/>
                  </a:schemeClr>
                </a:solidFill>
                <a:latin typeface="Arial Black" panose="020B0A04020102020204" pitchFamily="34" charset="0"/>
              </a:rPr>
              <a:t>     Agenda</a:t>
            </a:r>
            <a:endParaRPr lang="en-IN" sz="4800" dirty="0">
              <a:solidFill>
                <a:schemeClr val="tx2">
                  <a:lumMod val="50000"/>
                </a:schemeClr>
              </a:solidFill>
              <a:latin typeface="Arial Black" panose="020B0A04020102020204" pitchFamily="34" charset="0"/>
            </a:endParaRPr>
          </a:p>
        </p:txBody>
      </p:sp>
    </p:spTree>
    <p:extLst>
      <p:ext uri="{BB962C8B-B14F-4D97-AF65-F5344CB8AC3E}">
        <p14:creationId xmlns:p14="http://schemas.microsoft.com/office/powerpoint/2010/main" val="7069927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5000"/>
            <a:lum/>
          </a:blip>
          <a:srcRect/>
          <a:stretch>
            <a:fillRect t="-6000" b="-6000"/>
          </a:stretch>
        </a:blipFill>
        <a:effectLst/>
      </p:bgPr>
    </p:bg>
    <p:spTree>
      <p:nvGrpSpPr>
        <p:cNvPr id="1" name=""/>
        <p:cNvGrpSpPr/>
        <p:nvPr/>
      </p:nvGrpSpPr>
      <p:grpSpPr>
        <a:xfrm>
          <a:off x="0" y="0"/>
          <a:ext cx="0" cy="0"/>
          <a:chOff x="0" y="0"/>
          <a:chExt cx="0" cy="0"/>
        </a:xfrm>
      </p:grpSpPr>
      <p:sp>
        <p:nvSpPr>
          <p:cNvPr id="6" name="TextBox 5"/>
          <p:cNvSpPr txBox="1"/>
          <p:nvPr/>
        </p:nvSpPr>
        <p:spPr>
          <a:xfrm>
            <a:off x="1" y="773723"/>
            <a:ext cx="12192000" cy="707886"/>
          </a:xfrm>
          <a:prstGeom prst="rect">
            <a:avLst/>
          </a:prstGeom>
          <a:noFill/>
        </p:spPr>
        <p:txBody>
          <a:bodyPr wrap="square" rtlCol="0">
            <a:spAutoFit/>
          </a:bodyPr>
          <a:lstStyle/>
          <a:p>
            <a:pPr algn="ctr"/>
            <a:r>
              <a:rPr lang="en-IN" sz="4000" dirty="0" smtClean="0">
                <a:latin typeface="Arial Black" panose="020B0A04020102020204" pitchFamily="34" charset="0"/>
              </a:rPr>
              <a:t>Synopsis</a:t>
            </a:r>
            <a:endParaRPr lang="en-IN" sz="4000" dirty="0">
              <a:latin typeface="Arial Black" panose="020B0A04020102020204" pitchFamily="34" charset="0"/>
            </a:endParaRPr>
          </a:p>
        </p:txBody>
      </p:sp>
      <p:sp>
        <p:nvSpPr>
          <p:cNvPr id="9" name="TextBox 8"/>
          <p:cNvSpPr txBox="1"/>
          <p:nvPr/>
        </p:nvSpPr>
        <p:spPr>
          <a:xfrm>
            <a:off x="0" y="2043276"/>
            <a:ext cx="12192001" cy="2523768"/>
          </a:xfrm>
          <a:prstGeom prst="rect">
            <a:avLst/>
          </a:prstGeom>
          <a:noFill/>
        </p:spPr>
        <p:txBody>
          <a:bodyPr wrap="square" rtlCol="0">
            <a:spAutoFit/>
          </a:bodyPr>
          <a:lstStyle/>
          <a:p>
            <a:pPr algn="ctr"/>
            <a:r>
              <a:rPr lang="en-US" sz="2800" dirty="0">
                <a:latin typeface="Bahnschrift SemiBold" panose="020B0502040204020203" pitchFamily="34" charset="0"/>
              </a:rPr>
              <a:t>This code is an implementation of a simple command-line chess game in C. It allows two players to take turns making moves on an 8x8 chessboard. The code defines various chess pieces (pawn, rook, horse, camel, king, and queen) and provides functionality for player turns, piece movements, and checking for valid moves.</a:t>
            </a:r>
            <a:endParaRPr lang="en-IN" sz="2800" dirty="0">
              <a:latin typeface="Bahnschrift SemiBold" panose="020B0502040204020203" pitchFamily="34" charset="0"/>
            </a:endParaRPr>
          </a:p>
          <a:p>
            <a:pPr algn="ctr"/>
            <a:endParaRPr lang="en-IN" dirty="0"/>
          </a:p>
        </p:txBody>
      </p:sp>
    </p:spTree>
    <p:extLst>
      <p:ext uri="{BB962C8B-B14F-4D97-AF65-F5344CB8AC3E}">
        <p14:creationId xmlns:p14="http://schemas.microsoft.com/office/powerpoint/2010/main" val="41408929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5000"/>
            <a:lum/>
          </a:blip>
          <a:srcRect/>
          <a:stretch>
            <a:fillRect t="-6000" b="-6000"/>
          </a:stretch>
        </a:blipFill>
        <a:effectLst/>
      </p:bgPr>
    </p:bg>
    <p:spTree>
      <p:nvGrpSpPr>
        <p:cNvPr id="1" name=""/>
        <p:cNvGrpSpPr/>
        <p:nvPr/>
      </p:nvGrpSpPr>
      <p:grpSpPr>
        <a:xfrm>
          <a:off x="0" y="0"/>
          <a:ext cx="0" cy="0"/>
          <a:chOff x="0" y="0"/>
          <a:chExt cx="0" cy="0"/>
        </a:xfrm>
      </p:grpSpPr>
      <p:sp>
        <p:nvSpPr>
          <p:cNvPr id="6" name="TextBox 5"/>
          <p:cNvSpPr txBox="1"/>
          <p:nvPr/>
        </p:nvSpPr>
        <p:spPr>
          <a:xfrm>
            <a:off x="0" y="878191"/>
            <a:ext cx="12192000" cy="707886"/>
          </a:xfrm>
          <a:prstGeom prst="rect">
            <a:avLst/>
          </a:prstGeom>
          <a:noFill/>
        </p:spPr>
        <p:txBody>
          <a:bodyPr wrap="square" rtlCol="0">
            <a:spAutoFit/>
          </a:bodyPr>
          <a:lstStyle/>
          <a:p>
            <a:pPr algn="ctr"/>
            <a:r>
              <a:rPr lang="en-US" sz="4000" dirty="0" smtClean="0">
                <a:latin typeface="Arial Black" panose="020B0A04020102020204" pitchFamily="34" charset="0"/>
              </a:rPr>
              <a:t>Technical Aspects</a:t>
            </a:r>
            <a:endParaRPr lang="en-IN" sz="4000" dirty="0">
              <a:latin typeface="Arial Black" panose="020B0A04020102020204" pitchFamily="34" charset="0"/>
            </a:endParaRPr>
          </a:p>
        </p:txBody>
      </p:sp>
      <p:sp>
        <p:nvSpPr>
          <p:cNvPr id="9" name="TextBox 8"/>
          <p:cNvSpPr txBox="1"/>
          <p:nvPr/>
        </p:nvSpPr>
        <p:spPr>
          <a:xfrm>
            <a:off x="849923" y="2403761"/>
            <a:ext cx="12019085" cy="2062103"/>
          </a:xfrm>
          <a:prstGeom prst="rect">
            <a:avLst/>
          </a:prstGeom>
          <a:noFill/>
        </p:spPr>
        <p:txBody>
          <a:bodyPr wrap="square" rtlCol="0">
            <a:spAutoFit/>
          </a:bodyPr>
          <a:lstStyle/>
          <a:p>
            <a:r>
              <a:rPr lang="en-US" sz="3200" dirty="0" smtClean="0">
                <a:latin typeface="Bahnschrift Condensed" panose="020B0502040204020203" pitchFamily="34" charset="0"/>
              </a:rPr>
              <a:t>Programming Language: C</a:t>
            </a:r>
          </a:p>
          <a:p>
            <a:endParaRPr lang="en-US" sz="3200" dirty="0" smtClean="0">
              <a:latin typeface="Bahnschrift Condensed" panose="020B0502040204020203" pitchFamily="34" charset="0"/>
            </a:endParaRPr>
          </a:p>
          <a:p>
            <a:r>
              <a:rPr lang="en-US" sz="3200" dirty="0" smtClean="0">
                <a:latin typeface="Bahnschrift Condensed" panose="020B0502040204020203" pitchFamily="34" charset="0"/>
              </a:rPr>
              <a:t>Data Structure: 2D Arrays</a:t>
            </a:r>
            <a:endParaRPr lang="en-US" sz="3200" dirty="0">
              <a:latin typeface="Bahnschrift Condensed" panose="020B0502040204020203" pitchFamily="34" charset="0"/>
            </a:endParaRPr>
          </a:p>
          <a:p>
            <a:endParaRPr lang="en-IN" sz="3200" dirty="0">
              <a:latin typeface="Bahnschrift Condensed" panose="020B0502040204020203" pitchFamily="34" charset="0"/>
            </a:endParaRPr>
          </a:p>
        </p:txBody>
      </p:sp>
    </p:spTree>
    <p:extLst>
      <p:ext uri="{BB962C8B-B14F-4D97-AF65-F5344CB8AC3E}">
        <p14:creationId xmlns:p14="http://schemas.microsoft.com/office/powerpoint/2010/main" val="37271316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8365" y="-176463"/>
            <a:ext cx="12610365" cy="7700211"/>
          </a:xfrm>
        </p:spPr>
      </p:pic>
      <p:sp>
        <p:nvSpPr>
          <p:cNvPr id="11" name="Rounded Rectangle 10"/>
          <p:cNvSpPr/>
          <p:nvPr/>
        </p:nvSpPr>
        <p:spPr>
          <a:xfrm>
            <a:off x="192505" y="1828800"/>
            <a:ext cx="11534273" cy="5029200"/>
          </a:xfrm>
          <a:prstGeom prst="round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3200" dirty="0" smtClean="0">
              <a:solidFill>
                <a:schemeClr val="tx1"/>
              </a:solidFill>
              <a:latin typeface="Bahnschrift SemiBold" panose="020B0502040204020203" pitchFamily="34" charset="0"/>
            </a:endParaRPr>
          </a:p>
          <a:p>
            <a:r>
              <a:rPr lang="en-US" sz="3200" dirty="0" smtClean="0">
                <a:solidFill>
                  <a:schemeClr val="tx1"/>
                </a:solidFill>
                <a:latin typeface="Bahnschrift SemiBold" panose="020B0502040204020203" pitchFamily="34" charset="0"/>
              </a:rPr>
              <a:t>The code includes standard C libraries for various purposes:</a:t>
            </a:r>
          </a:p>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&lt;</a:t>
            </a:r>
            <a:r>
              <a:rPr lang="en-US" sz="3200" dirty="0" err="1" smtClean="0">
                <a:solidFill>
                  <a:schemeClr val="tx1"/>
                </a:solidFill>
                <a:latin typeface="Bahnschrift SemiBold" panose="020B0502040204020203" pitchFamily="34" charset="0"/>
              </a:rPr>
              <a:t>stdio.h</a:t>
            </a:r>
            <a:r>
              <a:rPr lang="en-US" sz="3200" dirty="0" smtClean="0">
                <a:solidFill>
                  <a:schemeClr val="tx1"/>
                </a:solidFill>
                <a:latin typeface="Bahnschrift SemiBold" panose="020B0502040204020203" pitchFamily="34" charset="0"/>
              </a:rPr>
              <a:t>&gt; for standard input/output functions.</a:t>
            </a:r>
          </a:p>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&lt;</a:t>
            </a:r>
            <a:r>
              <a:rPr lang="en-US" sz="3200" dirty="0" err="1" smtClean="0">
                <a:solidFill>
                  <a:schemeClr val="tx1"/>
                </a:solidFill>
                <a:latin typeface="Bahnschrift SemiBold" panose="020B0502040204020203" pitchFamily="34" charset="0"/>
              </a:rPr>
              <a:t>stdlib.h</a:t>
            </a:r>
            <a:r>
              <a:rPr lang="en-US" sz="3200" dirty="0" smtClean="0">
                <a:solidFill>
                  <a:schemeClr val="tx1"/>
                </a:solidFill>
                <a:latin typeface="Bahnschrift SemiBold" panose="020B0502040204020203" pitchFamily="34" charset="0"/>
              </a:rPr>
              <a:t>&gt; for general utilities.</a:t>
            </a:r>
          </a:p>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&lt;</a:t>
            </a:r>
            <a:r>
              <a:rPr lang="en-US" sz="3200" dirty="0" err="1" smtClean="0">
                <a:solidFill>
                  <a:schemeClr val="tx1"/>
                </a:solidFill>
                <a:latin typeface="Bahnschrift SemiBold" panose="020B0502040204020203" pitchFamily="34" charset="0"/>
              </a:rPr>
              <a:t>conio.h</a:t>
            </a:r>
            <a:r>
              <a:rPr lang="en-US" sz="3200" dirty="0" smtClean="0">
                <a:solidFill>
                  <a:schemeClr val="tx1"/>
                </a:solidFill>
                <a:latin typeface="Bahnschrift SemiBold" panose="020B0502040204020203" pitchFamily="34" charset="0"/>
              </a:rPr>
              <a:t>&gt; for console I/O functions, which are platform-specific and not part of the standard C library.</a:t>
            </a:r>
            <a:endParaRPr lang="en-IN" sz="3200" dirty="0">
              <a:solidFill>
                <a:schemeClr val="tx1"/>
              </a:solidFill>
              <a:latin typeface="Bahnschrift SemiBold" panose="020B0502040204020203" pitchFamily="34" charset="0"/>
            </a:endParaRPr>
          </a:p>
        </p:txBody>
      </p:sp>
      <p:sp>
        <p:nvSpPr>
          <p:cNvPr id="12" name="Rounded Rectangle 11"/>
          <p:cNvSpPr/>
          <p:nvPr/>
        </p:nvSpPr>
        <p:spPr>
          <a:xfrm>
            <a:off x="96252" y="978567"/>
            <a:ext cx="11726778" cy="850233"/>
          </a:xfrm>
          <a:prstGeom prst="roundRect">
            <a:avLst>
              <a:gd name="adj" fmla="val 500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dirty="0" smtClean="0">
                <a:solidFill>
                  <a:schemeClr val="tx2">
                    <a:lumMod val="50000"/>
                  </a:schemeClr>
                </a:solidFill>
                <a:latin typeface="Arial Black" panose="020B0A04020102020204" pitchFamily="34" charset="0"/>
              </a:rPr>
              <a:t>  </a:t>
            </a:r>
            <a:r>
              <a:rPr lang="en-US" sz="4800" b="1" dirty="0" smtClean="0">
                <a:solidFill>
                  <a:schemeClr val="tx1"/>
                </a:solidFill>
                <a:latin typeface="Arial Black" panose="020B0A04020102020204" pitchFamily="34" charset="0"/>
              </a:rPr>
              <a:t>Include Statements</a:t>
            </a:r>
            <a:endParaRPr lang="en-IN" sz="4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597729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8365" y="-176463"/>
            <a:ext cx="12610365" cy="7700211"/>
          </a:xfrm>
        </p:spPr>
      </p:pic>
      <p:sp>
        <p:nvSpPr>
          <p:cNvPr id="11" name="Rounded Rectangle 10"/>
          <p:cNvSpPr/>
          <p:nvPr/>
        </p:nvSpPr>
        <p:spPr>
          <a:xfrm>
            <a:off x="192505" y="1828800"/>
            <a:ext cx="11534273" cy="5029200"/>
          </a:xfrm>
          <a:prstGeom prst="round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b="1" dirty="0">
                <a:solidFill>
                  <a:schemeClr val="tx1"/>
                </a:solidFill>
                <a:latin typeface="Bahnschrift SemiBold" panose="020B0502040204020203" pitchFamily="34" charset="0"/>
              </a:rPr>
              <a:t> </a:t>
            </a:r>
            <a:r>
              <a:rPr lang="en-US" sz="3200" b="1" dirty="0" smtClean="0">
                <a:solidFill>
                  <a:schemeClr val="tx1"/>
                </a:solidFill>
                <a:latin typeface="Bahnschrift SemiBold" panose="020B0502040204020203" pitchFamily="34" charset="0"/>
              </a:rPr>
              <a:t>    </a:t>
            </a:r>
            <a:r>
              <a:rPr lang="en-US" sz="3200" b="1" dirty="0" err="1" smtClean="0">
                <a:solidFill>
                  <a:schemeClr val="tx1"/>
                </a:solidFill>
                <a:latin typeface="Bahnschrift SemiBold" panose="020B0502040204020203" pitchFamily="34" charset="0"/>
              </a:rPr>
              <a:t>Pwstatus</a:t>
            </a:r>
            <a:r>
              <a:rPr lang="en-US" sz="3200" b="1" dirty="0" smtClean="0">
                <a:solidFill>
                  <a:schemeClr val="tx1"/>
                </a:solidFill>
                <a:latin typeface="Bahnschrift SemiBold" panose="020B0502040204020203" pitchFamily="34" charset="0"/>
              </a:rPr>
              <a:t> and </a:t>
            </a:r>
            <a:r>
              <a:rPr lang="en-US" sz="3200" b="1" dirty="0" err="1" smtClean="0">
                <a:solidFill>
                  <a:schemeClr val="tx1"/>
                </a:solidFill>
                <a:latin typeface="Bahnschrift SemiBold" panose="020B0502040204020203" pitchFamily="34" charset="0"/>
              </a:rPr>
              <a:t>Pbstatus</a:t>
            </a:r>
            <a:r>
              <a:rPr lang="en-US" sz="3200" b="1" dirty="0" smtClean="0">
                <a:solidFill>
                  <a:schemeClr val="tx1"/>
                </a:solidFill>
                <a:latin typeface="Bahnschrift SemiBold" panose="020B0502040204020203" pitchFamily="34" charset="0"/>
              </a:rPr>
              <a:t> </a:t>
            </a:r>
            <a:r>
              <a:rPr lang="en-US" sz="3200" dirty="0" smtClean="0">
                <a:solidFill>
                  <a:schemeClr val="tx1"/>
                </a:solidFill>
                <a:latin typeface="Bahnschrift SemiBold" panose="020B0502040204020203" pitchFamily="34" charset="0"/>
              </a:rPr>
              <a:t>:</a:t>
            </a:r>
          </a:p>
          <a:p>
            <a:endParaRPr lang="en-US" sz="3200" dirty="0" smtClean="0">
              <a:solidFill>
                <a:schemeClr val="tx1"/>
              </a:solidFill>
              <a:latin typeface="Bahnschrift SemiBold" panose="020B0502040204020203" pitchFamily="34" charset="0"/>
            </a:endParaRPr>
          </a:p>
          <a:p>
            <a:pPr marL="571500" indent="-571500">
              <a:buFont typeface="Wingdings" panose="05000000000000000000" pitchFamily="2" charset="2"/>
              <a:buChar char="§"/>
            </a:pPr>
            <a:r>
              <a:rPr lang="en-US" sz="3200" dirty="0" smtClean="0">
                <a:solidFill>
                  <a:schemeClr val="tx1"/>
                </a:solidFill>
                <a:latin typeface="Bahnschrift SemiBold" panose="020B0502040204020203" pitchFamily="34" charset="0"/>
              </a:rPr>
              <a:t>Arrays that keep track of the number of moves made by white and black pawns, respectively.</a:t>
            </a:r>
          </a:p>
          <a:p>
            <a:pPr marL="571500" indent="-571500">
              <a:buFont typeface="Wingdings" panose="05000000000000000000" pitchFamily="2" charset="2"/>
              <a:buChar char="§"/>
            </a:pPr>
            <a:r>
              <a:rPr lang="en-US" sz="3200" dirty="0" smtClean="0">
                <a:solidFill>
                  <a:schemeClr val="tx1"/>
                </a:solidFill>
                <a:latin typeface="Bahnschrift SemiBold" panose="020B0502040204020203" pitchFamily="34" charset="0"/>
              </a:rPr>
              <a:t>board: A 2D array representing the chessboard and its initial configuration.</a:t>
            </a:r>
            <a:endParaRPr lang="en-IN" sz="3200" dirty="0">
              <a:solidFill>
                <a:schemeClr val="tx1"/>
              </a:solidFill>
              <a:latin typeface="Bahnschrift SemiBold" panose="020B0502040204020203" pitchFamily="34" charset="0"/>
            </a:endParaRPr>
          </a:p>
        </p:txBody>
      </p:sp>
      <p:sp>
        <p:nvSpPr>
          <p:cNvPr id="12" name="Rounded Rectangle 11"/>
          <p:cNvSpPr/>
          <p:nvPr/>
        </p:nvSpPr>
        <p:spPr>
          <a:xfrm>
            <a:off x="96252" y="978567"/>
            <a:ext cx="11726778" cy="850233"/>
          </a:xfrm>
          <a:prstGeom prst="roundRect">
            <a:avLst>
              <a:gd name="adj" fmla="val 500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chemeClr val="tx1"/>
                </a:solidFill>
                <a:latin typeface="Arial Black" panose="020B0A04020102020204" pitchFamily="34" charset="0"/>
              </a:rPr>
              <a:t>   Global Variable</a:t>
            </a:r>
            <a:endParaRPr lang="en-IN" sz="4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2816752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8365" y="-176463"/>
            <a:ext cx="12610365" cy="7700211"/>
          </a:xfrm>
        </p:spPr>
      </p:pic>
      <p:sp>
        <p:nvSpPr>
          <p:cNvPr id="11" name="Rounded Rectangle 10"/>
          <p:cNvSpPr/>
          <p:nvPr/>
        </p:nvSpPr>
        <p:spPr>
          <a:xfrm>
            <a:off x="192505" y="1828800"/>
            <a:ext cx="11534273" cy="5029200"/>
          </a:xfrm>
          <a:prstGeom prst="round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The main function is the entry point of the program. It controls the game flow.</a:t>
            </a:r>
          </a:p>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It initializes variables and displays a welcome message. A game loop runs until the user presses the Enter key (ASCII value 13).</a:t>
            </a:r>
          </a:p>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Within the loop, the code displays the current board, alternates between player 1 and player 2, and waits for the Enter key to continue</a:t>
            </a:r>
            <a:endParaRPr lang="en-IN" sz="3200" dirty="0">
              <a:solidFill>
                <a:schemeClr val="tx1"/>
              </a:solidFill>
              <a:latin typeface="Bahnschrift SemiBold" panose="020B0502040204020203" pitchFamily="34" charset="0"/>
            </a:endParaRPr>
          </a:p>
        </p:txBody>
      </p:sp>
      <p:sp>
        <p:nvSpPr>
          <p:cNvPr id="12" name="Rounded Rectangle 11"/>
          <p:cNvSpPr/>
          <p:nvPr/>
        </p:nvSpPr>
        <p:spPr>
          <a:xfrm>
            <a:off x="96252" y="978567"/>
            <a:ext cx="11726778" cy="850233"/>
          </a:xfrm>
          <a:prstGeom prst="roundRect">
            <a:avLst>
              <a:gd name="adj" fmla="val 500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chemeClr val="tx1"/>
                </a:solidFill>
                <a:latin typeface="Arial Black" panose="020B0A04020102020204" pitchFamily="34" charset="0"/>
              </a:rPr>
              <a:t>   Main Function </a:t>
            </a:r>
            <a:endParaRPr lang="en-IN" sz="4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42427966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8365" y="-176463"/>
            <a:ext cx="12610365" cy="7700211"/>
          </a:xfrm>
        </p:spPr>
      </p:pic>
      <p:sp>
        <p:nvSpPr>
          <p:cNvPr id="11" name="Rounded Rectangle 10"/>
          <p:cNvSpPr/>
          <p:nvPr/>
        </p:nvSpPr>
        <p:spPr>
          <a:xfrm>
            <a:off x="192505" y="1828800"/>
            <a:ext cx="11534273" cy="5029200"/>
          </a:xfrm>
          <a:prstGeom prst="round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 The code declares several functions to handle different aspects of the chess game.</a:t>
            </a:r>
          </a:p>
          <a:p>
            <a:pPr marL="457200" indent="-457200">
              <a:buFont typeface="Wingdings" panose="05000000000000000000" pitchFamily="2" charset="2"/>
              <a:buChar char="§"/>
            </a:pPr>
            <a:r>
              <a:rPr lang="en-US" sz="3200" dirty="0" smtClean="0">
                <a:solidFill>
                  <a:schemeClr val="tx1"/>
                </a:solidFill>
                <a:latin typeface="Bahnschrift SemiBold" panose="020B0502040204020203" pitchFamily="34" charset="0"/>
              </a:rPr>
              <a:t> These functions include displaying the board, handling piece movement, and checking available moves for each type of chess piece</a:t>
            </a:r>
            <a:endParaRPr lang="en-IN" sz="3200" dirty="0">
              <a:solidFill>
                <a:schemeClr val="tx1"/>
              </a:solidFill>
              <a:latin typeface="Bahnschrift SemiBold" panose="020B0502040204020203" pitchFamily="34" charset="0"/>
            </a:endParaRPr>
          </a:p>
        </p:txBody>
      </p:sp>
      <p:sp>
        <p:nvSpPr>
          <p:cNvPr id="12" name="Rounded Rectangle 11"/>
          <p:cNvSpPr/>
          <p:nvPr/>
        </p:nvSpPr>
        <p:spPr>
          <a:xfrm>
            <a:off x="96252" y="978567"/>
            <a:ext cx="11726778" cy="850233"/>
          </a:xfrm>
          <a:prstGeom prst="roundRect">
            <a:avLst>
              <a:gd name="adj" fmla="val 500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chemeClr val="tx1"/>
                </a:solidFill>
                <a:latin typeface="Arial Black" panose="020B0A04020102020204" pitchFamily="34" charset="0"/>
              </a:rPr>
              <a:t>   Display Function</a:t>
            </a:r>
            <a:endParaRPr lang="en-IN" sz="4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8044501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8365" y="-176463"/>
            <a:ext cx="12610365" cy="7700211"/>
          </a:xfrm>
        </p:spPr>
      </p:pic>
      <p:sp>
        <p:nvSpPr>
          <p:cNvPr id="11" name="Rounded Rectangle 10"/>
          <p:cNvSpPr/>
          <p:nvPr/>
        </p:nvSpPr>
        <p:spPr>
          <a:xfrm>
            <a:off x="192505" y="1828800"/>
            <a:ext cx="11534273" cy="5029200"/>
          </a:xfrm>
          <a:prstGeom prst="round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
            </a:pPr>
            <a:r>
              <a:rPr lang="en-US" sz="3200" dirty="0" smtClean="0">
                <a:solidFill>
                  <a:schemeClr val="tx1"/>
                </a:solidFill>
              </a:rPr>
              <a:t>The code declares several functions to handle different aspects of the chess game.</a:t>
            </a:r>
          </a:p>
          <a:p>
            <a:pPr marL="457200" indent="-457200">
              <a:buFont typeface="Wingdings" panose="05000000000000000000" pitchFamily="2" charset="2"/>
              <a:buChar char="§"/>
            </a:pPr>
            <a:r>
              <a:rPr lang="en-US" sz="3200" dirty="0" smtClean="0">
                <a:solidFill>
                  <a:schemeClr val="tx1"/>
                </a:solidFill>
              </a:rPr>
              <a:t>These functions include displaying the board, handling piece movement, and checking available moves for each type of chess piece</a:t>
            </a:r>
            <a:endParaRPr lang="en-IN" sz="3200" dirty="0">
              <a:solidFill>
                <a:schemeClr val="tx1"/>
              </a:solidFill>
            </a:endParaRPr>
          </a:p>
        </p:txBody>
      </p:sp>
      <p:sp>
        <p:nvSpPr>
          <p:cNvPr id="12" name="Rounded Rectangle 11"/>
          <p:cNvSpPr/>
          <p:nvPr/>
        </p:nvSpPr>
        <p:spPr>
          <a:xfrm>
            <a:off x="96252" y="978567"/>
            <a:ext cx="11726778" cy="850233"/>
          </a:xfrm>
          <a:prstGeom prst="roundRect">
            <a:avLst>
              <a:gd name="adj" fmla="val 500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chemeClr val="tx1"/>
                </a:solidFill>
                <a:latin typeface="Arial Black" panose="020B0A04020102020204" pitchFamily="34" charset="0"/>
              </a:rPr>
              <a:t>  Change Function</a:t>
            </a:r>
            <a:endParaRPr lang="en-IN" sz="4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3528844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500</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Bahnschrift Condensed</vt:lpstr>
      <vt:lpstr>Bahnschrift SemiBold</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Prajwal Joshi</dc:creator>
  <cp:lastModifiedBy>Prajwal Joshi</cp:lastModifiedBy>
  <cp:revision>16</cp:revision>
  <dcterms:created xsi:type="dcterms:W3CDTF">2023-11-07T15:50:01Z</dcterms:created>
  <dcterms:modified xsi:type="dcterms:W3CDTF">2023-11-08T03:06:05Z</dcterms:modified>
</cp:coreProperties>
</file>