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21"/>
  </p:notesMasterIdLst>
  <p:sldIdLst>
    <p:sldId id="260" r:id="rId2"/>
    <p:sldId id="271" r:id="rId3"/>
    <p:sldId id="313" r:id="rId4"/>
    <p:sldId id="314" r:id="rId5"/>
    <p:sldId id="315" r:id="rId6"/>
    <p:sldId id="272" r:id="rId7"/>
    <p:sldId id="305" r:id="rId8"/>
    <p:sldId id="306" r:id="rId9"/>
    <p:sldId id="307" r:id="rId10"/>
    <p:sldId id="308" r:id="rId11"/>
    <p:sldId id="309" r:id="rId12"/>
    <p:sldId id="316" r:id="rId13"/>
    <p:sldId id="310" r:id="rId14"/>
    <p:sldId id="311" r:id="rId15"/>
    <p:sldId id="317" r:id="rId16"/>
    <p:sldId id="303" r:id="rId17"/>
    <p:sldId id="312" r:id="rId18"/>
    <p:sldId id="302" r:id="rId19"/>
    <p:sldId id="304" r:id="rId20"/>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462" y="126"/>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1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15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7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01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3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111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p>
            <a:pPr lvl="0"/>
            <a:r>
              <a:rPr lang="en-US" dirty="0" smtClean="0"/>
              <a:t>Microservices Architecture and API</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1</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3</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Image Resize Service</a:t>
            </a:r>
            <a:endParaRPr dirty="0"/>
          </a:p>
        </p:txBody>
      </p:sp>
    </p:spTree>
    <p:extLst>
      <p:ext uri="{BB962C8B-B14F-4D97-AF65-F5344CB8AC3E}">
        <p14:creationId xmlns:p14="http://schemas.microsoft.com/office/powerpoint/2010/main" val="17199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3 Architecture</a:t>
            </a:r>
            <a:endParaRPr dirty="0"/>
          </a:p>
        </p:txBody>
      </p:sp>
      <p:sp>
        <p:nvSpPr>
          <p:cNvPr id="4" name="Rectangle 3"/>
          <p:cNvSpPr/>
          <p:nvPr/>
        </p:nvSpPr>
        <p:spPr>
          <a:xfrm>
            <a:off x="2887816" y="1165123"/>
            <a:ext cx="6809248" cy="40609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01781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639446"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72683" y="1303285"/>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208796" y="309877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078031" y="3305377"/>
            <a:ext cx="1482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195847" y="308005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088009" y="2854735"/>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344129" y="307042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078031" y="3640087"/>
            <a:ext cx="15609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6902348" y="3640087"/>
            <a:ext cx="13666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351471" y="374414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223091" y="3699897"/>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326308" y="2594791"/>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019885" y="4239548"/>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9985039" y="1165123"/>
            <a:ext cx="4198129"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smtClean="0"/>
              <a:t>S3: Simple Storage Service.  Cost effective permanent object storage.  Accessible by other AWS Services based on permissions and role assignments.</a:t>
            </a:r>
            <a:endParaRPr lang="en-GB" dirty="0"/>
          </a:p>
        </p:txBody>
      </p:sp>
      <p:sp>
        <p:nvSpPr>
          <p:cNvPr id="57" name="TextBox 56"/>
          <p:cNvSpPr txBox="1"/>
          <p:nvPr/>
        </p:nvSpPr>
        <p:spPr>
          <a:xfrm>
            <a:off x="579357" y="5613302"/>
            <a:ext cx="1360381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r>
              <a:rPr lang="en-GB" dirty="0" smtClean="0"/>
              <a:t>S3:  Same reasons as before, cost effective storage for objects.  As we are dealing with image files which should have very little interaction with multiple services in terms of editing or updating, block storage is not a required feature of the microservice.  This further reduces costs.</a:t>
            </a:r>
            <a:endParaRPr lang="en-GB" dirty="0"/>
          </a:p>
        </p:txBody>
      </p:sp>
      <p:pic>
        <p:nvPicPr>
          <p:cNvPr id="28" name="Picture 27"/>
          <p:cNvPicPr>
            <a:picLocks noChangeAspect="1"/>
          </p:cNvPicPr>
          <p:nvPr/>
        </p:nvPicPr>
        <p:blipFill>
          <a:blip r:embed="rId4"/>
          <a:stretch>
            <a:fillRect/>
          </a:stretch>
        </p:blipFill>
        <p:spPr>
          <a:xfrm>
            <a:off x="8459471" y="3098771"/>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rotWithShape="1">
          <a:blip r:embed="rId5"/>
          <a:srcRect l="-1" t="9556" r="7815"/>
          <a:stretch/>
        </p:blipFill>
        <p:spPr>
          <a:xfrm>
            <a:off x="5832474" y="3132085"/>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6902348" y="3305377"/>
            <a:ext cx="1366690" cy="8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224599" y="1308712"/>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sp>
        <p:nvSpPr>
          <p:cNvPr id="33" name="TextBox 32"/>
          <p:cNvSpPr txBox="1"/>
          <p:nvPr/>
        </p:nvSpPr>
        <p:spPr>
          <a:xfrm>
            <a:off x="579357" y="1165123"/>
            <a:ext cx="2118026"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automatically resizing a users profile image when it has been uploaded to an S3 bucket.  </a:t>
            </a:r>
          </a:p>
          <a:p>
            <a:endParaRPr lang="en-GB" dirty="0"/>
          </a:p>
          <a:p>
            <a:r>
              <a:rPr lang="en-GB" dirty="0" smtClean="0"/>
              <a:t>Useful to reduce demand on the S3 bucket and to reduce delay when displaying user images on the front end website.</a:t>
            </a:r>
          </a:p>
          <a:p>
            <a:endParaRPr lang="en-GB" dirty="0"/>
          </a:p>
          <a:p>
            <a:endParaRPr lang="en-GB" dirty="0"/>
          </a:p>
        </p:txBody>
      </p:sp>
      <p:sp>
        <p:nvSpPr>
          <p:cNvPr id="34" name="Rectangle 33"/>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6" name="Rectangle 35"/>
          <p:cNvSpPr/>
          <p:nvPr/>
        </p:nvSpPr>
        <p:spPr>
          <a:xfrm>
            <a:off x="9992381" y="1165123"/>
            <a:ext cx="4190787"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772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3 Lambda Code</a:t>
            </a:r>
            <a:endParaRPr lang="en-GB" dirty="0"/>
          </a:p>
        </p:txBody>
      </p:sp>
      <p:pic>
        <p:nvPicPr>
          <p:cNvPr id="2" name="Picture 1"/>
          <p:cNvPicPr>
            <a:picLocks noChangeAspect="1"/>
          </p:cNvPicPr>
          <p:nvPr/>
        </p:nvPicPr>
        <p:blipFill>
          <a:blip r:embed="rId2"/>
          <a:stretch>
            <a:fillRect/>
          </a:stretch>
        </p:blipFill>
        <p:spPr>
          <a:xfrm>
            <a:off x="1004878" y="1348581"/>
            <a:ext cx="9578178" cy="5901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934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4</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a:t>
            </a:r>
            <a:r>
              <a:rPr lang="en-US" smtClean="0"/>
              <a:t>Clearance Level</a:t>
            </a:r>
            <a:endParaRPr dirty="0"/>
          </a:p>
        </p:txBody>
      </p:sp>
    </p:spTree>
    <p:extLst>
      <p:ext uri="{BB962C8B-B14F-4D97-AF65-F5344CB8AC3E}">
        <p14:creationId xmlns:p14="http://schemas.microsoft.com/office/powerpoint/2010/main" val="12455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4 Architecture</a:t>
            </a:r>
            <a:endParaRPr dirty="0"/>
          </a:p>
        </p:txBody>
      </p:sp>
      <p:sp>
        <p:nvSpPr>
          <p:cNvPr id="4" name="Rectangle 3"/>
          <p:cNvSpPr/>
          <p:nvPr/>
        </p:nvSpPr>
        <p:spPr>
          <a:xfrm>
            <a:off x="2998424" y="1172497"/>
            <a:ext cx="7200086" cy="41221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28422"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75005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183291" y="1303285"/>
            <a:ext cx="115402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319404" y="3098771"/>
            <a:ext cx="791445"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337315" y="3305377"/>
            <a:ext cx="1418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61299" y="3084970"/>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53461" y="2859649"/>
            <a:ext cx="961125"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4737" y="3070426"/>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51" name="Rounded Rectangle 50"/>
          <p:cNvSpPr/>
          <p:nvPr/>
        </p:nvSpPr>
        <p:spPr>
          <a:xfrm>
            <a:off x="7462079" y="3744141"/>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88543" y="3734307"/>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6916" y="2721712"/>
            <a:ext cx="718774" cy="2661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GET</a:t>
            </a:r>
            <a:endParaRPr lang="en-GB" sz="800" dirty="0"/>
          </a:p>
        </p:txBody>
      </p:sp>
      <p:sp>
        <p:nvSpPr>
          <p:cNvPr id="55" name="Rounded Rectangle 54"/>
          <p:cNvSpPr/>
          <p:nvPr/>
        </p:nvSpPr>
        <p:spPr>
          <a:xfrm>
            <a:off x="3130493" y="4239548"/>
            <a:ext cx="1786539"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GET requests.  This will be the </a:t>
            </a:r>
            <a:r>
              <a:rPr lang="en-GB" sz="700" dirty="0" err="1" smtClean="0"/>
              <a:t>Employee_ID</a:t>
            </a:r>
            <a:r>
              <a:rPr lang="en-GB" sz="700" dirty="0" smtClean="0"/>
              <a:t> key field.</a:t>
            </a:r>
            <a:endParaRPr lang="en-GB" sz="700" dirty="0"/>
          </a:p>
        </p:txBody>
      </p:sp>
      <p:sp>
        <p:nvSpPr>
          <p:cNvPr id="56" name="TextBox 55"/>
          <p:cNvSpPr txBox="1"/>
          <p:nvPr/>
        </p:nvSpPr>
        <p:spPr>
          <a:xfrm>
            <a:off x="10572749" y="1172497"/>
            <a:ext cx="3565345" cy="41221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a:t>DynamoDB: NoSQL persistent, non-ephermal database.  Makes use of Json format to store records.</a:t>
            </a:r>
          </a:p>
        </p:txBody>
      </p:sp>
      <p:sp>
        <p:nvSpPr>
          <p:cNvPr id="57" name="TextBox 56"/>
          <p:cNvSpPr txBox="1"/>
          <p:nvPr/>
        </p:nvSpPr>
        <p:spPr>
          <a:xfrm>
            <a:off x="579357" y="5679587"/>
            <a:ext cx="1355873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endParaRPr lang="en-GB" dirty="0" smtClean="0"/>
          </a:p>
        </p:txBody>
      </p:sp>
      <p:pic>
        <p:nvPicPr>
          <p:cNvPr id="16" name="Picture 15"/>
          <p:cNvPicPr>
            <a:picLocks noChangeAspect="1"/>
          </p:cNvPicPr>
          <p:nvPr/>
        </p:nvPicPr>
        <p:blipFill rotWithShape="1">
          <a:blip r:embed="rId4"/>
          <a:srcRect l="-1" t="9556" r="7815"/>
          <a:stretch/>
        </p:blipFill>
        <p:spPr>
          <a:xfrm>
            <a:off x="5943082" y="3132085"/>
            <a:ext cx="853042"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7012956" y="3305377"/>
            <a:ext cx="1445135" cy="12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335206" y="1308712"/>
            <a:ext cx="2416647"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24" name="Picture 23"/>
          <p:cNvPicPr>
            <a:picLocks noChangeAspect="1"/>
          </p:cNvPicPr>
          <p:nvPr/>
        </p:nvPicPr>
        <p:blipFill>
          <a:blip r:embed="rId5"/>
          <a:stretch>
            <a:fillRect/>
          </a:stretch>
        </p:blipFill>
        <p:spPr>
          <a:xfrm>
            <a:off x="8642783" y="3064229"/>
            <a:ext cx="813860"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p:cNvSpPr txBox="1"/>
          <p:nvPr/>
        </p:nvSpPr>
        <p:spPr>
          <a:xfrm>
            <a:off x="579357" y="1165123"/>
            <a:ext cx="2118026" cy="440120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Delivery Leads/Project Managers to search for current employees who can be assigned to secure projects based on security level.</a:t>
            </a:r>
          </a:p>
          <a:p>
            <a:endParaRPr lang="en-GB" dirty="0"/>
          </a:p>
          <a:p>
            <a:r>
              <a:rPr lang="en-GB" dirty="0" smtClean="0"/>
              <a:t>Initially this is done on a per-employee basis but can also be used to search through multiple records based on defined criteria, such as Line Manager, physical location etc.</a:t>
            </a:r>
          </a:p>
          <a:p>
            <a:endParaRPr lang="en-GB" dirty="0"/>
          </a:p>
        </p:txBody>
      </p:sp>
      <p:sp>
        <p:nvSpPr>
          <p:cNvPr id="26" name="Rectangle 25"/>
          <p:cNvSpPr/>
          <p:nvPr/>
        </p:nvSpPr>
        <p:spPr>
          <a:xfrm>
            <a:off x="579357" y="1172497"/>
            <a:ext cx="2118026" cy="41221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4" name="Straight Arrow Connector 33"/>
          <p:cNvCxnSpPr/>
          <p:nvPr/>
        </p:nvCxnSpPr>
        <p:spPr>
          <a:xfrm flipH="1" flipV="1">
            <a:off x="7012956" y="3605793"/>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4276452" y="3608344"/>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46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4 Lambda Code</a:t>
            </a:r>
            <a:endParaRPr lang="en-GB" dirty="0"/>
          </a:p>
        </p:txBody>
      </p:sp>
      <p:pic>
        <p:nvPicPr>
          <p:cNvPr id="4" name="Picture 3"/>
          <p:cNvPicPr>
            <a:picLocks noChangeAspect="1"/>
          </p:cNvPicPr>
          <p:nvPr/>
        </p:nvPicPr>
        <p:blipFill>
          <a:blip r:embed="rId2"/>
          <a:stretch>
            <a:fillRect/>
          </a:stretch>
        </p:blipFill>
        <p:spPr>
          <a:xfrm>
            <a:off x="1019892" y="1258640"/>
            <a:ext cx="8971051" cy="6208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674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GB" dirty="0" smtClean="0"/>
              <a:t>Lots of lessons picked up throughout the programming of the API’s.</a:t>
            </a:r>
          </a:p>
          <a:p>
            <a:pPr marL="571500" indent="-342900">
              <a:buFont typeface="Arial" panose="020B0604020202020204" pitchFamily="34" charset="0"/>
              <a:buChar char="•"/>
            </a:pPr>
            <a:r>
              <a:rPr lang="en-GB" dirty="0" smtClean="0"/>
              <a:t>Idempotency needs to be accounted for when performing CRUD operations on DynamoDB;</a:t>
            </a:r>
          </a:p>
          <a:p>
            <a:pPr marL="571500" indent="-342900">
              <a:buFont typeface="Arial" panose="020B0604020202020204" pitchFamily="34" charset="0"/>
              <a:buChar char="•"/>
            </a:pPr>
            <a:r>
              <a:rPr lang="en-GB" dirty="0" smtClean="0"/>
              <a:t>Payloads should be done via Json as opposed to parsing arguments where possible, due to mandatory arguments being required when using a parser.  This caused issues when only sending key field information.</a:t>
            </a:r>
          </a:p>
          <a:p>
            <a:pPr marL="571500" indent="-342900">
              <a:buFont typeface="Arial" panose="020B0604020202020204" pitchFamily="34" charset="0"/>
              <a:buChar char="•"/>
            </a:pPr>
            <a:r>
              <a:rPr lang="en-GB" dirty="0" smtClean="0"/>
              <a:t>File handling is relatively straightforward but ideally, bucket names et. Al. should be variablised when possible to reduce wet code.  Typo’s in bucket name caused a lot of consternation and confusion when writing the API.</a:t>
            </a:r>
          </a:p>
          <a:p>
            <a:pPr marL="571500" indent="-342900">
              <a:buFont typeface="Arial" panose="020B0604020202020204" pitchFamily="34" charset="0"/>
              <a:buChar char="•"/>
            </a:pPr>
            <a:r>
              <a:rPr lang="en-GB" dirty="0" smtClean="0"/>
              <a:t>DynamoDB is not suited for regular searching and scanning of database records.  Alternatives such as RDS are better.</a:t>
            </a:r>
          </a:p>
          <a:p>
            <a:pPr marL="571500" indent="-342900">
              <a:buFont typeface="Arial" panose="020B0604020202020204" pitchFamily="34" charset="0"/>
              <a:buChar char="•"/>
            </a:pPr>
            <a:r>
              <a:rPr lang="en-GB" dirty="0" smtClean="0"/>
              <a:t>Code 200 returns are not always correct, code 200 indicates the endpoint was successfully hit by the API request, not that the function of the API was successful, additional code was required to handle exceptions.</a:t>
            </a:r>
            <a:endParaRPr lang="en-GB" dirty="0"/>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3" name="Text Placeholder 2"/>
          <p:cNvSpPr>
            <a:spLocks noGrp="1" noChangeArrowheads="1"/>
          </p:cNvSpPr>
          <p:nvPr>
            <p:ph type="body" idx="1"/>
          </p:nvPr>
        </p:nvSpPr>
        <p:spPr bwMode="auto">
          <a:xfrm>
            <a:off x="533400" y="1244948"/>
            <a:ext cx="5991226"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Akiwatkar</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 2020. </a:t>
            </a:r>
            <a:r>
              <a:rPr kumimoji="0" lang="en-US" altLang="en-US" sz="11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Simform</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https://www.simform.com/serverless-examples-aws-lambda-use-cases/#website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https://docs.aws.amazon.com/apigateway/latest/developerguide/lambda-proxy-binary-media.html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https://docs.aws.amazon.com/amazondynamodb/latest/developerguide/GettingStarted.Python.03.html#GettingStarted.Python.03.03</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https://aws.amazon.com/architecture/reference-architecture-diagrams/?whitepapers-main.sort-by=item.additionalFields.sortDate&amp;whitepapers-main.sort-order=desc&amp;awsf.whitepapers-tech-category=*all&amp;awsf.whitepapers-industries=*all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https://docs.aws.amazon.com/serverless-application-model/latest/developerguide/serverless-getting-started-hello-world.html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10 06 2021].</a:t>
            </a:r>
            <a:endParaRPr kumimoji="0" lang="en-GB" altLang="en-US" sz="1100" b="0" i="0" u="none" strike="noStrike" cap="none" normalizeH="0" baseline="0" dirty="0" smtClean="0">
              <a:ln>
                <a:noFill/>
              </a:ln>
              <a:solidFill>
                <a:schemeClr val="tx1"/>
              </a:solidFill>
              <a:effectLst/>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YouTube.com.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https://www.youtube.com/watch?v=vXiZO1c5Sk0 </a:t>
            </a:r>
            <a:endParaRPr lang="en-US" altLang="en-US" sz="1100" b="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pPr>
            <a:r>
              <a:rPr lang="en-US" altLang="en-US" sz="1100" b="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Burke, K., 2020.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flask-restful.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https://flask-restful.readthedocs.io/en/latest/quickstart.html#full-example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b="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b="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7315200" y="737116"/>
            <a:ext cx="6781800" cy="6863417"/>
          </a:xfrm>
          <a:prstGeom prst="rect">
            <a:avLst/>
          </a:prstGeom>
        </p:spPr>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YouTube.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https://www.youtube.com/watch?v=8zhv6GDSDE8</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Mckendrick</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J., 2021. ZDNet.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https://www.zdnet.com/article/special-report-what-is-low-code-no-code-a-guide-to-development-platforms/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https://docs.microsoft.com/en-us/azure/architecture/microservices/model/domain-analysis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07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Nash, J., 2019.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Pythonise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https://pythonise.com/series/learning-flask/flask-http-methods#patch-requests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02 06 2021</a:t>
            </a: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Safi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 2019.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obytes.com.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https://www.obytes.com/blog/image-resizing-on-the-fly-with-aws-lambda-api-gateway-and-s3-storage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SafiMed</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https://github.com/obytes/resize_s3_images/blob/master/resize_s3_images.py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2012.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https://stackoverflow.com/questions/10607468/how-to-reduce-the-image-file-size-using-pil</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2017.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https://stackoverflow.com/questions/43215889/downloading-a-file-from-an-s3-bucket-to-the-users-computer</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2018.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stackoverflow.com.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https://stackoverflow.com/questions/51048477/how-to-update-several-attributes-of-an-item-in-dynamodb-using-boto3</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Wilinski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R., 2020.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Dynobase</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https://dynobase.dev/dynamodb-python-with-boto3/#update-item</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Wizard, C.,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https://github.com/chief-wizard/serverless-python-image-resizing/blob/master/handler.py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endParaRPr lang="en-GB" altLang="en-US" sz="11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092177662"/>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Architecture</a:t>
                      </a:r>
                      <a:r>
                        <a:rPr lang="en-GB" sz="2400" b="0" i="0" u="none" strike="noStrike" cap="none" baseline="0" dirty="0" smtClean="0">
                          <a:solidFill>
                            <a:schemeClr val="dk1"/>
                          </a:solidFill>
                          <a:latin typeface="Arial"/>
                          <a:ea typeface="Arial"/>
                          <a:cs typeface="Arial"/>
                          <a:sym typeface="Arial"/>
                        </a:rPr>
                        <a:t> Overview</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Microservice 1</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2</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3</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4</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Architecture Overview</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Overview of complete system architecture and utilised AWS Services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System Overview Architecture</a:t>
            </a:r>
            <a:endParaRPr dirty="0"/>
          </a:p>
        </p:txBody>
      </p:sp>
      <p:sp>
        <p:nvSpPr>
          <p:cNvPr id="4" name="Rectangle 3"/>
          <p:cNvSpPr/>
          <p:nvPr/>
        </p:nvSpPr>
        <p:spPr>
          <a:xfrm>
            <a:off x="4186904" y="1393719"/>
            <a:ext cx="9706077"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6609991"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11312113"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4674175" y="153382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8090440" y="1533828"/>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4810288" y="307859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12240472" y="1521843"/>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7694416" y="3078591"/>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TextBox 55"/>
          <p:cNvSpPr txBox="1"/>
          <p:nvPr/>
        </p:nvSpPr>
        <p:spPr>
          <a:xfrm>
            <a:off x="579356" y="5516641"/>
            <a:ext cx="13313625"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Architecture Explanation</a:t>
            </a:r>
          </a:p>
          <a:p>
            <a:endParaRPr lang="en-GB" dirty="0" smtClean="0"/>
          </a:p>
          <a:p>
            <a:r>
              <a:rPr lang="en-GB" dirty="0" smtClean="0"/>
              <a:t>The system architecture makes use of Heroku as a PaaS to host the Flask RESTful API file, called App.py.  This can be communicated with via the different Test_API.py files, one for each Microservice.  The Flask RESTful then communicates with a DynamoDB, S3 bucket or with a Lambda function.  </a:t>
            </a:r>
            <a:endParaRPr lang="en-GB" dirty="0"/>
          </a:p>
          <a:p>
            <a:r>
              <a:rPr lang="en-GB" dirty="0" smtClean="0"/>
              <a:t>The Lambda Functions communicate with either the DynamoDB or the S3 Bucket depending on the function called by the API.  Response codes and JSON messages are returned to the user console. </a:t>
            </a:r>
          </a:p>
          <a:p>
            <a:endParaRPr lang="en-GB" dirty="0"/>
          </a:p>
          <a:p>
            <a:r>
              <a:rPr lang="en-GB" dirty="0" smtClean="0"/>
              <a:t>It </a:t>
            </a:r>
            <a:r>
              <a:rPr lang="en-GB" dirty="0"/>
              <a:t>should be stated that the majority of system integration for this architecture would occur from the front end user interface that would sit atop the architecture.  This again could be deployed via Heroku or hoisted on AWS itself</a:t>
            </a:r>
            <a:r>
              <a:rPr lang="en-GB" dirty="0" smtClean="0"/>
              <a:t>.</a:t>
            </a:r>
          </a:p>
        </p:txBody>
      </p:sp>
      <p:pic>
        <p:nvPicPr>
          <p:cNvPr id="25" name="Picture 24"/>
          <p:cNvPicPr>
            <a:picLocks noChangeAspect="1"/>
          </p:cNvPicPr>
          <p:nvPr/>
        </p:nvPicPr>
        <p:blipFill rotWithShape="1">
          <a:blip r:embed="rId6"/>
          <a:srcRect l="-1" t="9556" r="7815"/>
          <a:stretch/>
        </p:blipFill>
        <p:spPr>
          <a:xfrm>
            <a:off x="9355701" y="2301228"/>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p:cNvPicPr>
            <a:picLocks noChangeAspect="1"/>
          </p:cNvPicPr>
          <p:nvPr/>
        </p:nvPicPr>
        <p:blipFill rotWithShape="1">
          <a:blip r:embed="rId6"/>
          <a:srcRect l="-1" t="9556" r="7815"/>
          <a:stretch/>
        </p:blipFill>
        <p:spPr>
          <a:xfrm>
            <a:off x="9346546" y="391090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p:cNvPicPr>
            <a:picLocks noChangeAspect="1"/>
          </p:cNvPicPr>
          <p:nvPr/>
        </p:nvPicPr>
        <p:blipFill>
          <a:blip r:embed="rId7"/>
          <a:stretch>
            <a:fillRect/>
          </a:stretch>
        </p:blipFill>
        <p:spPr>
          <a:xfrm>
            <a:off x="12230904" y="2827997"/>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p:cNvPicPr>
            <a:picLocks noChangeAspect="1"/>
          </p:cNvPicPr>
          <p:nvPr/>
        </p:nvPicPr>
        <p:blipFill>
          <a:blip r:embed="rId7"/>
          <a:stretch>
            <a:fillRect/>
          </a:stretch>
        </p:blipFill>
        <p:spPr>
          <a:xfrm>
            <a:off x="12224904" y="4062775"/>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12224904" y="2383982"/>
            <a:ext cx="785250" cy="253916"/>
          </a:xfrm>
          <a:prstGeom prst="rect">
            <a:avLst/>
          </a:prstGeom>
          <a:noFill/>
        </p:spPr>
        <p:txBody>
          <a:bodyPr wrap="square" rtlCol="0">
            <a:spAutoFit/>
          </a:bodyPr>
          <a:lstStyle/>
          <a:p>
            <a:r>
              <a:rPr lang="en-GB" sz="1050" dirty="0" smtClean="0"/>
              <a:t>Employee</a:t>
            </a:r>
            <a:endParaRPr lang="en-GB" sz="1050" dirty="0"/>
          </a:p>
        </p:txBody>
      </p:sp>
      <p:sp>
        <p:nvSpPr>
          <p:cNvPr id="30" name="TextBox 29"/>
          <p:cNvSpPr txBox="1"/>
          <p:nvPr/>
        </p:nvSpPr>
        <p:spPr>
          <a:xfrm>
            <a:off x="11984861" y="3658107"/>
            <a:ext cx="1316544" cy="253916"/>
          </a:xfrm>
          <a:prstGeom prst="rect">
            <a:avLst/>
          </a:prstGeom>
          <a:noFill/>
        </p:spPr>
        <p:txBody>
          <a:bodyPr wrap="square" rtlCol="0">
            <a:spAutoFit/>
          </a:bodyPr>
          <a:lstStyle/>
          <a:p>
            <a:r>
              <a:rPr lang="en-GB" sz="1050" dirty="0"/>
              <a:t>c</a:t>
            </a:r>
            <a:r>
              <a:rPr lang="en-GB" sz="1050" dirty="0" smtClean="0"/>
              <a:t>etm67-profile-pic</a:t>
            </a:r>
            <a:endParaRPr lang="en-GB" sz="1050" dirty="0"/>
          </a:p>
        </p:txBody>
      </p:sp>
      <p:sp>
        <p:nvSpPr>
          <p:cNvPr id="31" name="TextBox 30"/>
          <p:cNvSpPr txBox="1"/>
          <p:nvPr/>
        </p:nvSpPr>
        <p:spPr>
          <a:xfrm>
            <a:off x="11789566" y="4910110"/>
            <a:ext cx="1608605" cy="253916"/>
          </a:xfrm>
          <a:prstGeom prst="rect">
            <a:avLst/>
          </a:prstGeom>
          <a:noFill/>
        </p:spPr>
        <p:txBody>
          <a:bodyPr wrap="square" rtlCol="0">
            <a:spAutoFit/>
          </a:bodyPr>
          <a:lstStyle/>
          <a:p>
            <a:r>
              <a:rPr lang="en-GB" sz="1050" dirty="0" smtClean="0"/>
              <a:t>cetm67-sec-documents</a:t>
            </a:r>
            <a:endParaRPr lang="en-GB" sz="1050" dirty="0"/>
          </a:p>
        </p:txBody>
      </p:sp>
      <p:sp>
        <p:nvSpPr>
          <p:cNvPr id="33" name="TextBox 32"/>
          <p:cNvSpPr txBox="1"/>
          <p:nvPr/>
        </p:nvSpPr>
        <p:spPr>
          <a:xfrm>
            <a:off x="9054132" y="3124597"/>
            <a:ext cx="1452457" cy="253916"/>
          </a:xfrm>
          <a:prstGeom prst="rect">
            <a:avLst/>
          </a:prstGeom>
          <a:noFill/>
        </p:spPr>
        <p:txBody>
          <a:bodyPr wrap="square" rtlCol="0">
            <a:spAutoFit/>
          </a:bodyPr>
          <a:lstStyle/>
          <a:p>
            <a:r>
              <a:rPr lang="en-GB" sz="1050" dirty="0" smtClean="0"/>
              <a:t>secureAccountCheck</a:t>
            </a:r>
            <a:endParaRPr lang="en-GB" sz="1050" dirty="0"/>
          </a:p>
        </p:txBody>
      </p:sp>
      <p:sp>
        <p:nvSpPr>
          <p:cNvPr id="34" name="TextBox 33"/>
          <p:cNvSpPr txBox="1"/>
          <p:nvPr/>
        </p:nvSpPr>
        <p:spPr>
          <a:xfrm>
            <a:off x="9204742" y="4753547"/>
            <a:ext cx="1452457" cy="253916"/>
          </a:xfrm>
          <a:prstGeom prst="rect">
            <a:avLst/>
          </a:prstGeom>
          <a:noFill/>
        </p:spPr>
        <p:txBody>
          <a:bodyPr wrap="square" rtlCol="0">
            <a:spAutoFit/>
          </a:bodyPr>
          <a:lstStyle/>
          <a:p>
            <a:r>
              <a:rPr lang="en-GB" sz="1050" dirty="0" smtClean="0"/>
              <a:t>resizeProfilePic</a:t>
            </a:r>
            <a:endParaRPr lang="en-GB" sz="1050" dirty="0"/>
          </a:p>
        </p:txBody>
      </p:sp>
      <p:sp>
        <p:nvSpPr>
          <p:cNvPr id="35" name="TextBox 34"/>
          <p:cNvSpPr txBox="1"/>
          <p:nvPr/>
        </p:nvSpPr>
        <p:spPr>
          <a:xfrm>
            <a:off x="7764421" y="4014665"/>
            <a:ext cx="627777" cy="253916"/>
          </a:xfrm>
          <a:prstGeom prst="rect">
            <a:avLst/>
          </a:prstGeom>
          <a:noFill/>
        </p:spPr>
        <p:txBody>
          <a:bodyPr wrap="square" rtlCol="0">
            <a:spAutoFit/>
          </a:bodyPr>
          <a:lstStyle/>
          <a:p>
            <a:r>
              <a:rPr lang="en-GB" sz="1050" dirty="0" smtClean="0"/>
              <a:t>App.py</a:t>
            </a:r>
            <a:endParaRPr lang="en-GB" sz="1050" dirty="0"/>
          </a:p>
        </p:txBody>
      </p:sp>
      <p:cxnSp>
        <p:nvCxnSpPr>
          <p:cNvPr id="36" name="Straight Arrow Connector 35"/>
          <p:cNvCxnSpPr/>
          <p:nvPr/>
        </p:nvCxnSpPr>
        <p:spPr>
          <a:xfrm>
            <a:off x="6027583" y="336744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10679629" y="3363752"/>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H="1">
            <a:off x="6027583"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10657199"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579356" y="1526455"/>
            <a:ext cx="3425407" cy="34009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Architecture Scenario</a:t>
            </a:r>
          </a:p>
          <a:p>
            <a:endParaRPr lang="en-GB" sz="1200" dirty="0"/>
          </a:p>
          <a:p>
            <a:r>
              <a:rPr lang="en-GB" sz="1200" dirty="0" smtClean="0"/>
              <a:t>This architecture is designed to support the BAE Onboarding tool developed for CETM65 and DXC’s British Aerospace Engineering account.</a:t>
            </a:r>
          </a:p>
          <a:p>
            <a:endParaRPr lang="en-GB" sz="1200" dirty="0"/>
          </a:p>
          <a:p>
            <a:r>
              <a:rPr lang="en-GB" sz="1200" dirty="0" smtClean="0"/>
              <a:t>It’s purpose and stated aim is to allow the simple tracking of the onboarding status of new team members to the project, including visibility on the individual team members security clearance level as well as their DXC employee details.</a:t>
            </a:r>
          </a:p>
          <a:p>
            <a:endParaRPr lang="en-GB" sz="1200" dirty="0" smtClean="0"/>
          </a:p>
          <a:p>
            <a:r>
              <a:rPr lang="en-GB" sz="1200" dirty="0" smtClean="0"/>
              <a:t>There is room for expansion of the architecture to serve DXC as a whole, across multiple project teams and regions.</a:t>
            </a:r>
          </a:p>
          <a:p>
            <a:endParaRPr lang="en-GB" sz="1100" dirty="0"/>
          </a:p>
        </p:txBody>
      </p:sp>
      <p:sp>
        <p:nvSpPr>
          <p:cNvPr id="47" name="Rectangle 46"/>
          <p:cNvSpPr/>
          <p:nvPr/>
        </p:nvSpPr>
        <p:spPr>
          <a:xfrm>
            <a:off x="579356" y="1393719"/>
            <a:ext cx="3425407" cy="39666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9319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36728" y="2057399"/>
            <a:ext cx="4114800" cy="5121276"/>
          </a:xfrm>
        </p:spPr>
        <p:txBody>
          <a:bodyPr/>
          <a:lstStyle/>
          <a:p>
            <a:r>
              <a:rPr lang="en-GB" u="sng" dirty="0" smtClean="0"/>
              <a:t>Heroku</a:t>
            </a:r>
          </a:p>
          <a:p>
            <a:pPr>
              <a:buFont typeface="Arial" panose="020B0604020202020204" pitchFamily="34" charset="0"/>
              <a:buChar char="•"/>
            </a:pPr>
            <a:r>
              <a:rPr lang="en-GB" sz="1400" b="0" dirty="0" smtClean="0"/>
              <a:t>Heroku was chosen as the deployment/hosting approach for the application for a number of reasons.</a:t>
            </a:r>
          </a:p>
          <a:p>
            <a:pPr>
              <a:buFont typeface="Arial" panose="020B0604020202020204" pitchFamily="34" charset="0"/>
              <a:buChar char="•"/>
            </a:pPr>
            <a:r>
              <a:rPr lang="en-GB" sz="1400" b="0" dirty="0" smtClean="0"/>
              <a:t>The primary reason being one of familiarity of how Heroku works and the deployment steps needed.</a:t>
            </a:r>
          </a:p>
          <a:p>
            <a:pPr>
              <a:buFont typeface="Arial" panose="020B0604020202020204" pitchFamily="34" charset="0"/>
              <a:buChar char="•"/>
            </a:pPr>
            <a:r>
              <a:rPr lang="en-GB" sz="1400" b="0" dirty="0" smtClean="0"/>
              <a:t>In addition, Heroku removed the requirement of managing an EC2 instance to host the files as it is PaaS.</a:t>
            </a:r>
          </a:p>
          <a:p>
            <a:pPr>
              <a:buFont typeface="Arial" panose="020B0604020202020204" pitchFamily="34" charset="0"/>
              <a:buChar char="•"/>
            </a:pPr>
            <a:r>
              <a:rPr lang="en-GB" sz="1400" b="0" dirty="0" smtClean="0"/>
              <a:t>In terms of scale, large scale deployment of the architecture may not be suitable for Heroku and an alternative such as API Gateway coupled with Lambda functions or EC2 instances should be considered.  However, for the requirements of this system.  Heroku was suitable and met all requirements.</a:t>
            </a:r>
            <a:endParaRPr lang="en-GB" sz="1400" b="0" dirty="0"/>
          </a:p>
        </p:txBody>
      </p:sp>
      <p:sp>
        <p:nvSpPr>
          <p:cNvPr id="3" name="Text Placeholder 2"/>
          <p:cNvSpPr>
            <a:spLocks noGrp="1"/>
          </p:cNvSpPr>
          <p:nvPr>
            <p:ph type="body" idx="2"/>
          </p:nvPr>
        </p:nvSpPr>
        <p:spPr>
          <a:xfrm>
            <a:off x="8019278" y="2047872"/>
            <a:ext cx="4114800" cy="5121276"/>
          </a:xfrm>
        </p:spPr>
        <p:txBody>
          <a:bodyPr/>
          <a:lstStyle/>
          <a:p>
            <a:r>
              <a:rPr lang="en-GB" u="sng" dirty="0" smtClean="0"/>
              <a:t>Flask RESTful</a:t>
            </a:r>
          </a:p>
          <a:p>
            <a:pPr marL="571500" indent="-342900">
              <a:buFont typeface="Arial" panose="020B0604020202020204" pitchFamily="34" charset="0"/>
              <a:buChar char="•"/>
            </a:pPr>
            <a:r>
              <a:rPr lang="en-GB" sz="1400" b="0" dirty="0" smtClean="0"/>
              <a:t>Flask RESTful API was chosen as the method to code the API calls and responses primarily due to experience and familiarity with this approach.</a:t>
            </a:r>
          </a:p>
          <a:p>
            <a:pPr marL="571500" indent="-342900">
              <a:buFont typeface="Arial" panose="020B0604020202020204" pitchFamily="34" charset="0"/>
              <a:buChar char="•"/>
            </a:pPr>
            <a:r>
              <a:rPr lang="en-GB" sz="1400" b="0" dirty="0" smtClean="0"/>
              <a:t>API Gateway could also have been used, along with Postman to test the resulting API calls, however, due to time constraints and the new exposure to API tools and technologies, alongside new exposure to AWS and Cloud technology in the depth and use case that the author has been using, it was preferable to go with familiar technologies and techniques.</a:t>
            </a:r>
          </a:p>
          <a:p>
            <a:pPr marL="571500" indent="-342900">
              <a:buFont typeface="Arial" panose="020B0604020202020204" pitchFamily="34" charset="0"/>
              <a:buChar char="•"/>
            </a:pPr>
            <a:r>
              <a:rPr lang="en-GB" sz="1400" b="0" dirty="0" smtClean="0"/>
              <a:t>Flask Restful also allows more control over the code with testing and debugging as the code can be run locally on a computer and wont incur charges via the AWS cloud services.</a:t>
            </a:r>
            <a:endParaRPr lang="en-GB" sz="1400" b="0" dirty="0"/>
          </a:p>
        </p:txBody>
      </p:sp>
      <p:sp>
        <p:nvSpPr>
          <p:cNvPr id="5" name="Title 4"/>
          <p:cNvSpPr>
            <a:spLocks noGrp="1"/>
          </p:cNvSpPr>
          <p:nvPr>
            <p:ph type="title"/>
          </p:nvPr>
        </p:nvSpPr>
        <p:spPr/>
        <p:txBody>
          <a:bodyPr/>
          <a:lstStyle/>
          <a:p>
            <a:r>
              <a:rPr lang="en-GB" dirty="0" smtClean="0"/>
              <a:t>Justification of Hosting Choices	</a:t>
            </a:r>
            <a:endParaRPr lang="en-GB" dirty="0"/>
          </a:p>
        </p:txBody>
      </p:sp>
      <p:pic>
        <p:nvPicPr>
          <p:cNvPr id="6" name="Picture 5"/>
          <p:cNvPicPr>
            <a:picLocks noChangeAspect="1"/>
          </p:cNvPicPr>
          <p:nvPr/>
        </p:nvPicPr>
        <p:blipFill>
          <a:blip r:embed="rId2"/>
          <a:stretch>
            <a:fillRect/>
          </a:stretch>
        </p:blipFill>
        <p:spPr>
          <a:xfrm>
            <a:off x="1169195" y="1641242"/>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7249297" y="1641242"/>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028700"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8"/>
          <p:cNvSpPr/>
          <p:nvPr/>
        </p:nvSpPr>
        <p:spPr>
          <a:xfrm>
            <a:off x="7115175"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1</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Details and Registration Service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1 Architecture</a:t>
            </a:r>
            <a:endParaRPr dirty="0"/>
          </a:p>
        </p:txBody>
      </p:sp>
      <p:sp>
        <p:nvSpPr>
          <p:cNvPr id="4" name="Rectangle 3"/>
          <p:cNvSpPr/>
          <p:nvPr/>
        </p:nvSpPr>
        <p:spPr>
          <a:xfrm>
            <a:off x="2629719" y="1319977"/>
            <a:ext cx="7762158"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16420" y="1615249"/>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11009" y="1585448"/>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20435" y="1460086"/>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424075" y="1460086"/>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56548" y="3004849"/>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8809139" y="3026487"/>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6028770" y="3004849"/>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495389"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7115073"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45917" y="298613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38079" y="2760813"/>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3005" y="297650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18741"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30436"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51315"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73161"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5184" y="2342531"/>
            <a:ext cx="679757" cy="551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PUT</a:t>
            </a:r>
            <a:br>
              <a:rPr lang="en-GB" sz="800" dirty="0" smtClean="0"/>
            </a:br>
            <a:r>
              <a:rPr lang="en-GB" sz="800" dirty="0" smtClean="0"/>
              <a:t>GET</a:t>
            </a:r>
            <a:br>
              <a:rPr lang="en-GB" sz="800" dirty="0" smtClean="0"/>
            </a:br>
            <a:r>
              <a:rPr lang="en-GB" sz="800" dirty="0" smtClean="0"/>
              <a:t>DELETE</a:t>
            </a:r>
            <a:endParaRPr lang="en-GB" sz="800" dirty="0"/>
          </a:p>
        </p:txBody>
      </p:sp>
      <p:sp>
        <p:nvSpPr>
          <p:cNvPr id="55" name="Rounded Rectangle 54"/>
          <p:cNvSpPr/>
          <p:nvPr/>
        </p:nvSpPr>
        <p:spPr>
          <a:xfrm>
            <a:off x="3187688" y="4123884"/>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POST/PUT/GET/DELETE calls.  This will be the mandatory arguments or user name to perform the operation on.</a:t>
            </a:r>
            <a:endParaRPr lang="en-GB" sz="700" dirty="0"/>
          </a:p>
        </p:txBody>
      </p:sp>
      <p:sp>
        <p:nvSpPr>
          <p:cNvPr id="56" name="TextBox 55"/>
          <p:cNvSpPr txBox="1"/>
          <p:nvPr/>
        </p:nvSpPr>
        <p:spPr>
          <a:xfrm>
            <a:off x="10572750" y="1319977"/>
            <a:ext cx="3062134"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AWS Services Explanation</a:t>
            </a:r>
          </a:p>
          <a:p>
            <a:endParaRPr lang="en-GB" dirty="0"/>
          </a:p>
          <a:p>
            <a:r>
              <a:rPr lang="en-GB" dirty="0" smtClean="0"/>
              <a:t>Heroku</a:t>
            </a:r>
            <a:r>
              <a:rPr lang="en-GB" dirty="0"/>
              <a:t>: Cloud PaaS based solution for hosting cloud based services.  Can communicate with AWS services and Virtual Private Clouds via secure keys.</a:t>
            </a:r>
          </a:p>
          <a:p>
            <a:endParaRPr lang="en-GB" dirty="0"/>
          </a:p>
          <a:p>
            <a:r>
              <a:rPr lang="en-GB" dirty="0" smtClean="0"/>
              <a:t>Flask</a:t>
            </a:r>
            <a:r>
              <a:rPr lang="en-GB" dirty="0"/>
              <a:t>: Python based Library for Website design, </a:t>
            </a:r>
            <a:r>
              <a:rPr lang="en-GB" dirty="0" smtClean="0"/>
              <a:t>coded in conjunction with Flask </a:t>
            </a:r>
            <a:r>
              <a:rPr lang="en-GB" dirty="0"/>
              <a:t>RESTful API libraries</a:t>
            </a:r>
          </a:p>
          <a:p>
            <a:endParaRPr lang="en-GB" dirty="0"/>
          </a:p>
          <a:p>
            <a:r>
              <a:rPr lang="en-GB" dirty="0"/>
              <a:t>DynamoDB: NoSQL persistent, non-ephermal database.  Makes use of Json format to store </a:t>
            </a:r>
            <a:r>
              <a:rPr lang="en-GB" dirty="0" smtClean="0"/>
              <a:t>records, rather than creating schema for each table.</a:t>
            </a:r>
          </a:p>
          <a:p>
            <a:endParaRPr lang="en-GB" dirty="0"/>
          </a:p>
        </p:txBody>
      </p:sp>
      <p:sp>
        <p:nvSpPr>
          <p:cNvPr id="57" name="TextBox 56"/>
          <p:cNvSpPr txBox="1"/>
          <p:nvPr/>
        </p:nvSpPr>
        <p:spPr>
          <a:xfrm>
            <a:off x="365058" y="5521014"/>
            <a:ext cx="1326982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p>
          <a:p>
            <a:endParaRPr lang="en-GB" dirty="0"/>
          </a:p>
          <a:p>
            <a:r>
              <a:rPr lang="en-GB" dirty="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a:t>
            </a:r>
            <a:r>
              <a:rPr lang="en-GB" dirty="0" smtClean="0"/>
              <a:t>small.  Costs </a:t>
            </a:r>
            <a:r>
              <a:rPr lang="en-GB" dirty="0"/>
              <a:t>are reduced as we can predict usage and set provisioned capacity or use variable, on demand capacity if usage is not known.</a:t>
            </a:r>
          </a:p>
          <a:p>
            <a:endParaRPr lang="en-GB" dirty="0"/>
          </a:p>
        </p:txBody>
      </p:sp>
      <p:sp>
        <p:nvSpPr>
          <p:cNvPr id="32" name="TextBox 31"/>
          <p:cNvSpPr txBox="1"/>
          <p:nvPr/>
        </p:nvSpPr>
        <p:spPr>
          <a:xfrm>
            <a:off x="365058" y="1316265"/>
            <a:ext cx="2118026"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registering new users onto the BAE Onboarding Website.</a:t>
            </a:r>
          </a:p>
          <a:p>
            <a:endParaRPr lang="en-GB" dirty="0"/>
          </a:p>
          <a:p>
            <a:r>
              <a:rPr lang="en-GB" dirty="0" smtClean="0"/>
              <a:t>This includes CRUD tasks on the user records.</a:t>
            </a:r>
          </a:p>
          <a:p>
            <a:endParaRPr lang="en-GB" dirty="0"/>
          </a:p>
          <a:p>
            <a:r>
              <a:rPr lang="en-GB" dirty="0" smtClean="0"/>
              <a:t>In reality, a website UI would be the trigger for API calls to the different AWS Services required</a:t>
            </a:r>
          </a:p>
          <a:p>
            <a:endParaRPr lang="en-GB" dirty="0"/>
          </a:p>
          <a:p>
            <a:endParaRPr lang="en-GB" dirty="0"/>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2</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File Upload and Download Service</a:t>
            </a:r>
            <a:endParaRPr dirty="0"/>
          </a:p>
        </p:txBody>
      </p:sp>
    </p:spTree>
    <p:extLst>
      <p:ext uri="{BB962C8B-B14F-4D97-AF65-F5344CB8AC3E}">
        <p14:creationId xmlns:p14="http://schemas.microsoft.com/office/powerpoint/2010/main" val="416723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2 Architecture</a:t>
            </a:r>
            <a:endParaRPr dirty="0"/>
          </a:p>
        </p:txBody>
      </p:sp>
      <p:sp>
        <p:nvSpPr>
          <p:cNvPr id="4" name="Rectangle 3"/>
          <p:cNvSpPr/>
          <p:nvPr/>
        </p:nvSpPr>
        <p:spPr>
          <a:xfrm>
            <a:off x="2902564" y="1165123"/>
            <a:ext cx="7504471" cy="4060928"/>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40564" y="146801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35153" y="143821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44579" y="131284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370685" y="1312848"/>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80692" y="3108334"/>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a:stretch>
            <a:fillRect/>
          </a:stretch>
        </p:blipFill>
        <p:spPr>
          <a:xfrm>
            <a:off x="6052914" y="3108334"/>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519533" y="3314940"/>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70061" y="308961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62223" y="2864298"/>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77149" y="307998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42885" y="3649650"/>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54580" y="3433749"/>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77148" y="350904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97305" y="3709460"/>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59328" y="2604354"/>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163795" y="4216650"/>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10572749" y="1165123"/>
            <a:ext cx="3669674"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Explanation</a:t>
            </a:r>
          </a:p>
          <a:p>
            <a:endParaRPr lang="en-GB" dirty="0" smtClean="0"/>
          </a:p>
          <a:p>
            <a:r>
              <a:rPr lang="en-GB" dirty="0" smtClean="0"/>
              <a:t>Heroku: Cloud PaaS based solution for hosting cloud based services.  Can communicate with AWS services and Virtual Private Clouds via secure keys.</a:t>
            </a:r>
          </a:p>
          <a:p>
            <a:endParaRPr lang="en-GB" dirty="0"/>
          </a:p>
          <a:p>
            <a:r>
              <a:rPr lang="en-GB" dirty="0" smtClean="0"/>
              <a:t>Flask: Python based Library for Website design, comes with RESTful API libraries</a:t>
            </a:r>
          </a:p>
          <a:p>
            <a:endParaRPr lang="en-GB" dirty="0"/>
          </a:p>
          <a:p>
            <a:r>
              <a:rPr lang="en-GB" dirty="0" smtClean="0"/>
              <a:t>DynamoDB: NoSQL persistent, non-ephermal database.  Makes use of Json format to store records.</a:t>
            </a:r>
          </a:p>
          <a:p>
            <a:endParaRPr lang="en-GB" dirty="0"/>
          </a:p>
          <a:p>
            <a:r>
              <a:rPr lang="en-GB" dirty="0" smtClean="0"/>
              <a:t>S3: Simple Storage Service.  Cost effective permanent object storage.  Accessible by other AWS Services based on permissions and role assignments.</a:t>
            </a:r>
          </a:p>
        </p:txBody>
      </p:sp>
      <p:sp>
        <p:nvSpPr>
          <p:cNvPr id="57" name="TextBox 56"/>
          <p:cNvSpPr txBox="1"/>
          <p:nvPr/>
        </p:nvSpPr>
        <p:spPr>
          <a:xfrm>
            <a:off x="712429" y="5383161"/>
            <a:ext cx="13529994" cy="203132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a:p>
          <a:p>
            <a:r>
              <a:rPr lang="en-GB" dirty="0" smtClean="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small. Costs are reduced as we can predict usage and set provisioned capacity or use variable, on demand capacity if usage is not known.</a:t>
            </a:r>
          </a:p>
          <a:p>
            <a:endParaRPr lang="en-GB" dirty="0" smtClean="0"/>
          </a:p>
          <a:p>
            <a:r>
              <a:rPr lang="en-GB" dirty="0" smtClean="0"/>
              <a:t>S3</a:t>
            </a:r>
            <a:r>
              <a:rPr lang="en-GB" dirty="0"/>
              <a:t>: </a:t>
            </a:r>
            <a:r>
              <a:rPr lang="en-GB" dirty="0" smtClean="0"/>
              <a:t>Chosen because S3 is the AWS storage solution.  S3 used rather than S3 Block because S3 offers cost </a:t>
            </a:r>
            <a:r>
              <a:rPr lang="en-GB" dirty="0"/>
              <a:t>effective storage for objects.  As we are dealing with image files which should have very little interaction with multiple services in terms of editing or updating, block storage is not a required feature of the microservice.  This further reduces costs</a:t>
            </a:r>
            <a:r>
              <a:rPr lang="en-GB" dirty="0" smtClean="0"/>
              <a:t>.</a:t>
            </a:r>
            <a:endParaRPr lang="en-GB" dirty="0"/>
          </a:p>
        </p:txBody>
      </p:sp>
      <p:sp>
        <p:nvSpPr>
          <p:cNvPr id="39" name="Rounded Rectangle 38"/>
          <p:cNvSpPr/>
          <p:nvPr/>
        </p:nvSpPr>
        <p:spPr>
          <a:xfrm>
            <a:off x="7842785" y="460062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3" name="Rounded Rectangle 42"/>
          <p:cNvSpPr/>
          <p:nvPr/>
        </p:nvSpPr>
        <p:spPr>
          <a:xfrm>
            <a:off x="7842785" y="4415868"/>
            <a:ext cx="679757" cy="1478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PUT</a:t>
            </a:r>
            <a:endParaRPr lang="en-GB" sz="800" dirty="0"/>
          </a:p>
        </p:txBody>
      </p:sp>
      <p:cxnSp>
        <p:nvCxnSpPr>
          <p:cNvPr id="20" name="Straight Connector 19"/>
          <p:cNvCxnSpPr/>
          <p:nvPr/>
        </p:nvCxnSpPr>
        <p:spPr>
          <a:xfrm>
            <a:off x="9017792" y="2879046"/>
            <a:ext cx="0" cy="569451"/>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8491765" y="2190377"/>
            <a:ext cx="282679" cy="1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491765" y="2183003"/>
            <a:ext cx="0" cy="1124563"/>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7225863" y="3300192"/>
            <a:ext cx="1265902" cy="0"/>
          </a:xfrm>
          <a:prstGeom prst="line">
            <a:avLst/>
          </a:prstGeom>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5"/>
          <a:stretch>
            <a:fillRect/>
          </a:stretch>
        </p:blipFill>
        <p:spPr>
          <a:xfrm>
            <a:off x="8828773" y="1972309"/>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8259096" y="4334636"/>
            <a:ext cx="515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259096" y="3905248"/>
            <a:ext cx="4070" cy="431839"/>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flipV="1">
            <a:off x="7225863" y="3905248"/>
            <a:ext cx="1033233" cy="7374"/>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7154580" y="3748388"/>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9014488" y="3741014"/>
            <a:ext cx="0" cy="569451"/>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6"/>
          <a:stretch>
            <a:fillRect/>
          </a:stretch>
        </p:blipFill>
        <p:spPr>
          <a:xfrm>
            <a:off x="8857243" y="4095335"/>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TextBox 63"/>
          <p:cNvSpPr txBox="1"/>
          <p:nvPr/>
        </p:nvSpPr>
        <p:spPr>
          <a:xfrm>
            <a:off x="579357" y="1165123"/>
            <a:ext cx="2118026" cy="34778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Microservice Explanation</a:t>
            </a:r>
          </a:p>
          <a:p>
            <a:endParaRPr lang="en-GB" sz="1200" dirty="0"/>
          </a:p>
          <a:p>
            <a:r>
              <a:rPr lang="en-GB" sz="1200" dirty="0" smtClean="0"/>
              <a:t>Microservice for users to upload and download security clearance documentation (certifications and/or  application forms) to a secure online storage facility.</a:t>
            </a:r>
          </a:p>
          <a:p>
            <a:endParaRPr lang="en-GB" sz="1200" dirty="0"/>
          </a:p>
          <a:p>
            <a:r>
              <a:rPr lang="en-GB" sz="1200" dirty="0" smtClean="0"/>
              <a:t>Once a document is uploaded, the API will call the PUT request for Microservice 1 and update the relevant fields with the URL of the file.</a:t>
            </a:r>
          </a:p>
          <a:p>
            <a:endParaRPr lang="en-GB" sz="1200" dirty="0"/>
          </a:p>
          <a:p>
            <a:endParaRPr lang="en-GB" sz="1200" dirty="0"/>
          </a:p>
        </p:txBody>
      </p:sp>
      <p:sp>
        <p:nvSpPr>
          <p:cNvPr id="30" name="Rectangle 29"/>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5" name="Rectangle 64"/>
          <p:cNvSpPr/>
          <p:nvPr/>
        </p:nvSpPr>
        <p:spPr>
          <a:xfrm>
            <a:off x="10572749" y="1165123"/>
            <a:ext cx="3785962"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6" name="Rectangle 65"/>
          <p:cNvSpPr/>
          <p:nvPr/>
        </p:nvSpPr>
        <p:spPr>
          <a:xfrm flipV="1">
            <a:off x="579357" y="5378449"/>
            <a:ext cx="13779354" cy="203603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5" grpId="0" animBg="1"/>
      <p:bldP spid="66" grpId="0" animBg="1"/>
    </p:bld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1836</Words>
  <Application>Microsoft Office PowerPoint</Application>
  <PresentationFormat>Custom</PresentationFormat>
  <Paragraphs>206</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DXC</vt:lpstr>
      <vt:lpstr>Microservices Architecture and API</vt:lpstr>
      <vt:lpstr>Agenda</vt:lpstr>
      <vt:lpstr>Architecture Overview</vt:lpstr>
      <vt:lpstr>System Overview Architecture</vt:lpstr>
      <vt:lpstr>Justification of Hosting Choices </vt:lpstr>
      <vt:lpstr>Microservice 1</vt:lpstr>
      <vt:lpstr>Microservice 1 Architecture</vt:lpstr>
      <vt:lpstr>Microservice 2</vt:lpstr>
      <vt:lpstr>Microservice 2 Architecture</vt:lpstr>
      <vt:lpstr>Microservice 3</vt:lpstr>
      <vt:lpstr>Microservice 3 Architecture</vt:lpstr>
      <vt:lpstr>Microservice 3 Lambda Code</vt:lpstr>
      <vt:lpstr>Microservice 4</vt:lpstr>
      <vt:lpstr>Microservice 4 Architecture</vt:lpstr>
      <vt:lpstr>Microservice 4 Lambda Code</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79</cp:revision>
  <dcterms:modified xsi:type="dcterms:W3CDTF">2021-06-29T10:26:33Z</dcterms:modified>
</cp:coreProperties>
</file>