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22"/>
  </p:notesMasterIdLst>
  <p:sldIdLst>
    <p:sldId id="260" r:id="rId2"/>
    <p:sldId id="271" r:id="rId3"/>
    <p:sldId id="313" r:id="rId4"/>
    <p:sldId id="314" r:id="rId5"/>
    <p:sldId id="315" r:id="rId6"/>
    <p:sldId id="272" r:id="rId7"/>
    <p:sldId id="305" r:id="rId8"/>
    <p:sldId id="306" r:id="rId9"/>
    <p:sldId id="307" r:id="rId10"/>
    <p:sldId id="318" r:id="rId11"/>
    <p:sldId id="308" r:id="rId12"/>
    <p:sldId id="309" r:id="rId13"/>
    <p:sldId id="316" r:id="rId14"/>
    <p:sldId id="310" r:id="rId15"/>
    <p:sldId id="311" r:id="rId16"/>
    <p:sldId id="317" r:id="rId17"/>
    <p:sldId id="303" r:id="rId18"/>
    <p:sldId id="312" r:id="rId19"/>
    <p:sldId id="302" r:id="rId20"/>
    <p:sldId id="304" r:id="rId21"/>
  </p:sldIdLst>
  <p:sldSz cx="14630400" cy="8229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3">
          <p15:clr>
            <a:srgbClr val="A4A3A4"/>
          </p15:clr>
        </p15:guide>
        <p15:guide id="2" orient="horz" pos="2592">
          <p15:clr>
            <a:srgbClr val="A4A3A4"/>
          </p15:clr>
        </p15:guide>
        <p15:guide id="3" orient="horz" pos="4522">
          <p15:clr>
            <a:srgbClr val="A4A3A4"/>
          </p15:clr>
        </p15:guide>
        <p15:guide id="4" orient="horz" pos="4896">
          <p15:clr>
            <a:srgbClr val="A4A3A4"/>
          </p15:clr>
        </p15:guide>
        <p15:guide id="5" pos="7488">
          <p15:clr>
            <a:srgbClr val="A4A3A4"/>
          </p15:clr>
        </p15:guide>
        <p15:guide id="6" pos="432">
          <p15:clr>
            <a:srgbClr val="A4A3A4"/>
          </p15:clr>
        </p15:guide>
        <p15:guide id="7" pos="3024">
          <p15:clr>
            <a:srgbClr val="A4A3A4"/>
          </p15:clr>
        </p15:guide>
        <p15:guide id="8" pos="3312">
          <p15:clr>
            <a:srgbClr val="A4A3A4"/>
          </p15:clr>
        </p15:guide>
        <p15:guide id="9" pos="4464">
          <p15:clr>
            <a:srgbClr val="A4A3A4"/>
          </p15:clr>
        </p15:guide>
        <p15:guide id="10" pos="4608">
          <p15:clr>
            <a:srgbClr val="A4A3A4"/>
          </p15:clr>
        </p15:guide>
        <p15:guide id="11" pos="4752">
          <p15:clr>
            <a:srgbClr val="A4A3A4"/>
          </p15:clr>
        </p15:guide>
        <p15:guide id="12" pos="5904">
          <p15:clr>
            <a:srgbClr val="A4A3A4"/>
          </p15:clr>
        </p15:guide>
        <p15:guide id="13" pos="6192">
          <p15:clr>
            <a:srgbClr val="A4A3A4"/>
          </p15:clr>
        </p15:guide>
        <p15:guide id="14" pos="8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DE08EF-CCAC-4FB3-9864-20CA27FCCA0A}">
  <a:tblStyle styleId="{B6DE08EF-CCAC-4FB3-9864-20CA27FCCA0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F8CF2B-9CDC-47E1-A2EB-3AF0A4963824}" styleName="Table_1">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b="on" i="off">
        <a:font>
          <a:latin typeface="Arial"/>
          <a:ea typeface="Arial"/>
          <a:cs typeface="Arial"/>
        </a:font>
        <a:srgbClr val="000000"/>
      </a:tcTxStyle>
      <a:tcStyle>
        <a:tcBdr/>
      </a:tcStyle>
    </a:lastCol>
    <a:firstCol>
      <a:tcTxStyle b="on" i="off">
        <a:font>
          <a:latin typeface="Arial"/>
          <a:ea typeface="Arial"/>
          <a:cs typeface="Arial"/>
        </a:font>
        <a:srgbClr val="000000"/>
      </a:tcTxStyle>
      <a:tcStyle>
        <a:tcBdr/>
      </a:tcStyle>
    </a:firstCol>
    <a:lastRow>
      <a:tcTxStyle b="on" i="off">
        <a:font>
          <a:latin typeface="Arial"/>
          <a:ea typeface="Arial"/>
          <a:cs typeface="Arial"/>
        </a:font>
        <a:srgbClr val="000000"/>
      </a:tcTxStyle>
      <a:tcStyle>
        <a:tcBdr>
          <a:top>
            <a:ln w="19050" cap="flat" cmpd="sng">
              <a:solidFill>
                <a:srgbClr val="000000"/>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rgbClr val="000000"/>
      </a:tcTxStyle>
      <a:tcStyle>
        <a:tcBdr>
          <a:top>
            <a:ln w="9525" cap="flat" cmpd="sng">
              <a:solidFill>
                <a:srgbClr val="000000">
                  <a:alpha val="0"/>
                </a:srgbClr>
              </a:solidFill>
              <a:prstDash val="solid"/>
              <a:round/>
              <a:headEnd type="none" w="sm" len="sm"/>
              <a:tailEnd type="none" w="sm" len="sm"/>
            </a:ln>
          </a:top>
          <a:bottom>
            <a:ln w="19050" cap="flat" cmpd="sng">
              <a:solidFill>
                <a:srgbClr val="000000"/>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654" y="234"/>
      </p:cViewPr>
      <p:guideLst>
        <p:guide orient="horz" pos="403"/>
        <p:guide orient="horz" pos="2592"/>
        <p:guide orient="horz" pos="4522"/>
        <p:guide orient="horz" pos="4896"/>
        <p:guide pos="7488"/>
        <p:guide pos="432"/>
        <p:guide pos="3024"/>
        <p:guide pos="3312"/>
        <p:guide pos="4464"/>
        <p:guide pos="4608"/>
        <p:guide pos="4752"/>
        <p:guide pos="5904"/>
        <p:guide pos="6192"/>
        <p:guide pos="8784"/>
      </p:guideLst>
    </p:cSldViewPr>
  </p:slideViewPr>
  <p:notesTextViewPr>
    <p:cViewPr>
      <p:scale>
        <a:sx n="3" d="2"/>
        <a:sy n="3" d="2"/>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381000" y="4343400"/>
            <a:ext cx="6096000" cy="41148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5: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898" name="Google Shape;89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8511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015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274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48: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89" name="Google Shape;138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p4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83" name="Google Shape;138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p49: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94" name="Google Shape;139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16: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64" name="Google Shape;9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723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0012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75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583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259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111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7_Title Slide 04">
  <p:cSld name="27_Title Slide 04">
    <p:bg>
      <p:bgPr>
        <a:solidFill>
          <a:schemeClr val="accent1"/>
        </a:solidFill>
        <a:effectLst/>
      </p:bgPr>
    </p:bg>
    <p:spTree>
      <p:nvGrpSpPr>
        <p:cNvPr id="1" name="Shape 199"/>
        <p:cNvGrpSpPr/>
        <p:nvPr/>
      </p:nvGrpSpPr>
      <p:grpSpPr>
        <a:xfrm>
          <a:off x="0" y="0"/>
          <a:ext cx="0" cy="0"/>
          <a:chOff x="0" y="0"/>
          <a:chExt cx="0" cy="0"/>
        </a:xfrm>
      </p:grpSpPr>
      <p:pic>
        <p:nvPicPr>
          <p:cNvPr id="200" name="Google Shape;200;p6"/>
          <p:cNvPicPr preferRelativeResize="0"/>
          <p:nvPr/>
        </p:nvPicPr>
        <p:blipFill rotWithShape="1">
          <a:blip r:embed="rId2">
            <a:alphaModFix/>
          </a:blip>
          <a:srcRect/>
          <a:stretch/>
        </p:blipFill>
        <p:spPr>
          <a:xfrm>
            <a:off x="-1501" y="0"/>
            <a:ext cx="11856720" cy="8229600"/>
          </a:xfrm>
          <a:prstGeom prst="rect">
            <a:avLst/>
          </a:prstGeom>
          <a:noFill/>
          <a:ln>
            <a:noFill/>
          </a:ln>
        </p:spPr>
      </p:pic>
      <p:sp>
        <p:nvSpPr>
          <p:cNvPr id="201" name="Google Shape;201;p6"/>
          <p:cNvSpPr/>
          <p:nvPr/>
        </p:nvSpPr>
        <p:spPr>
          <a:xfrm>
            <a:off x="11255374" y="925568"/>
            <a:ext cx="3371850" cy="72961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80" dirty="0">
              <a:solidFill>
                <a:schemeClr val="lt1"/>
              </a:solidFill>
              <a:latin typeface="Arial"/>
              <a:ea typeface="Arial"/>
              <a:cs typeface="Arial"/>
              <a:sym typeface="Arial"/>
            </a:endParaRPr>
          </a:p>
        </p:txBody>
      </p:sp>
      <p:sp>
        <p:nvSpPr>
          <p:cNvPr id="202" name="Google Shape;202;p6"/>
          <p:cNvSpPr/>
          <p:nvPr/>
        </p:nvSpPr>
        <p:spPr>
          <a:xfrm rot="10800000">
            <a:off x="1858569" y="0"/>
            <a:ext cx="12770156" cy="5902321"/>
          </a:xfrm>
          <a:custGeom>
            <a:avLst/>
            <a:gdLst/>
            <a:ahLst/>
            <a:cxnLst/>
            <a:rect l="l" t="t" r="r" b="b"/>
            <a:pathLst>
              <a:path w="12770156" h="5902321" extrusionOk="0">
                <a:moveTo>
                  <a:pt x="0" y="5902321"/>
                </a:moveTo>
                <a:lnTo>
                  <a:pt x="12770156" y="5902321"/>
                </a:lnTo>
                <a:lnTo>
                  <a:pt x="3372610" y="0"/>
                </a:lnTo>
                <a:lnTo>
                  <a:pt x="0" y="211823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03" name="Google Shape;203;p6"/>
          <p:cNvSpPr/>
          <p:nvPr/>
        </p:nvSpPr>
        <p:spPr>
          <a:xfrm>
            <a:off x="7874209" y="5902321"/>
            <a:ext cx="6763811" cy="2327278"/>
          </a:xfrm>
          <a:custGeom>
            <a:avLst/>
            <a:gdLst/>
            <a:ahLst/>
            <a:cxnLst/>
            <a:rect l="l" t="t" r="r" b="b"/>
            <a:pathLst>
              <a:path w="5221179" h="2124075" extrusionOk="0">
                <a:moveTo>
                  <a:pt x="2610590" y="0"/>
                </a:moveTo>
                <a:lnTo>
                  <a:pt x="5221179" y="2124075"/>
                </a:lnTo>
                <a:lnTo>
                  <a:pt x="0" y="2124075"/>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204" name="Google Shape;204;p6"/>
          <p:cNvGrpSpPr/>
          <p:nvPr/>
        </p:nvGrpSpPr>
        <p:grpSpPr>
          <a:xfrm>
            <a:off x="-91440" y="-91440"/>
            <a:ext cx="14813280" cy="8412480"/>
            <a:chOff x="-91440" y="-91440"/>
            <a:chExt cx="14813280" cy="8412480"/>
          </a:xfrm>
        </p:grpSpPr>
        <p:cxnSp>
          <p:nvCxnSpPr>
            <p:cNvPr id="205" name="Google Shape;205;p6"/>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6" name="Google Shape;206;p6"/>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7" name="Google Shape;207;p6"/>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8" name="Google Shape;208;p6"/>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9" name="Google Shape;209;p6"/>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10" name="Google Shape;210;p6"/>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11" name="Google Shape;211;p6"/>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2" name="Google Shape;212;p6"/>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6"/>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4" name="Google Shape;214;p6"/>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5" name="Google Shape;215;p6"/>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6" name="Google Shape;216;p6"/>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7" name="Google Shape;217;p6"/>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8" name="Google Shape;218;p6"/>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9" name="Google Shape;219;p6"/>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0" name="Google Shape;220;p6"/>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1" name="Google Shape;221;p6"/>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2" name="Google Shape;222;p6"/>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3" name="Google Shape;223;p6"/>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4" name="Google Shape;224;p6"/>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6"/>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6" name="Google Shape;226;p6"/>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7" name="Google Shape;227;p6"/>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8" name="Google Shape;228;p6"/>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9" name="Google Shape;229;p6"/>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0" name="Google Shape;230;p6"/>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1" name="Google Shape;231;p6"/>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232" name="Google Shape;232;p6"/>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233" name="Google Shape;233;p6"/>
          <p:cNvSpPr txBox="1">
            <a:spLocks noGrp="1"/>
          </p:cNvSpPr>
          <p:nvPr>
            <p:ph type="ctrTitle"/>
          </p:nvPr>
        </p:nvSpPr>
        <p:spPr>
          <a:xfrm>
            <a:off x="7429709" y="1213696"/>
            <a:ext cx="6021521" cy="1830675"/>
          </a:xfrm>
          <a:prstGeom prst="rect">
            <a:avLst/>
          </a:prstGeom>
          <a:noFill/>
          <a:ln>
            <a:noFill/>
          </a:ln>
        </p:spPr>
        <p:txBody>
          <a:bodyPr spcFirstLastPara="1" wrap="square" lIns="0" tIns="0" rIns="0" bIns="0" anchor="b" anchorCtr="0">
            <a:noAutofit/>
          </a:bodyPr>
          <a:lstStyle>
            <a:lvl1pPr lvl="0" algn="r">
              <a:lnSpc>
                <a:spcPct val="85000"/>
              </a:lnSpc>
              <a:spcBef>
                <a:spcPts val="0"/>
              </a:spcBef>
              <a:spcAft>
                <a:spcPts val="0"/>
              </a:spcAft>
              <a:buClr>
                <a:schemeClr val="accent3"/>
              </a:buClr>
              <a:buSzPts val="4400"/>
              <a:buFont typeface="Arial"/>
              <a:buNone/>
              <a:defRPr sz="44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6"/>
          <p:cNvSpPr txBox="1">
            <a:spLocks noGrp="1"/>
          </p:cNvSpPr>
          <p:nvPr>
            <p:ph type="subTitle" idx="1"/>
          </p:nvPr>
        </p:nvSpPr>
        <p:spPr>
          <a:xfrm>
            <a:off x="8576769" y="3268436"/>
            <a:ext cx="4874461" cy="914400"/>
          </a:xfrm>
          <a:prstGeom prst="rect">
            <a:avLst/>
          </a:prstGeom>
          <a:noFill/>
          <a:ln>
            <a:noFill/>
          </a:ln>
        </p:spPr>
        <p:txBody>
          <a:bodyPr spcFirstLastPara="1" wrap="square" lIns="0" tIns="0" rIns="0" bIns="0" anchor="t" anchorCtr="0">
            <a:noAutofit/>
          </a:bodyPr>
          <a:lstStyle>
            <a:lvl1pPr lvl="0" algn="r">
              <a:spcBef>
                <a:spcPts val="0"/>
              </a:spcBef>
              <a:spcAft>
                <a:spcPts val="0"/>
              </a:spcAft>
              <a:buClr>
                <a:schemeClr val="dk1"/>
              </a:buClr>
              <a:buSzPts val="2400"/>
              <a:buFont typeface="Arial"/>
              <a:buNone/>
              <a:defRPr sz="24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pic>
        <p:nvPicPr>
          <p:cNvPr id="235" name="Google Shape;235;p6"/>
          <p:cNvPicPr preferRelativeResize="0"/>
          <p:nvPr/>
        </p:nvPicPr>
        <p:blipFill rotWithShape="1">
          <a:blip r:embed="rId3">
            <a:alphaModFix/>
          </a:blip>
          <a:srcRect/>
          <a:stretch/>
        </p:blipFill>
        <p:spPr>
          <a:xfrm>
            <a:off x="10725946" y="652085"/>
            <a:ext cx="2725284" cy="290696"/>
          </a:xfrm>
          <a:prstGeom prst="rect">
            <a:avLst/>
          </a:prstGeom>
          <a:noFill/>
          <a:ln>
            <a:noFill/>
          </a:ln>
        </p:spPr>
      </p:pic>
      <p:sp>
        <p:nvSpPr>
          <p:cNvPr id="236" name="Google Shape;236;p6"/>
          <p:cNvSpPr txBox="1"/>
          <p:nvPr/>
        </p:nvSpPr>
        <p:spPr>
          <a:xfrm>
            <a:off x="699135" y="7580439"/>
            <a:ext cx="5029200" cy="27432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100" dirty="0">
                <a:solidFill>
                  <a:schemeClr val="accent3"/>
                </a:solidFill>
                <a:latin typeface="Arial"/>
                <a:ea typeface="Arial"/>
                <a:cs typeface="Arial"/>
                <a:sym typeface="Arial"/>
              </a:rPr>
              <a:t>© 2021 DXC Technology Company. All rights reserved.</a:t>
            </a:r>
            <a:endParaRPr dirty="0"/>
          </a:p>
        </p:txBody>
      </p:sp>
      <p:pic>
        <p:nvPicPr>
          <p:cNvPr id="237" name="Google Shape;237;p6"/>
          <p:cNvPicPr preferRelativeResize="0"/>
          <p:nvPr/>
        </p:nvPicPr>
        <p:blipFill rotWithShape="1">
          <a:blip r:embed="rId4">
            <a:alphaModFix/>
          </a:blip>
          <a:srcRect/>
          <a:stretch/>
        </p:blipFill>
        <p:spPr>
          <a:xfrm>
            <a:off x="12029099" y="5746023"/>
            <a:ext cx="2126119" cy="301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30"/>
        <p:cNvGrpSpPr/>
        <p:nvPr/>
      </p:nvGrpSpPr>
      <p:grpSpPr>
        <a:xfrm>
          <a:off x="0" y="0"/>
          <a:ext cx="0" cy="0"/>
          <a:chOff x="0" y="0"/>
          <a:chExt cx="0" cy="0"/>
        </a:xfrm>
      </p:grpSpPr>
      <p:sp>
        <p:nvSpPr>
          <p:cNvPr id="631" name="Google Shape;631;p17"/>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2" name="Google Shape;632;p17"/>
          <p:cNvSpPr txBox="1">
            <a:spLocks noGrp="1"/>
          </p:cNvSpPr>
          <p:nvPr>
            <p:ph type="body" idx="1"/>
          </p:nvPr>
        </p:nvSpPr>
        <p:spPr>
          <a:xfrm>
            <a:off x="685800" y="2057399"/>
            <a:ext cx="13258800" cy="5121276"/>
          </a:xfrm>
          <a:prstGeom prst="rect">
            <a:avLst/>
          </a:prstGeom>
          <a:noFill/>
          <a:ln>
            <a:noFill/>
          </a:ln>
        </p:spPr>
        <p:txBody>
          <a:bodyPr spcFirstLastPara="1" wrap="square" lIns="0" tIns="0" rIns="0" bIns="0" anchor="t" anchorCtr="0">
            <a:noAutofit/>
          </a:bodyPr>
          <a:lstStyle>
            <a:lvl1pPr marL="457200" lvl="0" indent="-355600" algn="l">
              <a:spcBef>
                <a:spcPts val="900"/>
              </a:spcBef>
              <a:spcAft>
                <a:spcPts val="0"/>
              </a:spcAft>
              <a:buClr>
                <a:schemeClr val="dk1"/>
              </a:buClr>
              <a:buSzPts val="2000"/>
              <a:buFont typeface="Arial"/>
              <a:buAutoNum type="arabicPeriod"/>
              <a:defRPr sz="2000"/>
            </a:lvl1pPr>
            <a:lvl2pPr marL="914400" lvl="1" indent="-355600" algn="l">
              <a:spcBef>
                <a:spcPts val="600"/>
              </a:spcBef>
              <a:spcAft>
                <a:spcPts val="0"/>
              </a:spcAft>
              <a:buClr>
                <a:schemeClr val="dk1"/>
              </a:buClr>
              <a:buSzPts val="2000"/>
              <a:buFont typeface="Arial"/>
              <a:buChar char="–"/>
              <a:defRPr sz="2000"/>
            </a:lvl2pPr>
            <a:lvl3pPr marL="1371600" lvl="2" indent="-355600" algn="l">
              <a:spcBef>
                <a:spcPts val="600"/>
              </a:spcBef>
              <a:spcAft>
                <a:spcPts val="0"/>
              </a:spcAft>
              <a:buClr>
                <a:schemeClr val="dk1"/>
              </a:buClr>
              <a:buSzPts val="2000"/>
              <a:buFont typeface="Arial"/>
              <a:buChar char="–"/>
              <a:defRPr sz="2000"/>
            </a:lvl3pPr>
            <a:lvl4pPr marL="1828800" lvl="3" indent="-355600" algn="l">
              <a:spcBef>
                <a:spcPts val="600"/>
              </a:spcBef>
              <a:spcAft>
                <a:spcPts val="0"/>
              </a:spcAft>
              <a:buClr>
                <a:schemeClr val="dk1"/>
              </a:buClr>
              <a:buSzPts val="2000"/>
              <a:buFont typeface="Arial"/>
              <a:buChar char="–"/>
              <a:defRPr sz="2000"/>
            </a:lvl4pPr>
            <a:lvl5pPr marL="2286000" lvl="4" indent="-355600" algn="l">
              <a:spcBef>
                <a:spcPts val="600"/>
              </a:spcBef>
              <a:spcAft>
                <a:spcPts val="0"/>
              </a:spcAft>
              <a:buClr>
                <a:schemeClr val="dk1"/>
              </a:buClr>
              <a:buSzPts val="2000"/>
              <a:buFont typeface="Arial"/>
              <a:buChar char="–"/>
              <a:defRPr sz="2000"/>
            </a:lvl5pPr>
            <a:lvl6pPr marL="2743200" lvl="5" indent="-355600" algn="l">
              <a:spcBef>
                <a:spcPts val="600"/>
              </a:spcBef>
              <a:spcAft>
                <a:spcPts val="0"/>
              </a:spcAft>
              <a:buClr>
                <a:schemeClr val="dk1"/>
              </a:buClr>
              <a:buSzPts val="2000"/>
              <a:buFont typeface="Arial"/>
              <a:buChar char="–"/>
              <a:defRPr sz="2000"/>
            </a:lvl6pPr>
            <a:lvl7pPr marL="3200400" lvl="6" indent="-355600" algn="l">
              <a:spcBef>
                <a:spcPts val="600"/>
              </a:spcBef>
              <a:spcAft>
                <a:spcPts val="0"/>
              </a:spcAft>
              <a:buClr>
                <a:schemeClr val="dk1"/>
              </a:buClr>
              <a:buSzPts val="2000"/>
              <a:buFont typeface="Arial"/>
              <a:buChar char="–"/>
              <a:defRPr sz="2000"/>
            </a:lvl7pPr>
            <a:lvl8pPr marL="3657600" lvl="7" indent="-355600" algn="l">
              <a:spcBef>
                <a:spcPts val="600"/>
              </a:spcBef>
              <a:spcAft>
                <a:spcPts val="0"/>
              </a:spcAft>
              <a:buClr>
                <a:schemeClr val="dk1"/>
              </a:buClr>
              <a:buSzPts val="2000"/>
              <a:buFont typeface="Arial"/>
              <a:buChar char="–"/>
              <a:defRPr sz="2000"/>
            </a:lvl8pPr>
            <a:lvl9pPr marL="4114800" lvl="8" indent="-355600" algn="l">
              <a:spcBef>
                <a:spcPts val="600"/>
              </a:spcBef>
              <a:spcAft>
                <a:spcPts val="0"/>
              </a:spcAft>
              <a:buClr>
                <a:schemeClr val="dk1"/>
              </a:buClr>
              <a:buSzPts val="2000"/>
              <a:buFont typeface="Arial"/>
              <a:buChar char="–"/>
              <a:defRPr sz="2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lt1"/>
        </a:solidFill>
        <a:effectLst/>
      </p:bgPr>
    </p:bg>
    <p:spTree>
      <p:nvGrpSpPr>
        <p:cNvPr id="1" name="Shape 633"/>
        <p:cNvGrpSpPr/>
        <p:nvPr/>
      </p:nvGrpSpPr>
      <p:grpSpPr>
        <a:xfrm>
          <a:off x="0" y="0"/>
          <a:ext cx="0" cy="0"/>
          <a:chOff x="0" y="0"/>
          <a:chExt cx="0" cy="0"/>
        </a:xfrm>
      </p:grpSpPr>
      <p:grpSp>
        <p:nvGrpSpPr>
          <p:cNvPr id="634" name="Google Shape;634;p18"/>
          <p:cNvGrpSpPr/>
          <p:nvPr/>
        </p:nvGrpSpPr>
        <p:grpSpPr>
          <a:xfrm>
            <a:off x="-91440" y="-91440"/>
            <a:ext cx="14813280" cy="8412480"/>
            <a:chOff x="-91440" y="-91440"/>
            <a:chExt cx="14813280" cy="8412480"/>
          </a:xfrm>
        </p:grpSpPr>
        <p:cxnSp>
          <p:nvCxnSpPr>
            <p:cNvPr id="635" name="Google Shape;635;p18"/>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6" name="Google Shape;636;p1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7" name="Google Shape;637;p1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8" name="Google Shape;638;p18"/>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9" name="Google Shape;639;p1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640" name="Google Shape;640;p18"/>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641" name="Google Shape;641;p1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2" name="Google Shape;642;p18"/>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3" name="Google Shape;643;p18"/>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4" name="Google Shape;644;p1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5" name="Google Shape;645;p18"/>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6" name="Google Shape;646;p1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7" name="Google Shape;647;p1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8" name="Google Shape;648;p18"/>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9" name="Google Shape;649;p1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0" name="Google Shape;650;p18"/>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1" name="Google Shape;651;p1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2" name="Google Shape;652;p18"/>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3" name="Google Shape;653;p18"/>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4" name="Google Shape;654;p1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5" name="Google Shape;655;p18"/>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6" name="Google Shape;656;p1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7" name="Google Shape;657;p1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8" name="Google Shape;658;p18"/>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9" name="Google Shape;659;p1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60" name="Google Shape;660;p18"/>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61" name="Google Shape;661;p1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662" name="Google Shape;662;p18"/>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664" name="Google Shape;664;p18"/>
          <p:cNvSpPr txBox="1"/>
          <p:nvPr/>
        </p:nvSpPr>
        <p:spPr>
          <a:xfrm>
            <a:off x="13533120" y="7580439"/>
            <a:ext cx="41148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100" b="1">
                <a:solidFill>
                  <a:schemeClr val="dk1"/>
                </a:solidFill>
                <a:latin typeface="Arial"/>
                <a:ea typeface="Arial"/>
                <a:cs typeface="Arial"/>
                <a:sym typeface="Arial"/>
              </a:rPr>
              <a:t>‹#›</a:t>
            </a:fld>
            <a:endParaRPr sz="1100" b="1" dirty="0">
              <a:solidFill>
                <a:schemeClr val="dk1"/>
              </a:solidFill>
              <a:latin typeface="Arial"/>
              <a:ea typeface="Arial"/>
              <a:cs typeface="Arial"/>
              <a:sym typeface="Arial"/>
            </a:endParaRPr>
          </a:p>
        </p:txBody>
      </p:sp>
      <p:sp>
        <p:nvSpPr>
          <p:cNvPr id="665" name="Google Shape;665;p18"/>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pic>
        <p:nvPicPr>
          <p:cNvPr id="666" name="Google Shape;666;p18"/>
          <p:cNvPicPr preferRelativeResize="0"/>
          <p:nvPr/>
        </p:nvPicPr>
        <p:blipFill rotWithShape="1">
          <a:blip r:embed="rId2">
            <a:alphaModFix/>
          </a:blip>
          <a:srcRect/>
          <a:stretch/>
        </p:blipFill>
        <p:spPr>
          <a:xfrm>
            <a:off x="685299" y="7641776"/>
            <a:ext cx="1776913" cy="189537"/>
          </a:xfrm>
          <a:prstGeom prst="rect">
            <a:avLst/>
          </a:prstGeom>
          <a:noFill/>
          <a:ln>
            <a:noFill/>
          </a:ln>
        </p:spPr>
      </p:pic>
      <p:sp>
        <p:nvSpPr>
          <p:cNvPr id="667" name="Google Shape;667;p18"/>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lvl1pPr lvl="0" algn="l">
              <a:lnSpc>
                <a:spcPct val="85000"/>
              </a:lnSpc>
              <a:spcBef>
                <a:spcPts val="0"/>
              </a:spcBef>
              <a:spcAft>
                <a:spcPts val="0"/>
              </a:spcAft>
              <a:buClr>
                <a:schemeClr val="accent3"/>
              </a:buClr>
              <a:buSzPts val="6000"/>
              <a:buFont typeface="Arial"/>
              <a:buNone/>
              <a:defRPr sz="60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8" name="Google Shape;668;p18"/>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2800"/>
              <a:buFont typeface="Arial"/>
              <a:buNone/>
              <a:defRPr sz="28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sp>
        <p:nvSpPr>
          <p:cNvPr id="669" name="Google Shape;669;p18"/>
          <p:cNvSpPr/>
          <p:nvPr/>
        </p:nvSpPr>
        <p:spPr>
          <a:xfrm rot="5400000">
            <a:off x="9976609" y="2014505"/>
            <a:ext cx="5192711" cy="4114870"/>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pic>
        <p:nvPicPr>
          <p:cNvPr id="670" name="Google Shape;670;p18"/>
          <p:cNvPicPr preferRelativeResize="0"/>
          <p:nvPr/>
        </p:nvPicPr>
        <p:blipFill rotWithShape="1">
          <a:blip r:embed="rId3">
            <a:alphaModFix/>
          </a:blip>
          <a:srcRect/>
          <a:stretch/>
        </p:blipFill>
        <p:spPr>
          <a:xfrm>
            <a:off x="11823149" y="3892507"/>
            <a:ext cx="2126119" cy="301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1"/>
        <p:cNvGrpSpPr/>
        <p:nvPr/>
      </p:nvGrpSpPr>
      <p:grpSpPr>
        <a:xfrm>
          <a:off x="0" y="0"/>
          <a:ext cx="0" cy="0"/>
          <a:chOff x="0" y="0"/>
          <a:chExt cx="0" cy="0"/>
        </a:xfrm>
      </p:grpSpPr>
      <p:sp>
        <p:nvSpPr>
          <p:cNvPr id="672" name="Google Shape;672;p19"/>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3" name="Google Shape;673;p19"/>
          <p:cNvSpPr txBox="1">
            <a:spLocks noGrp="1"/>
          </p:cNvSpPr>
          <p:nvPr>
            <p:ph type="body" idx="1"/>
          </p:nvPr>
        </p:nvSpPr>
        <p:spPr>
          <a:xfrm>
            <a:off x="685799" y="2057399"/>
            <a:ext cx="13258799" cy="5121275"/>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1800"/>
              <a:buNone/>
              <a:defRPr/>
            </a:lvl1pPr>
            <a:lvl2pPr marL="914400" lvl="1" indent="-228600" algn="l">
              <a:spcBef>
                <a:spcPts val="1200"/>
              </a:spcBef>
              <a:spcAft>
                <a:spcPts val="0"/>
              </a:spcAft>
              <a:buClr>
                <a:schemeClr val="dk1"/>
              </a:buClr>
              <a:buSzPts val="1800"/>
              <a:buNone/>
              <a:defRPr/>
            </a:lvl2pPr>
            <a:lvl3pPr marL="1371600" lvl="2" indent="-342900" algn="l">
              <a:spcBef>
                <a:spcPts val="1200"/>
              </a:spcBef>
              <a:spcAft>
                <a:spcPts val="0"/>
              </a:spcAft>
              <a:buClr>
                <a:schemeClr val="dk1"/>
              </a:buClr>
              <a:buSzPts val="1800"/>
              <a:buChar char="•"/>
              <a:defRPr/>
            </a:lvl3pPr>
            <a:lvl4pPr marL="1828800" lvl="3" indent="-355600" algn="l">
              <a:spcBef>
                <a:spcPts val="600"/>
              </a:spcBef>
              <a:spcAft>
                <a:spcPts val="0"/>
              </a:spcAft>
              <a:buClr>
                <a:schemeClr val="dk1"/>
              </a:buClr>
              <a:buSzPts val="2000"/>
              <a:buFont typeface="Arial"/>
              <a:buChar char="–"/>
              <a:defRPr/>
            </a:lvl4pPr>
            <a:lvl5pPr marL="2286000" lvl="4" indent="-355600" algn="l">
              <a:spcBef>
                <a:spcPts val="600"/>
              </a:spcBef>
              <a:spcAft>
                <a:spcPts val="0"/>
              </a:spcAft>
              <a:buClr>
                <a:schemeClr val="dk1"/>
              </a:buClr>
              <a:buSzPts val="2000"/>
              <a:buFont typeface="Arial"/>
              <a:buChar char="–"/>
              <a:defRPr/>
            </a:lvl5pPr>
            <a:lvl6pPr marL="2743200" lvl="5" indent="-355600" algn="l">
              <a:spcBef>
                <a:spcPts val="600"/>
              </a:spcBef>
              <a:spcAft>
                <a:spcPts val="0"/>
              </a:spcAft>
              <a:buClr>
                <a:schemeClr val="dk1"/>
              </a:buClr>
              <a:buSzPts val="2000"/>
              <a:buFont typeface="Arial"/>
              <a:buChar char="–"/>
              <a:defRPr/>
            </a:lvl6pPr>
            <a:lvl7pPr marL="3200400" lvl="6" indent="-355600" algn="l">
              <a:spcBef>
                <a:spcPts val="600"/>
              </a:spcBef>
              <a:spcAft>
                <a:spcPts val="0"/>
              </a:spcAft>
              <a:buClr>
                <a:schemeClr val="dk1"/>
              </a:buClr>
              <a:buSzPts val="2000"/>
              <a:buFont typeface="Arial"/>
              <a:buChar char="–"/>
              <a:defRPr/>
            </a:lvl7pPr>
            <a:lvl8pPr marL="3657600" lvl="7" indent="-355600" algn="l">
              <a:spcBef>
                <a:spcPts val="600"/>
              </a:spcBef>
              <a:spcAft>
                <a:spcPts val="0"/>
              </a:spcAft>
              <a:buClr>
                <a:schemeClr val="dk1"/>
              </a:buClr>
              <a:buSzPts val="2000"/>
              <a:buFont typeface="Arial"/>
              <a:buChar char="–"/>
              <a:defRPr/>
            </a:lvl8pPr>
            <a:lvl9pPr marL="4114800" lvl="8" indent="-355600" algn="l">
              <a:spcBef>
                <a:spcPts val="600"/>
              </a:spcBef>
              <a:spcAft>
                <a:spcPts val="0"/>
              </a:spcAft>
              <a:buClr>
                <a:schemeClr val="dk1"/>
              </a:buClr>
              <a:buSzPts val="2000"/>
              <a:buFont typeface="Arial"/>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681"/>
        <p:cNvGrpSpPr/>
        <p:nvPr/>
      </p:nvGrpSpPr>
      <p:grpSpPr>
        <a:xfrm>
          <a:off x="0" y="0"/>
          <a:ext cx="0" cy="0"/>
          <a:chOff x="0" y="0"/>
          <a:chExt cx="0" cy="0"/>
        </a:xfrm>
      </p:grpSpPr>
      <p:sp>
        <p:nvSpPr>
          <p:cNvPr id="682" name="Google Shape;682;p22"/>
          <p:cNvSpPr txBox="1">
            <a:spLocks noGrp="1"/>
          </p:cNvSpPr>
          <p:nvPr>
            <p:ph type="body" idx="1"/>
          </p:nvPr>
        </p:nvSpPr>
        <p:spPr>
          <a:xfrm>
            <a:off x="685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3" name="Google Shape;683;p22"/>
          <p:cNvSpPr txBox="1">
            <a:spLocks noGrp="1"/>
          </p:cNvSpPr>
          <p:nvPr>
            <p:ph type="body" idx="2"/>
          </p:nvPr>
        </p:nvSpPr>
        <p:spPr>
          <a:xfrm>
            <a:off x="5257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4" name="Google Shape;684;p22"/>
          <p:cNvSpPr txBox="1">
            <a:spLocks noGrp="1"/>
          </p:cNvSpPr>
          <p:nvPr>
            <p:ph type="body" idx="3"/>
          </p:nvPr>
        </p:nvSpPr>
        <p:spPr>
          <a:xfrm>
            <a:off x="9829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5" name="Google Shape;685;p22"/>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4_End Slide">
  <p:cSld name="4_End Slide">
    <p:bg>
      <p:bgPr>
        <a:solidFill>
          <a:schemeClr val="lt1"/>
        </a:solidFill>
        <a:effectLst/>
      </p:bgPr>
    </p:bg>
    <p:spTree>
      <p:nvGrpSpPr>
        <p:cNvPr id="1" name="Shape 769"/>
        <p:cNvGrpSpPr/>
        <p:nvPr/>
      </p:nvGrpSpPr>
      <p:grpSpPr>
        <a:xfrm>
          <a:off x="0" y="0"/>
          <a:ext cx="0" cy="0"/>
          <a:chOff x="0" y="0"/>
          <a:chExt cx="0" cy="0"/>
        </a:xfrm>
      </p:grpSpPr>
      <p:grpSp>
        <p:nvGrpSpPr>
          <p:cNvPr id="770" name="Google Shape;770;p28"/>
          <p:cNvGrpSpPr/>
          <p:nvPr/>
        </p:nvGrpSpPr>
        <p:grpSpPr>
          <a:xfrm>
            <a:off x="-91440" y="-91440"/>
            <a:ext cx="14813280" cy="8412480"/>
            <a:chOff x="-91440" y="-91440"/>
            <a:chExt cx="14813280" cy="8412480"/>
          </a:xfrm>
        </p:grpSpPr>
        <p:cxnSp>
          <p:nvCxnSpPr>
            <p:cNvPr id="771" name="Google Shape;771;p28"/>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2" name="Google Shape;772;p2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3" name="Google Shape;773;p2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4" name="Google Shape;774;p28"/>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5" name="Google Shape;775;p2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6" name="Google Shape;776;p28"/>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7" name="Google Shape;777;p2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78" name="Google Shape;778;p28"/>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79" name="Google Shape;779;p28"/>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0" name="Google Shape;780;p2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1" name="Google Shape;781;p28"/>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2" name="Google Shape;782;p2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3" name="Google Shape;783;p2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4" name="Google Shape;784;p28"/>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5" name="Google Shape;785;p2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6" name="Google Shape;786;p28"/>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7" name="Google Shape;787;p2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8" name="Google Shape;788;p28"/>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9" name="Google Shape;789;p28"/>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0" name="Google Shape;790;p2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1" name="Google Shape;791;p28"/>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2" name="Google Shape;792;p2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3" name="Google Shape;793;p2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4" name="Google Shape;794;p28"/>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5" name="Google Shape;795;p2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6" name="Google Shape;796;p28"/>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7" name="Google Shape;797;p2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798" name="Google Shape;798;p28"/>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799" name="Google Shape;799;p28"/>
          <p:cNvSpPr txBox="1"/>
          <p:nvPr/>
        </p:nvSpPr>
        <p:spPr>
          <a:xfrm>
            <a:off x="7543800" y="7580439"/>
            <a:ext cx="640080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sp>
        <p:nvSpPr>
          <p:cNvPr id="800" name="Google Shape;800;p28"/>
          <p:cNvSpPr/>
          <p:nvPr/>
        </p:nvSpPr>
        <p:spPr>
          <a:xfrm>
            <a:off x="362838" y="-2"/>
            <a:ext cx="730237" cy="639765"/>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pic>
        <p:nvPicPr>
          <p:cNvPr id="801" name="Google Shape;801;p28"/>
          <p:cNvPicPr preferRelativeResize="0"/>
          <p:nvPr/>
        </p:nvPicPr>
        <p:blipFill rotWithShape="1">
          <a:blip r:embed="rId2">
            <a:alphaModFix/>
          </a:blip>
          <a:srcRect/>
          <a:stretch/>
        </p:blipFill>
        <p:spPr>
          <a:xfrm>
            <a:off x="3184659" y="3733810"/>
            <a:ext cx="8260581" cy="88112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03">
  <p:cSld name="Title Slide 03">
    <p:bg>
      <p:bgPr>
        <a:solidFill>
          <a:schemeClr val="lt1"/>
        </a:solidFill>
        <a:effectLst/>
      </p:bgPr>
    </p:bg>
    <p:spTree>
      <p:nvGrpSpPr>
        <p:cNvPr id="1" name="Shape 802"/>
        <p:cNvGrpSpPr/>
        <p:nvPr/>
      </p:nvGrpSpPr>
      <p:grpSpPr>
        <a:xfrm>
          <a:off x="0" y="0"/>
          <a:ext cx="0" cy="0"/>
          <a:chOff x="0" y="0"/>
          <a:chExt cx="0" cy="0"/>
        </a:xfrm>
      </p:grpSpPr>
      <p:grpSp>
        <p:nvGrpSpPr>
          <p:cNvPr id="803" name="Google Shape;803;p29"/>
          <p:cNvGrpSpPr/>
          <p:nvPr/>
        </p:nvGrpSpPr>
        <p:grpSpPr>
          <a:xfrm>
            <a:off x="-91440" y="-91440"/>
            <a:ext cx="14813280" cy="8412480"/>
            <a:chOff x="-91440" y="-91440"/>
            <a:chExt cx="14813280" cy="8412480"/>
          </a:xfrm>
        </p:grpSpPr>
        <p:cxnSp>
          <p:nvCxnSpPr>
            <p:cNvPr id="804" name="Google Shape;804;p29"/>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5" name="Google Shape;805;p29"/>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6" name="Google Shape;806;p29"/>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7" name="Google Shape;807;p29"/>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8" name="Google Shape;808;p29"/>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9" name="Google Shape;809;p29"/>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810" name="Google Shape;810;p29"/>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1" name="Google Shape;811;p29"/>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2" name="Google Shape;812;p29"/>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3" name="Google Shape;813;p29"/>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4" name="Google Shape;814;p29"/>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5" name="Google Shape;815;p29"/>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6" name="Google Shape;816;p29"/>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7" name="Google Shape;817;p29"/>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8" name="Google Shape;818;p29"/>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9" name="Google Shape;819;p29"/>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0" name="Google Shape;820;p29"/>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1" name="Google Shape;821;p29"/>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2" name="Google Shape;822;p29"/>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3" name="Google Shape;823;p29"/>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4" name="Google Shape;824;p29"/>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5" name="Google Shape;825;p29"/>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6" name="Google Shape;826;p29"/>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7" name="Google Shape;827;p29"/>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8" name="Google Shape;828;p29"/>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9" name="Google Shape;829;p29"/>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30" name="Google Shape;830;p29"/>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831" name="Google Shape;831;p29"/>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832" name="Google Shape;832;p29"/>
          <p:cNvSpPr txBox="1">
            <a:spLocks noGrp="1"/>
          </p:cNvSpPr>
          <p:nvPr>
            <p:ph type="ctrTitle"/>
          </p:nvPr>
        </p:nvSpPr>
        <p:spPr>
          <a:xfrm>
            <a:off x="685800" y="639763"/>
            <a:ext cx="10058400" cy="3429000"/>
          </a:xfrm>
          <a:prstGeom prst="rect">
            <a:avLst/>
          </a:prstGeom>
          <a:noFill/>
          <a:ln>
            <a:noFill/>
          </a:ln>
        </p:spPr>
        <p:txBody>
          <a:bodyPr spcFirstLastPara="1" wrap="square" lIns="0" tIns="0" rIns="0" bIns="0" anchor="b" anchorCtr="0">
            <a:noAutofit/>
          </a:bodyPr>
          <a:lstStyle>
            <a:lvl1pPr lvl="0" algn="l">
              <a:lnSpc>
                <a:spcPct val="85000"/>
              </a:lnSpc>
              <a:spcBef>
                <a:spcPts val="0"/>
              </a:spcBef>
              <a:spcAft>
                <a:spcPts val="0"/>
              </a:spcAft>
              <a:buClr>
                <a:schemeClr val="accent3"/>
              </a:buClr>
              <a:buSzPts val="6000"/>
              <a:buFont typeface="Arial"/>
              <a:buNone/>
              <a:defRPr sz="60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3" name="Google Shape;833;p29"/>
          <p:cNvSpPr txBox="1">
            <a:spLocks noGrp="1"/>
          </p:cNvSpPr>
          <p:nvPr>
            <p:ph type="subTitle" idx="1"/>
          </p:nvPr>
        </p:nvSpPr>
        <p:spPr>
          <a:xfrm>
            <a:off x="685800" y="4389120"/>
            <a:ext cx="10058400" cy="914400"/>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2800"/>
              <a:buFont typeface="Arial"/>
              <a:buNone/>
              <a:defRPr sz="28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sp>
        <p:nvSpPr>
          <p:cNvPr id="834" name="Google Shape;834;p29"/>
          <p:cNvSpPr/>
          <p:nvPr/>
        </p:nvSpPr>
        <p:spPr>
          <a:xfrm>
            <a:off x="362838" y="-2"/>
            <a:ext cx="730237" cy="639765"/>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sp>
        <p:nvSpPr>
          <p:cNvPr id="835" name="Google Shape;835;p29"/>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sp>
        <p:nvSpPr>
          <p:cNvPr id="836" name="Google Shape;836;p29"/>
          <p:cNvSpPr txBox="1"/>
          <p:nvPr/>
        </p:nvSpPr>
        <p:spPr>
          <a:xfrm>
            <a:off x="11887200" y="7580439"/>
            <a:ext cx="2057400" cy="274320"/>
          </a:xfrm>
          <a:prstGeom prst="rect">
            <a:avLst/>
          </a:prstGeom>
          <a:noFill/>
          <a:ln>
            <a:noFill/>
          </a:ln>
        </p:spPr>
        <p:txBody>
          <a:bodyPr spcFirstLastPara="1" wrap="square" lIns="0" tIns="0" rIns="0" bIns="18275" anchor="ctr" anchorCtr="0">
            <a:noAutofit/>
          </a:bodyPr>
          <a:lstStyle/>
          <a:p>
            <a:pPr marL="0" marR="0" lvl="0" indent="0" algn="r" rtl="0">
              <a:spcBef>
                <a:spcPts val="0"/>
              </a:spcBef>
              <a:spcAft>
                <a:spcPts val="0"/>
              </a:spcAft>
              <a:buNone/>
            </a:pPr>
            <a:r>
              <a:rPr lang="en-US" sz="1400" b="0" dirty="0">
                <a:solidFill>
                  <a:schemeClr val="dk1"/>
                </a:solidFill>
                <a:latin typeface="Arial"/>
                <a:ea typeface="Arial"/>
                <a:cs typeface="Arial"/>
                <a:sym typeface="Arial"/>
              </a:rPr>
              <a:t>December 29, 2020</a:t>
            </a:r>
            <a:endParaRPr sz="1400" b="0" dirty="0">
              <a:solidFill>
                <a:schemeClr val="dk1"/>
              </a:solidFill>
              <a:latin typeface="Arial"/>
              <a:ea typeface="Arial"/>
              <a:cs typeface="Arial"/>
              <a:sym typeface="Arial"/>
            </a:endParaRPr>
          </a:p>
        </p:txBody>
      </p:sp>
      <p:pic>
        <p:nvPicPr>
          <p:cNvPr id="837" name="Google Shape;837;p29"/>
          <p:cNvPicPr preferRelativeResize="0"/>
          <p:nvPr/>
        </p:nvPicPr>
        <p:blipFill rotWithShape="1">
          <a:blip r:embed="rId2">
            <a:alphaModFix/>
          </a:blip>
          <a:srcRect/>
          <a:stretch/>
        </p:blipFill>
        <p:spPr>
          <a:xfrm>
            <a:off x="685300" y="7604708"/>
            <a:ext cx="2169068" cy="23136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1440" y="-91440"/>
            <a:ext cx="14813280" cy="8412480"/>
            <a:chOff x="-91440" y="-91440"/>
            <a:chExt cx="14813280" cy="8412480"/>
          </a:xfrm>
        </p:grpSpPr>
        <p:cxnSp>
          <p:nvCxnSpPr>
            <p:cNvPr id="11" name="Google Shape;11;p1"/>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2" name="Google Shape;12;p1"/>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3" name="Google Shape;13;p1"/>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4" name="Google Shape;14;p1"/>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5" name="Google Shape;15;p1"/>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6" name="Google Shape;16;p1"/>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7" name="Google Shape;17;p1"/>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8" name="Google Shape;18;p1"/>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 name="Google Shape;19;p1"/>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 name="Google Shape;20;p1"/>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 name="Google Shape;21;p1"/>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 name="Google Shape;22;p1"/>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 name="Google Shape;23;p1"/>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 name="Google Shape;24;p1"/>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5" name="Google Shape;25;p1"/>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6" name="Google Shape;26;p1"/>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 name="Google Shape;27;p1"/>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8" name="Google Shape;28;p1"/>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9" name="Google Shape;29;p1"/>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1"/>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 name="Google Shape;31;p1"/>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 name="Google Shape;32;p1"/>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3" name="Google Shape;33;p1"/>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4" name="Google Shape;34;p1"/>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5" name="Google Shape;35;p1"/>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 name="Google Shape;36;p1"/>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7" name="Google Shape;37;p1"/>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38" name="Google Shape;38;p1"/>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39" name="Google Shape;39;p1"/>
          <p:cNvSpPr/>
          <p:nvPr/>
        </p:nvSpPr>
        <p:spPr>
          <a:xfrm>
            <a:off x="448310" y="0"/>
            <a:ext cx="562442" cy="492758"/>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sp>
        <p:nvSpPr>
          <p:cNvPr id="40" name="Google Shape;40;p1"/>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accent3"/>
              </a:buClr>
              <a:buSzPts val="4000"/>
              <a:buFont typeface="Arial"/>
              <a:buNone/>
              <a:defRPr sz="4000" b="1" i="0" u="none" strike="noStrike" cap="none">
                <a:solidFill>
                  <a:schemeClr val="accent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1"/>
          <p:cNvSpPr txBox="1">
            <a:spLocks noGrp="1"/>
          </p:cNvSpPr>
          <p:nvPr>
            <p:ph type="body" idx="1"/>
          </p:nvPr>
        </p:nvSpPr>
        <p:spPr>
          <a:xfrm>
            <a:off x="685799" y="2057399"/>
            <a:ext cx="13258799" cy="5121275"/>
          </a:xfrm>
          <a:prstGeom prst="rect">
            <a:avLst/>
          </a:prstGeom>
          <a:noFill/>
          <a:ln>
            <a:noFill/>
          </a:ln>
        </p:spPr>
        <p:txBody>
          <a:bodyPr spcFirstLastPara="1" wrap="square" lIns="0" tIns="0" rIns="0" bIns="0" anchor="t" anchorCtr="0">
            <a:noAutofit/>
          </a:bodyPr>
          <a:lstStyle>
            <a:lvl1pPr marL="457200" marR="0" lvl="0" indent="-228600" algn="l" rtl="0">
              <a:spcBef>
                <a:spcPts val="12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1"/>
          <p:cNvSpPr txBox="1"/>
          <p:nvPr/>
        </p:nvSpPr>
        <p:spPr>
          <a:xfrm>
            <a:off x="13533120" y="7580439"/>
            <a:ext cx="41148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100" b="1">
                <a:solidFill>
                  <a:schemeClr val="dk1"/>
                </a:solidFill>
                <a:latin typeface="Arial"/>
                <a:ea typeface="Arial"/>
                <a:cs typeface="Arial"/>
                <a:sym typeface="Arial"/>
              </a:rPr>
              <a:t>‹#›</a:t>
            </a:fld>
            <a:endParaRPr sz="1100" b="1" dirty="0">
              <a:solidFill>
                <a:schemeClr val="dk1"/>
              </a:solidFill>
              <a:latin typeface="Arial"/>
              <a:ea typeface="Arial"/>
              <a:cs typeface="Arial"/>
              <a:sym typeface="Arial"/>
            </a:endParaRPr>
          </a:p>
        </p:txBody>
      </p:sp>
      <p:sp>
        <p:nvSpPr>
          <p:cNvPr id="44" name="Google Shape;44;p1"/>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b="0" u="none" dirty="0">
                <a:solidFill>
                  <a:schemeClr val="dk1"/>
                </a:solidFill>
                <a:latin typeface="Arial"/>
                <a:ea typeface="Arial"/>
                <a:cs typeface="Arial"/>
                <a:sym typeface="Arial"/>
              </a:rPr>
              <a:t>© 2021 DXC Technology Company. All rights reserved.</a:t>
            </a:r>
            <a:endParaRPr dirty="0"/>
          </a:p>
        </p:txBody>
      </p:sp>
      <p:pic>
        <p:nvPicPr>
          <p:cNvPr id="45" name="Google Shape;45;p1"/>
          <p:cNvPicPr preferRelativeResize="0"/>
          <p:nvPr/>
        </p:nvPicPr>
        <p:blipFill rotWithShape="1">
          <a:blip r:embed="rId9">
            <a:alphaModFix/>
          </a:blip>
          <a:srcRect/>
          <a:stretch/>
        </p:blipFill>
        <p:spPr>
          <a:xfrm>
            <a:off x="685299" y="7641776"/>
            <a:ext cx="1776913" cy="189537"/>
          </a:xfrm>
          <a:prstGeom prst="rect">
            <a:avLst/>
          </a:prstGeom>
          <a:noFill/>
          <a:ln>
            <a:noFill/>
          </a:ln>
        </p:spPr>
      </p:pic>
      <p:pic>
        <p:nvPicPr>
          <p:cNvPr id="46" name="Google Shape;46;p1"/>
          <p:cNvPicPr preferRelativeResize="0"/>
          <p:nvPr/>
        </p:nvPicPr>
        <p:blipFill rotWithShape="1">
          <a:blip r:embed="rId10">
            <a:alphaModFix/>
          </a:blip>
          <a:srcRect/>
          <a:stretch/>
        </p:blipFill>
        <p:spPr>
          <a:xfrm>
            <a:off x="12169617" y="246583"/>
            <a:ext cx="1775599" cy="2521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8" r:id="rId5"/>
    <p:sldLayoutId id="2147483674" r:id="rId6"/>
    <p:sldLayoutId id="2147483675" r:id="rId7"/>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ws.amazon.com/apigateway/latest/developerguide/lambda-proxy-binary-media.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s://sempioneer.com/python-for-seo/image-resizing-in-python/" TargetMode="External"/><Relationship Id="rId4" Type="http://schemas.openxmlformats.org/officeDocument/2006/relationships/hyperlink" Target="https://docs.aws.amazon.com/AmazonS3/latest/userguide/add-bucket-policy.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35"/>
          <p:cNvSpPr txBox="1">
            <a:spLocks noGrp="1"/>
          </p:cNvSpPr>
          <p:nvPr>
            <p:ph type="ctrTitle"/>
          </p:nvPr>
        </p:nvSpPr>
        <p:spPr>
          <a:xfrm>
            <a:off x="7429709" y="1213696"/>
            <a:ext cx="6021521" cy="1830675"/>
          </a:xfrm>
          <a:prstGeom prst="rect">
            <a:avLst/>
          </a:prstGeom>
          <a:noFill/>
          <a:ln>
            <a:noFill/>
          </a:ln>
        </p:spPr>
        <p:txBody>
          <a:bodyPr spcFirstLastPara="1" wrap="square" lIns="0" tIns="0" rIns="0" bIns="0" anchor="b" anchorCtr="0">
            <a:noAutofit/>
          </a:bodyPr>
          <a:lstStyle/>
          <a:p>
            <a:pPr lvl="0"/>
            <a:r>
              <a:rPr lang="en-US" dirty="0" smtClean="0"/>
              <a:t>Microservices Architecture and API</a:t>
            </a:r>
            <a:endParaRPr dirty="0"/>
          </a:p>
        </p:txBody>
      </p:sp>
      <p:sp>
        <p:nvSpPr>
          <p:cNvPr id="901" name="Google Shape;901;p35"/>
          <p:cNvSpPr txBox="1">
            <a:spLocks noGrp="1"/>
          </p:cNvSpPr>
          <p:nvPr>
            <p:ph type="subTitle" idx="1"/>
          </p:nvPr>
        </p:nvSpPr>
        <p:spPr>
          <a:xfrm>
            <a:off x="8576769" y="3268436"/>
            <a:ext cx="4874461" cy="914400"/>
          </a:xfrm>
          <a:prstGeom prst="rect">
            <a:avLst/>
          </a:prstGeom>
          <a:noFill/>
          <a:ln>
            <a:noFill/>
          </a:ln>
        </p:spPr>
        <p:txBody>
          <a:bodyPr spcFirstLastPara="1" wrap="square" lIns="0" tIns="0" rIns="0" bIns="0" anchor="t" anchorCtr="0">
            <a:noAutofit/>
          </a:bodyPr>
          <a:lstStyle/>
          <a:p>
            <a:pPr marL="0" lvl="0" indent="0" algn="l">
              <a:buSzPts val="2800"/>
            </a:pPr>
            <a:r>
              <a:rPr lang="en-US" dirty="0" smtClean="0"/>
              <a:t>CETM67 </a:t>
            </a:r>
            <a:r>
              <a:rPr lang="en-US" dirty="0"/>
              <a:t>Assignment </a:t>
            </a:r>
            <a:r>
              <a:rPr lang="en-US" dirty="0" smtClean="0"/>
              <a:t>1</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Microservice 2 Lambda Code</a:t>
            </a:r>
            <a:endParaRPr lang="en-GB" dirty="0"/>
          </a:p>
        </p:txBody>
      </p:sp>
      <p:pic>
        <p:nvPicPr>
          <p:cNvPr id="6" name="Picture 5"/>
          <p:cNvPicPr>
            <a:picLocks noChangeAspect="1"/>
          </p:cNvPicPr>
          <p:nvPr/>
        </p:nvPicPr>
        <p:blipFill>
          <a:blip r:embed="rId2"/>
          <a:stretch>
            <a:fillRect/>
          </a:stretch>
        </p:blipFill>
        <p:spPr>
          <a:xfrm>
            <a:off x="1407834" y="2057399"/>
            <a:ext cx="8161874" cy="3056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702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3</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Image Resize Service</a:t>
            </a:r>
            <a:endParaRPr dirty="0"/>
          </a:p>
        </p:txBody>
      </p:sp>
    </p:spTree>
    <p:extLst>
      <p:ext uri="{BB962C8B-B14F-4D97-AF65-F5344CB8AC3E}">
        <p14:creationId xmlns:p14="http://schemas.microsoft.com/office/powerpoint/2010/main" val="171995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3 Architecture</a:t>
            </a:r>
            <a:endParaRPr dirty="0"/>
          </a:p>
        </p:txBody>
      </p:sp>
      <p:sp>
        <p:nvSpPr>
          <p:cNvPr id="4" name="Rectangle 3"/>
          <p:cNvSpPr/>
          <p:nvPr/>
        </p:nvSpPr>
        <p:spPr>
          <a:xfrm>
            <a:off x="2887816" y="1165123"/>
            <a:ext cx="6809248" cy="40609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017814"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639446"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072683" y="1303285"/>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pic>
        <p:nvPicPr>
          <p:cNvPr id="9" name="Picture 8"/>
          <p:cNvPicPr>
            <a:picLocks noChangeAspect="1"/>
          </p:cNvPicPr>
          <p:nvPr/>
        </p:nvPicPr>
        <p:blipFill>
          <a:blip r:embed="rId3"/>
          <a:stretch>
            <a:fillRect/>
          </a:stretch>
        </p:blipFill>
        <p:spPr>
          <a:xfrm>
            <a:off x="3208796" y="3098771"/>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078031" y="3305377"/>
            <a:ext cx="14822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195847" y="3080056"/>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088009" y="2854735"/>
            <a:ext cx="908953"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344129" y="3070426"/>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cxnSp>
        <p:nvCxnSpPr>
          <p:cNvPr id="49" name="Straight Arrow Connector 48"/>
          <p:cNvCxnSpPr/>
          <p:nvPr/>
        </p:nvCxnSpPr>
        <p:spPr>
          <a:xfrm flipH="1">
            <a:off x="4078031" y="3640087"/>
            <a:ext cx="15609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H="1">
            <a:off x="6902348" y="3640087"/>
            <a:ext cx="13666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ounded Rectangle 50"/>
          <p:cNvSpPr/>
          <p:nvPr/>
        </p:nvSpPr>
        <p:spPr>
          <a:xfrm>
            <a:off x="7351471" y="3744141"/>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223091" y="3699897"/>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326308" y="2594791"/>
            <a:ext cx="679757" cy="3930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POST</a:t>
            </a:r>
            <a:br>
              <a:rPr lang="en-GB" sz="800" dirty="0" smtClean="0"/>
            </a:br>
            <a:r>
              <a:rPr lang="en-GB" sz="800" dirty="0" smtClean="0"/>
              <a:t>GET</a:t>
            </a:r>
            <a:endParaRPr lang="en-GB" sz="800" dirty="0"/>
          </a:p>
        </p:txBody>
      </p:sp>
      <p:sp>
        <p:nvSpPr>
          <p:cNvPr id="55" name="Rounded Rectangle 54"/>
          <p:cNvSpPr/>
          <p:nvPr/>
        </p:nvSpPr>
        <p:spPr>
          <a:xfrm>
            <a:off x="3019885" y="4239548"/>
            <a:ext cx="1689561"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POST and GET requests.  This will be the filename for GET, and the Filename and Employee_ID for POST.</a:t>
            </a:r>
            <a:endParaRPr lang="en-GB" sz="700" dirty="0"/>
          </a:p>
        </p:txBody>
      </p:sp>
      <p:sp>
        <p:nvSpPr>
          <p:cNvPr id="56" name="TextBox 55"/>
          <p:cNvSpPr txBox="1"/>
          <p:nvPr/>
        </p:nvSpPr>
        <p:spPr>
          <a:xfrm>
            <a:off x="9985039" y="1165123"/>
            <a:ext cx="4198129" cy="397031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a:t>Explanation</a:t>
            </a:r>
            <a:endParaRPr lang="en-GB" dirty="0" smtClean="0"/>
          </a:p>
          <a:p>
            <a:endParaRPr lang="en-GB" dirty="0"/>
          </a:p>
          <a:p>
            <a:r>
              <a:rPr lang="en-GB" dirty="0" smtClean="0"/>
              <a:t>Heroku: Cloud PaaS based solution for hosting cloud based services.  Can communicate with AWS services and Virtual Private Clouds via secure keys.</a:t>
            </a:r>
            <a:endParaRPr lang="en-GB" dirty="0"/>
          </a:p>
          <a:p>
            <a:endParaRPr lang="en-GB" dirty="0" smtClean="0"/>
          </a:p>
          <a:p>
            <a:r>
              <a:rPr lang="en-GB" dirty="0" smtClean="0"/>
              <a:t>Flask: Python based Library for Website design, comes with RESTful API libraries</a:t>
            </a:r>
          </a:p>
          <a:p>
            <a:endParaRPr lang="en-GB" dirty="0"/>
          </a:p>
          <a:p>
            <a:r>
              <a:rPr lang="en-GB" dirty="0" smtClean="0"/>
              <a:t>AWS Lambda: Serverless computing service designed for executing code without needing to manage infrastructure or servers to host said code.</a:t>
            </a:r>
          </a:p>
          <a:p>
            <a:endParaRPr lang="en-GB" dirty="0"/>
          </a:p>
          <a:p>
            <a:r>
              <a:rPr lang="en-GB" dirty="0" smtClean="0"/>
              <a:t>S3: Simple Storage Service.  Cost effective permanent object storage.  Accessible by other AWS Services based on permissions and role assignments.</a:t>
            </a:r>
            <a:endParaRPr lang="en-GB" dirty="0"/>
          </a:p>
        </p:txBody>
      </p:sp>
      <p:sp>
        <p:nvSpPr>
          <p:cNvPr id="57" name="TextBox 56"/>
          <p:cNvSpPr txBox="1"/>
          <p:nvPr/>
        </p:nvSpPr>
        <p:spPr>
          <a:xfrm>
            <a:off x="579357" y="5613302"/>
            <a:ext cx="13603811" cy="16004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endParaRPr lang="en-GB" dirty="0" smtClean="0"/>
          </a:p>
          <a:p>
            <a:endParaRPr lang="en-GB" dirty="0" smtClean="0"/>
          </a:p>
          <a:p>
            <a:r>
              <a:rPr lang="en-GB" dirty="0" smtClean="0"/>
              <a:t>Lambda is used here due to cost.  Lambda charges per request ($0.20 per 1m) and this is cheaper than hosting even the smallest EC2 instance as the requests will not be frequent, even at scale.  Speed is also a factor, time needed to activate an EC2 instance that is not started vs a lambda function that runs immediately on request.</a:t>
            </a:r>
          </a:p>
          <a:p>
            <a:endParaRPr lang="en-GB" dirty="0"/>
          </a:p>
          <a:p>
            <a:r>
              <a:rPr lang="en-GB" dirty="0" smtClean="0"/>
              <a:t>S3:  Same reasons as before, cost effective storage for objects.  As we are dealing with image files which should have very little interaction with multiple services in terms of editing or updating, block storage is not a required feature of the microservice.  This further reduces costs.</a:t>
            </a:r>
            <a:endParaRPr lang="en-GB" dirty="0"/>
          </a:p>
        </p:txBody>
      </p:sp>
      <p:pic>
        <p:nvPicPr>
          <p:cNvPr id="28" name="Picture 27"/>
          <p:cNvPicPr>
            <a:picLocks noChangeAspect="1"/>
          </p:cNvPicPr>
          <p:nvPr/>
        </p:nvPicPr>
        <p:blipFill>
          <a:blip r:embed="rId4"/>
          <a:stretch>
            <a:fillRect/>
          </a:stretch>
        </p:blipFill>
        <p:spPr>
          <a:xfrm>
            <a:off x="8459471" y="3098771"/>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rotWithShape="1">
          <a:blip r:embed="rId5"/>
          <a:srcRect l="-1" t="9556" r="7815"/>
          <a:stretch/>
        </p:blipFill>
        <p:spPr>
          <a:xfrm>
            <a:off x="5832474" y="3132085"/>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8" name="Straight Arrow Connector 47"/>
          <p:cNvCxnSpPr/>
          <p:nvPr/>
        </p:nvCxnSpPr>
        <p:spPr>
          <a:xfrm>
            <a:off x="6902348" y="3305377"/>
            <a:ext cx="1366690" cy="86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Rounded Rectangle 31"/>
          <p:cNvSpPr/>
          <p:nvPr/>
        </p:nvSpPr>
        <p:spPr>
          <a:xfrm>
            <a:off x="5224599" y="1308712"/>
            <a:ext cx="2285466"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sp>
        <p:nvSpPr>
          <p:cNvPr id="33" name="TextBox 32"/>
          <p:cNvSpPr txBox="1"/>
          <p:nvPr/>
        </p:nvSpPr>
        <p:spPr>
          <a:xfrm>
            <a:off x="579357" y="1165123"/>
            <a:ext cx="2118026" cy="397031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Microservice Explanation</a:t>
            </a:r>
          </a:p>
          <a:p>
            <a:endParaRPr lang="en-GB" dirty="0"/>
          </a:p>
          <a:p>
            <a:r>
              <a:rPr lang="en-GB" dirty="0" smtClean="0"/>
              <a:t>Microservice for automatically resizing a users profile image when it has been uploaded to an S3 bucket.  </a:t>
            </a:r>
          </a:p>
          <a:p>
            <a:endParaRPr lang="en-GB" dirty="0"/>
          </a:p>
          <a:p>
            <a:r>
              <a:rPr lang="en-GB" dirty="0" smtClean="0"/>
              <a:t>Useful to reduce demand on the S3 bucket and to reduce delay when displaying user images on the front end website.</a:t>
            </a:r>
          </a:p>
          <a:p>
            <a:endParaRPr lang="en-GB" dirty="0"/>
          </a:p>
          <a:p>
            <a:endParaRPr lang="en-GB" dirty="0"/>
          </a:p>
        </p:txBody>
      </p:sp>
      <p:sp>
        <p:nvSpPr>
          <p:cNvPr id="34" name="Rectangle 33"/>
          <p:cNvSpPr/>
          <p:nvPr/>
        </p:nvSpPr>
        <p:spPr>
          <a:xfrm>
            <a:off x="579357" y="1165123"/>
            <a:ext cx="2118026"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6" name="Rectangle 35"/>
          <p:cNvSpPr/>
          <p:nvPr/>
        </p:nvSpPr>
        <p:spPr>
          <a:xfrm>
            <a:off x="9992381" y="1165123"/>
            <a:ext cx="4190787"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87720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Microservice 3 Lambda Code</a:t>
            </a:r>
            <a:endParaRPr lang="en-GB" dirty="0"/>
          </a:p>
        </p:txBody>
      </p:sp>
      <p:pic>
        <p:nvPicPr>
          <p:cNvPr id="3" name="Picture 2"/>
          <p:cNvPicPr>
            <a:picLocks noChangeAspect="1"/>
          </p:cNvPicPr>
          <p:nvPr/>
        </p:nvPicPr>
        <p:blipFill>
          <a:blip r:embed="rId2"/>
          <a:stretch>
            <a:fillRect/>
          </a:stretch>
        </p:blipFill>
        <p:spPr>
          <a:xfrm>
            <a:off x="1969711" y="1550730"/>
            <a:ext cx="9327553" cy="49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934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4</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User </a:t>
            </a:r>
            <a:r>
              <a:rPr lang="en-US" smtClean="0"/>
              <a:t>Clearance Level</a:t>
            </a:r>
            <a:endParaRPr dirty="0"/>
          </a:p>
        </p:txBody>
      </p:sp>
    </p:spTree>
    <p:extLst>
      <p:ext uri="{BB962C8B-B14F-4D97-AF65-F5344CB8AC3E}">
        <p14:creationId xmlns:p14="http://schemas.microsoft.com/office/powerpoint/2010/main" val="124554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4 Architecture</a:t>
            </a:r>
            <a:endParaRPr dirty="0"/>
          </a:p>
        </p:txBody>
      </p:sp>
      <p:sp>
        <p:nvSpPr>
          <p:cNvPr id="4" name="Rectangle 3"/>
          <p:cNvSpPr/>
          <p:nvPr/>
        </p:nvSpPr>
        <p:spPr>
          <a:xfrm>
            <a:off x="2998424" y="1172497"/>
            <a:ext cx="7200086" cy="41221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128422"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750054"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183291" y="1303285"/>
            <a:ext cx="1154024"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pic>
        <p:nvPicPr>
          <p:cNvPr id="9" name="Picture 8"/>
          <p:cNvPicPr>
            <a:picLocks noChangeAspect="1"/>
          </p:cNvPicPr>
          <p:nvPr/>
        </p:nvPicPr>
        <p:blipFill>
          <a:blip r:embed="rId3"/>
          <a:stretch>
            <a:fillRect/>
          </a:stretch>
        </p:blipFill>
        <p:spPr>
          <a:xfrm>
            <a:off x="3319404" y="3098771"/>
            <a:ext cx="791445"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337315" y="3305377"/>
            <a:ext cx="14186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761299" y="3084970"/>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653461" y="2859649"/>
            <a:ext cx="961125"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454737" y="3070426"/>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51" name="Rounded Rectangle 50"/>
          <p:cNvSpPr/>
          <p:nvPr/>
        </p:nvSpPr>
        <p:spPr>
          <a:xfrm>
            <a:off x="7462079" y="3744141"/>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788543" y="3734307"/>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436916" y="2721712"/>
            <a:ext cx="718774" cy="2661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GET</a:t>
            </a:r>
            <a:endParaRPr lang="en-GB" sz="800" dirty="0"/>
          </a:p>
        </p:txBody>
      </p:sp>
      <p:sp>
        <p:nvSpPr>
          <p:cNvPr id="55" name="Rounded Rectangle 54"/>
          <p:cNvSpPr/>
          <p:nvPr/>
        </p:nvSpPr>
        <p:spPr>
          <a:xfrm>
            <a:off x="3130493" y="4239548"/>
            <a:ext cx="1786539"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GET requests.  This will be the Employee_ID key field.</a:t>
            </a:r>
            <a:endParaRPr lang="en-GB" sz="700" dirty="0"/>
          </a:p>
        </p:txBody>
      </p:sp>
      <p:sp>
        <p:nvSpPr>
          <p:cNvPr id="56" name="TextBox 55"/>
          <p:cNvSpPr txBox="1"/>
          <p:nvPr/>
        </p:nvSpPr>
        <p:spPr>
          <a:xfrm>
            <a:off x="10572749" y="1172497"/>
            <a:ext cx="3565345" cy="41221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a:t>Explanation</a:t>
            </a:r>
            <a:endParaRPr lang="en-GB" dirty="0" smtClean="0"/>
          </a:p>
          <a:p>
            <a:endParaRPr lang="en-GB" dirty="0"/>
          </a:p>
          <a:p>
            <a:r>
              <a:rPr lang="en-GB" dirty="0" smtClean="0"/>
              <a:t>Heroku: Cloud PaaS based solution for hosting cloud based services.  Can communicate with AWS services and Virtual Private Clouds via secure keys.</a:t>
            </a:r>
            <a:endParaRPr lang="en-GB" dirty="0"/>
          </a:p>
          <a:p>
            <a:endParaRPr lang="en-GB" dirty="0" smtClean="0"/>
          </a:p>
          <a:p>
            <a:r>
              <a:rPr lang="en-GB" dirty="0" smtClean="0"/>
              <a:t>Flask: Python based Library for Website design, comes with RESTful API libraries</a:t>
            </a:r>
          </a:p>
          <a:p>
            <a:endParaRPr lang="en-GB" dirty="0"/>
          </a:p>
          <a:p>
            <a:r>
              <a:rPr lang="en-GB" dirty="0" smtClean="0"/>
              <a:t>AWS Lambda: Serverless computing service designed for executing code without needing to manage infrastructure or servers to host said code.</a:t>
            </a:r>
          </a:p>
          <a:p>
            <a:endParaRPr lang="en-GB" dirty="0"/>
          </a:p>
          <a:p>
            <a:r>
              <a:rPr lang="en-GB" dirty="0"/>
              <a:t>DynamoDB: NoSQL persistent, non-ephermal database.  Makes use of Json format to store records.</a:t>
            </a:r>
          </a:p>
        </p:txBody>
      </p:sp>
      <p:sp>
        <p:nvSpPr>
          <p:cNvPr id="57" name="TextBox 56"/>
          <p:cNvSpPr txBox="1"/>
          <p:nvPr/>
        </p:nvSpPr>
        <p:spPr>
          <a:xfrm>
            <a:off x="579357" y="5679587"/>
            <a:ext cx="13558736"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endParaRPr lang="en-GB" dirty="0" smtClean="0"/>
          </a:p>
          <a:p>
            <a:endParaRPr lang="en-GB" dirty="0" smtClean="0"/>
          </a:p>
          <a:p>
            <a:r>
              <a:rPr lang="en-GB" dirty="0" smtClean="0"/>
              <a:t>Lambda is used here due to cost.  Lambda charges per request ($0.20 per 1m) and this is cheaper than hosting even the smallest EC2 instance as the requests will not be frequent, even at scale.  Speed is also a factor, time needed to activate an EC2 instance that is not started vs a lambda function that runs immediately on request.</a:t>
            </a:r>
          </a:p>
          <a:p>
            <a:endParaRPr lang="en-GB" dirty="0"/>
          </a:p>
          <a:p>
            <a:endParaRPr lang="en-GB" dirty="0" smtClean="0"/>
          </a:p>
        </p:txBody>
      </p:sp>
      <p:pic>
        <p:nvPicPr>
          <p:cNvPr id="16" name="Picture 15"/>
          <p:cNvPicPr>
            <a:picLocks noChangeAspect="1"/>
          </p:cNvPicPr>
          <p:nvPr/>
        </p:nvPicPr>
        <p:blipFill rotWithShape="1">
          <a:blip r:embed="rId4"/>
          <a:srcRect l="-1" t="9556" r="7815"/>
          <a:stretch/>
        </p:blipFill>
        <p:spPr>
          <a:xfrm>
            <a:off x="5943082" y="3132085"/>
            <a:ext cx="853042"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8" name="Straight Arrow Connector 47"/>
          <p:cNvCxnSpPr/>
          <p:nvPr/>
        </p:nvCxnSpPr>
        <p:spPr>
          <a:xfrm>
            <a:off x="7012956" y="3305377"/>
            <a:ext cx="1445135" cy="129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Rounded Rectangle 31"/>
          <p:cNvSpPr/>
          <p:nvPr/>
        </p:nvSpPr>
        <p:spPr>
          <a:xfrm>
            <a:off x="5335206" y="1308712"/>
            <a:ext cx="2416647"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24" name="Picture 23"/>
          <p:cNvPicPr>
            <a:picLocks noChangeAspect="1"/>
          </p:cNvPicPr>
          <p:nvPr/>
        </p:nvPicPr>
        <p:blipFill>
          <a:blip r:embed="rId5"/>
          <a:stretch>
            <a:fillRect/>
          </a:stretch>
        </p:blipFill>
        <p:spPr>
          <a:xfrm>
            <a:off x="8642783" y="3064229"/>
            <a:ext cx="813860"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TextBox 24"/>
          <p:cNvSpPr txBox="1"/>
          <p:nvPr/>
        </p:nvSpPr>
        <p:spPr>
          <a:xfrm>
            <a:off x="579357" y="1165123"/>
            <a:ext cx="2118026" cy="440120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Microservice Explanation</a:t>
            </a:r>
          </a:p>
          <a:p>
            <a:endParaRPr lang="en-GB" dirty="0"/>
          </a:p>
          <a:p>
            <a:r>
              <a:rPr lang="en-GB" dirty="0" smtClean="0"/>
              <a:t>Microservice for Delivery Leads/Project Managers to search for current employees who can be assigned to secure projects based on security level.</a:t>
            </a:r>
          </a:p>
          <a:p>
            <a:endParaRPr lang="en-GB" dirty="0"/>
          </a:p>
          <a:p>
            <a:r>
              <a:rPr lang="en-GB" dirty="0" smtClean="0"/>
              <a:t>Initially this is done on a per-employee basis but can also be used to search through multiple records based on defined criteria, such as Line Manager, physical location etc.</a:t>
            </a:r>
          </a:p>
          <a:p>
            <a:endParaRPr lang="en-GB" dirty="0"/>
          </a:p>
        </p:txBody>
      </p:sp>
      <p:sp>
        <p:nvSpPr>
          <p:cNvPr id="26" name="Rectangle 25"/>
          <p:cNvSpPr/>
          <p:nvPr/>
        </p:nvSpPr>
        <p:spPr>
          <a:xfrm>
            <a:off x="579357" y="1172497"/>
            <a:ext cx="2118026" cy="412217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34" name="Straight Arrow Connector 33"/>
          <p:cNvCxnSpPr/>
          <p:nvPr/>
        </p:nvCxnSpPr>
        <p:spPr>
          <a:xfrm flipH="1" flipV="1">
            <a:off x="7012956" y="3605793"/>
            <a:ext cx="1445135" cy="1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flipV="1">
            <a:off x="4276452" y="3608344"/>
            <a:ext cx="1445135" cy="1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046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Microservice 4 Lambda Code</a:t>
            </a:r>
            <a:endParaRPr lang="en-GB" dirty="0"/>
          </a:p>
        </p:txBody>
      </p:sp>
      <p:pic>
        <p:nvPicPr>
          <p:cNvPr id="2" name="Picture 1"/>
          <p:cNvPicPr>
            <a:picLocks noChangeAspect="1"/>
          </p:cNvPicPr>
          <p:nvPr/>
        </p:nvPicPr>
        <p:blipFill>
          <a:blip r:embed="rId2"/>
          <a:stretch>
            <a:fillRect/>
          </a:stretch>
        </p:blipFill>
        <p:spPr>
          <a:xfrm>
            <a:off x="1673289" y="1278912"/>
            <a:ext cx="8222879" cy="58578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674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78"/>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Lessons Learned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Lessons Learned</a:t>
            </a:r>
            <a:endParaRPr lang="en-GB" dirty="0"/>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GB" sz="1800" dirty="0" smtClean="0"/>
              <a:t>Lots of lessons picked up throughout the programming of the API’s.</a:t>
            </a:r>
          </a:p>
          <a:p>
            <a:pPr marL="571500" indent="-342900">
              <a:buFont typeface="Arial" panose="020B0604020202020204" pitchFamily="34" charset="0"/>
              <a:buChar char="•"/>
            </a:pPr>
            <a:r>
              <a:rPr lang="en-GB" sz="1800" dirty="0" smtClean="0"/>
              <a:t>Idempotency needs to be accounted for when performing CRUD operations on DynamoDB;</a:t>
            </a:r>
          </a:p>
          <a:p>
            <a:pPr marL="571500" indent="-342900">
              <a:buFont typeface="Arial" panose="020B0604020202020204" pitchFamily="34" charset="0"/>
              <a:buChar char="•"/>
            </a:pPr>
            <a:r>
              <a:rPr lang="en-GB" sz="1800" dirty="0" smtClean="0"/>
              <a:t>Payloads should be done via Json as opposed to parsing arguments where possible, due to mandatory arguments being required when using a parser.  This caused issues when only sending key field information.</a:t>
            </a:r>
          </a:p>
          <a:p>
            <a:pPr marL="571500" indent="-342900">
              <a:buFont typeface="Arial" panose="020B0604020202020204" pitchFamily="34" charset="0"/>
              <a:buChar char="•"/>
            </a:pPr>
            <a:r>
              <a:rPr lang="en-GB" sz="1800" dirty="0" smtClean="0"/>
              <a:t>File handling is relatively straightforward but ideally, bucket names et. Al. should be variablised when possible to reduce wet code.  Typo’s in bucket name caused a lot of consternation and confusion when writing the API</a:t>
            </a:r>
            <a:r>
              <a:rPr lang="en-GB" sz="1800" dirty="0"/>
              <a:t>. </a:t>
            </a:r>
            <a:endParaRPr lang="en-GB" sz="1800" dirty="0" smtClean="0"/>
          </a:p>
          <a:p>
            <a:pPr marL="571500" indent="-342900">
              <a:buFont typeface="Arial" panose="020B0604020202020204" pitchFamily="34" charset="0"/>
              <a:buChar char="•"/>
            </a:pPr>
            <a:r>
              <a:rPr lang="en-GB" sz="1800" dirty="0" smtClean="0"/>
              <a:t>Access Permissions and policies are complex.  Case in point S3FullAccess does not allow a user to delete an object, giving access denied errors.  A Lambda was the only solution for this.</a:t>
            </a:r>
            <a:endParaRPr lang="en-GB" sz="1800" dirty="0"/>
          </a:p>
          <a:p>
            <a:pPr marL="571500" indent="-342900">
              <a:buFont typeface="Arial" panose="020B0604020202020204" pitchFamily="34" charset="0"/>
              <a:buChar char="•"/>
            </a:pPr>
            <a:r>
              <a:rPr lang="en-GB" sz="1800" dirty="0" smtClean="0"/>
              <a:t>DynamoDB is not suited for regular searching and scanning of database records.  Alternatives such as RDS are better.</a:t>
            </a:r>
          </a:p>
          <a:p>
            <a:pPr marL="571500" indent="-342900">
              <a:buFont typeface="Arial" panose="020B0604020202020204" pitchFamily="34" charset="0"/>
              <a:buChar char="•"/>
            </a:pPr>
            <a:r>
              <a:rPr lang="en-GB" sz="1800" dirty="0" smtClean="0"/>
              <a:t>Code 200 returns are not always correct, code 200 indicates the endpoint was successfully hit by the API request, not that the function of the API was successful, additional code was required to handle exceptions.</a:t>
            </a:r>
          </a:p>
        </p:txBody>
      </p:sp>
    </p:spTree>
    <p:extLst>
      <p:ext uri="{BB962C8B-B14F-4D97-AF65-F5344CB8AC3E}">
        <p14:creationId xmlns:p14="http://schemas.microsoft.com/office/powerpoint/2010/main" val="261439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77"/>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References</a:t>
            </a:r>
            <a:endParaRPr dirty="0"/>
          </a:p>
        </p:txBody>
      </p:sp>
      <p:sp>
        <p:nvSpPr>
          <p:cNvPr id="3" name="Text Placeholder 2"/>
          <p:cNvSpPr>
            <a:spLocks noGrp="1" noChangeArrowheads="1"/>
          </p:cNvSpPr>
          <p:nvPr>
            <p:ph type="body" idx="1"/>
          </p:nvPr>
        </p:nvSpPr>
        <p:spPr bwMode="auto">
          <a:xfrm>
            <a:off x="533400" y="1506558"/>
            <a:ext cx="599122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Akiwatkar</a:t>
            </a: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 2020. </a:t>
            </a:r>
            <a:r>
              <a:rPr kumimoji="0" lang="en-US" altLang="en-US" sz="1000" b="0" i="1"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Simform</a:t>
            </a:r>
            <a:r>
              <a:rPr kumimoji="0" lang="en-US" altLang="en-US" sz="10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0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https://www.simform.com/serverless-examples-aws-lambda-use-cases/#website</a:t>
            </a: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23 06 2021].</a:t>
            </a:r>
            <a:endParaRPr kumimoji="0" lang="en-GB" altLang="en-US" sz="10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0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t>
            </a: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0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https://docs.aws.amazon.com/apigateway/latest/developerguide/lambda-proxy-binary-media.html</a:t>
            </a: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22 06 2021].</a:t>
            </a:r>
            <a:endParaRPr kumimoji="0" lang="en-GB" altLang="en-US" sz="10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0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t>
            </a: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0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https://docs.aws.amazon.com/amazondynamodb/latest/developerguide/GettingStarted.Python.03.html#GettingStarted.Python.03.03</a:t>
            </a: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22 06 2021].</a:t>
            </a:r>
            <a:endParaRPr kumimoji="0" lang="en-GB" altLang="en-US" sz="10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0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t>
            </a: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0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https://aws.amazon.com/architecture/reference-architecture-diagrams/?whitepapers-main.sort-by=item.additionalFields.sortDate&amp;whitepapers-main.sort-order=desc&amp;awsf.whitepapers-tech-category=*all&amp;awsf.whitepapers-industries=*all</a:t>
            </a: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13 06 2021].</a:t>
            </a:r>
            <a:endParaRPr kumimoji="0" lang="en-GB" altLang="en-US" sz="10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0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AWS.com. </a:t>
            </a: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0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https://docs.aws.amazon.com/serverless-application-model/latest/developerguide/serverless-getting-started-hello-world.html</a:t>
            </a: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10 06 2021].</a:t>
            </a:r>
            <a:endParaRPr kumimoji="0" lang="en-GB" altLang="en-US" sz="1000" b="0" i="0" u="none" strike="noStrike" cap="none" normalizeH="0" baseline="0" dirty="0" smtClean="0">
              <a:ln>
                <a:noFill/>
              </a:ln>
              <a:solidFill>
                <a:schemeClr val="tx1"/>
              </a:solidFill>
              <a:effectLst/>
            </a:endParaRPr>
          </a:p>
          <a:p>
            <a:pPr marL="171450" lvl="0" indent="-171450" eaLnBrk="0" fontAlgn="base" hangingPunct="0">
              <a:spcBef>
                <a:spcPct val="0"/>
              </a:spcBef>
              <a:spcAft>
                <a:spcPct val="0"/>
              </a:spcAft>
              <a:buClrTx/>
              <a:buFont typeface="Arial" panose="020B0604020202020204" pitchFamily="34" charset="0"/>
              <a:buChar char="•"/>
            </a:pP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Be a Better Dev, 2019. </a:t>
            </a:r>
            <a:r>
              <a:rPr lang="en-US" altLang="en-US" sz="10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YouTube. </a:t>
            </a: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0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https://www.youtube.com/watch?v=6LvtSmJhVRE</a:t>
            </a: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06 06 2021].</a:t>
            </a:r>
            <a:endParaRPr lang="en-GB" altLang="en-US" sz="1000" b="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Be a Better Dev, 2019. </a:t>
            </a:r>
            <a:r>
              <a:rPr lang="en-US" altLang="en-US" sz="10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YouTube.com. </a:t>
            </a: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0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https://www.youtube.com/watch?v=vXiZO1c5Sk0 </a:t>
            </a:r>
            <a:r>
              <a:rPr lang="en-US" altLang="en-US" sz="10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0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b="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06 06 2021].</a:t>
            </a:r>
            <a:endParaRPr lang="en-GB" altLang="en-US" sz="1000" b="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Burke, K., 2020. </a:t>
            </a:r>
            <a:r>
              <a:rPr lang="en-US" altLang="en-US" sz="10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flask-restful. </a:t>
            </a: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0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https://flask-restful.readthedocs.io/en/latest/quickstart.html#full-example</a:t>
            </a: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endParaRPr lang="en-GB" altLang="en-US" sz="1000" b="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Just me and </a:t>
            </a:r>
            <a:r>
              <a:rPr lang="en-US" altLang="en-US" sz="1000" b="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Opensource</a:t>
            </a: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2019. </a:t>
            </a:r>
            <a:r>
              <a:rPr lang="en-US" altLang="en-US" sz="10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YouTube. </a:t>
            </a: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0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https://www.youtube.com/watch?v=6LvtSmJhVRE</a:t>
            </a: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25 06 2021].</a:t>
            </a:r>
            <a:endParaRPr lang="en-GB" altLang="en-US" sz="1000" b="0" dirty="0">
              <a:solidFill>
                <a:schemeClr val="tx1"/>
              </a:solidFill>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1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7315200" y="413951"/>
            <a:ext cx="6781800" cy="7509748"/>
          </a:xfrm>
          <a:prstGeom prst="rect">
            <a:avLst/>
          </a:prstGeom>
        </p:spPr>
        <p:txBody>
          <a:bodyPr wrap="square">
            <a:spAutoFit/>
          </a:bodyPr>
          <a:lstStyle/>
          <a:p>
            <a:pPr marL="171450" lvl="0" indent="-171450" eaLnBrk="0" fontAlgn="base" hangingPunct="0">
              <a:spcBef>
                <a:spcPct val="0"/>
              </a:spcBef>
              <a:spcAft>
                <a:spcPct val="0"/>
              </a:spcAft>
              <a:buClrTx/>
              <a:buFont typeface="Arial" panose="020B0604020202020204" pitchFamily="34" charset="0"/>
              <a:buChar char="•"/>
            </a:pP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Just me and </a:t>
            </a:r>
            <a:r>
              <a:rPr lang="en-US" altLang="en-US" sz="10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Opensource</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2019. YouTube. [Online]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https://www.youtube.com/watch?v=8zhv6GDSDE8</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p>
          <a:p>
            <a:pPr marL="171450" lvl="0" indent="-171450" eaLnBrk="0" fontAlgn="base" hangingPunct="0">
              <a:spcBef>
                <a:spcPct val="0"/>
              </a:spcBef>
              <a:spcAft>
                <a:spcPct val="0"/>
              </a:spcAft>
              <a:buClrTx/>
              <a:buFont typeface="Arial" panose="020B0604020202020204" pitchFamily="34" charset="0"/>
              <a:buChar char="•"/>
            </a:pPr>
            <a:r>
              <a:rPr lang="en-US" altLang="en-US" sz="10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Mckendrick</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J., 2021. ZDNet. [Online]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https://www.zdnet.com/article/special-report-what-is-low-code-no-code-a-guide-to-development-platforms/</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18 06 2021].</a:t>
            </a:r>
          </a:p>
          <a:p>
            <a:pPr marL="171450" lvl="0" indent="-171450" eaLnBrk="0" fontAlgn="base" hangingPunct="0">
              <a:spcBef>
                <a:spcPct val="0"/>
              </a:spcBef>
              <a:spcAft>
                <a:spcPct val="0"/>
              </a:spcAft>
              <a:buClrTx/>
              <a:buFont typeface="Arial" panose="020B0604020202020204" pitchFamily="34" charset="0"/>
              <a:buChar char="•"/>
            </a:pP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Microsoft, 2019. docs.microsoft.com. [Online]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https://docs.microsoft.com/en-us/azure/architecture/microservices/model/domain-analysis</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19 06 2021].</a:t>
            </a:r>
          </a:p>
          <a:p>
            <a:pPr marL="171450" lvl="0" indent="-171450" eaLnBrk="0" fontAlgn="base" hangingPunct="0">
              <a:spcBef>
                <a:spcPct val="0"/>
              </a:spcBef>
              <a:spcAft>
                <a:spcPct val="0"/>
              </a:spcAft>
              <a:buClrTx/>
              <a:buFont typeface="Arial" panose="020B0604020202020204" pitchFamily="34" charset="0"/>
              <a:buChar char="•"/>
            </a:pP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Microsoft, 2019. docs.microsoft.com. [Online]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https://docs.microsoft.com/en-us/azure/architecture/microservices/</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07 06 2021].</a:t>
            </a:r>
          </a:p>
          <a:p>
            <a:pPr marL="171450" lvl="0" indent="-171450" eaLnBrk="0" fontAlgn="base" hangingPunct="0">
              <a:spcBef>
                <a:spcPct val="0"/>
              </a:spcBef>
              <a:spcAft>
                <a:spcPct val="0"/>
              </a:spcAft>
              <a:buClrTx/>
              <a:buFont typeface="Arial" panose="020B0604020202020204" pitchFamily="34" charset="0"/>
              <a:buChar char="•"/>
            </a:pP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Nash, J., 2019. </a:t>
            </a:r>
            <a:r>
              <a:rPr lang="en-US" altLang="en-US" sz="10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Pythonise</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[Online]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https://pythonise.com/series/learning-flask/flask-http-methods#patch-requests</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02 06 2021</a:t>
            </a:r>
            <a:r>
              <a:rPr lang="en-US" altLang="en-US" sz="1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marL="171450" lvl="0" indent="-171450" eaLnBrk="0" fontAlgn="base" hangingPunct="0">
              <a:spcBef>
                <a:spcPct val="0"/>
              </a:spcBef>
              <a:spcAft>
                <a:spcPct val="0"/>
              </a:spcAft>
              <a:buClrTx/>
              <a:buFont typeface="Arial" panose="020B0604020202020204" pitchFamily="34" charset="0"/>
              <a:buChar char="•"/>
            </a:pPr>
            <a:r>
              <a:rPr lang="en-US" altLang="en-US" sz="1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Safi</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M., 2019. </a:t>
            </a:r>
            <a:r>
              <a:rPr lang="en-US" altLang="en-US" sz="10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obytes.com. </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https://www.obytes.com/blog/image-resizing-on-the-fly-with-aws-lambda-api-gateway-and-s3-storage</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endParaRPr lang="en-GB" altLang="en-US" sz="10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0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SafiMed</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2019. </a:t>
            </a:r>
            <a:r>
              <a:rPr lang="en-US" altLang="en-US" sz="1000" i="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Github</a:t>
            </a:r>
            <a:r>
              <a:rPr lang="en-US" altLang="en-US" sz="10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https://github.com/obytes/resize_s3_images/blob/master/resize_s3_images.py</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endParaRPr lang="en-GB" altLang="en-US" sz="10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2012. </a:t>
            </a:r>
            <a:r>
              <a:rPr lang="en-US" altLang="en-US" sz="10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https://stackoverflow.com/questions/10607468/how-to-reduce-the-image-file-size-using-pil</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19 06 2021].</a:t>
            </a:r>
            <a:endParaRPr lang="en-GB" altLang="en-US" sz="10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2017. </a:t>
            </a:r>
            <a:r>
              <a:rPr lang="en-US" altLang="en-US" sz="10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https://stackoverflow.com/questions/43215889/downloading-a-file-from-an-s3-bucket-to-the-users-computer</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25 06 2021].</a:t>
            </a:r>
            <a:endParaRPr lang="en-GB" altLang="en-US" sz="10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2018. </a:t>
            </a:r>
            <a:r>
              <a:rPr lang="en-US" altLang="en-US" sz="10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stackoverflow.com. </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https://stackoverflow.com/questions/51048477/how-to-update-several-attributes-of-an-item-in-dynamodb-using-boto3</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15 06 2021].</a:t>
            </a:r>
            <a:endParaRPr lang="en-GB" altLang="en-US" sz="10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0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Wilinski</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R., 2020. </a:t>
            </a:r>
            <a:r>
              <a:rPr lang="en-US" altLang="en-US" sz="1000" i="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Dynobase</a:t>
            </a:r>
            <a:r>
              <a:rPr lang="en-US" altLang="en-US" sz="10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https://dynobase.dev/dynamodb-python-with-boto3/#update-item</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09 06 2021].</a:t>
            </a:r>
            <a:endParaRPr lang="en-GB" altLang="en-US" sz="10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Wizard, C., 2019. </a:t>
            </a:r>
            <a:r>
              <a:rPr lang="en-US" altLang="en-US" sz="1000" i="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Github</a:t>
            </a:r>
            <a:r>
              <a:rPr lang="en-US" altLang="en-US" sz="10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https://github.com/chief-wizard/serverless-python-image-resizing/blob/master/handler.py</a:t>
            </a:r>
            <a: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18 06 2021</a:t>
            </a:r>
            <a:r>
              <a:rPr lang="en-US"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marL="171450" lvl="0" indent="-171450" eaLnBrk="0" fontAlgn="base" hangingPunct="0">
              <a:spcBef>
                <a:spcPct val="0"/>
              </a:spcBef>
              <a:spcAft>
                <a:spcPct val="0"/>
              </a:spcAft>
              <a:buClrTx/>
              <a:buFont typeface="Arial" panose="020B0604020202020204" pitchFamily="34" charset="0"/>
              <a:buChar char="•"/>
            </a:pP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Amazon, 2021. AWS. </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3"/>
              </a:rPr>
              <a:t>https://</a:t>
            </a: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3"/>
              </a:rPr>
              <a:t>docs.aws.amazon.com/apigateway/latest/developerguide/lambda-proxy-binary-media.html</a:t>
            </a: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[Accessed </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30 06 2021].</a:t>
            </a:r>
          </a:p>
          <a:p>
            <a:pPr marL="171450" lvl="0" indent="-171450" eaLnBrk="0" fontAlgn="base" hangingPunct="0">
              <a:spcBef>
                <a:spcPct val="0"/>
              </a:spcBef>
              <a:spcAft>
                <a:spcPct val="0"/>
              </a:spcAft>
              <a:buClrTx/>
              <a:buFont typeface="Arial" panose="020B0604020202020204" pitchFamily="34" charset="0"/>
              <a:buChar char="•"/>
            </a:pP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Amazon, 2021. AWS. </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4"/>
              </a:rPr>
              <a:t>https://</a:t>
            </a: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4"/>
              </a:rPr>
              <a:t>docs.aws.amazon.com/AmazonS3/latest/userguide/add-bucket-policy.html</a:t>
            </a: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[Accessed </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30 06 2021].</a:t>
            </a:r>
          </a:p>
          <a:p>
            <a:pPr marL="171450" lvl="0" indent="-171450" eaLnBrk="0" fontAlgn="base" hangingPunct="0">
              <a:spcBef>
                <a:spcPct val="0"/>
              </a:spcBef>
              <a:spcAft>
                <a:spcPct val="0"/>
              </a:spcAft>
              <a:buClrTx/>
              <a:buFont typeface="Arial" panose="020B0604020202020204" pitchFamily="34" charset="0"/>
              <a:buChar char="•"/>
            </a:pPr>
            <a:r>
              <a:rPr lang="en-GB" altLang="en-US" sz="1000" u="sng"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Pheonix</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 J., n.d. </a:t>
            </a:r>
            <a:r>
              <a:rPr lang="en-GB" altLang="en-US" sz="1000" u="sng"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Sempioneer</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Online]</a:t>
            </a:r>
            <a:b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5"/>
              </a:rPr>
              <a:t>https://sempioneer.com/python-for-seo/image-resizing-in-python</a:t>
            </a: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5"/>
              </a:rPr>
              <a:t>/</a:t>
            </a: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GB" altLang="en-US" sz="10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[Accessed </a:t>
            </a:r>
            <a:r>
              <a:rPr lang="en-GB" altLang="en-US" sz="10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22 06 2021].</a:t>
            </a:r>
          </a:p>
          <a:p>
            <a:pPr marL="171450" lvl="0" indent="-171450" eaLnBrk="0" fontAlgn="base" hangingPunct="0">
              <a:spcBef>
                <a:spcPct val="0"/>
              </a:spcBef>
              <a:spcAft>
                <a:spcPct val="0"/>
              </a:spcAft>
              <a:buClrTx/>
              <a:buFont typeface="Arial" panose="020B0604020202020204" pitchFamily="34" charset="0"/>
              <a:buChar char="•"/>
            </a:pP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endParaRPr lang="en-GB" altLang="en-US" sz="11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46"/>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a:t>Agenda</a:t>
            </a:r>
            <a:endParaRPr dirty="0"/>
          </a:p>
        </p:txBody>
      </p:sp>
      <p:graphicFrame>
        <p:nvGraphicFramePr>
          <p:cNvPr id="967" name="Google Shape;967;p46"/>
          <p:cNvGraphicFramePr/>
          <p:nvPr>
            <p:extLst>
              <p:ext uri="{D42A27DB-BD31-4B8C-83A1-F6EECF244321}">
                <p14:modId xmlns:p14="http://schemas.microsoft.com/office/powerpoint/2010/main" val="3092177662"/>
              </p:ext>
            </p:extLst>
          </p:nvPr>
        </p:nvGraphicFramePr>
        <p:xfrm>
          <a:off x="1234440" y="1348581"/>
          <a:ext cx="12374525" cy="5784425"/>
        </p:xfrm>
        <a:graphic>
          <a:graphicData uri="http://schemas.openxmlformats.org/drawingml/2006/table">
            <a:tbl>
              <a:tblPr>
                <a:noFill/>
                <a:tableStyleId>{B6DE08EF-CCAC-4FB3-9864-20CA27FCCA0A}</a:tableStyleId>
              </a:tblPr>
              <a:tblGrid>
                <a:gridCol w="8659375">
                  <a:extLst>
                    <a:ext uri="{9D8B030D-6E8A-4147-A177-3AD203B41FA5}">
                      <a16:colId xmlns:a16="http://schemas.microsoft.com/office/drawing/2014/main" val="20000"/>
                    </a:ext>
                  </a:extLst>
                </a:gridCol>
                <a:gridCol w="3715150">
                  <a:extLst>
                    <a:ext uri="{9D8B030D-6E8A-4147-A177-3AD203B41FA5}">
                      <a16:colId xmlns:a16="http://schemas.microsoft.com/office/drawing/2014/main" val="20001"/>
                    </a:ext>
                  </a:extLst>
                </a:gridCol>
              </a:tblGrid>
              <a:tr h="838625">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dirty="0">
                          <a:solidFill>
                            <a:schemeClr val="dk1"/>
                          </a:solidFill>
                        </a:rPr>
                        <a:t>Topic</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rgbClr val="702B9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dirty="0">
                          <a:solidFill>
                            <a:schemeClr val="dk1"/>
                          </a:solidFill>
                        </a:rPr>
                        <a:t>Speaker</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rgbClr val="702B91"/>
                      </a:solidFill>
                      <a:prstDash val="solid"/>
                      <a:round/>
                      <a:headEnd type="none" w="sm" len="sm"/>
                      <a:tailEnd type="none" w="sm" len="sm"/>
                    </a:lnB>
                  </a:tcPr>
                </a:tc>
                <a:extLst>
                  <a:ext uri="{0D108BD9-81ED-4DB2-BD59-A6C34878D82A}">
                    <a16:rowId xmlns:a16="http://schemas.microsoft.com/office/drawing/2014/main" val="10000"/>
                  </a:ext>
                </a:extLst>
              </a:tr>
              <a:tr h="799342">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Architecture</a:t>
                      </a:r>
                      <a:r>
                        <a:rPr lang="en-GB" sz="2400" b="0" i="0" u="none" strike="noStrike" cap="none" baseline="0" dirty="0" smtClean="0">
                          <a:solidFill>
                            <a:schemeClr val="dk1"/>
                          </a:solidFill>
                          <a:latin typeface="Arial"/>
                          <a:ea typeface="Arial"/>
                          <a:cs typeface="Arial"/>
                          <a:sym typeface="Arial"/>
                        </a:rPr>
                        <a:t> Overview</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38100" cap="flat" cmpd="sng" algn="ctr">
                      <a:solidFill>
                        <a:srgbClr val="702B91"/>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smtClean="0"/>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lgn="ctr">
                      <a:solidFill>
                        <a:srgbClr val="702B91"/>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791958">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GB" sz="2400" b="0" i="0" u="none" strike="noStrike" cap="none" dirty="0" smtClean="0">
                          <a:solidFill>
                            <a:schemeClr val="dk1"/>
                          </a:solidFill>
                          <a:latin typeface="Arial"/>
                          <a:ea typeface="Arial"/>
                          <a:cs typeface="Arial"/>
                          <a:sym typeface="Arial"/>
                        </a:rPr>
                        <a:t>Microservice 1</a:t>
                      </a:r>
                      <a:endParaRPr lang="en-GB" sz="2400" b="0" i="0" u="none" strike="noStrike" cap="none" dirty="0">
                        <a:solidFill>
                          <a:schemeClr val="dk1"/>
                        </a:solidFill>
                        <a:latin typeface="Arial"/>
                        <a:ea typeface="Arial"/>
                        <a:cs typeface="Arial"/>
                        <a:sym typeface="Aria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400"/>
                        <a:buFont typeface="Arial"/>
                        <a:buNone/>
                        <a:tabLst/>
                        <a:defRPr/>
                      </a:pPr>
                      <a:r>
                        <a:rPr lang="en-US" sz="2400" b="0" u="none" strike="noStrike" cap="none" smtClean="0">
                          <a:solidFill>
                            <a:schemeClr val="dk1"/>
                          </a:solidFill>
                        </a:rPr>
                        <a:t>Paul Jones</a:t>
                      </a:r>
                      <a:endParaRPr lang="en-US" sz="2400" smtClean="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3196982512"/>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Microservice 2</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Microservice 3</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Microservice 4</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3181167769"/>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Lessons</a:t>
                      </a:r>
                      <a:r>
                        <a:rPr lang="en-GB" sz="2400" b="0" i="0" u="none" strike="noStrike" cap="none" baseline="0" dirty="0" smtClean="0">
                          <a:solidFill>
                            <a:schemeClr val="dk1"/>
                          </a:solidFill>
                          <a:latin typeface="Arial"/>
                          <a:ea typeface="Arial"/>
                          <a:cs typeface="Arial"/>
                          <a:sym typeface="Arial"/>
                        </a:rPr>
                        <a:t> Learned &amp; Final Thoughts</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US" sz="2400" b="0" i="0" u="none" strike="noStrike" cap="none" dirty="0" smtClean="0">
                          <a:solidFill>
                            <a:schemeClr val="dk1"/>
                          </a:solidFill>
                          <a:latin typeface="Arial"/>
                          <a:ea typeface="Arial"/>
                          <a:cs typeface="Arial"/>
                          <a:sym typeface="Arial"/>
                        </a:rPr>
                        <a:t>Paul Jones</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41875468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Architecture Overview</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Overview of complete system architecture and utilised AWS Services</a:t>
            </a:r>
            <a:endParaRPr dirty="0"/>
          </a:p>
        </p:txBody>
      </p:sp>
    </p:spTree>
    <p:extLst>
      <p:ext uri="{BB962C8B-B14F-4D97-AF65-F5344CB8AC3E}">
        <p14:creationId xmlns:p14="http://schemas.microsoft.com/office/powerpoint/2010/main" val="306956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System Overview Architecture</a:t>
            </a:r>
            <a:endParaRPr dirty="0"/>
          </a:p>
        </p:txBody>
      </p:sp>
      <p:sp>
        <p:nvSpPr>
          <p:cNvPr id="4" name="Rectangle 3"/>
          <p:cNvSpPr/>
          <p:nvPr/>
        </p:nvSpPr>
        <p:spPr>
          <a:xfrm>
            <a:off x="4186904" y="1393719"/>
            <a:ext cx="9706077" cy="3966606"/>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6609991" y="1659190"/>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11312113" y="1659190"/>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4674175" y="1533828"/>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sp>
        <p:nvSpPr>
          <p:cNvPr id="11" name="Rounded Rectangle 10"/>
          <p:cNvSpPr/>
          <p:nvPr/>
        </p:nvSpPr>
        <p:spPr>
          <a:xfrm>
            <a:off x="8090440" y="1533828"/>
            <a:ext cx="2089614"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9" name="Picture 8"/>
          <p:cNvPicPr>
            <a:picLocks noChangeAspect="1"/>
          </p:cNvPicPr>
          <p:nvPr/>
        </p:nvPicPr>
        <p:blipFill>
          <a:blip r:embed="rId3"/>
          <a:stretch>
            <a:fillRect/>
          </a:stretch>
        </p:blipFill>
        <p:spPr>
          <a:xfrm>
            <a:off x="4810288" y="3078591"/>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4"/>
          <a:stretch>
            <a:fillRect/>
          </a:stretch>
        </p:blipFill>
        <p:spPr>
          <a:xfrm>
            <a:off x="12240472" y="1521843"/>
            <a:ext cx="769682"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5"/>
          <a:stretch>
            <a:fillRect/>
          </a:stretch>
        </p:blipFill>
        <p:spPr>
          <a:xfrm>
            <a:off x="7694416" y="3078591"/>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6" name="TextBox 55"/>
          <p:cNvSpPr txBox="1"/>
          <p:nvPr/>
        </p:nvSpPr>
        <p:spPr>
          <a:xfrm>
            <a:off x="579356" y="5516641"/>
            <a:ext cx="13313625"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Architecture Explanation</a:t>
            </a:r>
          </a:p>
          <a:p>
            <a:endParaRPr lang="en-GB" dirty="0" smtClean="0"/>
          </a:p>
          <a:p>
            <a:r>
              <a:rPr lang="en-GB" dirty="0" smtClean="0"/>
              <a:t>The system architecture makes use of Heroku as a PaaS to host the Flask RESTful API file, called App.py.  This can be communicated with via the different Test_API.py files, one for each Microservice.  The Flask RESTful then communicates with a DynamoDB, S3 bucket or with a Lambda function.  </a:t>
            </a:r>
            <a:endParaRPr lang="en-GB" dirty="0"/>
          </a:p>
          <a:p>
            <a:r>
              <a:rPr lang="en-GB" dirty="0" smtClean="0"/>
              <a:t>The Lambda Functions communicate with either the DynamoDB or the S3 Bucket depending on the function called by the API.  Response codes and JSON messages are returned to the user console. </a:t>
            </a:r>
          </a:p>
          <a:p>
            <a:endParaRPr lang="en-GB" dirty="0"/>
          </a:p>
          <a:p>
            <a:r>
              <a:rPr lang="en-GB" dirty="0" smtClean="0"/>
              <a:t>It </a:t>
            </a:r>
            <a:r>
              <a:rPr lang="en-GB" dirty="0"/>
              <a:t>should be stated that the majority of system integration for this architecture would occur from the front end user interface that would sit atop the architecture.  This again could be deployed via Heroku or hoisted on AWS itself</a:t>
            </a:r>
            <a:r>
              <a:rPr lang="en-GB" dirty="0" smtClean="0"/>
              <a:t>.</a:t>
            </a:r>
          </a:p>
        </p:txBody>
      </p:sp>
      <p:pic>
        <p:nvPicPr>
          <p:cNvPr id="25" name="Picture 24"/>
          <p:cNvPicPr>
            <a:picLocks noChangeAspect="1"/>
          </p:cNvPicPr>
          <p:nvPr/>
        </p:nvPicPr>
        <p:blipFill rotWithShape="1">
          <a:blip r:embed="rId6"/>
          <a:srcRect l="-1" t="9556" r="7815"/>
          <a:stretch/>
        </p:blipFill>
        <p:spPr>
          <a:xfrm>
            <a:off x="9355701" y="2109504"/>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Picture 25"/>
          <p:cNvPicPr>
            <a:picLocks noChangeAspect="1"/>
          </p:cNvPicPr>
          <p:nvPr/>
        </p:nvPicPr>
        <p:blipFill rotWithShape="1">
          <a:blip r:embed="rId6"/>
          <a:srcRect l="-1" t="9556" r="7815"/>
          <a:stretch/>
        </p:blipFill>
        <p:spPr>
          <a:xfrm>
            <a:off x="9346546" y="4294360"/>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Picture 26"/>
          <p:cNvPicPr>
            <a:picLocks noChangeAspect="1"/>
          </p:cNvPicPr>
          <p:nvPr/>
        </p:nvPicPr>
        <p:blipFill>
          <a:blip r:embed="rId7"/>
          <a:stretch>
            <a:fillRect/>
          </a:stretch>
        </p:blipFill>
        <p:spPr>
          <a:xfrm>
            <a:off x="12230904" y="2827997"/>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8" name="Picture 27"/>
          <p:cNvPicPr>
            <a:picLocks noChangeAspect="1"/>
          </p:cNvPicPr>
          <p:nvPr/>
        </p:nvPicPr>
        <p:blipFill>
          <a:blip r:embed="rId7"/>
          <a:stretch>
            <a:fillRect/>
          </a:stretch>
        </p:blipFill>
        <p:spPr>
          <a:xfrm>
            <a:off x="12224904" y="4062775"/>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p:cNvSpPr txBox="1"/>
          <p:nvPr/>
        </p:nvSpPr>
        <p:spPr>
          <a:xfrm>
            <a:off x="12224904" y="2383982"/>
            <a:ext cx="785250" cy="253916"/>
          </a:xfrm>
          <a:prstGeom prst="rect">
            <a:avLst/>
          </a:prstGeom>
          <a:noFill/>
        </p:spPr>
        <p:txBody>
          <a:bodyPr wrap="square" rtlCol="0">
            <a:spAutoFit/>
          </a:bodyPr>
          <a:lstStyle/>
          <a:p>
            <a:r>
              <a:rPr lang="en-GB" sz="1050" dirty="0" smtClean="0"/>
              <a:t>Employee</a:t>
            </a:r>
            <a:endParaRPr lang="en-GB" sz="1050" dirty="0"/>
          </a:p>
        </p:txBody>
      </p:sp>
      <p:sp>
        <p:nvSpPr>
          <p:cNvPr id="30" name="TextBox 29"/>
          <p:cNvSpPr txBox="1"/>
          <p:nvPr/>
        </p:nvSpPr>
        <p:spPr>
          <a:xfrm>
            <a:off x="11984861" y="3658107"/>
            <a:ext cx="1316544" cy="253916"/>
          </a:xfrm>
          <a:prstGeom prst="rect">
            <a:avLst/>
          </a:prstGeom>
          <a:noFill/>
        </p:spPr>
        <p:txBody>
          <a:bodyPr wrap="square" rtlCol="0">
            <a:spAutoFit/>
          </a:bodyPr>
          <a:lstStyle/>
          <a:p>
            <a:r>
              <a:rPr lang="en-GB" sz="1050" dirty="0"/>
              <a:t>c</a:t>
            </a:r>
            <a:r>
              <a:rPr lang="en-GB" sz="1050" dirty="0" smtClean="0"/>
              <a:t>etm67-profile-pic</a:t>
            </a:r>
            <a:endParaRPr lang="en-GB" sz="1050" dirty="0"/>
          </a:p>
        </p:txBody>
      </p:sp>
      <p:sp>
        <p:nvSpPr>
          <p:cNvPr id="31" name="TextBox 30"/>
          <p:cNvSpPr txBox="1"/>
          <p:nvPr/>
        </p:nvSpPr>
        <p:spPr>
          <a:xfrm>
            <a:off x="11789566" y="4910110"/>
            <a:ext cx="1608605" cy="253916"/>
          </a:xfrm>
          <a:prstGeom prst="rect">
            <a:avLst/>
          </a:prstGeom>
          <a:noFill/>
        </p:spPr>
        <p:txBody>
          <a:bodyPr wrap="square" rtlCol="0">
            <a:spAutoFit/>
          </a:bodyPr>
          <a:lstStyle/>
          <a:p>
            <a:r>
              <a:rPr lang="en-GB" sz="1050" dirty="0" smtClean="0"/>
              <a:t>cetm67-sec-documents</a:t>
            </a:r>
            <a:endParaRPr lang="en-GB" sz="1050" dirty="0"/>
          </a:p>
        </p:txBody>
      </p:sp>
      <p:sp>
        <p:nvSpPr>
          <p:cNvPr id="33" name="TextBox 32"/>
          <p:cNvSpPr txBox="1"/>
          <p:nvPr/>
        </p:nvSpPr>
        <p:spPr>
          <a:xfrm>
            <a:off x="9054132" y="2932873"/>
            <a:ext cx="1452457" cy="253916"/>
          </a:xfrm>
          <a:prstGeom prst="rect">
            <a:avLst/>
          </a:prstGeom>
          <a:noFill/>
        </p:spPr>
        <p:txBody>
          <a:bodyPr wrap="square" rtlCol="0">
            <a:spAutoFit/>
          </a:bodyPr>
          <a:lstStyle/>
          <a:p>
            <a:r>
              <a:rPr lang="en-GB" sz="1050" dirty="0" smtClean="0"/>
              <a:t>secureAccountCheck</a:t>
            </a:r>
            <a:endParaRPr lang="en-GB" sz="1050" dirty="0"/>
          </a:p>
        </p:txBody>
      </p:sp>
      <p:sp>
        <p:nvSpPr>
          <p:cNvPr id="34" name="TextBox 33"/>
          <p:cNvSpPr txBox="1"/>
          <p:nvPr/>
        </p:nvSpPr>
        <p:spPr>
          <a:xfrm>
            <a:off x="9204742" y="5122255"/>
            <a:ext cx="1452457" cy="253916"/>
          </a:xfrm>
          <a:prstGeom prst="rect">
            <a:avLst/>
          </a:prstGeom>
          <a:noFill/>
        </p:spPr>
        <p:txBody>
          <a:bodyPr wrap="square" rtlCol="0">
            <a:spAutoFit/>
          </a:bodyPr>
          <a:lstStyle/>
          <a:p>
            <a:r>
              <a:rPr lang="en-GB" sz="1050" dirty="0" smtClean="0"/>
              <a:t>resizeProfilePic</a:t>
            </a:r>
            <a:endParaRPr lang="en-GB" sz="1050" dirty="0"/>
          </a:p>
        </p:txBody>
      </p:sp>
      <p:sp>
        <p:nvSpPr>
          <p:cNvPr id="35" name="TextBox 34"/>
          <p:cNvSpPr txBox="1"/>
          <p:nvPr/>
        </p:nvSpPr>
        <p:spPr>
          <a:xfrm>
            <a:off x="7764421" y="4014665"/>
            <a:ext cx="627777" cy="253916"/>
          </a:xfrm>
          <a:prstGeom prst="rect">
            <a:avLst/>
          </a:prstGeom>
          <a:noFill/>
        </p:spPr>
        <p:txBody>
          <a:bodyPr wrap="square" rtlCol="0">
            <a:spAutoFit/>
          </a:bodyPr>
          <a:lstStyle/>
          <a:p>
            <a:r>
              <a:rPr lang="en-GB" sz="1050" dirty="0" smtClean="0"/>
              <a:t>App.py</a:t>
            </a:r>
            <a:endParaRPr lang="en-GB" sz="1050" dirty="0"/>
          </a:p>
        </p:txBody>
      </p:sp>
      <p:cxnSp>
        <p:nvCxnSpPr>
          <p:cNvPr id="36" name="Straight Arrow Connector 35"/>
          <p:cNvCxnSpPr/>
          <p:nvPr/>
        </p:nvCxnSpPr>
        <p:spPr>
          <a:xfrm>
            <a:off x="6027583" y="3367445"/>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a:off x="10679629" y="3363752"/>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flipH="1">
            <a:off x="6027583" y="3637531"/>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flipH="1">
            <a:off x="10657199" y="3637531"/>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579356" y="1526455"/>
            <a:ext cx="3425407" cy="34009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Architecture Scenario</a:t>
            </a:r>
          </a:p>
          <a:p>
            <a:endParaRPr lang="en-GB" sz="1200" dirty="0"/>
          </a:p>
          <a:p>
            <a:r>
              <a:rPr lang="en-GB" sz="1200" dirty="0" smtClean="0"/>
              <a:t>This architecture is designed to support the BAE Onboarding tool developed for CETM65 and DXC’s British Aerospace Engineering account.</a:t>
            </a:r>
          </a:p>
          <a:p>
            <a:endParaRPr lang="en-GB" sz="1200" dirty="0"/>
          </a:p>
          <a:p>
            <a:r>
              <a:rPr lang="en-GB" sz="1200" dirty="0" smtClean="0"/>
              <a:t>It’s purpose and stated aim is to allow the simple tracking of the onboarding status of new team members to the project, including visibility on the individual team members security clearance level as well as their DXC employee details.</a:t>
            </a:r>
          </a:p>
          <a:p>
            <a:endParaRPr lang="en-GB" sz="1200" dirty="0" smtClean="0"/>
          </a:p>
          <a:p>
            <a:r>
              <a:rPr lang="en-GB" sz="1200" dirty="0" smtClean="0"/>
              <a:t>There is room for expansion of the architecture to serve DXC as a whole, across multiple project teams and regions.</a:t>
            </a:r>
          </a:p>
          <a:p>
            <a:endParaRPr lang="en-GB" sz="1100" dirty="0"/>
          </a:p>
        </p:txBody>
      </p:sp>
      <p:sp>
        <p:nvSpPr>
          <p:cNvPr id="47" name="Rectangle 46"/>
          <p:cNvSpPr/>
          <p:nvPr/>
        </p:nvSpPr>
        <p:spPr>
          <a:xfrm>
            <a:off x="579356" y="1393719"/>
            <a:ext cx="3425407" cy="396660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29" name="Picture 28"/>
          <p:cNvPicPr>
            <a:picLocks noChangeAspect="1"/>
          </p:cNvPicPr>
          <p:nvPr/>
        </p:nvPicPr>
        <p:blipFill rotWithShape="1">
          <a:blip r:embed="rId6"/>
          <a:srcRect l="-1" t="9556" r="7815"/>
          <a:stretch/>
        </p:blipFill>
        <p:spPr>
          <a:xfrm>
            <a:off x="9346546" y="3212744"/>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2" name="TextBox 31"/>
          <p:cNvSpPr txBox="1"/>
          <p:nvPr/>
        </p:nvSpPr>
        <p:spPr>
          <a:xfrm>
            <a:off x="9280963" y="3990107"/>
            <a:ext cx="937901" cy="253916"/>
          </a:xfrm>
          <a:prstGeom prst="rect">
            <a:avLst/>
          </a:prstGeom>
          <a:noFill/>
        </p:spPr>
        <p:txBody>
          <a:bodyPr wrap="square" rtlCol="0">
            <a:spAutoFit/>
          </a:bodyPr>
          <a:lstStyle/>
          <a:p>
            <a:r>
              <a:rPr lang="en-GB" sz="1050" dirty="0" smtClean="0"/>
              <a:t>deleteObject</a:t>
            </a:r>
            <a:endParaRPr lang="en-GB" sz="1050" dirty="0"/>
          </a:p>
        </p:txBody>
      </p:sp>
    </p:spTree>
    <p:extLst>
      <p:ext uri="{BB962C8B-B14F-4D97-AF65-F5344CB8AC3E}">
        <p14:creationId xmlns:p14="http://schemas.microsoft.com/office/powerpoint/2010/main" val="393190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656509" y="1624340"/>
            <a:ext cx="2849124" cy="4800601"/>
          </a:xfrm>
        </p:spPr>
        <p:txBody>
          <a:bodyPr/>
          <a:lstStyle/>
          <a:p>
            <a:r>
              <a:rPr lang="en-GB" u="sng" dirty="0" smtClean="0"/>
              <a:t>Heroku</a:t>
            </a:r>
          </a:p>
          <a:p>
            <a:pPr>
              <a:buFont typeface="Arial" panose="020B0604020202020204" pitchFamily="34" charset="0"/>
              <a:buChar char="•"/>
            </a:pPr>
            <a:r>
              <a:rPr lang="en-GB" sz="1200" b="0" dirty="0" smtClean="0"/>
              <a:t>Heroku was chosen as the deployment/hosting approach for the application for a number of reasons.</a:t>
            </a:r>
          </a:p>
          <a:p>
            <a:pPr>
              <a:buFont typeface="Arial" panose="020B0604020202020204" pitchFamily="34" charset="0"/>
              <a:buChar char="•"/>
            </a:pPr>
            <a:r>
              <a:rPr lang="en-GB" sz="1200" b="0" dirty="0" smtClean="0"/>
              <a:t>The primary reason being one of familiarity of how Heroku works and the deployment steps needed.</a:t>
            </a:r>
          </a:p>
          <a:p>
            <a:pPr>
              <a:buFont typeface="Arial" panose="020B0604020202020204" pitchFamily="34" charset="0"/>
              <a:buChar char="•"/>
            </a:pPr>
            <a:r>
              <a:rPr lang="en-GB" sz="1200" b="0" dirty="0" smtClean="0"/>
              <a:t>In addition, Heroku removed the requirement of managing an EC2 instance to host the files as it is PaaS.</a:t>
            </a:r>
          </a:p>
          <a:p>
            <a:pPr>
              <a:buFont typeface="Arial" panose="020B0604020202020204" pitchFamily="34" charset="0"/>
              <a:buChar char="•"/>
            </a:pPr>
            <a:r>
              <a:rPr lang="en-GB" sz="1200" b="0" dirty="0" smtClean="0"/>
              <a:t>In terms of scale, large scale deployment of the architecture may not be suitable for Heroku and an alternative such as API Gateway coupled with Lambda functions or EC2 instances should be considered.  However, for the requirements of this system.  Heroku was suitable and met all requirements.</a:t>
            </a:r>
            <a:endParaRPr lang="en-GB" sz="1200" b="0" dirty="0"/>
          </a:p>
        </p:txBody>
      </p:sp>
      <p:sp>
        <p:nvSpPr>
          <p:cNvPr id="3" name="Text Placeholder 2"/>
          <p:cNvSpPr>
            <a:spLocks noGrp="1"/>
          </p:cNvSpPr>
          <p:nvPr>
            <p:ph type="body" idx="2"/>
          </p:nvPr>
        </p:nvSpPr>
        <p:spPr>
          <a:xfrm>
            <a:off x="5656771" y="1624340"/>
            <a:ext cx="2879780" cy="5100925"/>
          </a:xfrm>
        </p:spPr>
        <p:txBody>
          <a:bodyPr/>
          <a:lstStyle/>
          <a:p>
            <a:r>
              <a:rPr lang="en-GB" u="sng" dirty="0" smtClean="0"/>
              <a:t>Flask RESTful</a:t>
            </a:r>
          </a:p>
          <a:p>
            <a:pPr marL="571500" indent="-342900">
              <a:buFont typeface="Arial" panose="020B0604020202020204" pitchFamily="34" charset="0"/>
              <a:buChar char="•"/>
            </a:pPr>
            <a:r>
              <a:rPr lang="en-GB" sz="1200" b="0" dirty="0" smtClean="0"/>
              <a:t>Flask RESTful API was chosen as the method to code the API calls and responses primarily due to experience and familiarity with this approach.</a:t>
            </a:r>
          </a:p>
          <a:p>
            <a:pPr marL="571500" indent="-342900">
              <a:buFont typeface="Arial" panose="020B0604020202020204" pitchFamily="34" charset="0"/>
              <a:buChar char="•"/>
            </a:pPr>
            <a:r>
              <a:rPr lang="en-GB" sz="1200" b="0" dirty="0" smtClean="0"/>
              <a:t>API Gateway could also have been used, along with Postman to test the resulting API calls, however, due to time constraints and the new exposure to API tools and technologies, alongside new exposure to AWS and Cloud technology in the depth and use case that the author has been using, it was preferable to go with familiar technologies and techniques.</a:t>
            </a:r>
          </a:p>
          <a:p>
            <a:pPr marL="571500" indent="-342900">
              <a:buFont typeface="Arial" panose="020B0604020202020204" pitchFamily="34" charset="0"/>
              <a:buChar char="•"/>
            </a:pPr>
            <a:r>
              <a:rPr lang="en-GB" sz="1200" b="0" dirty="0" smtClean="0"/>
              <a:t>Flask Restful also allows more control over the code with testing and debugging as the code can be run locally on a computer and wont incur charges via the AWS cloud services.</a:t>
            </a:r>
            <a:endParaRPr lang="en-GB" sz="1200" b="0" dirty="0"/>
          </a:p>
        </p:txBody>
      </p:sp>
      <p:sp>
        <p:nvSpPr>
          <p:cNvPr id="5" name="Title 4"/>
          <p:cNvSpPr>
            <a:spLocks noGrp="1"/>
          </p:cNvSpPr>
          <p:nvPr>
            <p:ph type="title"/>
          </p:nvPr>
        </p:nvSpPr>
        <p:spPr/>
        <p:txBody>
          <a:bodyPr/>
          <a:lstStyle/>
          <a:p>
            <a:r>
              <a:rPr lang="en-GB" dirty="0" smtClean="0"/>
              <a:t>Justification of </a:t>
            </a:r>
            <a:r>
              <a:rPr lang="en-GB" dirty="0" smtClean="0"/>
              <a:t>Hosting/Access </a:t>
            </a:r>
            <a:r>
              <a:rPr lang="en-GB" dirty="0" smtClean="0"/>
              <a:t>Choices	</a:t>
            </a:r>
            <a:endParaRPr lang="en-GB" dirty="0"/>
          </a:p>
        </p:txBody>
      </p:sp>
      <p:pic>
        <p:nvPicPr>
          <p:cNvPr id="6" name="Picture 5"/>
          <p:cNvPicPr>
            <a:picLocks noChangeAspect="1"/>
          </p:cNvPicPr>
          <p:nvPr/>
        </p:nvPicPr>
        <p:blipFill>
          <a:blip r:embed="rId2"/>
          <a:stretch>
            <a:fillRect/>
          </a:stretch>
        </p:blipFill>
        <p:spPr>
          <a:xfrm>
            <a:off x="1188246" y="1631715"/>
            <a:ext cx="542006" cy="6027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5203416" y="1631715"/>
            <a:ext cx="542006" cy="5858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028701" y="1495425"/>
            <a:ext cx="3631790" cy="540682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9" name="Rectangle 8"/>
          <p:cNvSpPr/>
          <p:nvPr/>
        </p:nvSpPr>
        <p:spPr>
          <a:xfrm>
            <a:off x="5003392" y="1495425"/>
            <a:ext cx="3761760" cy="540682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0" name="Text Placeholder 2"/>
          <p:cNvSpPr>
            <a:spLocks noGrp="1"/>
          </p:cNvSpPr>
          <p:nvPr>
            <p:ph type="body" idx="2"/>
          </p:nvPr>
        </p:nvSpPr>
        <p:spPr>
          <a:xfrm>
            <a:off x="9788163" y="1624340"/>
            <a:ext cx="3677113" cy="5100925"/>
          </a:xfrm>
        </p:spPr>
        <p:txBody>
          <a:bodyPr/>
          <a:lstStyle/>
          <a:p>
            <a:r>
              <a:rPr lang="en-GB" u="sng" dirty="0" smtClean="0"/>
              <a:t>AWS Programmatic Access</a:t>
            </a:r>
            <a:endParaRPr lang="en-GB" u="sng" dirty="0" smtClean="0"/>
          </a:p>
          <a:p>
            <a:pPr marL="571500" indent="-342900">
              <a:buFont typeface="Arial" panose="020B0604020202020204" pitchFamily="34" charset="0"/>
              <a:buChar char="•"/>
            </a:pPr>
            <a:r>
              <a:rPr lang="en-GB" sz="1200" b="0" dirty="0" smtClean="0"/>
              <a:t>A unique user account was created specifically for this project.</a:t>
            </a:r>
          </a:p>
          <a:p>
            <a:pPr marL="571500" indent="-342900">
              <a:buFont typeface="Arial" panose="020B0604020202020204" pitchFamily="34" charset="0"/>
              <a:buChar char="•"/>
            </a:pPr>
            <a:r>
              <a:rPr lang="en-GB" sz="1200" b="0" dirty="0" smtClean="0"/>
              <a:t>Using principle of least privilege, the user was only provided with the bare minimum policies needed to interact with the chosen Amazon Services on offer: Lambda, DynamoDB and S3</a:t>
            </a:r>
          </a:p>
          <a:p>
            <a:pPr marL="571500" indent="-342900">
              <a:buFont typeface="Arial" panose="020B0604020202020204" pitchFamily="34" charset="0"/>
              <a:buChar char="•"/>
            </a:pPr>
            <a:r>
              <a:rPr lang="en-GB" sz="1200" b="0" dirty="0" smtClean="0"/>
              <a:t>A Unique key was generated and stored securely, using environmental variables on Heroku.</a:t>
            </a:r>
          </a:p>
          <a:p>
            <a:pPr marL="571500" indent="-342900">
              <a:buFont typeface="Arial" panose="020B0604020202020204" pitchFamily="34" charset="0"/>
              <a:buChar char="•"/>
            </a:pPr>
            <a:r>
              <a:rPr lang="en-GB" sz="1200" b="0" dirty="0" smtClean="0"/>
              <a:t>Depending on expansion/upscaling of the Infrastructure, more unique policies should be created, for example, the generic user should not have access to the Lambda functions, these would be used by Line Manager/Project managers, AWS itself, or sysadmins.</a:t>
            </a:r>
          </a:p>
          <a:p>
            <a:pPr marL="571500" indent="-342900">
              <a:buFont typeface="Arial" panose="020B0604020202020204" pitchFamily="34" charset="0"/>
              <a:buChar char="•"/>
            </a:pPr>
            <a:r>
              <a:rPr lang="en-GB" sz="1200" b="0" dirty="0" smtClean="0"/>
              <a:t>As the user should not have access to the AWS Web GUI itself, only programmatic access has been enabled for the user.</a:t>
            </a:r>
          </a:p>
          <a:p>
            <a:pPr marL="571500" indent="-342900">
              <a:buFont typeface="Arial" panose="020B0604020202020204" pitchFamily="34" charset="0"/>
              <a:buChar char="•"/>
            </a:pPr>
            <a:r>
              <a:rPr lang="en-GB" sz="1200" b="0" dirty="0" smtClean="0"/>
              <a:t>All actions will be activated via a front end GUI.</a:t>
            </a:r>
          </a:p>
        </p:txBody>
      </p:sp>
      <p:sp>
        <p:nvSpPr>
          <p:cNvPr id="12" name="Rectangle 11"/>
          <p:cNvSpPr/>
          <p:nvPr/>
        </p:nvSpPr>
        <p:spPr>
          <a:xfrm>
            <a:off x="9134785" y="1495425"/>
            <a:ext cx="4404234" cy="540682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4" name="Picture 3"/>
          <p:cNvPicPr>
            <a:picLocks noChangeAspect="1"/>
          </p:cNvPicPr>
          <p:nvPr/>
        </p:nvPicPr>
        <p:blipFill>
          <a:blip r:embed="rId4"/>
          <a:stretch>
            <a:fillRect/>
          </a:stretch>
        </p:blipFill>
        <p:spPr>
          <a:xfrm>
            <a:off x="9332344" y="1624341"/>
            <a:ext cx="542006" cy="614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953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1</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User Details and Registration Service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1 Architecture</a:t>
            </a:r>
            <a:endParaRPr dirty="0"/>
          </a:p>
        </p:txBody>
      </p:sp>
      <p:sp>
        <p:nvSpPr>
          <p:cNvPr id="4" name="Rectangle 3"/>
          <p:cNvSpPr/>
          <p:nvPr/>
        </p:nvSpPr>
        <p:spPr>
          <a:xfrm>
            <a:off x="2629719" y="1319977"/>
            <a:ext cx="7762158" cy="3966606"/>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116420" y="1615249"/>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811009" y="1585448"/>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320435" y="1460086"/>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sp>
        <p:nvSpPr>
          <p:cNvPr id="11" name="Rounded Rectangle 10"/>
          <p:cNvSpPr/>
          <p:nvPr/>
        </p:nvSpPr>
        <p:spPr>
          <a:xfrm>
            <a:off x="5424075" y="1460086"/>
            <a:ext cx="2089614"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9" name="Picture 8"/>
          <p:cNvPicPr>
            <a:picLocks noChangeAspect="1"/>
          </p:cNvPicPr>
          <p:nvPr/>
        </p:nvPicPr>
        <p:blipFill>
          <a:blip r:embed="rId3"/>
          <a:stretch>
            <a:fillRect/>
          </a:stretch>
        </p:blipFill>
        <p:spPr>
          <a:xfrm>
            <a:off x="3456548" y="3004849"/>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4"/>
          <a:stretch>
            <a:fillRect/>
          </a:stretch>
        </p:blipFill>
        <p:spPr>
          <a:xfrm>
            <a:off x="8809139" y="3026487"/>
            <a:ext cx="769682"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5"/>
          <a:stretch>
            <a:fillRect/>
          </a:stretch>
        </p:blipFill>
        <p:spPr>
          <a:xfrm>
            <a:off x="6028770" y="3004849"/>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495389" y="3211455"/>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a:off x="7115073" y="3211455"/>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745917" y="2986134"/>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638079" y="2760813"/>
            <a:ext cx="908953"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453005" y="2976504"/>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cxnSp>
        <p:nvCxnSpPr>
          <p:cNvPr id="49" name="Straight Arrow Connector 48"/>
          <p:cNvCxnSpPr/>
          <p:nvPr/>
        </p:nvCxnSpPr>
        <p:spPr>
          <a:xfrm flipH="1">
            <a:off x="4518741" y="3546165"/>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H="1">
            <a:off x="7130436" y="3546165"/>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ounded Rectangle 50"/>
          <p:cNvSpPr/>
          <p:nvPr/>
        </p:nvSpPr>
        <p:spPr>
          <a:xfrm>
            <a:off x="7451315" y="3605975"/>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773161" y="3605975"/>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435184" y="2342531"/>
            <a:ext cx="679757" cy="5514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POST</a:t>
            </a:r>
            <a:br>
              <a:rPr lang="en-GB" sz="800" dirty="0" smtClean="0"/>
            </a:br>
            <a:r>
              <a:rPr lang="en-GB" sz="800" dirty="0" smtClean="0"/>
              <a:t>PUT</a:t>
            </a:r>
            <a:br>
              <a:rPr lang="en-GB" sz="800" dirty="0" smtClean="0"/>
            </a:br>
            <a:r>
              <a:rPr lang="en-GB" sz="800" dirty="0" smtClean="0"/>
              <a:t>GET</a:t>
            </a:r>
            <a:br>
              <a:rPr lang="en-GB" sz="800" dirty="0" smtClean="0"/>
            </a:br>
            <a:r>
              <a:rPr lang="en-GB" sz="800" dirty="0" smtClean="0"/>
              <a:t>DELETE</a:t>
            </a:r>
            <a:endParaRPr lang="en-GB" sz="800" dirty="0"/>
          </a:p>
        </p:txBody>
      </p:sp>
      <p:sp>
        <p:nvSpPr>
          <p:cNvPr id="55" name="Rounded Rectangle 54"/>
          <p:cNvSpPr/>
          <p:nvPr/>
        </p:nvSpPr>
        <p:spPr>
          <a:xfrm>
            <a:off x="3187688" y="4123884"/>
            <a:ext cx="1689561"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POST/PUT/GET/DELETE calls.  This will be the mandatory arguments or user name to perform the operation on.</a:t>
            </a:r>
            <a:endParaRPr lang="en-GB" sz="700" dirty="0"/>
          </a:p>
        </p:txBody>
      </p:sp>
      <p:sp>
        <p:nvSpPr>
          <p:cNvPr id="56" name="TextBox 55"/>
          <p:cNvSpPr txBox="1"/>
          <p:nvPr/>
        </p:nvSpPr>
        <p:spPr>
          <a:xfrm>
            <a:off x="10572750" y="1319977"/>
            <a:ext cx="3062134"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AWS Services Explanation</a:t>
            </a:r>
          </a:p>
          <a:p>
            <a:endParaRPr lang="en-GB" dirty="0"/>
          </a:p>
          <a:p>
            <a:r>
              <a:rPr lang="en-GB" dirty="0" smtClean="0"/>
              <a:t>Heroku</a:t>
            </a:r>
            <a:r>
              <a:rPr lang="en-GB" dirty="0"/>
              <a:t>: Cloud PaaS based solution for hosting cloud based services.  Can communicate with AWS services and Virtual Private Clouds via secure keys.</a:t>
            </a:r>
          </a:p>
          <a:p>
            <a:endParaRPr lang="en-GB" dirty="0"/>
          </a:p>
          <a:p>
            <a:r>
              <a:rPr lang="en-GB" dirty="0" smtClean="0"/>
              <a:t>Flask</a:t>
            </a:r>
            <a:r>
              <a:rPr lang="en-GB" dirty="0"/>
              <a:t>: Python based Library for Website design, </a:t>
            </a:r>
            <a:r>
              <a:rPr lang="en-GB" dirty="0" smtClean="0"/>
              <a:t>coded in conjunction with Flask </a:t>
            </a:r>
            <a:r>
              <a:rPr lang="en-GB" dirty="0"/>
              <a:t>RESTful API libraries</a:t>
            </a:r>
          </a:p>
          <a:p>
            <a:endParaRPr lang="en-GB" dirty="0"/>
          </a:p>
          <a:p>
            <a:r>
              <a:rPr lang="en-GB" dirty="0"/>
              <a:t>DynamoDB: NoSQL persistent, non-ephermal database.  Makes use of Json format to store </a:t>
            </a:r>
            <a:r>
              <a:rPr lang="en-GB" dirty="0" smtClean="0"/>
              <a:t>records, rather than creating schema for each table.</a:t>
            </a:r>
          </a:p>
          <a:p>
            <a:endParaRPr lang="en-GB" dirty="0"/>
          </a:p>
        </p:txBody>
      </p:sp>
      <p:sp>
        <p:nvSpPr>
          <p:cNvPr id="57" name="TextBox 56"/>
          <p:cNvSpPr txBox="1"/>
          <p:nvPr/>
        </p:nvSpPr>
        <p:spPr>
          <a:xfrm>
            <a:off x="365058" y="5521014"/>
            <a:ext cx="13269826"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p>
          <a:p>
            <a:endParaRPr lang="en-GB" dirty="0"/>
          </a:p>
          <a:p>
            <a:r>
              <a:rPr lang="en-GB" dirty="0"/>
              <a:t>DynamoDB chosen because of NoSQL format.  No requirement for schema means it is easy to adapt or add/remove attributes for each record as and when required by the business with no loss to functionality. Dynamo struggles with searching through large numbers of records, however, for the purposes of this microservice, data size will be </a:t>
            </a:r>
            <a:r>
              <a:rPr lang="en-GB" dirty="0" smtClean="0"/>
              <a:t>small.  Costs </a:t>
            </a:r>
            <a:r>
              <a:rPr lang="en-GB" dirty="0"/>
              <a:t>are reduced as we can predict usage and set provisioned capacity or use variable, on demand capacity if usage is not known.</a:t>
            </a:r>
          </a:p>
          <a:p>
            <a:endParaRPr lang="en-GB" dirty="0"/>
          </a:p>
        </p:txBody>
      </p:sp>
      <p:sp>
        <p:nvSpPr>
          <p:cNvPr id="32" name="TextBox 31"/>
          <p:cNvSpPr txBox="1"/>
          <p:nvPr/>
        </p:nvSpPr>
        <p:spPr>
          <a:xfrm>
            <a:off x="365058" y="1316265"/>
            <a:ext cx="2118026"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Microservice Explanation</a:t>
            </a:r>
          </a:p>
          <a:p>
            <a:endParaRPr lang="en-GB" dirty="0"/>
          </a:p>
          <a:p>
            <a:r>
              <a:rPr lang="en-GB" dirty="0" smtClean="0"/>
              <a:t>Microservice for registering new users onto the BAE Onboarding Website.</a:t>
            </a:r>
          </a:p>
          <a:p>
            <a:endParaRPr lang="en-GB" dirty="0"/>
          </a:p>
          <a:p>
            <a:r>
              <a:rPr lang="en-GB" dirty="0" smtClean="0"/>
              <a:t>This includes CRUD tasks on the user records.</a:t>
            </a:r>
          </a:p>
          <a:p>
            <a:endParaRPr lang="en-GB" dirty="0"/>
          </a:p>
          <a:p>
            <a:r>
              <a:rPr lang="en-GB" dirty="0" smtClean="0"/>
              <a:t>In reality, a website UI would be the trigger for API calls to the different AWS Services required</a:t>
            </a:r>
          </a:p>
          <a:p>
            <a:endParaRPr lang="en-GB" dirty="0"/>
          </a:p>
          <a:p>
            <a:endParaRPr lang="en-GB" dirty="0"/>
          </a:p>
        </p:txBody>
      </p:sp>
    </p:spTree>
    <p:extLst>
      <p:ext uri="{BB962C8B-B14F-4D97-AF65-F5344CB8AC3E}">
        <p14:creationId xmlns:p14="http://schemas.microsoft.com/office/powerpoint/2010/main" val="242806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2</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File Upload and Download Service</a:t>
            </a:r>
            <a:endParaRPr dirty="0"/>
          </a:p>
        </p:txBody>
      </p:sp>
    </p:spTree>
    <p:extLst>
      <p:ext uri="{BB962C8B-B14F-4D97-AF65-F5344CB8AC3E}">
        <p14:creationId xmlns:p14="http://schemas.microsoft.com/office/powerpoint/2010/main" val="416723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2 Architecture</a:t>
            </a:r>
            <a:endParaRPr dirty="0"/>
          </a:p>
        </p:txBody>
      </p:sp>
      <p:sp>
        <p:nvSpPr>
          <p:cNvPr id="4" name="Rectangle 3"/>
          <p:cNvSpPr/>
          <p:nvPr/>
        </p:nvSpPr>
        <p:spPr>
          <a:xfrm>
            <a:off x="2902564" y="1165123"/>
            <a:ext cx="7504471" cy="4060928"/>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140564" y="1468011"/>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835153" y="1438210"/>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344579" y="1312848"/>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sp>
        <p:nvSpPr>
          <p:cNvPr id="11" name="Rounded Rectangle 10"/>
          <p:cNvSpPr/>
          <p:nvPr/>
        </p:nvSpPr>
        <p:spPr>
          <a:xfrm>
            <a:off x="5370685" y="1312848"/>
            <a:ext cx="2285466"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9" name="Picture 8"/>
          <p:cNvPicPr>
            <a:picLocks noChangeAspect="1"/>
          </p:cNvPicPr>
          <p:nvPr/>
        </p:nvPicPr>
        <p:blipFill>
          <a:blip r:embed="rId3"/>
          <a:stretch>
            <a:fillRect/>
          </a:stretch>
        </p:blipFill>
        <p:spPr>
          <a:xfrm>
            <a:off x="3480692" y="3108334"/>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a:stretch>
            <a:fillRect/>
          </a:stretch>
        </p:blipFill>
        <p:spPr>
          <a:xfrm>
            <a:off x="6052914" y="2517885"/>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519533" y="3314940"/>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770061" y="3089619"/>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662223" y="2864298"/>
            <a:ext cx="908953"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477149" y="3079989"/>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cxnSp>
        <p:nvCxnSpPr>
          <p:cNvPr id="49" name="Straight Arrow Connector 48"/>
          <p:cNvCxnSpPr/>
          <p:nvPr/>
        </p:nvCxnSpPr>
        <p:spPr>
          <a:xfrm flipH="1">
            <a:off x="4542885" y="3649650"/>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H="1">
            <a:off x="7154580" y="3433749"/>
            <a:ext cx="1863212" cy="20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ounded Rectangle 50"/>
          <p:cNvSpPr/>
          <p:nvPr/>
        </p:nvSpPr>
        <p:spPr>
          <a:xfrm>
            <a:off x="7477148" y="3509049"/>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797305" y="3709460"/>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459328" y="2604354"/>
            <a:ext cx="679757" cy="3930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POST</a:t>
            </a:r>
            <a:br>
              <a:rPr lang="en-GB" sz="800" dirty="0" smtClean="0"/>
            </a:br>
            <a:r>
              <a:rPr lang="en-GB" sz="800" dirty="0" smtClean="0"/>
              <a:t>GET</a:t>
            </a:r>
            <a:endParaRPr lang="en-GB" sz="800" dirty="0"/>
          </a:p>
        </p:txBody>
      </p:sp>
      <p:sp>
        <p:nvSpPr>
          <p:cNvPr id="55" name="Rounded Rectangle 54"/>
          <p:cNvSpPr/>
          <p:nvPr/>
        </p:nvSpPr>
        <p:spPr>
          <a:xfrm>
            <a:off x="3163795" y="4216650"/>
            <a:ext cx="1689561"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POST and GET requests.  This will be the filename for GET, and the Filename and Employee_ID  for POST.</a:t>
            </a:r>
            <a:endParaRPr lang="en-GB" sz="700" dirty="0"/>
          </a:p>
        </p:txBody>
      </p:sp>
      <p:sp>
        <p:nvSpPr>
          <p:cNvPr id="56" name="TextBox 55"/>
          <p:cNvSpPr txBox="1"/>
          <p:nvPr/>
        </p:nvSpPr>
        <p:spPr>
          <a:xfrm>
            <a:off x="10572749" y="1120879"/>
            <a:ext cx="3669674" cy="433965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Explanation</a:t>
            </a:r>
          </a:p>
          <a:p>
            <a:endParaRPr lang="en-GB" sz="1200" dirty="0" smtClean="0"/>
          </a:p>
          <a:p>
            <a:r>
              <a:rPr lang="en-GB" sz="1200" dirty="0" smtClean="0"/>
              <a:t>Heroku: Cloud PaaS based solution for hosting cloud based services.  Can communicate with AWS services and Virtual Private Clouds via secure keys.</a:t>
            </a:r>
          </a:p>
          <a:p>
            <a:endParaRPr lang="en-GB" sz="1200" dirty="0"/>
          </a:p>
          <a:p>
            <a:r>
              <a:rPr lang="en-GB" sz="1200" dirty="0" smtClean="0"/>
              <a:t>Flask: Python based Library for Website design, comes with RESTful API libraries</a:t>
            </a:r>
          </a:p>
          <a:p>
            <a:endParaRPr lang="en-GB" sz="1200" dirty="0"/>
          </a:p>
          <a:p>
            <a:r>
              <a:rPr lang="en-GB" sz="1200" dirty="0" smtClean="0"/>
              <a:t>DynamoDB: NoSQL persistent, non-ephermal database.  Makes use of Json format to store records.</a:t>
            </a:r>
          </a:p>
          <a:p>
            <a:endParaRPr lang="en-GB" sz="1200" dirty="0"/>
          </a:p>
          <a:p>
            <a:r>
              <a:rPr lang="en-GB" sz="1200" dirty="0" smtClean="0"/>
              <a:t>S3: Simple Storage Service.  Cost effective permanent object storage.  Accessible by other AWS Services based on permissions and role assignments.</a:t>
            </a:r>
          </a:p>
          <a:p>
            <a:endParaRPr lang="en-GB" sz="1200" dirty="0"/>
          </a:p>
          <a:p>
            <a:r>
              <a:rPr lang="en-GB" sz="1200" dirty="0"/>
              <a:t>AWS Lambda: Serverless computing service designed for executing code without needing to manage infrastructure or servers to host said code.</a:t>
            </a:r>
          </a:p>
          <a:p>
            <a:endParaRPr lang="en-GB" sz="1200" dirty="0" smtClean="0"/>
          </a:p>
        </p:txBody>
      </p:sp>
      <p:sp>
        <p:nvSpPr>
          <p:cNvPr id="57" name="TextBox 56"/>
          <p:cNvSpPr txBox="1"/>
          <p:nvPr/>
        </p:nvSpPr>
        <p:spPr>
          <a:xfrm>
            <a:off x="712429" y="5383161"/>
            <a:ext cx="13529994" cy="226215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endParaRPr lang="en-GB" dirty="0" smtClean="0"/>
          </a:p>
          <a:p>
            <a:endParaRPr lang="en-GB" dirty="0"/>
          </a:p>
          <a:p>
            <a:r>
              <a:rPr lang="en-GB" sz="1100" dirty="0" smtClean="0"/>
              <a:t>DynamoDB chosen because of NoSQL format.  No requirement for schema means it is easy to adapt or add/remove attributes for each record as and when required by the business with no loss to functionality. Dynamo struggles with searching through large numbers of records, however, for the purposes of this microservice, data size will be small. Costs are reduced as we can predict usage and set provisioned capacity or use variable, on demand capacity if usage is not known.</a:t>
            </a:r>
          </a:p>
          <a:p>
            <a:endParaRPr lang="en-GB" sz="1100" dirty="0" smtClean="0"/>
          </a:p>
          <a:p>
            <a:r>
              <a:rPr lang="en-GB" sz="1100" dirty="0" smtClean="0"/>
              <a:t>S3</a:t>
            </a:r>
            <a:r>
              <a:rPr lang="en-GB" sz="1100" dirty="0"/>
              <a:t>: </a:t>
            </a:r>
            <a:r>
              <a:rPr lang="en-GB" sz="1100" dirty="0" smtClean="0"/>
              <a:t>Chosen because S3 is the AWS storage solution.  S3 used rather than S3 Block because S3 offers cost </a:t>
            </a:r>
            <a:r>
              <a:rPr lang="en-GB" sz="1100" dirty="0"/>
              <a:t>effective storage for objects.  As we are dealing with image files which should have very little interaction with multiple services in terms of editing or updating, block storage is not a required feature of the microservice.  This further reduces costs</a:t>
            </a:r>
            <a:r>
              <a:rPr lang="en-GB" sz="1100" dirty="0" smtClean="0"/>
              <a:t>.</a:t>
            </a:r>
          </a:p>
          <a:p>
            <a:endParaRPr lang="en-GB" sz="1100" dirty="0"/>
          </a:p>
          <a:p>
            <a:r>
              <a:rPr lang="en-GB" sz="1100" dirty="0"/>
              <a:t>Lambda is used here due to cost.  Lambda charges per request ($0.20 per 1m) and this is cheaper than hosting even the smallest EC2 instance as the requests will not be frequent, even at scale.  Speed is also a factor, time needed to activate an EC2 instance that is not started vs a lambda function that runs immediately on request.</a:t>
            </a:r>
          </a:p>
          <a:p>
            <a:endParaRPr lang="en-GB" dirty="0"/>
          </a:p>
        </p:txBody>
      </p:sp>
      <p:sp>
        <p:nvSpPr>
          <p:cNvPr id="39" name="Rounded Rectangle 38"/>
          <p:cNvSpPr/>
          <p:nvPr/>
        </p:nvSpPr>
        <p:spPr>
          <a:xfrm>
            <a:off x="7842785" y="4600621"/>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3" name="Rounded Rectangle 42"/>
          <p:cNvSpPr/>
          <p:nvPr/>
        </p:nvSpPr>
        <p:spPr>
          <a:xfrm>
            <a:off x="7842785" y="4415868"/>
            <a:ext cx="679757" cy="1478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PUT</a:t>
            </a:r>
            <a:endParaRPr lang="en-GB" sz="800" dirty="0"/>
          </a:p>
        </p:txBody>
      </p:sp>
      <p:cxnSp>
        <p:nvCxnSpPr>
          <p:cNvPr id="20" name="Straight Connector 19"/>
          <p:cNvCxnSpPr/>
          <p:nvPr/>
        </p:nvCxnSpPr>
        <p:spPr>
          <a:xfrm>
            <a:off x="9017792" y="2879046"/>
            <a:ext cx="0" cy="569451"/>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Arrow Connector 46"/>
          <p:cNvCxnSpPr/>
          <p:nvPr/>
        </p:nvCxnSpPr>
        <p:spPr>
          <a:xfrm flipV="1">
            <a:off x="8491765" y="2190377"/>
            <a:ext cx="282679" cy="12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491765" y="2183003"/>
            <a:ext cx="0" cy="1124563"/>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H="1">
            <a:off x="7225863" y="3300192"/>
            <a:ext cx="1265902" cy="0"/>
          </a:xfrm>
          <a:prstGeom prst="line">
            <a:avLst/>
          </a:prstGeom>
        </p:spPr>
        <p:style>
          <a:lnRef idx="2">
            <a:schemeClr val="dk1"/>
          </a:lnRef>
          <a:fillRef idx="0">
            <a:schemeClr val="dk1"/>
          </a:fillRef>
          <a:effectRef idx="1">
            <a:schemeClr val="dk1"/>
          </a:effectRef>
          <a:fontRef idx="minor">
            <a:schemeClr val="tx1"/>
          </a:fontRef>
        </p:style>
      </p:cxnSp>
      <p:pic>
        <p:nvPicPr>
          <p:cNvPr id="28" name="Picture 27"/>
          <p:cNvPicPr>
            <a:picLocks noChangeAspect="1"/>
          </p:cNvPicPr>
          <p:nvPr/>
        </p:nvPicPr>
        <p:blipFill>
          <a:blip r:embed="rId5"/>
          <a:stretch>
            <a:fillRect/>
          </a:stretch>
        </p:blipFill>
        <p:spPr>
          <a:xfrm>
            <a:off x="8828773" y="1972309"/>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8" name="Straight Arrow Connector 47"/>
          <p:cNvCxnSpPr/>
          <p:nvPr/>
        </p:nvCxnSpPr>
        <p:spPr>
          <a:xfrm>
            <a:off x="8259096" y="4334636"/>
            <a:ext cx="5153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8259096" y="3905248"/>
            <a:ext cx="4070" cy="431839"/>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flipV="1">
            <a:off x="7225863" y="3905248"/>
            <a:ext cx="1033233" cy="7374"/>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flipH="1">
            <a:off x="7154580" y="3748388"/>
            <a:ext cx="1863212" cy="20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a:off x="9014488" y="3741014"/>
            <a:ext cx="0" cy="569451"/>
          </a:xfrm>
          <a:prstGeom prst="line">
            <a:avLst/>
          </a:prstGeom>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6"/>
          <a:stretch>
            <a:fillRect/>
          </a:stretch>
        </p:blipFill>
        <p:spPr>
          <a:xfrm>
            <a:off x="8857243" y="4095335"/>
            <a:ext cx="769682"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4" name="TextBox 63"/>
          <p:cNvSpPr txBox="1"/>
          <p:nvPr/>
        </p:nvSpPr>
        <p:spPr>
          <a:xfrm>
            <a:off x="579357" y="1165123"/>
            <a:ext cx="2118026" cy="347787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Microservice Explanation</a:t>
            </a:r>
          </a:p>
          <a:p>
            <a:endParaRPr lang="en-GB" sz="1200" dirty="0"/>
          </a:p>
          <a:p>
            <a:r>
              <a:rPr lang="en-GB" sz="1200" dirty="0" smtClean="0"/>
              <a:t>Microservice for users to upload and download security clearance documentation (certifications and/or  application forms) to a secure online storage facility.</a:t>
            </a:r>
          </a:p>
          <a:p>
            <a:endParaRPr lang="en-GB" sz="1200" dirty="0"/>
          </a:p>
          <a:p>
            <a:r>
              <a:rPr lang="en-GB" sz="1200" dirty="0" smtClean="0"/>
              <a:t>Once a document is uploaded, the API will call the PUT request for Microservice 1 and update the relevant fields with the URL of the file.</a:t>
            </a:r>
          </a:p>
          <a:p>
            <a:endParaRPr lang="en-GB" sz="1200" dirty="0"/>
          </a:p>
          <a:p>
            <a:endParaRPr lang="en-GB" sz="1200" dirty="0"/>
          </a:p>
        </p:txBody>
      </p:sp>
      <p:sp>
        <p:nvSpPr>
          <p:cNvPr id="30" name="Rectangle 29"/>
          <p:cNvSpPr/>
          <p:nvPr/>
        </p:nvSpPr>
        <p:spPr>
          <a:xfrm>
            <a:off x="579357" y="1165123"/>
            <a:ext cx="2118026"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5" name="Rectangle 64"/>
          <p:cNvSpPr/>
          <p:nvPr/>
        </p:nvSpPr>
        <p:spPr>
          <a:xfrm>
            <a:off x="10572749" y="1165123"/>
            <a:ext cx="3785962"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6" name="Rectangle 65"/>
          <p:cNvSpPr/>
          <p:nvPr/>
        </p:nvSpPr>
        <p:spPr>
          <a:xfrm flipV="1">
            <a:off x="579357" y="5378449"/>
            <a:ext cx="13779354" cy="203603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41" name="Picture 40"/>
          <p:cNvPicPr>
            <a:picLocks noChangeAspect="1"/>
          </p:cNvPicPr>
          <p:nvPr/>
        </p:nvPicPr>
        <p:blipFill rotWithShape="1">
          <a:blip r:embed="rId7"/>
          <a:srcRect l="-1" t="9556" r="7815"/>
          <a:stretch/>
        </p:blipFill>
        <p:spPr>
          <a:xfrm>
            <a:off x="6050757" y="3637057"/>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3851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65" grpId="0" animBg="1"/>
      <p:bldP spid="66" grpId="0" animBg="1"/>
    </p:bldLst>
  </p:timing>
</p:sld>
</file>

<file path=ppt/theme/theme1.xml><?xml version="1.0" encoding="utf-8"?>
<a:theme xmlns:a="http://schemas.openxmlformats.org/drawingml/2006/main" name="DXC">
  <a:themeElements>
    <a:clrScheme name="DXC Refreshed Palette">
      <a:dk1>
        <a:srgbClr val="000000"/>
      </a:dk1>
      <a:lt1>
        <a:srgbClr val="FFFFFF"/>
      </a:lt1>
      <a:dk2>
        <a:srgbClr val="28AEE4"/>
      </a:dk2>
      <a:lt2>
        <a:srgbClr val="F7CF2B"/>
      </a:lt2>
      <a:accent1>
        <a:srgbClr val="6F2C91"/>
      </a:accent1>
      <a:accent2>
        <a:srgbClr val="1870B9"/>
      </a:accent2>
      <a:accent3>
        <a:srgbClr val="666666"/>
      </a:accent3>
      <a:accent4>
        <a:srgbClr val="D9D9D9"/>
      </a:accent4>
      <a:accent5>
        <a:srgbClr val="97BE35"/>
      </a:accent5>
      <a:accent6>
        <a:srgbClr val="F38F20"/>
      </a:accent6>
      <a:hlink>
        <a:srgbClr val="000000"/>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TotalTime>
  <Words>2105</Words>
  <Application>Microsoft Office PowerPoint</Application>
  <PresentationFormat>Custom</PresentationFormat>
  <Paragraphs>222</Paragraphs>
  <Slides>20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DXC</vt:lpstr>
      <vt:lpstr>Microservices Architecture and API</vt:lpstr>
      <vt:lpstr>Agenda</vt:lpstr>
      <vt:lpstr>Architecture Overview</vt:lpstr>
      <vt:lpstr>System Overview Architecture</vt:lpstr>
      <vt:lpstr>Justification of Hosting/Access Choices </vt:lpstr>
      <vt:lpstr>Microservice 1</vt:lpstr>
      <vt:lpstr>Microservice 1 Architecture</vt:lpstr>
      <vt:lpstr>Microservice 2</vt:lpstr>
      <vt:lpstr>Microservice 2 Architecture</vt:lpstr>
      <vt:lpstr>Microservice 2 Lambda Code</vt:lpstr>
      <vt:lpstr>Microservice 3</vt:lpstr>
      <vt:lpstr>Microservice 3 Architecture</vt:lpstr>
      <vt:lpstr>Microservice 3 Lambda Code</vt:lpstr>
      <vt:lpstr>Microservice 4</vt:lpstr>
      <vt:lpstr>Microservice 4 Architecture</vt:lpstr>
      <vt:lpstr>Microservice 4 Lambda Code</vt:lpstr>
      <vt:lpstr>Lessons Learned </vt:lpstr>
      <vt:lpstr>Lessons Learned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DXC/BAE Onboarding Tracking Tool</dc:title>
  <dc:creator>Paj</dc:creator>
  <cp:lastModifiedBy>Windows User</cp:lastModifiedBy>
  <cp:revision>89</cp:revision>
  <dcterms:modified xsi:type="dcterms:W3CDTF">2021-07-01T10:45:37Z</dcterms:modified>
</cp:coreProperties>
</file>