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17"/>
  </p:notesMasterIdLst>
  <p:sldIdLst>
    <p:sldId id="260" r:id="rId2"/>
    <p:sldId id="271" r:id="rId3"/>
    <p:sldId id="313" r:id="rId4"/>
    <p:sldId id="319" r:id="rId5"/>
    <p:sldId id="272" r:id="rId6"/>
    <p:sldId id="305" r:id="rId7"/>
    <p:sldId id="315" r:id="rId8"/>
    <p:sldId id="322" r:id="rId9"/>
    <p:sldId id="320" r:id="rId10"/>
    <p:sldId id="307" r:id="rId11"/>
    <p:sldId id="321" r:id="rId12"/>
    <p:sldId id="303" r:id="rId13"/>
    <p:sldId id="312" r:id="rId14"/>
    <p:sldId id="302" r:id="rId15"/>
    <p:sldId id="304" r:id="rId16"/>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462" y="162"/>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07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91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990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6784259" y="1213696"/>
            <a:ext cx="6666972" cy="1830675"/>
          </a:xfrm>
          <a:prstGeom prst="rect">
            <a:avLst/>
          </a:prstGeom>
          <a:noFill/>
          <a:ln>
            <a:noFill/>
          </a:ln>
        </p:spPr>
        <p:txBody>
          <a:bodyPr spcFirstLastPara="1" wrap="square" lIns="0" tIns="0" rIns="0" bIns="0" anchor="b" anchorCtr="0">
            <a:noAutofit/>
          </a:bodyPr>
          <a:lstStyle/>
          <a:p>
            <a:pPr lvl="0"/>
            <a:r>
              <a:rPr lang="en-US" dirty="0" smtClean="0"/>
              <a:t>CI/CD Pipeline </a:t>
            </a:r>
            <a:br>
              <a:rPr lang="en-US" dirty="0" smtClean="0"/>
            </a:br>
            <a:r>
              <a:rPr lang="en-US" dirty="0" smtClean="0"/>
              <a:t>and </a:t>
            </a:r>
            <a:br>
              <a:rPr lang="en-US" dirty="0" smtClean="0"/>
            </a:br>
            <a:r>
              <a:rPr lang="en-US" dirty="0" smtClean="0"/>
              <a:t>Cloudwatch Dashboards</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Metric Choices</a:t>
            </a:r>
            <a:endParaRPr dirty="0"/>
          </a:p>
        </p:txBody>
      </p:sp>
      <p:pic>
        <p:nvPicPr>
          <p:cNvPr id="2" name="Picture 1"/>
          <p:cNvPicPr>
            <a:picLocks noChangeAspect="1"/>
          </p:cNvPicPr>
          <p:nvPr/>
        </p:nvPicPr>
        <p:blipFill>
          <a:blip r:embed="rId3"/>
          <a:stretch>
            <a:fillRect/>
          </a:stretch>
        </p:blipFill>
        <p:spPr>
          <a:xfrm>
            <a:off x="316230" y="1221403"/>
            <a:ext cx="10085070" cy="5485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792980" y="2552700"/>
            <a:ext cx="5212080"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Metrics have been decided upon based on estimated use-cases for the VPC Infrastructure.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Primarily, based around costs, i.e. Write Capacity monitoring to help work out if reserved Dynamo DB or normal Dynamo DB plans should be used.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Latency is also a key statistic for monitoring the DynamoDB, high latency could indicate a problem with the database or connections.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Lambda Monitoring revolves around the observation of number of invocations and any failed invocations that resulted in errors.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Again, potentially indicates the amount of use, to monitor for pricing thresholds or potential problems.</a:t>
            </a:r>
            <a:endParaRPr lang="en-GB" dirty="0"/>
          </a:p>
        </p:txBody>
      </p:sp>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Alarm Choices</a:t>
            </a:r>
            <a:endParaRPr dirty="0"/>
          </a:p>
        </p:txBody>
      </p:sp>
      <p:pic>
        <p:nvPicPr>
          <p:cNvPr id="2" name="Picture 1"/>
          <p:cNvPicPr>
            <a:picLocks noChangeAspect="1"/>
          </p:cNvPicPr>
          <p:nvPr/>
        </p:nvPicPr>
        <p:blipFill>
          <a:blip r:embed="rId3"/>
          <a:stretch>
            <a:fillRect/>
          </a:stretch>
        </p:blipFill>
        <p:spPr>
          <a:xfrm>
            <a:off x="685800" y="1260092"/>
            <a:ext cx="4296602" cy="1117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685800" y="4278508"/>
            <a:ext cx="6412107" cy="31085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4 main alarms chosen, each around a key area of the application infrastructure.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first alarm deals with the write capacity of the DynamoDB.  If this triggers it means that there is close to too much being written to the database for the currently paid for capacity and that this is in danger of adding costs to the AWS services.  This can be used to identify if there are times of high usage, meaning that planned reserved instances can be scheduled.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Alarm 2 deals with the S3 bucket.  Whilst a Bucket can hold up to 5 Terabytes of data, the security documents are only ~50kb large, if there is ever over 100Mb of data uploaded into the S3 bucket it should be investigated to ensure that incorrect files are being uploaded.</a:t>
            </a:r>
            <a:endParaRPr lang="en-GB" dirty="0"/>
          </a:p>
        </p:txBody>
      </p:sp>
      <p:sp>
        <p:nvSpPr>
          <p:cNvPr id="5" name="TextBox 4"/>
          <p:cNvSpPr txBox="1"/>
          <p:nvPr/>
        </p:nvSpPr>
        <p:spPr>
          <a:xfrm>
            <a:off x="7532493" y="4278508"/>
            <a:ext cx="6412107" cy="31085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The third alarm revolves around the duration of the resizeProfilePic Lambda function.  This function resizes a profile picture to a 100 x 100 pixel image.  The process should take no longer than 3 seconds, if it takes any longer then there has been an error, Lambda Functions cannot handle files larger than 6mb in one go.  If the function takes longer than 6 seconds to respond an unexpected error has occurred and should be investigated.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final alarm checks the duration of the secureAccountCheck Lambda function.  Again, the function is relatively straightforward and, because it only deals with Boolean and Integer variables, it should execute in under 1 second, if it does not than there has been an issue with the data uploaded to Dynamo or some other error and this should be investigated fully.</a:t>
            </a:r>
          </a:p>
          <a:p>
            <a:endParaRPr lang="en-GB" dirty="0"/>
          </a:p>
          <a:p>
            <a:endParaRPr lang="en-GB" dirty="0"/>
          </a:p>
        </p:txBody>
      </p:sp>
      <p:pic>
        <p:nvPicPr>
          <p:cNvPr id="6" name="Picture 5"/>
          <p:cNvPicPr>
            <a:picLocks noChangeAspect="1"/>
          </p:cNvPicPr>
          <p:nvPr/>
        </p:nvPicPr>
        <p:blipFill>
          <a:blip r:embed="rId4"/>
          <a:stretch>
            <a:fillRect/>
          </a:stretch>
        </p:blipFill>
        <p:spPr>
          <a:xfrm>
            <a:off x="5910385" y="1260092"/>
            <a:ext cx="8034215" cy="2580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81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a:xfrm>
            <a:off x="685799" y="1563329"/>
            <a:ext cx="13258799" cy="5615345"/>
          </a:xfrm>
        </p:spPr>
        <p:style>
          <a:lnRef idx="2">
            <a:schemeClr val="accent1"/>
          </a:lnRef>
          <a:fillRef idx="1">
            <a:schemeClr val="lt1"/>
          </a:fillRef>
          <a:effectRef idx="0">
            <a:schemeClr val="accent1"/>
          </a:effectRef>
          <a:fontRef idx="minor">
            <a:schemeClr val="dk1"/>
          </a:fontRef>
        </p:style>
        <p:txBody>
          <a:bodyPr/>
          <a:lstStyle/>
          <a:p>
            <a:pPr marL="571500" indent="-342900">
              <a:buFont typeface="Arial" panose="020B0604020202020204" pitchFamily="34" charset="0"/>
              <a:buChar char="•"/>
            </a:pPr>
            <a:r>
              <a:rPr lang="en-GB" sz="1800" dirty="0" smtClean="0"/>
              <a:t>Container O/S Images used by Workflows can use out of date Python </a:t>
            </a:r>
            <a:r>
              <a:rPr lang="en-GB" sz="1800" dirty="0" smtClean="0"/>
              <a:t>Libraries – which can cause triggers for Bandit, Safety code analysis packages etc.</a:t>
            </a:r>
            <a:endParaRPr lang="en-GB" sz="1800" dirty="0" smtClean="0"/>
          </a:p>
          <a:p>
            <a:pPr marL="571500" indent="-342900">
              <a:buFont typeface="Arial" panose="020B0604020202020204" pitchFamily="34" charset="0"/>
              <a:buChar char="•"/>
            </a:pPr>
            <a:r>
              <a:rPr lang="en-GB" sz="1800" dirty="0" smtClean="0"/>
              <a:t>The different jobs on workflows are independent of one </a:t>
            </a:r>
            <a:r>
              <a:rPr lang="en-GB" sz="1800" dirty="0" smtClean="0"/>
              <a:t>another, each use a new, unique container. Folder structures created in workflows are ephermal and cannot be accessed by a later workflow.</a:t>
            </a:r>
            <a:endParaRPr lang="en-GB" sz="1800" dirty="0"/>
          </a:p>
          <a:p>
            <a:pPr marL="571500" indent="-342900">
              <a:buFont typeface="Arial" panose="020B0604020202020204" pitchFamily="34" charset="0"/>
              <a:buChar char="•"/>
            </a:pPr>
            <a:r>
              <a:rPr lang="en-GB" sz="1800" dirty="0" smtClean="0"/>
              <a:t>Workflows </a:t>
            </a:r>
            <a:r>
              <a:rPr lang="en-GB" sz="1800" dirty="0"/>
              <a:t>are very powerful, there are thousands of custom actions written by GitHub community members available for use.</a:t>
            </a:r>
          </a:p>
          <a:p>
            <a:pPr marL="571500" indent="-342900">
              <a:buFont typeface="Arial" panose="020B0604020202020204" pitchFamily="34" charset="0"/>
              <a:buChar char="•"/>
            </a:pPr>
            <a:r>
              <a:rPr lang="en-GB" sz="1800" dirty="0"/>
              <a:t>Care must be taken when using these, always need to ensure they do not do anything untoward or dangerous</a:t>
            </a:r>
            <a:r>
              <a:rPr lang="en-GB" sz="1800" dirty="0" smtClean="0"/>
              <a:t>.</a:t>
            </a:r>
          </a:p>
          <a:p>
            <a:pPr marL="571500" indent="-342900">
              <a:buFont typeface="Arial" panose="020B0604020202020204" pitchFamily="34" charset="0"/>
              <a:buChar char="•"/>
            </a:pPr>
            <a:r>
              <a:rPr lang="en-GB" sz="1800" dirty="0" smtClean="0"/>
              <a:t>It is not good enough to measure every metric for the sake of it, care must be taken to select metrics that are suitable to monitor.</a:t>
            </a:r>
          </a:p>
          <a:p>
            <a:pPr marL="571500" indent="-342900">
              <a:buFont typeface="Arial" panose="020B0604020202020204" pitchFamily="34" charset="0"/>
              <a:buChar char="•"/>
            </a:pPr>
            <a:r>
              <a:rPr lang="en-GB" sz="1800" dirty="0" smtClean="0"/>
              <a:t>The same is true for alarms.</a:t>
            </a:r>
          </a:p>
          <a:p>
            <a:pPr marL="571500" indent="-342900">
              <a:buFont typeface="Arial" panose="020B0604020202020204" pitchFamily="34" charset="0"/>
              <a:buChar char="•"/>
            </a:pPr>
            <a:r>
              <a:rPr lang="en-GB" sz="1800" dirty="0" smtClean="0"/>
              <a:t>Unit Testing functions that themselves require access to other AWS services creates a lot of problems for Unit Testing.  The Mock python library can support with this but vastly increases the complexity of the Unit Testing scripts</a:t>
            </a:r>
            <a:r>
              <a:rPr lang="en-GB" sz="1800" dirty="0" smtClean="0"/>
              <a:t>.</a:t>
            </a:r>
          </a:p>
          <a:p>
            <a:pPr marL="571500" indent="-342900">
              <a:buFont typeface="Arial" panose="020B0604020202020204" pitchFamily="34" charset="0"/>
              <a:buChar char="•"/>
            </a:pPr>
            <a:r>
              <a:rPr lang="en-GB" sz="1800" dirty="0" smtClean="0"/>
              <a:t>S3 Metrics do not, by default, send any more frequently than every few days to Cloudwatch.  In order to counter this, custom lambda functions can be written to gather metrics and store them in logs.</a:t>
            </a:r>
            <a:endParaRPr lang="en-GB" sz="1800" dirty="0" smtClean="0"/>
          </a:p>
          <a:p>
            <a:pPr marL="571500" indent="-342900">
              <a:buFont typeface="Arial" panose="020B0604020202020204" pitchFamily="34" charset="0"/>
              <a:buChar char="•"/>
            </a:pPr>
            <a:endParaRPr lang="en-GB" sz="1800" dirty="0" smtClean="0"/>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2" name="Rectangle 1"/>
          <p:cNvSpPr>
            <a:spLocks noChangeArrowheads="1"/>
          </p:cNvSpPr>
          <p:nvPr/>
        </p:nvSpPr>
        <p:spPr bwMode="auto">
          <a:xfrm>
            <a:off x="685800" y="2054307"/>
            <a:ext cx="5508524" cy="440120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Chaudhari, A.,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CSEStack.org.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https://www.csestack.org/advantages-disadvantages-yaml/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20 07 2021].</a:t>
            </a:r>
          </a:p>
          <a:p>
            <a:pPr marR="0" lvl="0" algn="l" defTabSz="914400" rtl="0" eaLnBrk="0" fontAlgn="base" latinLnBrk="0" hangingPunct="0">
              <a:lnSpc>
                <a:spcPct val="100000"/>
              </a:lnSpc>
              <a:spcBef>
                <a:spcPct val="0"/>
              </a:spcBef>
              <a:spcAft>
                <a:spcPct val="0"/>
              </a:spcAft>
              <a:buClrTx/>
              <a:buSzTx/>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Erik, 2018.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Cloudbees.com.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https://www.cloudbees.com/blog/yaml-tutorial-everything-you-need-get-started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11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Gibb, R., 2019.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StackPath.com.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https://blog.stackpath.com/yaml/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05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docs.GitHub.com.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https://docs.github.com/en/actions/creating-actions/about-actions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05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https://github.com/features/actions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11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Labithiotis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2019.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stackoverflow.com.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https://stackoverflow.com/questions/57498605/github-actions-share-workspace-artifacts-between-jobs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20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411862" y="2054307"/>
            <a:ext cx="5084506"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Mulonda, Y., 2020. Bits and pieces.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https://blog.bitsrc.io/what-are-github-actions-and-how-to-use-them-e89904201a41</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RedHat</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2021. Redhat.com.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https://www.redhat.com/en/topics/automation/what-is-yaml</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Redhat, n.d. Redhat.com.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https://www.redhat.com/en/topics/devops/what-is-ci-cd</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Tanner, G., n.d. Gabrieltanner.org.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https://gabrieltanner.org/blog/an-introduction-to-github-actions</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Wikipedia, 2021. Wikipedia.org.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https://en.wikipedia.org/wiki/YAML</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r>
              <a:rPr lang="en-US" altLang="en-US" sz="11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34955479"/>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CI/CD to</a:t>
                      </a:r>
                      <a:r>
                        <a:rPr lang="en-GB" sz="2400" b="0" i="0" u="none" strike="noStrike" cap="none" baseline="0" dirty="0" smtClean="0">
                          <a:solidFill>
                            <a:schemeClr val="dk1"/>
                          </a:solidFill>
                          <a:latin typeface="Arial"/>
                          <a:ea typeface="Arial"/>
                          <a:cs typeface="Arial"/>
                          <a:sym typeface="Arial"/>
                        </a:rPr>
                        <a:t> Enable DevOps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Pipeline Overview</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Discussion of Pipeline</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Cloudwatch and Dashboards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Justification of Metric and Alarm Choices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CI/CD to Enable DevOps</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What is CI/CD and how/why does it enable DevOps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How Does CI/CD Enable DevOps</a:t>
            </a:r>
            <a:endParaRPr dirty="0"/>
          </a:p>
        </p:txBody>
      </p:sp>
      <p:sp>
        <p:nvSpPr>
          <p:cNvPr id="2" name="TextBox 1"/>
          <p:cNvSpPr txBox="1"/>
          <p:nvPr/>
        </p:nvSpPr>
        <p:spPr>
          <a:xfrm>
            <a:off x="685800" y="1275735"/>
            <a:ext cx="11695471"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CI/CD stands for Continuous Integration / Continuous Delivery.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It is the practice of constantly developing, upgrading and enhancing software and deploying it </a:t>
            </a:r>
            <a:r>
              <a:rPr lang="en-GB" dirty="0"/>
              <a:t>seamlessly. (Redhat, n.d.)</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This is predominantly done via automation, using automated tools and technologies to automate the deployment of code.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Continuous Integration revolves around code being automatically tested, analysed and uploaded to a central repository. (</a:t>
            </a:r>
            <a:r>
              <a:rPr lang="en-GB" dirty="0" err="1" smtClean="0"/>
              <a:t>Sacolick</a:t>
            </a:r>
            <a:r>
              <a:rPr lang="en-GB" dirty="0" smtClean="0"/>
              <a:t>, 2020)</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From there, the code is then deployed through the necessary locations, such as cloud instances or cloud services.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DevOps, as a concept, makes heavy use of this automation to design, develop and deploy applications and solutions for clients.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Rather than writing code and handing it to a different team to test and then a third team to deploy the changes to the live environment, DevOps involves a team completing all tasks cooperatively, without any sort of ‘walls’ or divisions between the different aspects of the systems development lifecycle.  Ci/CD allows a DevOps team to complete these actions by performing tests and analysis on code as soon as it is uploaded to a repository and identify any errors or potential problems immediately.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allows a quick response and quick turnaround to fixing these problems as and when they occur.</a:t>
            </a:r>
            <a:endParaRPr lang="en-GB" dirty="0"/>
          </a:p>
        </p:txBody>
      </p:sp>
      <p:pic>
        <p:nvPicPr>
          <p:cNvPr id="3" name="Picture 2"/>
          <p:cNvPicPr>
            <a:picLocks noChangeAspect="1"/>
          </p:cNvPicPr>
          <p:nvPr/>
        </p:nvPicPr>
        <p:blipFill>
          <a:blip r:embed="rId3"/>
          <a:stretch>
            <a:fillRect/>
          </a:stretch>
        </p:blipFill>
        <p:spPr>
          <a:xfrm>
            <a:off x="3132493" y="5604117"/>
            <a:ext cx="6639852" cy="1667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3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CI/CD Pipeline</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Using Github Workflows to action a Pipeline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Discussion of Pipeline</a:t>
            </a:r>
            <a:endParaRPr dirty="0"/>
          </a:p>
        </p:txBody>
      </p:sp>
      <p:sp>
        <p:nvSpPr>
          <p:cNvPr id="2" name="TextBox 1"/>
          <p:cNvSpPr txBox="1"/>
          <p:nvPr/>
        </p:nvSpPr>
        <p:spPr>
          <a:xfrm>
            <a:off x="737419" y="1393099"/>
            <a:ext cx="416641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WORKFLOWS</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GitHub equivalent of pipelines used </a:t>
            </a:r>
            <a:r>
              <a:rPr lang="en-GB" sz="1200" dirty="0"/>
              <a:t>for CI/CD </a:t>
            </a:r>
            <a:r>
              <a:rPr lang="en-GB" sz="1200" dirty="0" smtClean="0"/>
              <a:t/>
            </a:r>
            <a:br>
              <a:rPr lang="en-GB" sz="1200" dirty="0" smtClean="0"/>
            </a:br>
            <a:r>
              <a:rPr lang="en-GB" sz="1200" dirty="0" smtClean="0"/>
              <a:t>(</a:t>
            </a:r>
            <a:r>
              <a:rPr lang="en-GB" sz="1200" dirty="0"/>
              <a:t>Github, n.d.)</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Functionally the same as any other tool (Jenkins etc.)</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A Workflow consists of the following:</a:t>
            </a:r>
          </a:p>
          <a:p>
            <a:pPr lvl="1"/>
            <a:r>
              <a:rPr lang="en-GB" sz="1200" dirty="0" smtClean="0"/>
              <a:t>	1) A YAML File </a:t>
            </a:r>
          </a:p>
          <a:p>
            <a:pPr lvl="1"/>
            <a:r>
              <a:rPr lang="en-GB" sz="1200" dirty="0"/>
              <a:t>	</a:t>
            </a:r>
            <a:r>
              <a:rPr lang="en-GB" sz="1200" dirty="0" smtClean="0"/>
              <a:t>2) A series of Actions </a:t>
            </a:r>
          </a:p>
          <a:p>
            <a:pPr lvl="1"/>
            <a:r>
              <a:rPr lang="en-GB" sz="1200" dirty="0"/>
              <a:t>	</a:t>
            </a:r>
            <a:r>
              <a:rPr lang="en-GB" sz="1200" dirty="0" smtClean="0"/>
              <a:t>3) Triggers for the Workflow</a:t>
            </a:r>
          </a:p>
          <a:p>
            <a:pPr marL="285750" indent="-285750">
              <a:buFont typeface="Arial" panose="020B0604020202020204" pitchFamily="34" charset="0"/>
              <a:buChar char="•"/>
            </a:pPr>
            <a:endParaRPr lang="en-GB" sz="1200" dirty="0"/>
          </a:p>
        </p:txBody>
      </p:sp>
      <p:sp>
        <p:nvSpPr>
          <p:cNvPr id="3" name="Rectangle 2"/>
          <p:cNvSpPr/>
          <p:nvPr/>
        </p:nvSpPr>
        <p:spPr>
          <a:xfrm>
            <a:off x="5176682" y="1393099"/>
            <a:ext cx="4520381"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8"/>
            <a:r>
              <a:rPr lang="en-GB" sz="1200" b="1" u="sng" dirty="0" smtClean="0"/>
              <a:t>YAML</a:t>
            </a:r>
            <a:endParaRPr lang="en-GB" sz="1200" b="1" u="sng" dirty="0"/>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A Human-readable language used for data serialisation and configuration files for applications (Wikipedia, 2021)</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A subset of </a:t>
            </a:r>
            <a:r>
              <a:rPr lang="en-GB" sz="1200" dirty="0"/>
              <a:t>JSON  (</a:t>
            </a:r>
            <a:r>
              <a:rPr lang="en-GB" sz="1200" dirty="0" err="1"/>
              <a:t>RedHat</a:t>
            </a:r>
            <a:r>
              <a:rPr lang="en-GB" sz="1200" dirty="0"/>
              <a:t>, 2021</a:t>
            </a:r>
            <a:r>
              <a:rPr lang="en-GB" sz="1200" dirty="0" smtClean="0"/>
              <a:t>) that uses Python indentation to show nesting.</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Usable with almost any application as YAML is made up with elements from many different languages (C, PERL, HTML et. Al</a:t>
            </a:r>
            <a:r>
              <a:rPr lang="en-GB" sz="1200" dirty="0"/>
              <a:t>.) (</a:t>
            </a:r>
            <a:r>
              <a:rPr lang="en-GB" sz="1200" dirty="0" err="1"/>
              <a:t>RedHat</a:t>
            </a:r>
            <a:r>
              <a:rPr lang="en-GB" sz="1200" dirty="0"/>
              <a:t>, 2021</a:t>
            </a:r>
            <a:r>
              <a:rPr lang="en-GB" sz="1200" dirty="0" smtClean="0"/>
              <a:t>)</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YAML </a:t>
            </a:r>
            <a:r>
              <a:rPr lang="en-GB" sz="1200" dirty="0"/>
              <a:t>(Yet Another Markup Language) provides the steps that are executed on the </a:t>
            </a:r>
            <a:r>
              <a:rPr lang="en-GB" sz="1200" dirty="0" smtClean="0"/>
              <a:t>workflow</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These steps include what to run, what to do if it errors, what container-type to use etc.</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Very easy to read and write YAML files as it uses English for </a:t>
            </a:r>
            <a:r>
              <a:rPr lang="en-GB" sz="1200" dirty="0"/>
              <a:t>most tasks (Chaudhari,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smtClean="0"/>
              <a:t>Easy to understand other YAML files due to simplicity of </a:t>
            </a:r>
            <a:r>
              <a:rPr lang="en-GB" sz="1200" dirty="0"/>
              <a:t>the language (Chaudhari,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smtClean="0"/>
              <a:t>Indentation can be tricky – even a single space missed can stop </a:t>
            </a:r>
            <a:r>
              <a:rPr lang="en-GB" sz="1200" dirty="0"/>
              <a:t>code </a:t>
            </a:r>
            <a:r>
              <a:rPr lang="en-GB" sz="1200" dirty="0" smtClean="0"/>
              <a:t>working (</a:t>
            </a:r>
            <a:r>
              <a:rPr lang="en-GB" sz="1200" dirty="0"/>
              <a:t>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a:t>XML and JSON are more widely accepted and used by currently built applications (Chaudhari, n.d.)</a:t>
            </a:r>
          </a:p>
          <a:p>
            <a:pPr marL="285750" lvl="4" indent="-285750">
              <a:buFont typeface="Arial" panose="020B0604020202020204" pitchFamily="34" charset="0"/>
              <a:buChar char="•"/>
            </a:pPr>
            <a:endParaRPr lang="en-GB" sz="1200" dirty="0"/>
          </a:p>
          <a:p>
            <a:pPr lvl="4"/>
            <a:endParaRPr lang="en-GB" sz="1200" dirty="0"/>
          </a:p>
          <a:p>
            <a:pPr marL="285750" lvl="4" indent="-285750">
              <a:buFont typeface="Arial" panose="020B0604020202020204" pitchFamily="34" charset="0"/>
              <a:buChar char="•"/>
            </a:pPr>
            <a:endParaRPr lang="en-GB" sz="1200" dirty="0"/>
          </a:p>
        </p:txBody>
      </p:sp>
      <p:sp>
        <p:nvSpPr>
          <p:cNvPr id="27" name="TextBox 26"/>
          <p:cNvSpPr txBox="1"/>
          <p:nvPr/>
        </p:nvSpPr>
        <p:spPr>
          <a:xfrm>
            <a:off x="737419" y="3793756"/>
            <a:ext cx="4166419" cy="36009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GITHUB ACTIONS</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Individual tasks that can be performed on a </a:t>
            </a:r>
            <a:r>
              <a:rPr lang="en-GB" sz="1200" dirty="0"/>
              <a:t>GitHub Repository  </a:t>
            </a:r>
            <a:r>
              <a:rPr lang="en-GB" sz="1200" dirty="0" smtClean="0"/>
              <a:t>(Mulonda, 2020)</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Combined together, these actions create jobs and enable workflow customisation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Actions are designed and created by GitHub, or, by </a:t>
            </a:r>
            <a:r>
              <a:rPr lang="en-GB" sz="1200" dirty="0"/>
              <a:t>the community (Github, n.d.)</a:t>
            </a:r>
            <a:endParaRPr lang="en-GB" sz="1200" dirty="0" smtClean="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Very customisable – you can write your own actions if </a:t>
            </a:r>
            <a:r>
              <a:rPr lang="en-GB" sz="1200" dirty="0"/>
              <a:t>needs be (Github, n.d.)</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Must be familiar and use YAML to create said actions.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Jobs are self-contained, each job runs on its own </a:t>
            </a:r>
            <a:r>
              <a:rPr lang="en-GB" sz="1200" dirty="0"/>
              <a:t>container. (Github, n.d.)</a:t>
            </a:r>
          </a:p>
          <a:p>
            <a:pPr marL="285750" indent="-285750">
              <a:buFont typeface="Arial" panose="020B0604020202020204" pitchFamily="34" charset="0"/>
              <a:buChar char="•"/>
            </a:pPr>
            <a:endParaRPr lang="en-GB" sz="1200" dirty="0"/>
          </a:p>
        </p:txBody>
      </p:sp>
      <p:pic>
        <p:nvPicPr>
          <p:cNvPr id="5" name="Picture 4"/>
          <p:cNvPicPr>
            <a:picLocks noChangeAspect="1"/>
          </p:cNvPicPr>
          <p:nvPr/>
        </p:nvPicPr>
        <p:blipFill>
          <a:blip r:embed="rId3"/>
          <a:stretch>
            <a:fillRect/>
          </a:stretch>
        </p:blipFill>
        <p:spPr>
          <a:xfrm>
            <a:off x="10735857" y="1688067"/>
            <a:ext cx="2266161" cy="1895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p:cNvSpPr txBox="1"/>
          <p:nvPr/>
        </p:nvSpPr>
        <p:spPr>
          <a:xfrm>
            <a:off x="10028901" y="4347754"/>
            <a:ext cx="4166419"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ASSIGNMENT 2 PIPELINE</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2 Separate Jobs.</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Job 1 – Code Analysis to determine if code is safe and good quality **VERY IMPORTANT**</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Ran first due to Lambda being deployed on the Cloud – potential cost implications if not fully tested.</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Job 2 – Package up the Lambda Function to a Zip file and upload it to a pre-determined S3 Bucket for final evaluation and deployment.</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Ran second after code has been determined to be suitable</a:t>
            </a:r>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Pipeline Overview – Job 1: Function Analysis</a:t>
            </a:r>
            <a:endParaRPr lang="en-GB" dirty="0"/>
          </a:p>
        </p:txBody>
      </p:sp>
      <p:sp>
        <p:nvSpPr>
          <p:cNvPr id="15" name="Flowchart: Terminator 14"/>
          <p:cNvSpPr/>
          <p:nvPr/>
        </p:nvSpPr>
        <p:spPr>
          <a:xfrm>
            <a:off x="1017638" y="1356853"/>
            <a:ext cx="927429" cy="2712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Start</a:t>
            </a:r>
            <a:endParaRPr lang="en-GB" sz="1050" dirty="0"/>
          </a:p>
        </p:txBody>
      </p:sp>
      <p:sp>
        <p:nvSpPr>
          <p:cNvPr id="16" name="Flowchart: Process 15"/>
          <p:cNvSpPr/>
          <p:nvPr/>
        </p:nvSpPr>
        <p:spPr>
          <a:xfrm>
            <a:off x="2769010" y="212392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Install Required  Dependencies</a:t>
            </a:r>
            <a:endParaRPr lang="en-GB" sz="600" dirty="0"/>
          </a:p>
        </p:txBody>
      </p:sp>
      <p:sp>
        <p:nvSpPr>
          <p:cNvPr id="17" name="Diamond 16"/>
          <p:cNvSpPr/>
          <p:nvPr/>
        </p:nvSpPr>
        <p:spPr>
          <a:xfrm>
            <a:off x="1010264" y="1976442"/>
            <a:ext cx="951271" cy="8089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Requirements Text File?</a:t>
            </a:r>
            <a:endParaRPr lang="en-GB" sz="700" dirty="0"/>
          </a:p>
        </p:txBody>
      </p:sp>
      <p:sp>
        <p:nvSpPr>
          <p:cNvPr id="19" name="Flowchart: Process 18"/>
          <p:cNvSpPr/>
          <p:nvPr/>
        </p:nvSpPr>
        <p:spPr>
          <a:xfrm>
            <a:off x="995516" y="318136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Install Default  Dependencies</a:t>
            </a:r>
            <a:endParaRPr lang="en-GB" sz="600" dirty="0"/>
          </a:p>
        </p:txBody>
      </p:sp>
      <p:sp>
        <p:nvSpPr>
          <p:cNvPr id="20" name="Flowchart: Process 19"/>
          <p:cNvSpPr/>
          <p:nvPr/>
        </p:nvSpPr>
        <p:spPr>
          <a:xfrm>
            <a:off x="996216" y="416872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Update default Dependencies</a:t>
            </a:r>
            <a:endParaRPr lang="en-GB" sz="600" dirty="0"/>
          </a:p>
        </p:txBody>
      </p:sp>
      <p:sp>
        <p:nvSpPr>
          <p:cNvPr id="21" name="Diamond 20"/>
          <p:cNvSpPr/>
          <p:nvPr/>
        </p:nvSpPr>
        <p:spPr>
          <a:xfrm>
            <a:off x="1029806" y="5021159"/>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25" name="Straight Arrow Connector 24"/>
          <p:cNvCxnSpPr>
            <a:stCxn id="15" idx="2"/>
            <a:endCxn id="17" idx="0"/>
          </p:cNvCxnSpPr>
          <p:nvPr/>
        </p:nvCxnSpPr>
        <p:spPr>
          <a:xfrm>
            <a:off x="1481353" y="1628133"/>
            <a:ext cx="4547" cy="34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3"/>
            <a:endCxn id="16" idx="1"/>
          </p:cNvCxnSpPr>
          <p:nvPr/>
        </p:nvCxnSpPr>
        <p:spPr>
          <a:xfrm>
            <a:off x="1961535" y="2380928"/>
            <a:ext cx="807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2"/>
            <a:endCxn id="19" idx="0"/>
          </p:cNvCxnSpPr>
          <p:nvPr/>
        </p:nvCxnSpPr>
        <p:spPr>
          <a:xfrm flipH="1">
            <a:off x="1485199" y="2785414"/>
            <a:ext cx="701" cy="3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2"/>
            <a:endCxn id="20" idx="0"/>
          </p:cNvCxnSpPr>
          <p:nvPr/>
        </p:nvCxnSpPr>
        <p:spPr>
          <a:xfrm>
            <a:off x="1485199" y="3695367"/>
            <a:ext cx="700" cy="47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a:endCxn id="21" idx="0"/>
          </p:cNvCxnSpPr>
          <p:nvPr/>
        </p:nvCxnSpPr>
        <p:spPr>
          <a:xfrm flipH="1">
            <a:off x="1483750" y="4682727"/>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2"/>
            <a:endCxn id="19" idx="3"/>
          </p:cNvCxnSpPr>
          <p:nvPr/>
        </p:nvCxnSpPr>
        <p:spPr>
          <a:xfrm rot="5400000">
            <a:off x="2216570" y="2396241"/>
            <a:ext cx="800435" cy="12838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2"/>
          </p:cNvCxnSpPr>
          <p:nvPr/>
        </p:nvCxnSpPr>
        <p:spPr>
          <a:xfrm flipH="1">
            <a:off x="1481353" y="5806690"/>
            <a:ext cx="2397"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995516" y="6286109"/>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Lint with Flake8</a:t>
            </a:r>
            <a:endParaRPr lang="en-GB" sz="600" dirty="0"/>
          </a:p>
        </p:txBody>
      </p:sp>
      <p:sp>
        <p:nvSpPr>
          <p:cNvPr id="41" name="Flowchart: Connector 40"/>
          <p:cNvSpPr/>
          <p:nvPr/>
        </p:nvSpPr>
        <p:spPr>
          <a:xfrm>
            <a:off x="1333868"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42" name="Flowchart: Connector 41"/>
          <p:cNvSpPr/>
          <p:nvPr/>
        </p:nvSpPr>
        <p:spPr>
          <a:xfrm>
            <a:off x="3111208"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cxnSp>
        <p:nvCxnSpPr>
          <p:cNvPr id="44" name="Straight Arrow Connector 43"/>
          <p:cNvCxnSpPr>
            <a:stCxn id="40" idx="2"/>
            <a:endCxn id="41" idx="0"/>
          </p:cNvCxnSpPr>
          <p:nvPr/>
        </p:nvCxnSpPr>
        <p:spPr>
          <a:xfrm flipH="1">
            <a:off x="1481352" y="6800114"/>
            <a:ext cx="3847"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3"/>
          </p:cNvCxnSpPr>
          <p:nvPr/>
        </p:nvCxnSpPr>
        <p:spPr>
          <a:xfrm>
            <a:off x="1937693" y="5413925"/>
            <a:ext cx="1320999" cy="170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32550" y="1288920"/>
            <a:ext cx="26036" cy="6319550"/>
          </a:xfrm>
          <a:prstGeom prst="line">
            <a:avLst/>
          </a:prstGeom>
        </p:spPr>
        <p:style>
          <a:lnRef idx="3">
            <a:schemeClr val="accent4"/>
          </a:lnRef>
          <a:fillRef idx="0">
            <a:schemeClr val="accent4"/>
          </a:fillRef>
          <a:effectRef idx="2">
            <a:schemeClr val="accent4"/>
          </a:effectRef>
          <a:fontRef idx="minor">
            <a:schemeClr val="tx1"/>
          </a:fontRef>
        </p:style>
      </p:cxnSp>
      <p:sp>
        <p:nvSpPr>
          <p:cNvPr id="49" name="Flowchart: Connector 48"/>
          <p:cNvSpPr/>
          <p:nvPr/>
        </p:nvSpPr>
        <p:spPr>
          <a:xfrm>
            <a:off x="4963376" y="1288920"/>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50" name="Flowchart: Connector 49"/>
          <p:cNvSpPr/>
          <p:nvPr/>
        </p:nvSpPr>
        <p:spPr>
          <a:xfrm>
            <a:off x="6593232" y="1288920"/>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51" name="Diamond 50"/>
          <p:cNvSpPr/>
          <p:nvPr/>
        </p:nvSpPr>
        <p:spPr>
          <a:xfrm>
            <a:off x="4661462" y="1948961"/>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52" name="Straight Arrow Connector 51"/>
          <p:cNvCxnSpPr>
            <a:endCxn id="51" idx="0"/>
          </p:cNvCxnSpPr>
          <p:nvPr/>
        </p:nvCxnSpPr>
        <p:spPr>
          <a:xfrm flipH="1">
            <a:off x="5115406" y="1610529"/>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2"/>
            <a:endCxn id="54" idx="0"/>
          </p:cNvCxnSpPr>
          <p:nvPr/>
        </p:nvCxnSpPr>
        <p:spPr>
          <a:xfrm>
            <a:off x="5115406" y="2734492"/>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Flowchart: Process 53"/>
          <p:cNvSpPr/>
          <p:nvPr/>
        </p:nvSpPr>
        <p:spPr>
          <a:xfrm>
            <a:off x="4627872" y="30729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Lint with Pylint</a:t>
            </a:r>
            <a:endParaRPr lang="en-GB" sz="600" dirty="0"/>
          </a:p>
        </p:txBody>
      </p:sp>
      <p:sp>
        <p:nvSpPr>
          <p:cNvPr id="60" name="Diamond 59"/>
          <p:cNvSpPr/>
          <p:nvPr/>
        </p:nvSpPr>
        <p:spPr>
          <a:xfrm>
            <a:off x="4661462" y="3870698"/>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61" name="Straight Arrow Connector 60"/>
          <p:cNvCxnSpPr>
            <a:endCxn id="60" idx="0"/>
          </p:cNvCxnSpPr>
          <p:nvPr/>
        </p:nvCxnSpPr>
        <p:spPr>
          <a:xfrm flipH="1">
            <a:off x="5115406" y="35322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2"/>
            <a:endCxn id="63" idx="0"/>
          </p:cNvCxnSpPr>
          <p:nvPr/>
        </p:nvCxnSpPr>
        <p:spPr>
          <a:xfrm>
            <a:off x="5115406" y="4656229"/>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Process 62"/>
          <p:cNvSpPr/>
          <p:nvPr/>
        </p:nvSpPr>
        <p:spPr>
          <a:xfrm>
            <a:off x="4627872" y="4994661"/>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Package Check with Bandit</a:t>
            </a:r>
            <a:endParaRPr lang="en-GB" sz="600" dirty="0"/>
          </a:p>
        </p:txBody>
      </p:sp>
      <p:sp>
        <p:nvSpPr>
          <p:cNvPr id="66" name="Diamond 65"/>
          <p:cNvSpPr/>
          <p:nvPr/>
        </p:nvSpPr>
        <p:spPr>
          <a:xfrm>
            <a:off x="4661462" y="5847098"/>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67" name="Straight Arrow Connector 66"/>
          <p:cNvCxnSpPr/>
          <p:nvPr/>
        </p:nvCxnSpPr>
        <p:spPr>
          <a:xfrm flipH="1">
            <a:off x="5117554" y="55086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a:endCxn id="69" idx="0"/>
          </p:cNvCxnSpPr>
          <p:nvPr/>
        </p:nvCxnSpPr>
        <p:spPr>
          <a:xfrm>
            <a:off x="5115406" y="6632629"/>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Connector 68"/>
          <p:cNvSpPr/>
          <p:nvPr/>
        </p:nvSpPr>
        <p:spPr>
          <a:xfrm>
            <a:off x="4970048" y="7108444"/>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70" name="Flowchart: Connector 69"/>
          <p:cNvSpPr/>
          <p:nvPr/>
        </p:nvSpPr>
        <p:spPr>
          <a:xfrm>
            <a:off x="6593231"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cxnSp>
        <p:nvCxnSpPr>
          <p:cNvPr id="74" name="Straight Connector 73"/>
          <p:cNvCxnSpPr/>
          <p:nvPr/>
        </p:nvCxnSpPr>
        <p:spPr>
          <a:xfrm>
            <a:off x="7315200" y="1242977"/>
            <a:ext cx="21127" cy="6365493"/>
          </a:xfrm>
          <a:prstGeom prst="line">
            <a:avLst/>
          </a:prstGeom>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21" idx="3"/>
          </p:cNvCxnSpPr>
          <p:nvPr/>
        </p:nvCxnSpPr>
        <p:spPr>
          <a:xfrm flipV="1">
            <a:off x="1937693" y="5413084"/>
            <a:ext cx="1331632" cy="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0" idx="4"/>
            <a:endCxn id="70" idx="0"/>
          </p:cNvCxnSpPr>
          <p:nvPr/>
        </p:nvCxnSpPr>
        <p:spPr>
          <a:xfrm rot="5400000">
            <a:off x="3980729" y="4358623"/>
            <a:ext cx="551997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3"/>
          </p:cNvCxnSpPr>
          <p:nvPr/>
        </p:nvCxnSpPr>
        <p:spPr>
          <a:xfrm flipV="1">
            <a:off x="5569349" y="2341726"/>
            <a:ext cx="11713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3"/>
          </p:cNvCxnSpPr>
          <p:nvPr/>
        </p:nvCxnSpPr>
        <p:spPr>
          <a:xfrm flipV="1">
            <a:off x="5569349" y="4263463"/>
            <a:ext cx="11713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66" idx="3"/>
          </p:cNvCxnSpPr>
          <p:nvPr/>
        </p:nvCxnSpPr>
        <p:spPr>
          <a:xfrm flipV="1">
            <a:off x="5569349" y="6239863"/>
            <a:ext cx="117136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Connector 89"/>
          <p:cNvSpPr/>
          <p:nvPr/>
        </p:nvSpPr>
        <p:spPr>
          <a:xfrm>
            <a:off x="8314958" y="1287798"/>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91" name="Flowchart: Connector 90"/>
          <p:cNvSpPr/>
          <p:nvPr/>
        </p:nvSpPr>
        <p:spPr>
          <a:xfrm>
            <a:off x="9938141" y="1297965"/>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cxnSp>
        <p:nvCxnSpPr>
          <p:cNvPr id="92" name="Straight Arrow Connector 91"/>
          <p:cNvCxnSpPr>
            <a:endCxn id="93" idx="0"/>
          </p:cNvCxnSpPr>
          <p:nvPr/>
        </p:nvCxnSpPr>
        <p:spPr>
          <a:xfrm>
            <a:off x="8475623" y="15558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Flowchart: Process 92"/>
          <p:cNvSpPr/>
          <p:nvPr/>
        </p:nvSpPr>
        <p:spPr>
          <a:xfrm>
            <a:off x="7988089" y="1894298"/>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Security check with Safety</a:t>
            </a:r>
            <a:endParaRPr lang="en-GB" sz="600" dirty="0"/>
          </a:p>
        </p:txBody>
      </p:sp>
      <p:sp>
        <p:nvSpPr>
          <p:cNvPr id="94" name="Diamond 93"/>
          <p:cNvSpPr/>
          <p:nvPr/>
        </p:nvSpPr>
        <p:spPr>
          <a:xfrm>
            <a:off x="8021679" y="2746735"/>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95" name="Straight Arrow Connector 94"/>
          <p:cNvCxnSpPr/>
          <p:nvPr/>
        </p:nvCxnSpPr>
        <p:spPr>
          <a:xfrm flipH="1">
            <a:off x="8477771" y="2408303"/>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4" idx="2"/>
          </p:cNvCxnSpPr>
          <p:nvPr/>
        </p:nvCxnSpPr>
        <p:spPr>
          <a:xfrm>
            <a:off x="8475623" y="3532266"/>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8" idx="0"/>
          </p:cNvCxnSpPr>
          <p:nvPr/>
        </p:nvCxnSpPr>
        <p:spPr>
          <a:xfrm>
            <a:off x="8475623" y="3667861"/>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Flowchart: Process 97"/>
          <p:cNvSpPr/>
          <p:nvPr/>
        </p:nvSpPr>
        <p:spPr>
          <a:xfrm>
            <a:off x="7988089" y="4006293"/>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Unit Test the Function</a:t>
            </a:r>
            <a:endParaRPr lang="en-GB" sz="600" dirty="0"/>
          </a:p>
        </p:txBody>
      </p:sp>
      <p:sp>
        <p:nvSpPr>
          <p:cNvPr id="99" name="Diamond 98"/>
          <p:cNvSpPr/>
          <p:nvPr/>
        </p:nvSpPr>
        <p:spPr>
          <a:xfrm>
            <a:off x="8021679" y="4858730"/>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100" name="Straight Arrow Connector 99"/>
          <p:cNvCxnSpPr/>
          <p:nvPr/>
        </p:nvCxnSpPr>
        <p:spPr>
          <a:xfrm flipH="1">
            <a:off x="8477771" y="4520298"/>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9" idx="2"/>
          </p:cNvCxnSpPr>
          <p:nvPr/>
        </p:nvCxnSpPr>
        <p:spPr>
          <a:xfrm>
            <a:off x="8475623" y="5644261"/>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7985939" y="61186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Move onto next  Job</a:t>
            </a:r>
            <a:endParaRPr lang="en-GB" sz="600" dirty="0"/>
          </a:p>
        </p:txBody>
      </p:sp>
      <p:sp>
        <p:nvSpPr>
          <p:cNvPr id="103" name="Flowchart: Terminator 102"/>
          <p:cNvSpPr/>
          <p:nvPr/>
        </p:nvSpPr>
        <p:spPr>
          <a:xfrm>
            <a:off x="8705948" y="6961557"/>
            <a:ext cx="1172497" cy="31410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End</a:t>
            </a:r>
            <a:endParaRPr lang="en-GB" dirty="0"/>
          </a:p>
        </p:txBody>
      </p:sp>
      <p:cxnSp>
        <p:nvCxnSpPr>
          <p:cNvPr id="105" name="Straight Arrow Connector 104"/>
          <p:cNvCxnSpPr>
            <a:stCxn id="91" idx="4"/>
          </p:cNvCxnSpPr>
          <p:nvPr/>
        </p:nvCxnSpPr>
        <p:spPr>
          <a:xfrm>
            <a:off x="10085625" y="1607681"/>
            <a:ext cx="0" cy="451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Flowchart: Process 105"/>
          <p:cNvSpPr/>
          <p:nvPr/>
        </p:nvSpPr>
        <p:spPr>
          <a:xfrm>
            <a:off x="9595942" y="61186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Fail with Errors</a:t>
            </a:r>
            <a:endParaRPr lang="en-GB" sz="600" dirty="0"/>
          </a:p>
        </p:txBody>
      </p:sp>
      <p:cxnSp>
        <p:nvCxnSpPr>
          <p:cNvPr id="108" name="Elbow Connector 107"/>
          <p:cNvCxnSpPr>
            <a:stCxn id="102" idx="2"/>
            <a:endCxn id="103" idx="1"/>
          </p:cNvCxnSpPr>
          <p:nvPr/>
        </p:nvCxnSpPr>
        <p:spPr>
          <a:xfrm rot="16200000" flipH="1">
            <a:off x="8347794" y="6760457"/>
            <a:ext cx="485982" cy="230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06" idx="2"/>
            <a:endCxn id="103" idx="3"/>
          </p:cNvCxnSpPr>
          <p:nvPr/>
        </p:nvCxnSpPr>
        <p:spPr>
          <a:xfrm rot="5400000">
            <a:off x="9739044" y="6772030"/>
            <a:ext cx="485982" cy="2071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67307" y="2145232"/>
            <a:ext cx="368710" cy="215444"/>
          </a:xfrm>
          <a:prstGeom prst="rect">
            <a:avLst/>
          </a:prstGeom>
          <a:noFill/>
        </p:spPr>
        <p:txBody>
          <a:bodyPr wrap="square" rtlCol="0">
            <a:spAutoFit/>
          </a:bodyPr>
          <a:lstStyle/>
          <a:p>
            <a:r>
              <a:rPr lang="en-GB" sz="800" dirty="0" smtClean="0"/>
              <a:t>Yes</a:t>
            </a:r>
            <a:endParaRPr lang="en-GB" sz="800" dirty="0"/>
          </a:p>
        </p:txBody>
      </p:sp>
      <p:sp>
        <p:nvSpPr>
          <p:cNvPr id="112" name="TextBox 111"/>
          <p:cNvSpPr txBox="1"/>
          <p:nvPr/>
        </p:nvSpPr>
        <p:spPr>
          <a:xfrm>
            <a:off x="2351662" y="5202072"/>
            <a:ext cx="368710" cy="215444"/>
          </a:xfrm>
          <a:prstGeom prst="rect">
            <a:avLst/>
          </a:prstGeom>
          <a:noFill/>
        </p:spPr>
        <p:txBody>
          <a:bodyPr wrap="square" rtlCol="0">
            <a:spAutoFit/>
          </a:bodyPr>
          <a:lstStyle/>
          <a:p>
            <a:r>
              <a:rPr lang="en-GB" sz="800" dirty="0" smtClean="0"/>
              <a:t>Yes</a:t>
            </a:r>
            <a:endParaRPr lang="en-GB" sz="800" dirty="0"/>
          </a:p>
        </p:txBody>
      </p:sp>
      <p:sp>
        <p:nvSpPr>
          <p:cNvPr id="113" name="TextBox 112"/>
          <p:cNvSpPr txBox="1"/>
          <p:nvPr/>
        </p:nvSpPr>
        <p:spPr>
          <a:xfrm>
            <a:off x="5896147" y="2126282"/>
            <a:ext cx="368710" cy="215444"/>
          </a:xfrm>
          <a:prstGeom prst="rect">
            <a:avLst/>
          </a:prstGeom>
          <a:noFill/>
        </p:spPr>
        <p:txBody>
          <a:bodyPr wrap="square" rtlCol="0">
            <a:spAutoFit/>
          </a:bodyPr>
          <a:lstStyle/>
          <a:p>
            <a:r>
              <a:rPr lang="en-GB" sz="800" dirty="0" smtClean="0"/>
              <a:t>Yes</a:t>
            </a:r>
            <a:endParaRPr lang="en-GB" sz="800" dirty="0"/>
          </a:p>
        </p:txBody>
      </p:sp>
      <p:sp>
        <p:nvSpPr>
          <p:cNvPr id="114" name="TextBox 113"/>
          <p:cNvSpPr txBox="1"/>
          <p:nvPr/>
        </p:nvSpPr>
        <p:spPr>
          <a:xfrm>
            <a:off x="5940288" y="4044909"/>
            <a:ext cx="368710" cy="215444"/>
          </a:xfrm>
          <a:prstGeom prst="rect">
            <a:avLst/>
          </a:prstGeom>
          <a:noFill/>
        </p:spPr>
        <p:txBody>
          <a:bodyPr wrap="square" rtlCol="0">
            <a:spAutoFit/>
          </a:bodyPr>
          <a:lstStyle/>
          <a:p>
            <a:r>
              <a:rPr lang="en-GB" sz="800" dirty="0" smtClean="0"/>
              <a:t>Yes</a:t>
            </a:r>
            <a:endParaRPr lang="en-GB" sz="800" dirty="0"/>
          </a:p>
        </p:txBody>
      </p:sp>
      <p:sp>
        <p:nvSpPr>
          <p:cNvPr id="115" name="TextBox 114"/>
          <p:cNvSpPr txBox="1"/>
          <p:nvPr/>
        </p:nvSpPr>
        <p:spPr>
          <a:xfrm>
            <a:off x="5970677" y="6044751"/>
            <a:ext cx="368710" cy="215444"/>
          </a:xfrm>
          <a:prstGeom prst="rect">
            <a:avLst/>
          </a:prstGeom>
          <a:noFill/>
        </p:spPr>
        <p:txBody>
          <a:bodyPr wrap="square" rtlCol="0">
            <a:spAutoFit/>
          </a:bodyPr>
          <a:lstStyle/>
          <a:p>
            <a:r>
              <a:rPr lang="en-GB" sz="800" dirty="0" smtClean="0"/>
              <a:t>Yes</a:t>
            </a:r>
            <a:endParaRPr lang="en-GB" sz="800" dirty="0"/>
          </a:p>
        </p:txBody>
      </p:sp>
      <p:sp>
        <p:nvSpPr>
          <p:cNvPr id="116" name="TextBox 115"/>
          <p:cNvSpPr txBox="1"/>
          <p:nvPr/>
        </p:nvSpPr>
        <p:spPr>
          <a:xfrm>
            <a:off x="9393183" y="2924056"/>
            <a:ext cx="368710" cy="215444"/>
          </a:xfrm>
          <a:prstGeom prst="rect">
            <a:avLst/>
          </a:prstGeom>
          <a:noFill/>
        </p:spPr>
        <p:txBody>
          <a:bodyPr wrap="square" rtlCol="0">
            <a:spAutoFit/>
          </a:bodyPr>
          <a:lstStyle/>
          <a:p>
            <a:r>
              <a:rPr lang="en-GB" sz="800" dirty="0" smtClean="0"/>
              <a:t>Yes</a:t>
            </a:r>
            <a:endParaRPr lang="en-GB" sz="800" dirty="0"/>
          </a:p>
        </p:txBody>
      </p:sp>
      <p:cxnSp>
        <p:nvCxnSpPr>
          <p:cNvPr id="118" name="Straight Arrow Connector 117"/>
          <p:cNvCxnSpPr>
            <a:stCxn id="94" idx="3"/>
          </p:cNvCxnSpPr>
          <p:nvPr/>
        </p:nvCxnSpPr>
        <p:spPr>
          <a:xfrm flipV="1">
            <a:off x="8929566" y="3139500"/>
            <a:ext cx="1156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9" idx="3"/>
          </p:cNvCxnSpPr>
          <p:nvPr/>
        </p:nvCxnSpPr>
        <p:spPr>
          <a:xfrm flipV="1">
            <a:off x="8929566" y="5251495"/>
            <a:ext cx="1156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11587" y="5048150"/>
            <a:ext cx="368710" cy="215444"/>
          </a:xfrm>
          <a:prstGeom prst="rect">
            <a:avLst/>
          </a:prstGeom>
          <a:noFill/>
        </p:spPr>
        <p:txBody>
          <a:bodyPr wrap="square" rtlCol="0">
            <a:spAutoFit/>
          </a:bodyPr>
          <a:lstStyle/>
          <a:p>
            <a:r>
              <a:rPr lang="en-GB" sz="800" dirty="0" smtClean="0"/>
              <a:t>Yes</a:t>
            </a:r>
            <a:endParaRPr lang="en-GB" sz="800" dirty="0"/>
          </a:p>
        </p:txBody>
      </p:sp>
      <p:sp>
        <p:nvSpPr>
          <p:cNvPr id="122" name="TextBox 121"/>
          <p:cNvSpPr txBox="1"/>
          <p:nvPr/>
        </p:nvSpPr>
        <p:spPr>
          <a:xfrm>
            <a:off x="5104442" y="2770628"/>
            <a:ext cx="368710" cy="215444"/>
          </a:xfrm>
          <a:prstGeom prst="rect">
            <a:avLst/>
          </a:prstGeom>
          <a:noFill/>
        </p:spPr>
        <p:txBody>
          <a:bodyPr wrap="square" rtlCol="0">
            <a:spAutoFit/>
          </a:bodyPr>
          <a:lstStyle/>
          <a:p>
            <a:r>
              <a:rPr lang="en-GB" sz="800" dirty="0" smtClean="0"/>
              <a:t>No</a:t>
            </a:r>
            <a:endParaRPr lang="en-GB" sz="800" dirty="0"/>
          </a:p>
        </p:txBody>
      </p:sp>
      <p:sp>
        <p:nvSpPr>
          <p:cNvPr id="123" name="TextBox 122"/>
          <p:cNvSpPr txBox="1"/>
          <p:nvPr/>
        </p:nvSpPr>
        <p:spPr>
          <a:xfrm>
            <a:off x="1460564" y="5903180"/>
            <a:ext cx="368710" cy="215444"/>
          </a:xfrm>
          <a:prstGeom prst="rect">
            <a:avLst/>
          </a:prstGeom>
          <a:noFill/>
        </p:spPr>
        <p:txBody>
          <a:bodyPr wrap="square" rtlCol="0">
            <a:spAutoFit/>
          </a:bodyPr>
          <a:lstStyle/>
          <a:p>
            <a:r>
              <a:rPr lang="en-GB" sz="800" dirty="0" smtClean="0"/>
              <a:t>No</a:t>
            </a:r>
            <a:endParaRPr lang="en-GB" sz="800" dirty="0"/>
          </a:p>
        </p:txBody>
      </p:sp>
      <p:sp>
        <p:nvSpPr>
          <p:cNvPr id="124" name="TextBox 123"/>
          <p:cNvSpPr txBox="1"/>
          <p:nvPr/>
        </p:nvSpPr>
        <p:spPr>
          <a:xfrm>
            <a:off x="1489212" y="2897616"/>
            <a:ext cx="368710" cy="215444"/>
          </a:xfrm>
          <a:prstGeom prst="rect">
            <a:avLst/>
          </a:prstGeom>
          <a:noFill/>
        </p:spPr>
        <p:txBody>
          <a:bodyPr wrap="square" rtlCol="0">
            <a:spAutoFit/>
          </a:bodyPr>
          <a:lstStyle/>
          <a:p>
            <a:r>
              <a:rPr lang="en-GB" sz="800" dirty="0" smtClean="0"/>
              <a:t>No</a:t>
            </a:r>
            <a:endParaRPr lang="en-GB" sz="800" dirty="0"/>
          </a:p>
        </p:txBody>
      </p:sp>
      <p:sp>
        <p:nvSpPr>
          <p:cNvPr id="125" name="TextBox 124"/>
          <p:cNvSpPr txBox="1"/>
          <p:nvPr/>
        </p:nvSpPr>
        <p:spPr>
          <a:xfrm>
            <a:off x="5142519" y="4689514"/>
            <a:ext cx="368710" cy="215444"/>
          </a:xfrm>
          <a:prstGeom prst="rect">
            <a:avLst/>
          </a:prstGeom>
          <a:noFill/>
        </p:spPr>
        <p:txBody>
          <a:bodyPr wrap="square" rtlCol="0">
            <a:spAutoFit/>
          </a:bodyPr>
          <a:lstStyle/>
          <a:p>
            <a:r>
              <a:rPr lang="en-GB" sz="800" dirty="0" smtClean="0"/>
              <a:t>No</a:t>
            </a:r>
            <a:endParaRPr lang="en-GB" sz="800" dirty="0"/>
          </a:p>
        </p:txBody>
      </p:sp>
      <p:sp>
        <p:nvSpPr>
          <p:cNvPr id="126" name="TextBox 125"/>
          <p:cNvSpPr txBox="1"/>
          <p:nvPr/>
        </p:nvSpPr>
        <p:spPr>
          <a:xfrm>
            <a:off x="5130941" y="6743918"/>
            <a:ext cx="368710" cy="215444"/>
          </a:xfrm>
          <a:prstGeom prst="rect">
            <a:avLst/>
          </a:prstGeom>
          <a:noFill/>
        </p:spPr>
        <p:txBody>
          <a:bodyPr wrap="square" rtlCol="0">
            <a:spAutoFit/>
          </a:bodyPr>
          <a:lstStyle/>
          <a:p>
            <a:r>
              <a:rPr lang="en-GB" sz="800" dirty="0" smtClean="0"/>
              <a:t>No</a:t>
            </a:r>
            <a:endParaRPr lang="en-GB" sz="800" dirty="0"/>
          </a:p>
        </p:txBody>
      </p:sp>
      <p:sp>
        <p:nvSpPr>
          <p:cNvPr id="127" name="TextBox 126"/>
          <p:cNvSpPr txBox="1"/>
          <p:nvPr/>
        </p:nvSpPr>
        <p:spPr>
          <a:xfrm>
            <a:off x="8462442" y="3647640"/>
            <a:ext cx="368710" cy="215444"/>
          </a:xfrm>
          <a:prstGeom prst="rect">
            <a:avLst/>
          </a:prstGeom>
          <a:noFill/>
        </p:spPr>
        <p:txBody>
          <a:bodyPr wrap="square" rtlCol="0">
            <a:spAutoFit/>
          </a:bodyPr>
          <a:lstStyle/>
          <a:p>
            <a:r>
              <a:rPr lang="en-GB" sz="800" dirty="0" smtClean="0"/>
              <a:t>No</a:t>
            </a:r>
            <a:endParaRPr lang="en-GB" sz="800" dirty="0"/>
          </a:p>
        </p:txBody>
      </p:sp>
      <p:sp>
        <p:nvSpPr>
          <p:cNvPr id="128" name="TextBox 127"/>
          <p:cNvSpPr txBox="1"/>
          <p:nvPr/>
        </p:nvSpPr>
        <p:spPr>
          <a:xfrm>
            <a:off x="8470983" y="5734910"/>
            <a:ext cx="368710" cy="215444"/>
          </a:xfrm>
          <a:prstGeom prst="rect">
            <a:avLst/>
          </a:prstGeom>
          <a:noFill/>
        </p:spPr>
        <p:txBody>
          <a:bodyPr wrap="square" rtlCol="0">
            <a:spAutoFit/>
          </a:bodyPr>
          <a:lstStyle/>
          <a:p>
            <a:r>
              <a:rPr lang="en-GB" sz="800" dirty="0" smtClean="0"/>
              <a:t>No</a:t>
            </a:r>
            <a:endParaRPr lang="en-GB" sz="800" dirty="0"/>
          </a:p>
        </p:txBody>
      </p:sp>
      <p:sp>
        <p:nvSpPr>
          <p:cNvPr id="129" name="TextBox 128"/>
          <p:cNvSpPr txBox="1"/>
          <p:nvPr/>
        </p:nvSpPr>
        <p:spPr>
          <a:xfrm>
            <a:off x="11229727" y="2116703"/>
            <a:ext cx="312782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If any of the Linting et. Al. steps return errors, the deployment will fail with an error.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Linting is run on both the Unit test and Lambda function python files.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Bandit is run on the Lambda function only.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Safety is run on all python files.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2 different static code analysers used – both check for different errors. Gives more assurance doe is good quality.</a:t>
            </a:r>
            <a:endParaRPr lang="en-GB" dirty="0"/>
          </a:p>
        </p:txBody>
      </p:sp>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39763"/>
            <a:ext cx="13472652" cy="1417636"/>
          </a:xfrm>
        </p:spPr>
        <p:txBody>
          <a:bodyPr/>
          <a:lstStyle/>
          <a:p>
            <a:r>
              <a:rPr lang="en-GB" dirty="0" smtClean="0"/>
              <a:t>Pipeline Overview – Job 2</a:t>
            </a:r>
            <a:r>
              <a:rPr lang="en-GB" dirty="0"/>
              <a:t>: </a:t>
            </a:r>
            <a:r>
              <a:rPr lang="en-GB" dirty="0" smtClean="0"/>
              <a:t>Package and Push File to S3</a:t>
            </a:r>
            <a:endParaRPr lang="en-GB" dirty="0"/>
          </a:p>
        </p:txBody>
      </p:sp>
      <p:sp>
        <p:nvSpPr>
          <p:cNvPr id="15" name="Flowchart: Terminator 14"/>
          <p:cNvSpPr/>
          <p:nvPr/>
        </p:nvSpPr>
        <p:spPr>
          <a:xfrm>
            <a:off x="3576483" y="1348581"/>
            <a:ext cx="927429" cy="2712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Start</a:t>
            </a:r>
            <a:endParaRPr lang="en-GB" sz="1050" dirty="0"/>
          </a:p>
        </p:txBody>
      </p:sp>
      <p:sp>
        <p:nvSpPr>
          <p:cNvPr id="16" name="Flowchart: Process 15"/>
          <p:cNvSpPr/>
          <p:nvPr/>
        </p:nvSpPr>
        <p:spPr>
          <a:xfrm>
            <a:off x="3558048" y="1991228"/>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List all files in Workspace</a:t>
            </a:r>
            <a:endParaRPr lang="en-GB" sz="600" dirty="0"/>
          </a:p>
        </p:txBody>
      </p:sp>
      <p:sp>
        <p:nvSpPr>
          <p:cNvPr id="19" name="Flowchart: Process 18"/>
          <p:cNvSpPr/>
          <p:nvPr/>
        </p:nvSpPr>
        <p:spPr>
          <a:xfrm>
            <a:off x="3554361" y="284862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Make artifacts directory</a:t>
            </a:r>
            <a:endParaRPr lang="en-GB" sz="600" dirty="0"/>
          </a:p>
        </p:txBody>
      </p:sp>
      <p:sp>
        <p:nvSpPr>
          <p:cNvPr id="20" name="Flowchart: Process 19"/>
          <p:cNvSpPr/>
          <p:nvPr/>
        </p:nvSpPr>
        <p:spPr>
          <a:xfrm>
            <a:off x="3555061" y="383598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Create the zip file from the Lambda Function</a:t>
            </a:r>
            <a:endParaRPr lang="en-GB" sz="600" dirty="0"/>
          </a:p>
        </p:txBody>
      </p:sp>
      <p:cxnSp>
        <p:nvCxnSpPr>
          <p:cNvPr id="25" name="Straight Arrow Connector 24"/>
          <p:cNvCxnSpPr>
            <a:stCxn id="15" idx="2"/>
          </p:cNvCxnSpPr>
          <p:nvPr/>
        </p:nvCxnSpPr>
        <p:spPr>
          <a:xfrm>
            <a:off x="4040198" y="1619861"/>
            <a:ext cx="4547" cy="34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9" idx="0"/>
          </p:cNvCxnSpPr>
          <p:nvPr/>
        </p:nvCxnSpPr>
        <p:spPr>
          <a:xfrm flipH="1">
            <a:off x="4044044" y="2452677"/>
            <a:ext cx="701" cy="3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2"/>
            <a:endCxn id="20" idx="0"/>
          </p:cNvCxnSpPr>
          <p:nvPr/>
        </p:nvCxnSpPr>
        <p:spPr>
          <a:xfrm>
            <a:off x="4044044" y="3362630"/>
            <a:ext cx="700" cy="47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p:cNvCxnSpPr>
          <p:nvPr/>
        </p:nvCxnSpPr>
        <p:spPr>
          <a:xfrm flipH="1">
            <a:off x="4042595" y="4349990"/>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040198" y="5009377"/>
            <a:ext cx="2397"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3564004" y="4712467"/>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Move the Zip file into the artifacts folder</a:t>
            </a:r>
            <a:endParaRPr lang="en-GB" sz="600" dirty="0"/>
          </a:p>
        </p:txBody>
      </p:sp>
      <p:cxnSp>
        <p:nvCxnSpPr>
          <p:cNvPr id="44" name="Straight Arrow Connector 43"/>
          <p:cNvCxnSpPr/>
          <p:nvPr/>
        </p:nvCxnSpPr>
        <p:spPr>
          <a:xfrm flipH="1">
            <a:off x="4040197" y="5988349"/>
            <a:ext cx="3847"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Process 62"/>
          <p:cNvSpPr/>
          <p:nvPr/>
        </p:nvSpPr>
        <p:spPr>
          <a:xfrm>
            <a:off x="3568407" y="550156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List the files in the directory</a:t>
            </a:r>
            <a:endParaRPr lang="en-GB" sz="600" dirty="0"/>
          </a:p>
        </p:txBody>
      </p:sp>
      <p:cxnSp>
        <p:nvCxnSpPr>
          <p:cNvPr id="68" name="Straight Arrow Connector 67"/>
          <p:cNvCxnSpPr/>
          <p:nvPr/>
        </p:nvCxnSpPr>
        <p:spPr>
          <a:xfrm>
            <a:off x="4037913" y="6756445"/>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3563302" y="6318309"/>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Push the Zip file to the S3 bucket</a:t>
            </a:r>
            <a:endParaRPr lang="en-GB" sz="600" dirty="0"/>
          </a:p>
        </p:txBody>
      </p:sp>
      <p:sp>
        <p:nvSpPr>
          <p:cNvPr id="103" name="Flowchart: Terminator 102"/>
          <p:cNvSpPr/>
          <p:nvPr/>
        </p:nvSpPr>
        <p:spPr>
          <a:xfrm>
            <a:off x="3471840" y="7238620"/>
            <a:ext cx="1172497" cy="31410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End</a:t>
            </a:r>
            <a:endParaRPr lang="en-GB" dirty="0"/>
          </a:p>
        </p:txBody>
      </p:sp>
      <p:sp>
        <p:nvSpPr>
          <p:cNvPr id="129" name="TextBox 128"/>
          <p:cNvSpPr txBox="1"/>
          <p:nvPr/>
        </p:nvSpPr>
        <p:spPr>
          <a:xfrm>
            <a:off x="5309419" y="1991228"/>
            <a:ext cx="4586747"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sz="1600" dirty="0" smtClean="0"/>
              <a:t>This job is a series of steps to organise and show the files.  </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AWS access and bucket names are provided via GitHub Secrets</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Both jobs use Ubuntu-latest as the default container operating system.</a:t>
            </a:r>
            <a:endParaRPr lang="en-GB" sz="1600" dirty="0"/>
          </a:p>
        </p:txBody>
      </p:sp>
    </p:spTree>
    <p:extLst>
      <p:ext uri="{BB962C8B-B14F-4D97-AF65-F5344CB8AC3E}">
        <p14:creationId xmlns:p14="http://schemas.microsoft.com/office/powerpoint/2010/main" val="239850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Cloudwatch</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Using Cloudwatch to Monitor Metrics and Alarms</a:t>
            </a:r>
            <a:endParaRPr dirty="0"/>
          </a:p>
        </p:txBody>
      </p:sp>
    </p:spTree>
    <p:extLst>
      <p:ext uri="{BB962C8B-B14F-4D97-AF65-F5344CB8AC3E}">
        <p14:creationId xmlns:p14="http://schemas.microsoft.com/office/powerpoint/2010/main" val="75850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1543</Words>
  <Application>Microsoft Office PowerPoint</Application>
  <PresentationFormat>Custom</PresentationFormat>
  <Paragraphs>209</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DXC</vt:lpstr>
      <vt:lpstr>CI/CD Pipeline  and  Cloudwatch Dashboards</vt:lpstr>
      <vt:lpstr>Agenda</vt:lpstr>
      <vt:lpstr>CI/CD to Enable DevOps</vt:lpstr>
      <vt:lpstr>How Does CI/CD Enable DevOps</vt:lpstr>
      <vt:lpstr>CI/CD Pipeline</vt:lpstr>
      <vt:lpstr>Discussion of Pipeline</vt:lpstr>
      <vt:lpstr>Pipeline Overview – Job 1: Function Analysis</vt:lpstr>
      <vt:lpstr>Pipeline Overview – Job 2: Package and Push File to S3</vt:lpstr>
      <vt:lpstr>Cloudwatch</vt:lpstr>
      <vt:lpstr>Metric Choices</vt:lpstr>
      <vt:lpstr>Alarm Choices</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140</cp:revision>
  <dcterms:modified xsi:type="dcterms:W3CDTF">2021-07-27T15:56:55Z</dcterms:modified>
</cp:coreProperties>
</file>