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7" r:id="rId1"/>
  </p:sldMasterIdLst>
  <p:notesMasterIdLst>
    <p:notesMasterId r:id="rId17"/>
  </p:notesMasterIdLst>
  <p:sldIdLst>
    <p:sldId id="260" r:id="rId2"/>
    <p:sldId id="271" r:id="rId3"/>
    <p:sldId id="313" r:id="rId4"/>
    <p:sldId id="319" r:id="rId5"/>
    <p:sldId id="272" r:id="rId6"/>
    <p:sldId id="305" r:id="rId7"/>
    <p:sldId id="315" r:id="rId8"/>
    <p:sldId id="322" r:id="rId9"/>
    <p:sldId id="320" r:id="rId10"/>
    <p:sldId id="307" r:id="rId11"/>
    <p:sldId id="321" r:id="rId12"/>
    <p:sldId id="303" r:id="rId13"/>
    <p:sldId id="312" r:id="rId14"/>
    <p:sldId id="302" r:id="rId15"/>
    <p:sldId id="304" r:id="rId16"/>
  </p:sldIdLst>
  <p:sldSz cx="14630400" cy="8229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03">
          <p15:clr>
            <a:srgbClr val="A4A3A4"/>
          </p15:clr>
        </p15:guide>
        <p15:guide id="2" orient="horz" pos="2592">
          <p15:clr>
            <a:srgbClr val="A4A3A4"/>
          </p15:clr>
        </p15:guide>
        <p15:guide id="3" orient="horz" pos="4522">
          <p15:clr>
            <a:srgbClr val="A4A3A4"/>
          </p15:clr>
        </p15:guide>
        <p15:guide id="4" orient="horz" pos="4896">
          <p15:clr>
            <a:srgbClr val="A4A3A4"/>
          </p15:clr>
        </p15:guide>
        <p15:guide id="5" pos="7488">
          <p15:clr>
            <a:srgbClr val="A4A3A4"/>
          </p15:clr>
        </p15:guide>
        <p15:guide id="6" pos="432">
          <p15:clr>
            <a:srgbClr val="A4A3A4"/>
          </p15:clr>
        </p15:guide>
        <p15:guide id="7" pos="3024">
          <p15:clr>
            <a:srgbClr val="A4A3A4"/>
          </p15:clr>
        </p15:guide>
        <p15:guide id="8" pos="3312">
          <p15:clr>
            <a:srgbClr val="A4A3A4"/>
          </p15:clr>
        </p15:guide>
        <p15:guide id="9" pos="4464">
          <p15:clr>
            <a:srgbClr val="A4A3A4"/>
          </p15:clr>
        </p15:guide>
        <p15:guide id="10" pos="4608">
          <p15:clr>
            <a:srgbClr val="A4A3A4"/>
          </p15:clr>
        </p15:guide>
        <p15:guide id="11" pos="4752">
          <p15:clr>
            <a:srgbClr val="A4A3A4"/>
          </p15:clr>
        </p15:guide>
        <p15:guide id="12" pos="5904">
          <p15:clr>
            <a:srgbClr val="A4A3A4"/>
          </p15:clr>
        </p15:guide>
        <p15:guide id="13" pos="6192">
          <p15:clr>
            <a:srgbClr val="A4A3A4"/>
          </p15:clr>
        </p15:guide>
        <p15:guide id="14" pos="87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DE08EF-CCAC-4FB3-9864-20CA27FCCA0A}">
  <a:tblStyle styleId="{B6DE08EF-CCAC-4FB3-9864-20CA27FCCA0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3F8CF2B-9CDC-47E1-A2EB-3AF0A4963824}" styleName="Table_1">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b="on" i="off">
        <a:font>
          <a:latin typeface="Arial"/>
          <a:ea typeface="Arial"/>
          <a:cs typeface="Arial"/>
        </a:font>
        <a:srgbClr val="000000"/>
      </a:tcTxStyle>
      <a:tcStyle>
        <a:tcBdr/>
      </a:tcStyle>
    </a:lastCol>
    <a:firstCol>
      <a:tcTxStyle b="on" i="off">
        <a:font>
          <a:latin typeface="Arial"/>
          <a:ea typeface="Arial"/>
          <a:cs typeface="Arial"/>
        </a:font>
        <a:srgbClr val="000000"/>
      </a:tcTxStyle>
      <a:tcStyle>
        <a:tcBdr/>
      </a:tcStyle>
    </a:firstCol>
    <a:lastRow>
      <a:tcTxStyle b="on" i="off">
        <a:font>
          <a:latin typeface="Arial"/>
          <a:ea typeface="Arial"/>
          <a:cs typeface="Arial"/>
        </a:font>
        <a:srgbClr val="000000"/>
      </a:tcTxStyle>
      <a:tcStyle>
        <a:tcBdr>
          <a:top>
            <a:ln w="19050" cap="flat" cmpd="sng">
              <a:solidFill>
                <a:srgbClr val="000000"/>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rgbClr val="000000"/>
      </a:tcTxStyle>
      <a:tcStyle>
        <a:tcBdr>
          <a:top>
            <a:ln w="9525" cap="flat" cmpd="sng">
              <a:solidFill>
                <a:srgbClr val="000000">
                  <a:alpha val="0"/>
                </a:srgbClr>
              </a:solidFill>
              <a:prstDash val="solid"/>
              <a:round/>
              <a:headEnd type="none" w="sm" len="sm"/>
              <a:tailEnd type="none" w="sm" len="sm"/>
            </a:ln>
          </a:top>
          <a:bottom>
            <a:ln w="19050" cap="flat" cmpd="sng">
              <a:solidFill>
                <a:srgbClr val="000000"/>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0" d="100"/>
          <a:sy n="130" d="100"/>
        </p:scale>
        <p:origin x="462" y="126"/>
      </p:cViewPr>
      <p:guideLst>
        <p:guide orient="horz" pos="403"/>
        <p:guide orient="horz" pos="2592"/>
        <p:guide orient="horz" pos="4522"/>
        <p:guide orient="horz" pos="4896"/>
        <p:guide pos="7488"/>
        <p:guide pos="432"/>
        <p:guide pos="3024"/>
        <p:guide pos="3312"/>
        <p:guide pos="4464"/>
        <p:guide pos="4608"/>
        <p:guide pos="4752"/>
        <p:guide pos="5904"/>
        <p:guide pos="6192"/>
        <p:guide pos="8784"/>
      </p:guideLst>
    </p:cSldViewPr>
  </p:slideViewPr>
  <p:notesTextViewPr>
    <p:cViewPr>
      <p:scale>
        <a:sx n="3" d="2"/>
        <a:sy n="3" d="2"/>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381000" y="4343400"/>
            <a:ext cx="6096000" cy="41148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92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92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92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92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92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92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8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dirty="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p5: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898" name="Google Shape;89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p48: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389" name="Google Shape;1389;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p47: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383" name="Google Shape;1383;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p49: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394" name="Google Shape;1394;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p16: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64" name="Google Shape;96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17: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70" name="Google Shape;9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7230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23: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25" name="Google Shape;10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3075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17: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70" name="Google Shape;9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23: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25" name="Google Shape;10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1758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17: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70" name="Google Shape;97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5916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23: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25" name="Google Shape;10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5259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23:notes"/>
          <p:cNvSpPr txBox="1">
            <a:spLocks noGrp="1"/>
          </p:cNvSpPr>
          <p:nvPr>
            <p:ph type="body" idx="1"/>
          </p:nvPr>
        </p:nvSpPr>
        <p:spPr>
          <a:xfrm>
            <a:off x="381000" y="4343400"/>
            <a:ext cx="60960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25" name="Google Shape;10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19900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27_Title Slide 04">
  <p:cSld name="27_Title Slide 04">
    <p:bg>
      <p:bgPr>
        <a:solidFill>
          <a:schemeClr val="accent1"/>
        </a:solidFill>
        <a:effectLst/>
      </p:bgPr>
    </p:bg>
    <p:spTree>
      <p:nvGrpSpPr>
        <p:cNvPr id="1" name="Shape 199"/>
        <p:cNvGrpSpPr/>
        <p:nvPr/>
      </p:nvGrpSpPr>
      <p:grpSpPr>
        <a:xfrm>
          <a:off x="0" y="0"/>
          <a:ext cx="0" cy="0"/>
          <a:chOff x="0" y="0"/>
          <a:chExt cx="0" cy="0"/>
        </a:xfrm>
      </p:grpSpPr>
      <p:pic>
        <p:nvPicPr>
          <p:cNvPr id="200" name="Google Shape;200;p6"/>
          <p:cNvPicPr preferRelativeResize="0"/>
          <p:nvPr/>
        </p:nvPicPr>
        <p:blipFill rotWithShape="1">
          <a:blip r:embed="rId2">
            <a:alphaModFix/>
          </a:blip>
          <a:srcRect/>
          <a:stretch/>
        </p:blipFill>
        <p:spPr>
          <a:xfrm>
            <a:off x="-1501" y="0"/>
            <a:ext cx="11856720" cy="8229600"/>
          </a:xfrm>
          <a:prstGeom prst="rect">
            <a:avLst/>
          </a:prstGeom>
          <a:noFill/>
          <a:ln>
            <a:noFill/>
          </a:ln>
        </p:spPr>
      </p:pic>
      <p:sp>
        <p:nvSpPr>
          <p:cNvPr id="201" name="Google Shape;201;p6"/>
          <p:cNvSpPr/>
          <p:nvPr/>
        </p:nvSpPr>
        <p:spPr>
          <a:xfrm>
            <a:off x="11255374" y="925568"/>
            <a:ext cx="3371850" cy="729613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80" dirty="0">
              <a:solidFill>
                <a:schemeClr val="lt1"/>
              </a:solidFill>
              <a:latin typeface="Arial"/>
              <a:ea typeface="Arial"/>
              <a:cs typeface="Arial"/>
              <a:sym typeface="Arial"/>
            </a:endParaRPr>
          </a:p>
        </p:txBody>
      </p:sp>
      <p:sp>
        <p:nvSpPr>
          <p:cNvPr id="202" name="Google Shape;202;p6"/>
          <p:cNvSpPr/>
          <p:nvPr/>
        </p:nvSpPr>
        <p:spPr>
          <a:xfrm rot="10800000">
            <a:off x="1858569" y="0"/>
            <a:ext cx="12770156" cy="5902321"/>
          </a:xfrm>
          <a:custGeom>
            <a:avLst/>
            <a:gdLst/>
            <a:ahLst/>
            <a:cxnLst/>
            <a:rect l="l" t="t" r="r" b="b"/>
            <a:pathLst>
              <a:path w="12770156" h="5902321" extrusionOk="0">
                <a:moveTo>
                  <a:pt x="0" y="5902321"/>
                </a:moveTo>
                <a:lnTo>
                  <a:pt x="12770156" y="5902321"/>
                </a:lnTo>
                <a:lnTo>
                  <a:pt x="3372610" y="0"/>
                </a:lnTo>
                <a:lnTo>
                  <a:pt x="0" y="2118236"/>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03" name="Google Shape;203;p6"/>
          <p:cNvSpPr/>
          <p:nvPr/>
        </p:nvSpPr>
        <p:spPr>
          <a:xfrm>
            <a:off x="7874209" y="5902321"/>
            <a:ext cx="6763811" cy="2327278"/>
          </a:xfrm>
          <a:custGeom>
            <a:avLst/>
            <a:gdLst/>
            <a:ahLst/>
            <a:cxnLst/>
            <a:rect l="l" t="t" r="r" b="b"/>
            <a:pathLst>
              <a:path w="5221179" h="2124075" extrusionOk="0">
                <a:moveTo>
                  <a:pt x="2610590" y="0"/>
                </a:moveTo>
                <a:lnTo>
                  <a:pt x="5221179" y="2124075"/>
                </a:lnTo>
                <a:lnTo>
                  <a:pt x="0" y="2124075"/>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grpSp>
        <p:nvGrpSpPr>
          <p:cNvPr id="204" name="Google Shape;204;p6"/>
          <p:cNvGrpSpPr/>
          <p:nvPr/>
        </p:nvGrpSpPr>
        <p:grpSpPr>
          <a:xfrm>
            <a:off x="-91440" y="-91440"/>
            <a:ext cx="14813280" cy="8412480"/>
            <a:chOff x="-91440" y="-91440"/>
            <a:chExt cx="14813280" cy="8412480"/>
          </a:xfrm>
        </p:grpSpPr>
        <p:cxnSp>
          <p:nvCxnSpPr>
            <p:cNvPr id="205" name="Google Shape;205;p6"/>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206" name="Google Shape;206;p6"/>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207" name="Google Shape;207;p6"/>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208" name="Google Shape;208;p6"/>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209" name="Google Shape;209;p6"/>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210" name="Google Shape;210;p6"/>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211" name="Google Shape;211;p6"/>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2" name="Google Shape;212;p6"/>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3" name="Google Shape;213;p6"/>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4" name="Google Shape;214;p6"/>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5" name="Google Shape;215;p6"/>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6" name="Google Shape;216;p6"/>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7" name="Google Shape;217;p6"/>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8" name="Google Shape;218;p6"/>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9" name="Google Shape;219;p6"/>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0" name="Google Shape;220;p6"/>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1" name="Google Shape;221;p6"/>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2" name="Google Shape;222;p6"/>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3" name="Google Shape;223;p6"/>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4" name="Google Shape;224;p6"/>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5" name="Google Shape;225;p6"/>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6" name="Google Shape;226;p6"/>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7" name="Google Shape;227;p6"/>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8" name="Google Shape;228;p6"/>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9" name="Google Shape;229;p6"/>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30" name="Google Shape;230;p6"/>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31" name="Google Shape;231;p6"/>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232" name="Google Shape;232;p6"/>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233" name="Google Shape;233;p6"/>
          <p:cNvSpPr txBox="1">
            <a:spLocks noGrp="1"/>
          </p:cNvSpPr>
          <p:nvPr>
            <p:ph type="ctrTitle"/>
          </p:nvPr>
        </p:nvSpPr>
        <p:spPr>
          <a:xfrm>
            <a:off x="7429709" y="1213696"/>
            <a:ext cx="6021521" cy="1830675"/>
          </a:xfrm>
          <a:prstGeom prst="rect">
            <a:avLst/>
          </a:prstGeom>
          <a:noFill/>
          <a:ln>
            <a:noFill/>
          </a:ln>
        </p:spPr>
        <p:txBody>
          <a:bodyPr spcFirstLastPara="1" wrap="square" lIns="0" tIns="0" rIns="0" bIns="0" anchor="b" anchorCtr="0">
            <a:noAutofit/>
          </a:bodyPr>
          <a:lstStyle>
            <a:lvl1pPr lvl="0" algn="r">
              <a:lnSpc>
                <a:spcPct val="85000"/>
              </a:lnSpc>
              <a:spcBef>
                <a:spcPts val="0"/>
              </a:spcBef>
              <a:spcAft>
                <a:spcPts val="0"/>
              </a:spcAft>
              <a:buClr>
                <a:schemeClr val="accent3"/>
              </a:buClr>
              <a:buSzPts val="4400"/>
              <a:buFont typeface="Arial"/>
              <a:buNone/>
              <a:defRPr sz="4400">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4" name="Google Shape;234;p6"/>
          <p:cNvSpPr txBox="1">
            <a:spLocks noGrp="1"/>
          </p:cNvSpPr>
          <p:nvPr>
            <p:ph type="subTitle" idx="1"/>
          </p:nvPr>
        </p:nvSpPr>
        <p:spPr>
          <a:xfrm>
            <a:off x="8576769" y="3268436"/>
            <a:ext cx="4874461" cy="914400"/>
          </a:xfrm>
          <a:prstGeom prst="rect">
            <a:avLst/>
          </a:prstGeom>
          <a:noFill/>
          <a:ln>
            <a:noFill/>
          </a:ln>
        </p:spPr>
        <p:txBody>
          <a:bodyPr spcFirstLastPara="1" wrap="square" lIns="0" tIns="0" rIns="0" bIns="0" anchor="t" anchorCtr="0">
            <a:noAutofit/>
          </a:bodyPr>
          <a:lstStyle>
            <a:lvl1pPr lvl="0" algn="r">
              <a:spcBef>
                <a:spcPts val="0"/>
              </a:spcBef>
              <a:spcAft>
                <a:spcPts val="0"/>
              </a:spcAft>
              <a:buClr>
                <a:schemeClr val="dk1"/>
              </a:buClr>
              <a:buSzPts val="2400"/>
              <a:buFont typeface="Arial"/>
              <a:buNone/>
              <a:defRPr sz="2400">
                <a:solidFill>
                  <a:schemeClr val="dk1"/>
                </a:solidFill>
              </a:defRPr>
            </a:lvl1pPr>
            <a:lvl2pPr lvl="1" algn="ctr">
              <a:spcBef>
                <a:spcPts val="1200"/>
              </a:spcBef>
              <a:spcAft>
                <a:spcPts val="0"/>
              </a:spcAft>
              <a:buClr>
                <a:srgbClr val="888888"/>
              </a:buClr>
              <a:buSzPts val="2000"/>
              <a:buFont typeface="Arial"/>
              <a:buNone/>
              <a:defRPr>
                <a:solidFill>
                  <a:srgbClr val="888888"/>
                </a:solidFill>
              </a:defRPr>
            </a:lvl2pPr>
            <a:lvl3pPr lvl="2" algn="ctr">
              <a:spcBef>
                <a:spcPts val="1200"/>
              </a:spcBef>
              <a:spcAft>
                <a:spcPts val="0"/>
              </a:spcAft>
              <a:buClr>
                <a:srgbClr val="888888"/>
              </a:buClr>
              <a:buSzPts val="2000"/>
              <a:buNone/>
              <a:defRPr>
                <a:solidFill>
                  <a:srgbClr val="888888"/>
                </a:solidFill>
              </a:defRPr>
            </a:lvl3pPr>
            <a:lvl4pPr lvl="3" algn="ctr">
              <a:spcBef>
                <a:spcPts val="600"/>
              </a:spcBef>
              <a:spcAft>
                <a:spcPts val="0"/>
              </a:spcAft>
              <a:buClr>
                <a:srgbClr val="888888"/>
              </a:buClr>
              <a:buSzPts val="2000"/>
              <a:buNone/>
              <a:defRPr>
                <a:solidFill>
                  <a:srgbClr val="888888"/>
                </a:solidFill>
              </a:defRPr>
            </a:lvl4pPr>
            <a:lvl5pPr lvl="4" algn="ctr">
              <a:spcBef>
                <a:spcPts val="600"/>
              </a:spcBef>
              <a:spcAft>
                <a:spcPts val="0"/>
              </a:spcAft>
              <a:buClr>
                <a:srgbClr val="888888"/>
              </a:buClr>
              <a:buSzPts val="2000"/>
              <a:buNone/>
              <a:defRPr>
                <a:solidFill>
                  <a:srgbClr val="888888"/>
                </a:solidFill>
              </a:defRPr>
            </a:lvl5pPr>
            <a:lvl6pPr lvl="5" algn="ctr">
              <a:spcBef>
                <a:spcPts val="600"/>
              </a:spcBef>
              <a:spcAft>
                <a:spcPts val="0"/>
              </a:spcAft>
              <a:buClr>
                <a:srgbClr val="888888"/>
              </a:buClr>
              <a:buSzPts val="2000"/>
              <a:buNone/>
              <a:defRPr>
                <a:solidFill>
                  <a:srgbClr val="888888"/>
                </a:solidFill>
              </a:defRPr>
            </a:lvl6pPr>
            <a:lvl7pPr lvl="6" algn="ctr">
              <a:spcBef>
                <a:spcPts val="600"/>
              </a:spcBef>
              <a:spcAft>
                <a:spcPts val="0"/>
              </a:spcAft>
              <a:buClr>
                <a:srgbClr val="888888"/>
              </a:buClr>
              <a:buSzPts val="2000"/>
              <a:buNone/>
              <a:defRPr>
                <a:solidFill>
                  <a:srgbClr val="888888"/>
                </a:solidFill>
              </a:defRPr>
            </a:lvl7pPr>
            <a:lvl8pPr lvl="7" algn="ctr">
              <a:spcBef>
                <a:spcPts val="600"/>
              </a:spcBef>
              <a:spcAft>
                <a:spcPts val="0"/>
              </a:spcAft>
              <a:buClr>
                <a:srgbClr val="888888"/>
              </a:buClr>
              <a:buSzPts val="2000"/>
              <a:buNone/>
              <a:defRPr>
                <a:solidFill>
                  <a:srgbClr val="888888"/>
                </a:solidFill>
              </a:defRPr>
            </a:lvl8pPr>
            <a:lvl9pPr lvl="8" algn="ctr">
              <a:spcBef>
                <a:spcPts val="600"/>
              </a:spcBef>
              <a:spcAft>
                <a:spcPts val="0"/>
              </a:spcAft>
              <a:buClr>
                <a:srgbClr val="888888"/>
              </a:buClr>
              <a:buSzPts val="2000"/>
              <a:buNone/>
              <a:defRPr>
                <a:solidFill>
                  <a:srgbClr val="888888"/>
                </a:solidFill>
              </a:defRPr>
            </a:lvl9pPr>
          </a:lstStyle>
          <a:p>
            <a:endParaRPr/>
          </a:p>
        </p:txBody>
      </p:sp>
      <p:pic>
        <p:nvPicPr>
          <p:cNvPr id="235" name="Google Shape;235;p6"/>
          <p:cNvPicPr preferRelativeResize="0"/>
          <p:nvPr/>
        </p:nvPicPr>
        <p:blipFill rotWithShape="1">
          <a:blip r:embed="rId3">
            <a:alphaModFix/>
          </a:blip>
          <a:srcRect/>
          <a:stretch/>
        </p:blipFill>
        <p:spPr>
          <a:xfrm>
            <a:off x="10725946" y="652085"/>
            <a:ext cx="2725284" cy="290696"/>
          </a:xfrm>
          <a:prstGeom prst="rect">
            <a:avLst/>
          </a:prstGeom>
          <a:noFill/>
          <a:ln>
            <a:noFill/>
          </a:ln>
        </p:spPr>
      </p:pic>
      <p:sp>
        <p:nvSpPr>
          <p:cNvPr id="236" name="Google Shape;236;p6"/>
          <p:cNvSpPr txBox="1"/>
          <p:nvPr/>
        </p:nvSpPr>
        <p:spPr>
          <a:xfrm>
            <a:off x="699135" y="7580439"/>
            <a:ext cx="5029200" cy="27432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100" dirty="0">
                <a:solidFill>
                  <a:schemeClr val="accent3"/>
                </a:solidFill>
                <a:latin typeface="Arial"/>
                <a:ea typeface="Arial"/>
                <a:cs typeface="Arial"/>
                <a:sym typeface="Arial"/>
              </a:rPr>
              <a:t>© 2021 DXC Technology Company. All rights reserved.</a:t>
            </a:r>
            <a:endParaRPr dirty="0"/>
          </a:p>
        </p:txBody>
      </p:sp>
      <p:pic>
        <p:nvPicPr>
          <p:cNvPr id="237" name="Google Shape;237;p6"/>
          <p:cNvPicPr preferRelativeResize="0"/>
          <p:nvPr/>
        </p:nvPicPr>
        <p:blipFill rotWithShape="1">
          <a:blip r:embed="rId4">
            <a:alphaModFix/>
          </a:blip>
          <a:srcRect/>
          <a:stretch/>
        </p:blipFill>
        <p:spPr>
          <a:xfrm>
            <a:off x="12029099" y="5746023"/>
            <a:ext cx="2126119" cy="30189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630"/>
        <p:cNvGrpSpPr/>
        <p:nvPr/>
      </p:nvGrpSpPr>
      <p:grpSpPr>
        <a:xfrm>
          <a:off x="0" y="0"/>
          <a:ext cx="0" cy="0"/>
          <a:chOff x="0" y="0"/>
          <a:chExt cx="0" cy="0"/>
        </a:xfrm>
      </p:grpSpPr>
      <p:sp>
        <p:nvSpPr>
          <p:cNvPr id="631" name="Google Shape;631;p17"/>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accent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2" name="Google Shape;632;p17"/>
          <p:cNvSpPr txBox="1">
            <a:spLocks noGrp="1"/>
          </p:cNvSpPr>
          <p:nvPr>
            <p:ph type="body" idx="1"/>
          </p:nvPr>
        </p:nvSpPr>
        <p:spPr>
          <a:xfrm>
            <a:off x="685800" y="2057399"/>
            <a:ext cx="13258800" cy="5121276"/>
          </a:xfrm>
          <a:prstGeom prst="rect">
            <a:avLst/>
          </a:prstGeom>
          <a:noFill/>
          <a:ln>
            <a:noFill/>
          </a:ln>
        </p:spPr>
        <p:txBody>
          <a:bodyPr spcFirstLastPara="1" wrap="square" lIns="0" tIns="0" rIns="0" bIns="0" anchor="t" anchorCtr="0">
            <a:noAutofit/>
          </a:bodyPr>
          <a:lstStyle>
            <a:lvl1pPr marL="457200" lvl="0" indent="-355600" algn="l">
              <a:spcBef>
                <a:spcPts val="900"/>
              </a:spcBef>
              <a:spcAft>
                <a:spcPts val="0"/>
              </a:spcAft>
              <a:buClr>
                <a:schemeClr val="dk1"/>
              </a:buClr>
              <a:buSzPts val="2000"/>
              <a:buFont typeface="Arial"/>
              <a:buAutoNum type="arabicPeriod"/>
              <a:defRPr sz="2000"/>
            </a:lvl1pPr>
            <a:lvl2pPr marL="914400" lvl="1" indent="-355600" algn="l">
              <a:spcBef>
                <a:spcPts val="600"/>
              </a:spcBef>
              <a:spcAft>
                <a:spcPts val="0"/>
              </a:spcAft>
              <a:buClr>
                <a:schemeClr val="dk1"/>
              </a:buClr>
              <a:buSzPts val="2000"/>
              <a:buFont typeface="Arial"/>
              <a:buChar char="–"/>
              <a:defRPr sz="2000"/>
            </a:lvl2pPr>
            <a:lvl3pPr marL="1371600" lvl="2" indent="-355600" algn="l">
              <a:spcBef>
                <a:spcPts val="600"/>
              </a:spcBef>
              <a:spcAft>
                <a:spcPts val="0"/>
              </a:spcAft>
              <a:buClr>
                <a:schemeClr val="dk1"/>
              </a:buClr>
              <a:buSzPts val="2000"/>
              <a:buFont typeface="Arial"/>
              <a:buChar char="–"/>
              <a:defRPr sz="2000"/>
            </a:lvl3pPr>
            <a:lvl4pPr marL="1828800" lvl="3" indent="-355600" algn="l">
              <a:spcBef>
                <a:spcPts val="600"/>
              </a:spcBef>
              <a:spcAft>
                <a:spcPts val="0"/>
              </a:spcAft>
              <a:buClr>
                <a:schemeClr val="dk1"/>
              </a:buClr>
              <a:buSzPts val="2000"/>
              <a:buFont typeface="Arial"/>
              <a:buChar char="–"/>
              <a:defRPr sz="2000"/>
            </a:lvl4pPr>
            <a:lvl5pPr marL="2286000" lvl="4" indent="-355600" algn="l">
              <a:spcBef>
                <a:spcPts val="600"/>
              </a:spcBef>
              <a:spcAft>
                <a:spcPts val="0"/>
              </a:spcAft>
              <a:buClr>
                <a:schemeClr val="dk1"/>
              </a:buClr>
              <a:buSzPts val="2000"/>
              <a:buFont typeface="Arial"/>
              <a:buChar char="–"/>
              <a:defRPr sz="2000"/>
            </a:lvl5pPr>
            <a:lvl6pPr marL="2743200" lvl="5" indent="-355600" algn="l">
              <a:spcBef>
                <a:spcPts val="600"/>
              </a:spcBef>
              <a:spcAft>
                <a:spcPts val="0"/>
              </a:spcAft>
              <a:buClr>
                <a:schemeClr val="dk1"/>
              </a:buClr>
              <a:buSzPts val="2000"/>
              <a:buFont typeface="Arial"/>
              <a:buChar char="–"/>
              <a:defRPr sz="2000"/>
            </a:lvl6pPr>
            <a:lvl7pPr marL="3200400" lvl="6" indent="-355600" algn="l">
              <a:spcBef>
                <a:spcPts val="600"/>
              </a:spcBef>
              <a:spcAft>
                <a:spcPts val="0"/>
              </a:spcAft>
              <a:buClr>
                <a:schemeClr val="dk1"/>
              </a:buClr>
              <a:buSzPts val="2000"/>
              <a:buFont typeface="Arial"/>
              <a:buChar char="–"/>
              <a:defRPr sz="2000"/>
            </a:lvl7pPr>
            <a:lvl8pPr marL="3657600" lvl="7" indent="-355600" algn="l">
              <a:spcBef>
                <a:spcPts val="600"/>
              </a:spcBef>
              <a:spcAft>
                <a:spcPts val="0"/>
              </a:spcAft>
              <a:buClr>
                <a:schemeClr val="dk1"/>
              </a:buClr>
              <a:buSzPts val="2000"/>
              <a:buFont typeface="Arial"/>
              <a:buChar char="–"/>
              <a:defRPr sz="2000"/>
            </a:lvl8pPr>
            <a:lvl9pPr marL="4114800" lvl="8" indent="-355600" algn="l">
              <a:spcBef>
                <a:spcPts val="600"/>
              </a:spcBef>
              <a:spcAft>
                <a:spcPts val="0"/>
              </a:spcAft>
              <a:buClr>
                <a:schemeClr val="dk1"/>
              </a:buClr>
              <a:buSzPts val="2000"/>
              <a:buFont typeface="Arial"/>
              <a:buChar char="–"/>
              <a:defRPr sz="20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bg>
      <p:bgPr>
        <a:solidFill>
          <a:schemeClr val="lt1"/>
        </a:solidFill>
        <a:effectLst/>
      </p:bgPr>
    </p:bg>
    <p:spTree>
      <p:nvGrpSpPr>
        <p:cNvPr id="1" name="Shape 633"/>
        <p:cNvGrpSpPr/>
        <p:nvPr/>
      </p:nvGrpSpPr>
      <p:grpSpPr>
        <a:xfrm>
          <a:off x="0" y="0"/>
          <a:ext cx="0" cy="0"/>
          <a:chOff x="0" y="0"/>
          <a:chExt cx="0" cy="0"/>
        </a:xfrm>
      </p:grpSpPr>
      <p:grpSp>
        <p:nvGrpSpPr>
          <p:cNvPr id="634" name="Google Shape;634;p18"/>
          <p:cNvGrpSpPr/>
          <p:nvPr/>
        </p:nvGrpSpPr>
        <p:grpSpPr>
          <a:xfrm>
            <a:off x="-91440" y="-91440"/>
            <a:ext cx="14813280" cy="8412480"/>
            <a:chOff x="-91440" y="-91440"/>
            <a:chExt cx="14813280" cy="8412480"/>
          </a:xfrm>
        </p:grpSpPr>
        <p:cxnSp>
          <p:nvCxnSpPr>
            <p:cNvPr id="635" name="Google Shape;635;p18"/>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636" name="Google Shape;636;p18"/>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637" name="Google Shape;637;p18"/>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638" name="Google Shape;638;p18"/>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639" name="Google Shape;639;p18"/>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640" name="Google Shape;640;p18"/>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641" name="Google Shape;641;p18"/>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2" name="Google Shape;642;p18"/>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3" name="Google Shape;643;p18"/>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4" name="Google Shape;644;p18"/>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5" name="Google Shape;645;p18"/>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6" name="Google Shape;646;p18"/>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7" name="Google Shape;647;p18"/>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8" name="Google Shape;648;p18"/>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49" name="Google Shape;649;p18"/>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0" name="Google Shape;650;p18"/>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1" name="Google Shape;651;p18"/>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2" name="Google Shape;652;p18"/>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3" name="Google Shape;653;p18"/>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4" name="Google Shape;654;p18"/>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5" name="Google Shape;655;p18"/>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6" name="Google Shape;656;p18"/>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7" name="Google Shape;657;p18"/>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8" name="Google Shape;658;p18"/>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59" name="Google Shape;659;p18"/>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60" name="Google Shape;660;p18"/>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661" name="Google Shape;661;p18"/>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662" name="Google Shape;662;p18"/>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664" name="Google Shape;664;p18"/>
          <p:cNvSpPr txBox="1"/>
          <p:nvPr/>
        </p:nvSpPr>
        <p:spPr>
          <a:xfrm>
            <a:off x="13533120" y="7580439"/>
            <a:ext cx="411480" cy="27432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1100" b="1">
                <a:solidFill>
                  <a:schemeClr val="dk1"/>
                </a:solidFill>
                <a:latin typeface="Arial"/>
                <a:ea typeface="Arial"/>
                <a:cs typeface="Arial"/>
                <a:sym typeface="Arial"/>
              </a:rPr>
              <a:t>‹#›</a:t>
            </a:fld>
            <a:endParaRPr sz="1100" b="1" dirty="0">
              <a:solidFill>
                <a:schemeClr val="dk1"/>
              </a:solidFill>
              <a:latin typeface="Arial"/>
              <a:ea typeface="Arial"/>
              <a:cs typeface="Arial"/>
              <a:sym typeface="Arial"/>
            </a:endParaRPr>
          </a:p>
        </p:txBody>
      </p:sp>
      <p:sp>
        <p:nvSpPr>
          <p:cNvPr id="665" name="Google Shape;665;p18"/>
          <p:cNvSpPr txBox="1"/>
          <p:nvPr/>
        </p:nvSpPr>
        <p:spPr>
          <a:xfrm>
            <a:off x="4800600" y="7580439"/>
            <a:ext cx="5029200" cy="27432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100" dirty="0">
                <a:solidFill>
                  <a:schemeClr val="dk1"/>
                </a:solidFill>
                <a:latin typeface="Arial"/>
                <a:ea typeface="Arial"/>
                <a:cs typeface="Arial"/>
                <a:sym typeface="Arial"/>
              </a:rPr>
              <a:t>© 2021 DXC Technology Company. All rights reserved.</a:t>
            </a:r>
            <a:endParaRPr dirty="0"/>
          </a:p>
        </p:txBody>
      </p:sp>
      <p:pic>
        <p:nvPicPr>
          <p:cNvPr id="666" name="Google Shape;666;p18"/>
          <p:cNvPicPr preferRelativeResize="0"/>
          <p:nvPr/>
        </p:nvPicPr>
        <p:blipFill rotWithShape="1">
          <a:blip r:embed="rId2">
            <a:alphaModFix/>
          </a:blip>
          <a:srcRect/>
          <a:stretch/>
        </p:blipFill>
        <p:spPr>
          <a:xfrm>
            <a:off x="685299" y="7641776"/>
            <a:ext cx="1776913" cy="189537"/>
          </a:xfrm>
          <a:prstGeom prst="rect">
            <a:avLst/>
          </a:prstGeom>
          <a:noFill/>
          <a:ln>
            <a:noFill/>
          </a:ln>
        </p:spPr>
      </p:pic>
      <p:sp>
        <p:nvSpPr>
          <p:cNvPr id="667" name="Google Shape;667;p18"/>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lvl1pPr lvl="0" algn="l">
              <a:lnSpc>
                <a:spcPct val="85000"/>
              </a:lnSpc>
              <a:spcBef>
                <a:spcPts val="0"/>
              </a:spcBef>
              <a:spcAft>
                <a:spcPts val="0"/>
              </a:spcAft>
              <a:buClr>
                <a:schemeClr val="accent3"/>
              </a:buClr>
              <a:buSzPts val="6000"/>
              <a:buFont typeface="Arial"/>
              <a:buNone/>
              <a:defRPr sz="6000">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8" name="Google Shape;668;p18"/>
          <p:cNvSpPr txBox="1">
            <a:spLocks noGrp="1"/>
          </p:cNvSpPr>
          <p:nvPr>
            <p:ph type="subTitle" idx="1"/>
          </p:nvPr>
        </p:nvSpPr>
        <p:spPr>
          <a:xfrm>
            <a:off x="685800" y="5494020"/>
            <a:ext cx="8442957" cy="914400"/>
          </a:xfrm>
          <a:prstGeom prst="rect">
            <a:avLst/>
          </a:prstGeom>
          <a:noFill/>
          <a:ln>
            <a:noFill/>
          </a:ln>
        </p:spPr>
        <p:txBody>
          <a:bodyPr spcFirstLastPara="1" wrap="square" lIns="0" tIns="0" rIns="0" bIns="0" anchor="t" anchorCtr="0">
            <a:noAutofit/>
          </a:bodyPr>
          <a:lstStyle>
            <a:lvl1pPr lvl="0" algn="l">
              <a:spcBef>
                <a:spcPts val="0"/>
              </a:spcBef>
              <a:spcAft>
                <a:spcPts val="0"/>
              </a:spcAft>
              <a:buClr>
                <a:schemeClr val="dk1"/>
              </a:buClr>
              <a:buSzPts val="2800"/>
              <a:buFont typeface="Arial"/>
              <a:buNone/>
              <a:defRPr sz="2800">
                <a:solidFill>
                  <a:schemeClr val="dk1"/>
                </a:solidFill>
              </a:defRPr>
            </a:lvl1pPr>
            <a:lvl2pPr lvl="1" algn="ctr">
              <a:spcBef>
                <a:spcPts val="1200"/>
              </a:spcBef>
              <a:spcAft>
                <a:spcPts val="0"/>
              </a:spcAft>
              <a:buClr>
                <a:srgbClr val="888888"/>
              </a:buClr>
              <a:buSzPts val="2000"/>
              <a:buFont typeface="Arial"/>
              <a:buNone/>
              <a:defRPr>
                <a:solidFill>
                  <a:srgbClr val="888888"/>
                </a:solidFill>
              </a:defRPr>
            </a:lvl2pPr>
            <a:lvl3pPr lvl="2" algn="ctr">
              <a:spcBef>
                <a:spcPts val="1200"/>
              </a:spcBef>
              <a:spcAft>
                <a:spcPts val="0"/>
              </a:spcAft>
              <a:buClr>
                <a:srgbClr val="888888"/>
              </a:buClr>
              <a:buSzPts val="2000"/>
              <a:buNone/>
              <a:defRPr>
                <a:solidFill>
                  <a:srgbClr val="888888"/>
                </a:solidFill>
              </a:defRPr>
            </a:lvl3pPr>
            <a:lvl4pPr lvl="3" algn="ctr">
              <a:spcBef>
                <a:spcPts val="600"/>
              </a:spcBef>
              <a:spcAft>
                <a:spcPts val="0"/>
              </a:spcAft>
              <a:buClr>
                <a:srgbClr val="888888"/>
              </a:buClr>
              <a:buSzPts val="2000"/>
              <a:buNone/>
              <a:defRPr>
                <a:solidFill>
                  <a:srgbClr val="888888"/>
                </a:solidFill>
              </a:defRPr>
            </a:lvl4pPr>
            <a:lvl5pPr lvl="4" algn="ctr">
              <a:spcBef>
                <a:spcPts val="600"/>
              </a:spcBef>
              <a:spcAft>
                <a:spcPts val="0"/>
              </a:spcAft>
              <a:buClr>
                <a:srgbClr val="888888"/>
              </a:buClr>
              <a:buSzPts val="2000"/>
              <a:buNone/>
              <a:defRPr>
                <a:solidFill>
                  <a:srgbClr val="888888"/>
                </a:solidFill>
              </a:defRPr>
            </a:lvl5pPr>
            <a:lvl6pPr lvl="5" algn="ctr">
              <a:spcBef>
                <a:spcPts val="600"/>
              </a:spcBef>
              <a:spcAft>
                <a:spcPts val="0"/>
              </a:spcAft>
              <a:buClr>
                <a:srgbClr val="888888"/>
              </a:buClr>
              <a:buSzPts val="2000"/>
              <a:buNone/>
              <a:defRPr>
                <a:solidFill>
                  <a:srgbClr val="888888"/>
                </a:solidFill>
              </a:defRPr>
            </a:lvl6pPr>
            <a:lvl7pPr lvl="6" algn="ctr">
              <a:spcBef>
                <a:spcPts val="600"/>
              </a:spcBef>
              <a:spcAft>
                <a:spcPts val="0"/>
              </a:spcAft>
              <a:buClr>
                <a:srgbClr val="888888"/>
              </a:buClr>
              <a:buSzPts val="2000"/>
              <a:buNone/>
              <a:defRPr>
                <a:solidFill>
                  <a:srgbClr val="888888"/>
                </a:solidFill>
              </a:defRPr>
            </a:lvl7pPr>
            <a:lvl8pPr lvl="7" algn="ctr">
              <a:spcBef>
                <a:spcPts val="600"/>
              </a:spcBef>
              <a:spcAft>
                <a:spcPts val="0"/>
              </a:spcAft>
              <a:buClr>
                <a:srgbClr val="888888"/>
              </a:buClr>
              <a:buSzPts val="2000"/>
              <a:buNone/>
              <a:defRPr>
                <a:solidFill>
                  <a:srgbClr val="888888"/>
                </a:solidFill>
              </a:defRPr>
            </a:lvl8pPr>
            <a:lvl9pPr lvl="8" algn="ctr">
              <a:spcBef>
                <a:spcPts val="600"/>
              </a:spcBef>
              <a:spcAft>
                <a:spcPts val="0"/>
              </a:spcAft>
              <a:buClr>
                <a:srgbClr val="888888"/>
              </a:buClr>
              <a:buSzPts val="2000"/>
              <a:buNone/>
              <a:defRPr>
                <a:solidFill>
                  <a:srgbClr val="888888"/>
                </a:solidFill>
              </a:defRPr>
            </a:lvl9pPr>
          </a:lstStyle>
          <a:p>
            <a:endParaRPr/>
          </a:p>
        </p:txBody>
      </p:sp>
      <p:sp>
        <p:nvSpPr>
          <p:cNvPr id="669" name="Google Shape;669;p18"/>
          <p:cNvSpPr/>
          <p:nvPr/>
        </p:nvSpPr>
        <p:spPr>
          <a:xfrm rot="5400000">
            <a:off x="9976609" y="2014505"/>
            <a:ext cx="5192711" cy="4114870"/>
          </a:xfrm>
          <a:custGeom>
            <a:avLst/>
            <a:gdLst/>
            <a:ahLst/>
            <a:cxnLst/>
            <a:rect l="l" t="t" r="r" b="b"/>
            <a:pathLst>
              <a:path w="370" h="321" extrusionOk="0">
                <a:moveTo>
                  <a:pt x="0" y="0"/>
                </a:moveTo>
                <a:lnTo>
                  <a:pt x="0" y="0"/>
                </a:lnTo>
                <a:lnTo>
                  <a:pt x="184" y="321"/>
                </a:lnTo>
                <a:lnTo>
                  <a:pt x="370" y="0"/>
                </a:lnTo>
                <a:lnTo>
                  <a:pt x="0" y="0"/>
                </a:lnTo>
                <a:close/>
              </a:path>
            </a:pathLst>
          </a:custGeom>
          <a:solidFill>
            <a:schemeClr val="accent1"/>
          </a:solidFill>
          <a:ln>
            <a:noFill/>
          </a:ln>
        </p:spPr>
        <p:txBody>
          <a:bodyPr spcFirstLastPara="1" wrap="square" lIns="146300" tIns="73150" rIns="146300" bIns="73150" anchor="t" anchorCtr="0">
            <a:noAutofit/>
          </a:bodyPr>
          <a:lstStyle/>
          <a:p>
            <a:pPr marL="0" marR="0" lvl="0" indent="0" algn="l" rtl="0">
              <a:spcBef>
                <a:spcPts val="0"/>
              </a:spcBef>
              <a:spcAft>
                <a:spcPts val="0"/>
              </a:spcAft>
              <a:buNone/>
            </a:pPr>
            <a:endParaRPr sz="4608" dirty="0">
              <a:solidFill>
                <a:schemeClr val="dk1"/>
              </a:solidFill>
              <a:latin typeface="Arial"/>
              <a:ea typeface="Arial"/>
              <a:cs typeface="Arial"/>
              <a:sym typeface="Arial"/>
            </a:endParaRPr>
          </a:p>
        </p:txBody>
      </p:sp>
      <p:pic>
        <p:nvPicPr>
          <p:cNvPr id="670" name="Google Shape;670;p18"/>
          <p:cNvPicPr preferRelativeResize="0"/>
          <p:nvPr/>
        </p:nvPicPr>
        <p:blipFill rotWithShape="1">
          <a:blip r:embed="rId3">
            <a:alphaModFix/>
          </a:blip>
          <a:srcRect/>
          <a:stretch/>
        </p:blipFill>
        <p:spPr>
          <a:xfrm>
            <a:off x="11823149" y="3892507"/>
            <a:ext cx="2126119" cy="30189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71"/>
        <p:cNvGrpSpPr/>
        <p:nvPr/>
      </p:nvGrpSpPr>
      <p:grpSpPr>
        <a:xfrm>
          <a:off x="0" y="0"/>
          <a:ext cx="0" cy="0"/>
          <a:chOff x="0" y="0"/>
          <a:chExt cx="0" cy="0"/>
        </a:xfrm>
      </p:grpSpPr>
      <p:sp>
        <p:nvSpPr>
          <p:cNvPr id="672" name="Google Shape;672;p19"/>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accent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3" name="Google Shape;673;p19"/>
          <p:cNvSpPr txBox="1">
            <a:spLocks noGrp="1"/>
          </p:cNvSpPr>
          <p:nvPr>
            <p:ph type="body" idx="1"/>
          </p:nvPr>
        </p:nvSpPr>
        <p:spPr>
          <a:xfrm>
            <a:off x="685799" y="2057399"/>
            <a:ext cx="13258799" cy="5121275"/>
          </a:xfrm>
          <a:prstGeom prst="rect">
            <a:avLst/>
          </a:prstGeom>
          <a:noFill/>
          <a:ln>
            <a:noFill/>
          </a:ln>
        </p:spPr>
        <p:txBody>
          <a:bodyPr spcFirstLastPara="1" wrap="square" lIns="0" tIns="0" rIns="0" bIns="0" anchor="t" anchorCtr="0">
            <a:noAutofit/>
          </a:bodyPr>
          <a:lstStyle>
            <a:lvl1pPr marL="457200" lvl="0" indent="-228600" algn="l">
              <a:spcBef>
                <a:spcPts val="1200"/>
              </a:spcBef>
              <a:spcAft>
                <a:spcPts val="0"/>
              </a:spcAft>
              <a:buClr>
                <a:schemeClr val="dk1"/>
              </a:buClr>
              <a:buSzPts val="1800"/>
              <a:buNone/>
              <a:defRPr/>
            </a:lvl1pPr>
            <a:lvl2pPr marL="914400" lvl="1" indent="-228600" algn="l">
              <a:spcBef>
                <a:spcPts val="1200"/>
              </a:spcBef>
              <a:spcAft>
                <a:spcPts val="0"/>
              </a:spcAft>
              <a:buClr>
                <a:schemeClr val="dk1"/>
              </a:buClr>
              <a:buSzPts val="1800"/>
              <a:buNone/>
              <a:defRPr/>
            </a:lvl2pPr>
            <a:lvl3pPr marL="1371600" lvl="2" indent="-342900" algn="l">
              <a:spcBef>
                <a:spcPts val="1200"/>
              </a:spcBef>
              <a:spcAft>
                <a:spcPts val="0"/>
              </a:spcAft>
              <a:buClr>
                <a:schemeClr val="dk1"/>
              </a:buClr>
              <a:buSzPts val="1800"/>
              <a:buChar char="•"/>
              <a:defRPr/>
            </a:lvl3pPr>
            <a:lvl4pPr marL="1828800" lvl="3" indent="-355600" algn="l">
              <a:spcBef>
                <a:spcPts val="600"/>
              </a:spcBef>
              <a:spcAft>
                <a:spcPts val="0"/>
              </a:spcAft>
              <a:buClr>
                <a:schemeClr val="dk1"/>
              </a:buClr>
              <a:buSzPts val="2000"/>
              <a:buFont typeface="Arial"/>
              <a:buChar char="–"/>
              <a:defRPr/>
            </a:lvl4pPr>
            <a:lvl5pPr marL="2286000" lvl="4" indent="-355600" algn="l">
              <a:spcBef>
                <a:spcPts val="600"/>
              </a:spcBef>
              <a:spcAft>
                <a:spcPts val="0"/>
              </a:spcAft>
              <a:buClr>
                <a:schemeClr val="dk1"/>
              </a:buClr>
              <a:buSzPts val="2000"/>
              <a:buFont typeface="Arial"/>
              <a:buChar char="–"/>
              <a:defRPr/>
            </a:lvl5pPr>
            <a:lvl6pPr marL="2743200" lvl="5" indent="-355600" algn="l">
              <a:spcBef>
                <a:spcPts val="600"/>
              </a:spcBef>
              <a:spcAft>
                <a:spcPts val="0"/>
              </a:spcAft>
              <a:buClr>
                <a:schemeClr val="dk1"/>
              </a:buClr>
              <a:buSzPts val="2000"/>
              <a:buFont typeface="Arial"/>
              <a:buChar char="–"/>
              <a:defRPr/>
            </a:lvl6pPr>
            <a:lvl7pPr marL="3200400" lvl="6" indent="-355600" algn="l">
              <a:spcBef>
                <a:spcPts val="600"/>
              </a:spcBef>
              <a:spcAft>
                <a:spcPts val="0"/>
              </a:spcAft>
              <a:buClr>
                <a:schemeClr val="dk1"/>
              </a:buClr>
              <a:buSzPts val="2000"/>
              <a:buFont typeface="Arial"/>
              <a:buChar char="–"/>
              <a:defRPr/>
            </a:lvl7pPr>
            <a:lvl8pPr marL="3657600" lvl="7" indent="-355600" algn="l">
              <a:spcBef>
                <a:spcPts val="600"/>
              </a:spcBef>
              <a:spcAft>
                <a:spcPts val="0"/>
              </a:spcAft>
              <a:buClr>
                <a:schemeClr val="dk1"/>
              </a:buClr>
              <a:buSzPts val="2000"/>
              <a:buFont typeface="Arial"/>
              <a:buChar char="–"/>
              <a:defRPr/>
            </a:lvl8pPr>
            <a:lvl9pPr marL="4114800" lvl="8" indent="-355600" algn="l">
              <a:spcBef>
                <a:spcPts val="600"/>
              </a:spcBef>
              <a:spcAft>
                <a:spcPts val="0"/>
              </a:spcAft>
              <a:buClr>
                <a:schemeClr val="dk1"/>
              </a:buClr>
              <a:buSzPts val="2000"/>
              <a:buFont typeface="Arial"/>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681"/>
        <p:cNvGrpSpPr/>
        <p:nvPr/>
      </p:nvGrpSpPr>
      <p:grpSpPr>
        <a:xfrm>
          <a:off x="0" y="0"/>
          <a:ext cx="0" cy="0"/>
          <a:chOff x="0" y="0"/>
          <a:chExt cx="0" cy="0"/>
        </a:xfrm>
      </p:grpSpPr>
      <p:sp>
        <p:nvSpPr>
          <p:cNvPr id="682" name="Google Shape;682;p22"/>
          <p:cNvSpPr txBox="1">
            <a:spLocks noGrp="1"/>
          </p:cNvSpPr>
          <p:nvPr>
            <p:ph type="body" idx="1"/>
          </p:nvPr>
        </p:nvSpPr>
        <p:spPr>
          <a:xfrm>
            <a:off x="685800" y="2057399"/>
            <a:ext cx="4114800" cy="5121276"/>
          </a:xfrm>
          <a:prstGeom prst="rect">
            <a:avLst/>
          </a:prstGeom>
          <a:noFill/>
          <a:ln>
            <a:noFill/>
          </a:ln>
        </p:spPr>
        <p:txBody>
          <a:bodyPr spcFirstLastPara="1" wrap="square" lIns="0" tIns="0" rIns="0" bIns="0" anchor="t" anchorCtr="0">
            <a:noAutofit/>
          </a:bodyPr>
          <a:lstStyle>
            <a:lvl1pPr marL="457200" lvl="0" indent="-228600" algn="l">
              <a:spcBef>
                <a:spcPts val="1200"/>
              </a:spcBef>
              <a:spcAft>
                <a:spcPts val="0"/>
              </a:spcAft>
              <a:buClr>
                <a:schemeClr val="dk1"/>
              </a:buClr>
              <a:buSzPts val="2000"/>
              <a:buFont typeface="Arial"/>
              <a:buNone/>
              <a:defRPr sz="2000"/>
            </a:lvl1pPr>
            <a:lvl2pPr marL="914400" lvl="1" indent="-228600" algn="l">
              <a:spcBef>
                <a:spcPts val="1200"/>
              </a:spcBef>
              <a:spcAft>
                <a:spcPts val="0"/>
              </a:spcAft>
              <a:buClr>
                <a:schemeClr val="dk1"/>
              </a:buClr>
              <a:buSzPts val="2000"/>
              <a:buFont typeface="Arial"/>
              <a:buNone/>
              <a:defRPr sz="2000"/>
            </a:lvl2pPr>
            <a:lvl3pPr marL="1371600" lvl="2" indent="-355600" algn="l">
              <a:spcBef>
                <a:spcPts val="1200"/>
              </a:spcBef>
              <a:spcAft>
                <a:spcPts val="0"/>
              </a:spcAft>
              <a:buClr>
                <a:schemeClr val="dk1"/>
              </a:buClr>
              <a:buSzPts val="2000"/>
              <a:buChar char="•"/>
              <a:defRPr sz="2000"/>
            </a:lvl3pPr>
            <a:lvl4pPr marL="1828800" lvl="3" indent="-355600" algn="l">
              <a:spcBef>
                <a:spcPts val="600"/>
              </a:spcBef>
              <a:spcAft>
                <a:spcPts val="0"/>
              </a:spcAft>
              <a:buClr>
                <a:schemeClr val="dk1"/>
              </a:buClr>
              <a:buSzPts val="2000"/>
              <a:buChar char="–"/>
              <a:defRPr sz="2000"/>
            </a:lvl4pPr>
            <a:lvl5pPr marL="2286000" lvl="4" indent="-355600" algn="l">
              <a:spcBef>
                <a:spcPts val="600"/>
              </a:spcBef>
              <a:spcAft>
                <a:spcPts val="0"/>
              </a:spcAft>
              <a:buClr>
                <a:schemeClr val="dk1"/>
              </a:buClr>
              <a:buSzPts val="2000"/>
              <a:buChar char="–"/>
              <a:defRPr sz="2000"/>
            </a:lvl5pPr>
            <a:lvl6pPr marL="2743200" lvl="5" indent="-355600" algn="l">
              <a:spcBef>
                <a:spcPts val="600"/>
              </a:spcBef>
              <a:spcAft>
                <a:spcPts val="0"/>
              </a:spcAft>
              <a:buClr>
                <a:schemeClr val="dk1"/>
              </a:buClr>
              <a:buSzPts val="2000"/>
              <a:buChar char="–"/>
              <a:defRPr sz="2000"/>
            </a:lvl6pPr>
            <a:lvl7pPr marL="3200400" lvl="6" indent="-355600" algn="l">
              <a:spcBef>
                <a:spcPts val="600"/>
              </a:spcBef>
              <a:spcAft>
                <a:spcPts val="0"/>
              </a:spcAft>
              <a:buClr>
                <a:schemeClr val="dk1"/>
              </a:buClr>
              <a:buSzPts val="2000"/>
              <a:buChar char="–"/>
              <a:defRPr sz="2000"/>
            </a:lvl7pPr>
            <a:lvl8pPr marL="3657600" lvl="7" indent="-355600" algn="l">
              <a:spcBef>
                <a:spcPts val="600"/>
              </a:spcBef>
              <a:spcAft>
                <a:spcPts val="0"/>
              </a:spcAft>
              <a:buClr>
                <a:schemeClr val="dk1"/>
              </a:buClr>
              <a:buSzPts val="2000"/>
              <a:buChar char="–"/>
              <a:defRPr sz="2000"/>
            </a:lvl8pPr>
            <a:lvl9pPr marL="4114800" lvl="8" indent="-355600" algn="l">
              <a:spcBef>
                <a:spcPts val="600"/>
              </a:spcBef>
              <a:spcAft>
                <a:spcPts val="0"/>
              </a:spcAft>
              <a:buClr>
                <a:schemeClr val="dk1"/>
              </a:buClr>
              <a:buSzPts val="2000"/>
              <a:buChar char="–"/>
              <a:defRPr sz="2000"/>
            </a:lvl9pPr>
          </a:lstStyle>
          <a:p>
            <a:endParaRPr/>
          </a:p>
        </p:txBody>
      </p:sp>
      <p:sp>
        <p:nvSpPr>
          <p:cNvPr id="683" name="Google Shape;683;p22"/>
          <p:cNvSpPr txBox="1">
            <a:spLocks noGrp="1"/>
          </p:cNvSpPr>
          <p:nvPr>
            <p:ph type="body" idx="2"/>
          </p:nvPr>
        </p:nvSpPr>
        <p:spPr>
          <a:xfrm>
            <a:off x="5257800" y="2057399"/>
            <a:ext cx="4114800" cy="5121276"/>
          </a:xfrm>
          <a:prstGeom prst="rect">
            <a:avLst/>
          </a:prstGeom>
          <a:noFill/>
          <a:ln>
            <a:noFill/>
          </a:ln>
        </p:spPr>
        <p:txBody>
          <a:bodyPr spcFirstLastPara="1" wrap="square" lIns="0" tIns="0" rIns="0" bIns="0" anchor="t" anchorCtr="0">
            <a:noAutofit/>
          </a:bodyPr>
          <a:lstStyle>
            <a:lvl1pPr marL="457200" lvl="0" indent="-228600" algn="l">
              <a:spcBef>
                <a:spcPts val="1200"/>
              </a:spcBef>
              <a:spcAft>
                <a:spcPts val="0"/>
              </a:spcAft>
              <a:buClr>
                <a:schemeClr val="dk1"/>
              </a:buClr>
              <a:buSzPts val="2000"/>
              <a:buFont typeface="Arial"/>
              <a:buNone/>
              <a:defRPr sz="2000"/>
            </a:lvl1pPr>
            <a:lvl2pPr marL="914400" lvl="1" indent="-228600" algn="l">
              <a:spcBef>
                <a:spcPts val="1200"/>
              </a:spcBef>
              <a:spcAft>
                <a:spcPts val="0"/>
              </a:spcAft>
              <a:buClr>
                <a:schemeClr val="dk1"/>
              </a:buClr>
              <a:buSzPts val="2000"/>
              <a:buFont typeface="Arial"/>
              <a:buNone/>
              <a:defRPr sz="2000"/>
            </a:lvl2pPr>
            <a:lvl3pPr marL="1371600" lvl="2" indent="-355600" algn="l">
              <a:spcBef>
                <a:spcPts val="1200"/>
              </a:spcBef>
              <a:spcAft>
                <a:spcPts val="0"/>
              </a:spcAft>
              <a:buClr>
                <a:schemeClr val="dk1"/>
              </a:buClr>
              <a:buSzPts val="2000"/>
              <a:buChar char="•"/>
              <a:defRPr sz="2000"/>
            </a:lvl3pPr>
            <a:lvl4pPr marL="1828800" lvl="3" indent="-355600" algn="l">
              <a:spcBef>
                <a:spcPts val="600"/>
              </a:spcBef>
              <a:spcAft>
                <a:spcPts val="0"/>
              </a:spcAft>
              <a:buClr>
                <a:schemeClr val="dk1"/>
              </a:buClr>
              <a:buSzPts val="2000"/>
              <a:buChar char="–"/>
              <a:defRPr sz="2000"/>
            </a:lvl4pPr>
            <a:lvl5pPr marL="2286000" lvl="4" indent="-355600" algn="l">
              <a:spcBef>
                <a:spcPts val="600"/>
              </a:spcBef>
              <a:spcAft>
                <a:spcPts val="0"/>
              </a:spcAft>
              <a:buClr>
                <a:schemeClr val="dk1"/>
              </a:buClr>
              <a:buSzPts val="2000"/>
              <a:buChar char="–"/>
              <a:defRPr sz="2000"/>
            </a:lvl5pPr>
            <a:lvl6pPr marL="2743200" lvl="5" indent="-355600" algn="l">
              <a:spcBef>
                <a:spcPts val="600"/>
              </a:spcBef>
              <a:spcAft>
                <a:spcPts val="0"/>
              </a:spcAft>
              <a:buClr>
                <a:schemeClr val="dk1"/>
              </a:buClr>
              <a:buSzPts val="2000"/>
              <a:buChar char="–"/>
              <a:defRPr sz="2000"/>
            </a:lvl6pPr>
            <a:lvl7pPr marL="3200400" lvl="6" indent="-355600" algn="l">
              <a:spcBef>
                <a:spcPts val="600"/>
              </a:spcBef>
              <a:spcAft>
                <a:spcPts val="0"/>
              </a:spcAft>
              <a:buClr>
                <a:schemeClr val="dk1"/>
              </a:buClr>
              <a:buSzPts val="2000"/>
              <a:buChar char="–"/>
              <a:defRPr sz="2000"/>
            </a:lvl7pPr>
            <a:lvl8pPr marL="3657600" lvl="7" indent="-355600" algn="l">
              <a:spcBef>
                <a:spcPts val="600"/>
              </a:spcBef>
              <a:spcAft>
                <a:spcPts val="0"/>
              </a:spcAft>
              <a:buClr>
                <a:schemeClr val="dk1"/>
              </a:buClr>
              <a:buSzPts val="2000"/>
              <a:buChar char="–"/>
              <a:defRPr sz="2000"/>
            </a:lvl8pPr>
            <a:lvl9pPr marL="4114800" lvl="8" indent="-355600" algn="l">
              <a:spcBef>
                <a:spcPts val="600"/>
              </a:spcBef>
              <a:spcAft>
                <a:spcPts val="0"/>
              </a:spcAft>
              <a:buClr>
                <a:schemeClr val="dk1"/>
              </a:buClr>
              <a:buSzPts val="2000"/>
              <a:buChar char="–"/>
              <a:defRPr sz="2000"/>
            </a:lvl9pPr>
          </a:lstStyle>
          <a:p>
            <a:endParaRPr/>
          </a:p>
        </p:txBody>
      </p:sp>
      <p:sp>
        <p:nvSpPr>
          <p:cNvPr id="684" name="Google Shape;684;p22"/>
          <p:cNvSpPr txBox="1">
            <a:spLocks noGrp="1"/>
          </p:cNvSpPr>
          <p:nvPr>
            <p:ph type="body" idx="3"/>
          </p:nvPr>
        </p:nvSpPr>
        <p:spPr>
          <a:xfrm>
            <a:off x="9829800" y="2057399"/>
            <a:ext cx="4114800" cy="5121276"/>
          </a:xfrm>
          <a:prstGeom prst="rect">
            <a:avLst/>
          </a:prstGeom>
          <a:noFill/>
          <a:ln>
            <a:noFill/>
          </a:ln>
        </p:spPr>
        <p:txBody>
          <a:bodyPr spcFirstLastPara="1" wrap="square" lIns="0" tIns="0" rIns="0" bIns="0" anchor="t" anchorCtr="0">
            <a:noAutofit/>
          </a:bodyPr>
          <a:lstStyle>
            <a:lvl1pPr marL="457200" lvl="0" indent="-228600" algn="l">
              <a:spcBef>
                <a:spcPts val="1200"/>
              </a:spcBef>
              <a:spcAft>
                <a:spcPts val="0"/>
              </a:spcAft>
              <a:buClr>
                <a:schemeClr val="dk1"/>
              </a:buClr>
              <a:buSzPts val="2000"/>
              <a:buFont typeface="Arial"/>
              <a:buNone/>
              <a:defRPr sz="2000"/>
            </a:lvl1pPr>
            <a:lvl2pPr marL="914400" lvl="1" indent="-228600" algn="l">
              <a:spcBef>
                <a:spcPts val="1200"/>
              </a:spcBef>
              <a:spcAft>
                <a:spcPts val="0"/>
              </a:spcAft>
              <a:buClr>
                <a:schemeClr val="dk1"/>
              </a:buClr>
              <a:buSzPts val="2000"/>
              <a:buFont typeface="Arial"/>
              <a:buNone/>
              <a:defRPr sz="2000"/>
            </a:lvl2pPr>
            <a:lvl3pPr marL="1371600" lvl="2" indent="-355600" algn="l">
              <a:spcBef>
                <a:spcPts val="1200"/>
              </a:spcBef>
              <a:spcAft>
                <a:spcPts val="0"/>
              </a:spcAft>
              <a:buClr>
                <a:schemeClr val="dk1"/>
              </a:buClr>
              <a:buSzPts val="2000"/>
              <a:buChar char="•"/>
              <a:defRPr sz="2000"/>
            </a:lvl3pPr>
            <a:lvl4pPr marL="1828800" lvl="3" indent="-355600" algn="l">
              <a:spcBef>
                <a:spcPts val="600"/>
              </a:spcBef>
              <a:spcAft>
                <a:spcPts val="0"/>
              </a:spcAft>
              <a:buClr>
                <a:schemeClr val="dk1"/>
              </a:buClr>
              <a:buSzPts val="2000"/>
              <a:buChar char="–"/>
              <a:defRPr sz="2000"/>
            </a:lvl4pPr>
            <a:lvl5pPr marL="2286000" lvl="4" indent="-355600" algn="l">
              <a:spcBef>
                <a:spcPts val="600"/>
              </a:spcBef>
              <a:spcAft>
                <a:spcPts val="0"/>
              </a:spcAft>
              <a:buClr>
                <a:schemeClr val="dk1"/>
              </a:buClr>
              <a:buSzPts val="2000"/>
              <a:buChar char="–"/>
              <a:defRPr sz="2000"/>
            </a:lvl5pPr>
            <a:lvl6pPr marL="2743200" lvl="5" indent="-355600" algn="l">
              <a:spcBef>
                <a:spcPts val="600"/>
              </a:spcBef>
              <a:spcAft>
                <a:spcPts val="0"/>
              </a:spcAft>
              <a:buClr>
                <a:schemeClr val="dk1"/>
              </a:buClr>
              <a:buSzPts val="2000"/>
              <a:buChar char="–"/>
              <a:defRPr sz="2000"/>
            </a:lvl6pPr>
            <a:lvl7pPr marL="3200400" lvl="6" indent="-355600" algn="l">
              <a:spcBef>
                <a:spcPts val="600"/>
              </a:spcBef>
              <a:spcAft>
                <a:spcPts val="0"/>
              </a:spcAft>
              <a:buClr>
                <a:schemeClr val="dk1"/>
              </a:buClr>
              <a:buSzPts val="2000"/>
              <a:buChar char="–"/>
              <a:defRPr sz="2000"/>
            </a:lvl7pPr>
            <a:lvl8pPr marL="3657600" lvl="7" indent="-355600" algn="l">
              <a:spcBef>
                <a:spcPts val="600"/>
              </a:spcBef>
              <a:spcAft>
                <a:spcPts val="0"/>
              </a:spcAft>
              <a:buClr>
                <a:schemeClr val="dk1"/>
              </a:buClr>
              <a:buSzPts val="2000"/>
              <a:buChar char="–"/>
              <a:defRPr sz="2000"/>
            </a:lvl8pPr>
            <a:lvl9pPr marL="4114800" lvl="8" indent="-355600" algn="l">
              <a:spcBef>
                <a:spcPts val="600"/>
              </a:spcBef>
              <a:spcAft>
                <a:spcPts val="0"/>
              </a:spcAft>
              <a:buClr>
                <a:schemeClr val="dk1"/>
              </a:buClr>
              <a:buSzPts val="2000"/>
              <a:buChar char="–"/>
              <a:defRPr sz="2000"/>
            </a:lvl9pPr>
          </a:lstStyle>
          <a:p>
            <a:endParaRPr/>
          </a:p>
        </p:txBody>
      </p:sp>
      <p:sp>
        <p:nvSpPr>
          <p:cNvPr id="685" name="Google Shape;685;p22"/>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accent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4_End Slide">
  <p:cSld name="4_End Slide">
    <p:bg>
      <p:bgPr>
        <a:solidFill>
          <a:schemeClr val="lt1"/>
        </a:solidFill>
        <a:effectLst/>
      </p:bgPr>
    </p:bg>
    <p:spTree>
      <p:nvGrpSpPr>
        <p:cNvPr id="1" name="Shape 769"/>
        <p:cNvGrpSpPr/>
        <p:nvPr/>
      </p:nvGrpSpPr>
      <p:grpSpPr>
        <a:xfrm>
          <a:off x="0" y="0"/>
          <a:ext cx="0" cy="0"/>
          <a:chOff x="0" y="0"/>
          <a:chExt cx="0" cy="0"/>
        </a:xfrm>
      </p:grpSpPr>
      <p:grpSp>
        <p:nvGrpSpPr>
          <p:cNvPr id="770" name="Google Shape;770;p28"/>
          <p:cNvGrpSpPr/>
          <p:nvPr/>
        </p:nvGrpSpPr>
        <p:grpSpPr>
          <a:xfrm>
            <a:off x="-91440" y="-91440"/>
            <a:ext cx="14813280" cy="8412480"/>
            <a:chOff x="-91440" y="-91440"/>
            <a:chExt cx="14813280" cy="8412480"/>
          </a:xfrm>
        </p:grpSpPr>
        <p:cxnSp>
          <p:nvCxnSpPr>
            <p:cNvPr id="771" name="Google Shape;771;p28"/>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2" name="Google Shape;772;p28"/>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3" name="Google Shape;773;p28"/>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4" name="Google Shape;774;p28"/>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5" name="Google Shape;775;p28"/>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6" name="Google Shape;776;p28"/>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777" name="Google Shape;777;p28"/>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78" name="Google Shape;778;p28"/>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79" name="Google Shape;779;p28"/>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0" name="Google Shape;780;p28"/>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1" name="Google Shape;781;p28"/>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2" name="Google Shape;782;p28"/>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3" name="Google Shape;783;p28"/>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4" name="Google Shape;784;p28"/>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5" name="Google Shape;785;p28"/>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6" name="Google Shape;786;p28"/>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7" name="Google Shape;787;p28"/>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8" name="Google Shape;788;p28"/>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89" name="Google Shape;789;p28"/>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0" name="Google Shape;790;p28"/>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1" name="Google Shape;791;p28"/>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2" name="Google Shape;792;p28"/>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3" name="Google Shape;793;p28"/>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4" name="Google Shape;794;p28"/>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5" name="Google Shape;795;p28"/>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6" name="Google Shape;796;p28"/>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797" name="Google Shape;797;p28"/>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798" name="Google Shape;798;p28"/>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799" name="Google Shape;799;p28"/>
          <p:cNvSpPr txBox="1"/>
          <p:nvPr/>
        </p:nvSpPr>
        <p:spPr>
          <a:xfrm>
            <a:off x="7543800" y="7580439"/>
            <a:ext cx="6400800" cy="27432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US" sz="1100" dirty="0">
                <a:solidFill>
                  <a:schemeClr val="dk1"/>
                </a:solidFill>
                <a:latin typeface="Arial"/>
                <a:ea typeface="Arial"/>
                <a:cs typeface="Arial"/>
                <a:sym typeface="Arial"/>
              </a:rPr>
              <a:t>© 2021 DXC Technology Company. All rights reserved.</a:t>
            </a:r>
            <a:endParaRPr dirty="0"/>
          </a:p>
        </p:txBody>
      </p:sp>
      <p:sp>
        <p:nvSpPr>
          <p:cNvPr id="800" name="Google Shape;800;p28"/>
          <p:cNvSpPr/>
          <p:nvPr/>
        </p:nvSpPr>
        <p:spPr>
          <a:xfrm>
            <a:off x="362838" y="-2"/>
            <a:ext cx="730237" cy="639765"/>
          </a:xfrm>
          <a:custGeom>
            <a:avLst/>
            <a:gdLst/>
            <a:ahLst/>
            <a:cxnLst/>
            <a:rect l="l" t="t" r="r" b="b"/>
            <a:pathLst>
              <a:path w="370" h="321" extrusionOk="0">
                <a:moveTo>
                  <a:pt x="0" y="0"/>
                </a:moveTo>
                <a:lnTo>
                  <a:pt x="0" y="0"/>
                </a:lnTo>
                <a:lnTo>
                  <a:pt x="184" y="321"/>
                </a:lnTo>
                <a:lnTo>
                  <a:pt x="370" y="0"/>
                </a:lnTo>
                <a:lnTo>
                  <a:pt x="0" y="0"/>
                </a:lnTo>
                <a:close/>
              </a:path>
            </a:pathLst>
          </a:custGeom>
          <a:solidFill>
            <a:schemeClr val="accent1"/>
          </a:solidFill>
          <a:ln>
            <a:noFill/>
          </a:ln>
        </p:spPr>
        <p:txBody>
          <a:bodyPr spcFirstLastPara="1" wrap="square" lIns="146300" tIns="73150" rIns="146300" bIns="73150" anchor="t" anchorCtr="0">
            <a:noAutofit/>
          </a:bodyPr>
          <a:lstStyle/>
          <a:p>
            <a:pPr marL="0" marR="0" lvl="0" indent="0" algn="l" rtl="0">
              <a:spcBef>
                <a:spcPts val="0"/>
              </a:spcBef>
              <a:spcAft>
                <a:spcPts val="0"/>
              </a:spcAft>
              <a:buNone/>
            </a:pPr>
            <a:endParaRPr sz="4608" dirty="0">
              <a:solidFill>
                <a:schemeClr val="dk1"/>
              </a:solidFill>
              <a:latin typeface="Arial"/>
              <a:ea typeface="Arial"/>
              <a:cs typeface="Arial"/>
              <a:sym typeface="Arial"/>
            </a:endParaRPr>
          </a:p>
        </p:txBody>
      </p:sp>
      <p:pic>
        <p:nvPicPr>
          <p:cNvPr id="801" name="Google Shape;801;p28"/>
          <p:cNvPicPr preferRelativeResize="0"/>
          <p:nvPr/>
        </p:nvPicPr>
        <p:blipFill rotWithShape="1">
          <a:blip r:embed="rId2">
            <a:alphaModFix/>
          </a:blip>
          <a:srcRect/>
          <a:stretch/>
        </p:blipFill>
        <p:spPr>
          <a:xfrm>
            <a:off x="3184659" y="3733810"/>
            <a:ext cx="8260581" cy="88112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Slide 03">
  <p:cSld name="Title Slide 03">
    <p:bg>
      <p:bgPr>
        <a:solidFill>
          <a:schemeClr val="lt1"/>
        </a:solidFill>
        <a:effectLst/>
      </p:bgPr>
    </p:bg>
    <p:spTree>
      <p:nvGrpSpPr>
        <p:cNvPr id="1" name="Shape 802"/>
        <p:cNvGrpSpPr/>
        <p:nvPr/>
      </p:nvGrpSpPr>
      <p:grpSpPr>
        <a:xfrm>
          <a:off x="0" y="0"/>
          <a:ext cx="0" cy="0"/>
          <a:chOff x="0" y="0"/>
          <a:chExt cx="0" cy="0"/>
        </a:xfrm>
      </p:grpSpPr>
      <p:grpSp>
        <p:nvGrpSpPr>
          <p:cNvPr id="803" name="Google Shape;803;p29"/>
          <p:cNvGrpSpPr/>
          <p:nvPr/>
        </p:nvGrpSpPr>
        <p:grpSpPr>
          <a:xfrm>
            <a:off x="-91440" y="-91440"/>
            <a:ext cx="14813280" cy="8412480"/>
            <a:chOff x="-91440" y="-91440"/>
            <a:chExt cx="14813280" cy="8412480"/>
          </a:xfrm>
        </p:grpSpPr>
        <p:cxnSp>
          <p:nvCxnSpPr>
            <p:cNvPr id="804" name="Google Shape;804;p29"/>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805" name="Google Shape;805;p29"/>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806" name="Google Shape;806;p29"/>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807" name="Google Shape;807;p29"/>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808" name="Google Shape;808;p29"/>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809" name="Google Shape;809;p29"/>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810" name="Google Shape;810;p29"/>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1" name="Google Shape;811;p29"/>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2" name="Google Shape;812;p29"/>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3" name="Google Shape;813;p29"/>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4" name="Google Shape;814;p29"/>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5" name="Google Shape;815;p29"/>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6" name="Google Shape;816;p29"/>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7" name="Google Shape;817;p29"/>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8" name="Google Shape;818;p29"/>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19" name="Google Shape;819;p29"/>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0" name="Google Shape;820;p29"/>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1" name="Google Shape;821;p29"/>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2" name="Google Shape;822;p29"/>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3" name="Google Shape;823;p29"/>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4" name="Google Shape;824;p29"/>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5" name="Google Shape;825;p29"/>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6" name="Google Shape;826;p29"/>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7" name="Google Shape;827;p29"/>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8" name="Google Shape;828;p29"/>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29" name="Google Shape;829;p29"/>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830" name="Google Shape;830;p29"/>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831" name="Google Shape;831;p29"/>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832" name="Google Shape;832;p29"/>
          <p:cNvSpPr txBox="1">
            <a:spLocks noGrp="1"/>
          </p:cNvSpPr>
          <p:nvPr>
            <p:ph type="ctrTitle"/>
          </p:nvPr>
        </p:nvSpPr>
        <p:spPr>
          <a:xfrm>
            <a:off x="685800" y="639763"/>
            <a:ext cx="10058400" cy="3429000"/>
          </a:xfrm>
          <a:prstGeom prst="rect">
            <a:avLst/>
          </a:prstGeom>
          <a:noFill/>
          <a:ln>
            <a:noFill/>
          </a:ln>
        </p:spPr>
        <p:txBody>
          <a:bodyPr spcFirstLastPara="1" wrap="square" lIns="0" tIns="0" rIns="0" bIns="0" anchor="b" anchorCtr="0">
            <a:noAutofit/>
          </a:bodyPr>
          <a:lstStyle>
            <a:lvl1pPr lvl="0" algn="l">
              <a:lnSpc>
                <a:spcPct val="85000"/>
              </a:lnSpc>
              <a:spcBef>
                <a:spcPts val="0"/>
              </a:spcBef>
              <a:spcAft>
                <a:spcPts val="0"/>
              </a:spcAft>
              <a:buClr>
                <a:schemeClr val="accent3"/>
              </a:buClr>
              <a:buSzPts val="6000"/>
              <a:buFont typeface="Arial"/>
              <a:buNone/>
              <a:defRPr sz="6000">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3" name="Google Shape;833;p29"/>
          <p:cNvSpPr txBox="1">
            <a:spLocks noGrp="1"/>
          </p:cNvSpPr>
          <p:nvPr>
            <p:ph type="subTitle" idx="1"/>
          </p:nvPr>
        </p:nvSpPr>
        <p:spPr>
          <a:xfrm>
            <a:off x="685800" y="4389120"/>
            <a:ext cx="10058400" cy="914400"/>
          </a:xfrm>
          <a:prstGeom prst="rect">
            <a:avLst/>
          </a:prstGeom>
          <a:noFill/>
          <a:ln>
            <a:noFill/>
          </a:ln>
        </p:spPr>
        <p:txBody>
          <a:bodyPr spcFirstLastPara="1" wrap="square" lIns="0" tIns="0" rIns="0" bIns="0" anchor="t" anchorCtr="0">
            <a:noAutofit/>
          </a:bodyPr>
          <a:lstStyle>
            <a:lvl1pPr lvl="0" algn="l">
              <a:spcBef>
                <a:spcPts val="0"/>
              </a:spcBef>
              <a:spcAft>
                <a:spcPts val="0"/>
              </a:spcAft>
              <a:buClr>
                <a:schemeClr val="dk1"/>
              </a:buClr>
              <a:buSzPts val="2800"/>
              <a:buFont typeface="Arial"/>
              <a:buNone/>
              <a:defRPr sz="2800">
                <a:solidFill>
                  <a:schemeClr val="dk1"/>
                </a:solidFill>
              </a:defRPr>
            </a:lvl1pPr>
            <a:lvl2pPr lvl="1" algn="ctr">
              <a:spcBef>
                <a:spcPts val="1200"/>
              </a:spcBef>
              <a:spcAft>
                <a:spcPts val="0"/>
              </a:spcAft>
              <a:buClr>
                <a:srgbClr val="888888"/>
              </a:buClr>
              <a:buSzPts val="2000"/>
              <a:buFont typeface="Arial"/>
              <a:buNone/>
              <a:defRPr>
                <a:solidFill>
                  <a:srgbClr val="888888"/>
                </a:solidFill>
              </a:defRPr>
            </a:lvl2pPr>
            <a:lvl3pPr lvl="2" algn="ctr">
              <a:spcBef>
                <a:spcPts val="1200"/>
              </a:spcBef>
              <a:spcAft>
                <a:spcPts val="0"/>
              </a:spcAft>
              <a:buClr>
                <a:srgbClr val="888888"/>
              </a:buClr>
              <a:buSzPts val="2000"/>
              <a:buNone/>
              <a:defRPr>
                <a:solidFill>
                  <a:srgbClr val="888888"/>
                </a:solidFill>
              </a:defRPr>
            </a:lvl3pPr>
            <a:lvl4pPr lvl="3" algn="ctr">
              <a:spcBef>
                <a:spcPts val="600"/>
              </a:spcBef>
              <a:spcAft>
                <a:spcPts val="0"/>
              </a:spcAft>
              <a:buClr>
                <a:srgbClr val="888888"/>
              </a:buClr>
              <a:buSzPts val="2000"/>
              <a:buNone/>
              <a:defRPr>
                <a:solidFill>
                  <a:srgbClr val="888888"/>
                </a:solidFill>
              </a:defRPr>
            </a:lvl4pPr>
            <a:lvl5pPr lvl="4" algn="ctr">
              <a:spcBef>
                <a:spcPts val="600"/>
              </a:spcBef>
              <a:spcAft>
                <a:spcPts val="0"/>
              </a:spcAft>
              <a:buClr>
                <a:srgbClr val="888888"/>
              </a:buClr>
              <a:buSzPts val="2000"/>
              <a:buNone/>
              <a:defRPr>
                <a:solidFill>
                  <a:srgbClr val="888888"/>
                </a:solidFill>
              </a:defRPr>
            </a:lvl5pPr>
            <a:lvl6pPr lvl="5" algn="ctr">
              <a:spcBef>
                <a:spcPts val="600"/>
              </a:spcBef>
              <a:spcAft>
                <a:spcPts val="0"/>
              </a:spcAft>
              <a:buClr>
                <a:srgbClr val="888888"/>
              </a:buClr>
              <a:buSzPts val="2000"/>
              <a:buNone/>
              <a:defRPr>
                <a:solidFill>
                  <a:srgbClr val="888888"/>
                </a:solidFill>
              </a:defRPr>
            </a:lvl6pPr>
            <a:lvl7pPr lvl="6" algn="ctr">
              <a:spcBef>
                <a:spcPts val="600"/>
              </a:spcBef>
              <a:spcAft>
                <a:spcPts val="0"/>
              </a:spcAft>
              <a:buClr>
                <a:srgbClr val="888888"/>
              </a:buClr>
              <a:buSzPts val="2000"/>
              <a:buNone/>
              <a:defRPr>
                <a:solidFill>
                  <a:srgbClr val="888888"/>
                </a:solidFill>
              </a:defRPr>
            </a:lvl7pPr>
            <a:lvl8pPr lvl="7" algn="ctr">
              <a:spcBef>
                <a:spcPts val="600"/>
              </a:spcBef>
              <a:spcAft>
                <a:spcPts val="0"/>
              </a:spcAft>
              <a:buClr>
                <a:srgbClr val="888888"/>
              </a:buClr>
              <a:buSzPts val="2000"/>
              <a:buNone/>
              <a:defRPr>
                <a:solidFill>
                  <a:srgbClr val="888888"/>
                </a:solidFill>
              </a:defRPr>
            </a:lvl8pPr>
            <a:lvl9pPr lvl="8" algn="ctr">
              <a:spcBef>
                <a:spcPts val="600"/>
              </a:spcBef>
              <a:spcAft>
                <a:spcPts val="0"/>
              </a:spcAft>
              <a:buClr>
                <a:srgbClr val="888888"/>
              </a:buClr>
              <a:buSzPts val="2000"/>
              <a:buNone/>
              <a:defRPr>
                <a:solidFill>
                  <a:srgbClr val="888888"/>
                </a:solidFill>
              </a:defRPr>
            </a:lvl9pPr>
          </a:lstStyle>
          <a:p>
            <a:endParaRPr/>
          </a:p>
        </p:txBody>
      </p:sp>
      <p:sp>
        <p:nvSpPr>
          <p:cNvPr id="834" name="Google Shape;834;p29"/>
          <p:cNvSpPr/>
          <p:nvPr/>
        </p:nvSpPr>
        <p:spPr>
          <a:xfrm>
            <a:off x="362838" y="-2"/>
            <a:ext cx="730237" cy="639765"/>
          </a:xfrm>
          <a:custGeom>
            <a:avLst/>
            <a:gdLst/>
            <a:ahLst/>
            <a:cxnLst/>
            <a:rect l="l" t="t" r="r" b="b"/>
            <a:pathLst>
              <a:path w="370" h="321" extrusionOk="0">
                <a:moveTo>
                  <a:pt x="0" y="0"/>
                </a:moveTo>
                <a:lnTo>
                  <a:pt x="0" y="0"/>
                </a:lnTo>
                <a:lnTo>
                  <a:pt x="184" y="321"/>
                </a:lnTo>
                <a:lnTo>
                  <a:pt x="370" y="0"/>
                </a:lnTo>
                <a:lnTo>
                  <a:pt x="0" y="0"/>
                </a:lnTo>
                <a:close/>
              </a:path>
            </a:pathLst>
          </a:custGeom>
          <a:solidFill>
            <a:schemeClr val="accent1"/>
          </a:solidFill>
          <a:ln>
            <a:noFill/>
          </a:ln>
        </p:spPr>
        <p:txBody>
          <a:bodyPr spcFirstLastPara="1" wrap="square" lIns="146300" tIns="73150" rIns="146300" bIns="73150" anchor="t" anchorCtr="0">
            <a:noAutofit/>
          </a:bodyPr>
          <a:lstStyle/>
          <a:p>
            <a:pPr marL="0" marR="0" lvl="0" indent="0" algn="l" rtl="0">
              <a:spcBef>
                <a:spcPts val="0"/>
              </a:spcBef>
              <a:spcAft>
                <a:spcPts val="0"/>
              </a:spcAft>
              <a:buNone/>
            </a:pPr>
            <a:endParaRPr sz="4608" dirty="0">
              <a:solidFill>
                <a:schemeClr val="dk1"/>
              </a:solidFill>
              <a:latin typeface="Arial"/>
              <a:ea typeface="Arial"/>
              <a:cs typeface="Arial"/>
              <a:sym typeface="Arial"/>
            </a:endParaRPr>
          </a:p>
        </p:txBody>
      </p:sp>
      <p:sp>
        <p:nvSpPr>
          <p:cNvPr id="835" name="Google Shape;835;p29"/>
          <p:cNvSpPr txBox="1"/>
          <p:nvPr/>
        </p:nvSpPr>
        <p:spPr>
          <a:xfrm>
            <a:off x="4800600" y="7580439"/>
            <a:ext cx="5029200" cy="27432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100" dirty="0">
                <a:solidFill>
                  <a:schemeClr val="dk1"/>
                </a:solidFill>
                <a:latin typeface="Arial"/>
                <a:ea typeface="Arial"/>
                <a:cs typeface="Arial"/>
                <a:sym typeface="Arial"/>
              </a:rPr>
              <a:t>© 2021 DXC Technology Company. All rights reserved.</a:t>
            </a:r>
            <a:endParaRPr dirty="0"/>
          </a:p>
        </p:txBody>
      </p:sp>
      <p:sp>
        <p:nvSpPr>
          <p:cNvPr id="836" name="Google Shape;836;p29"/>
          <p:cNvSpPr txBox="1"/>
          <p:nvPr/>
        </p:nvSpPr>
        <p:spPr>
          <a:xfrm>
            <a:off x="11887200" y="7580439"/>
            <a:ext cx="2057400" cy="274320"/>
          </a:xfrm>
          <a:prstGeom prst="rect">
            <a:avLst/>
          </a:prstGeom>
          <a:noFill/>
          <a:ln>
            <a:noFill/>
          </a:ln>
        </p:spPr>
        <p:txBody>
          <a:bodyPr spcFirstLastPara="1" wrap="square" lIns="0" tIns="0" rIns="0" bIns="18275" anchor="ctr" anchorCtr="0">
            <a:noAutofit/>
          </a:bodyPr>
          <a:lstStyle/>
          <a:p>
            <a:pPr marL="0" marR="0" lvl="0" indent="0" algn="r" rtl="0">
              <a:spcBef>
                <a:spcPts val="0"/>
              </a:spcBef>
              <a:spcAft>
                <a:spcPts val="0"/>
              </a:spcAft>
              <a:buNone/>
            </a:pPr>
            <a:r>
              <a:rPr lang="en-US" sz="1400" b="0" dirty="0">
                <a:solidFill>
                  <a:schemeClr val="dk1"/>
                </a:solidFill>
                <a:latin typeface="Arial"/>
                <a:ea typeface="Arial"/>
                <a:cs typeface="Arial"/>
                <a:sym typeface="Arial"/>
              </a:rPr>
              <a:t>December 29, 2020</a:t>
            </a:r>
            <a:endParaRPr sz="1400" b="0" dirty="0">
              <a:solidFill>
                <a:schemeClr val="dk1"/>
              </a:solidFill>
              <a:latin typeface="Arial"/>
              <a:ea typeface="Arial"/>
              <a:cs typeface="Arial"/>
              <a:sym typeface="Arial"/>
            </a:endParaRPr>
          </a:p>
        </p:txBody>
      </p:sp>
      <p:pic>
        <p:nvPicPr>
          <p:cNvPr id="837" name="Google Shape;837;p29"/>
          <p:cNvPicPr preferRelativeResize="0"/>
          <p:nvPr/>
        </p:nvPicPr>
        <p:blipFill rotWithShape="1">
          <a:blip r:embed="rId2">
            <a:alphaModFix/>
          </a:blip>
          <a:srcRect/>
          <a:stretch/>
        </p:blipFill>
        <p:spPr>
          <a:xfrm>
            <a:off x="685300" y="7604708"/>
            <a:ext cx="2169068" cy="23136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91440" y="-91440"/>
            <a:ext cx="14813280" cy="8412480"/>
            <a:chOff x="-91440" y="-91440"/>
            <a:chExt cx="14813280" cy="8412480"/>
          </a:xfrm>
        </p:grpSpPr>
        <p:cxnSp>
          <p:nvCxnSpPr>
            <p:cNvPr id="11" name="Google Shape;11;p1"/>
            <p:cNvCxnSpPr/>
            <p:nvPr/>
          </p:nvCxnSpPr>
          <p:spPr>
            <a:xfrm>
              <a:off x="-9144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12" name="Google Shape;12;p1"/>
            <p:cNvCxnSpPr/>
            <p:nvPr/>
          </p:nvCxnSpPr>
          <p:spPr>
            <a:xfrm>
              <a:off x="-9144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13" name="Google Shape;13;p1"/>
            <p:cNvCxnSpPr/>
            <p:nvPr/>
          </p:nvCxnSpPr>
          <p:spPr>
            <a:xfrm>
              <a:off x="-9144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14" name="Google Shape;14;p1"/>
            <p:cNvCxnSpPr/>
            <p:nvPr/>
          </p:nvCxnSpPr>
          <p:spPr>
            <a:xfrm>
              <a:off x="14676120" y="639763"/>
              <a:ext cx="45720" cy="0"/>
            </a:xfrm>
            <a:prstGeom prst="straightConnector1">
              <a:avLst/>
            </a:prstGeom>
            <a:noFill/>
            <a:ln w="9525" cap="flat" cmpd="sng">
              <a:solidFill>
                <a:schemeClr val="accent1"/>
              </a:solidFill>
              <a:prstDash val="solid"/>
              <a:round/>
              <a:headEnd type="none" w="sm" len="sm"/>
              <a:tailEnd type="none" w="sm" len="sm"/>
            </a:ln>
          </p:spPr>
        </p:cxnSp>
        <p:cxnSp>
          <p:nvCxnSpPr>
            <p:cNvPr id="15" name="Google Shape;15;p1"/>
            <p:cNvCxnSpPr/>
            <p:nvPr/>
          </p:nvCxnSpPr>
          <p:spPr>
            <a:xfrm>
              <a:off x="14676120" y="2057399"/>
              <a:ext cx="45720" cy="0"/>
            </a:xfrm>
            <a:prstGeom prst="straightConnector1">
              <a:avLst/>
            </a:prstGeom>
            <a:noFill/>
            <a:ln w="9525" cap="flat" cmpd="sng">
              <a:solidFill>
                <a:schemeClr val="accent1"/>
              </a:solidFill>
              <a:prstDash val="solid"/>
              <a:round/>
              <a:headEnd type="none" w="sm" len="sm"/>
              <a:tailEnd type="none" w="sm" len="sm"/>
            </a:ln>
          </p:spPr>
        </p:cxnSp>
        <p:cxnSp>
          <p:nvCxnSpPr>
            <p:cNvPr id="16" name="Google Shape;16;p1"/>
            <p:cNvCxnSpPr/>
            <p:nvPr/>
          </p:nvCxnSpPr>
          <p:spPr>
            <a:xfrm>
              <a:off x="14676120" y="7178674"/>
              <a:ext cx="45720" cy="0"/>
            </a:xfrm>
            <a:prstGeom prst="straightConnector1">
              <a:avLst/>
            </a:prstGeom>
            <a:noFill/>
            <a:ln w="9525" cap="flat" cmpd="sng">
              <a:solidFill>
                <a:schemeClr val="accent1"/>
              </a:solidFill>
              <a:prstDash val="solid"/>
              <a:round/>
              <a:headEnd type="none" w="sm" len="sm"/>
              <a:tailEnd type="none" w="sm" len="sm"/>
            </a:ln>
          </p:spPr>
        </p:cxnSp>
        <p:cxnSp>
          <p:nvCxnSpPr>
            <p:cNvPr id="17" name="Google Shape;17;p1"/>
            <p:cNvCxnSpPr/>
            <p:nvPr/>
          </p:nvCxnSpPr>
          <p:spPr>
            <a:xfrm>
              <a:off x="685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8" name="Google Shape;18;p1"/>
            <p:cNvCxnSpPr/>
            <p:nvPr/>
          </p:nvCxnSpPr>
          <p:spPr>
            <a:xfrm>
              <a:off x="13944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19" name="Google Shape;19;p1"/>
            <p:cNvCxnSpPr/>
            <p:nvPr/>
          </p:nvCxnSpPr>
          <p:spPr>
            <a:xfrm>
              <a:off x="685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0" name="Google Shape;20;p1"/>
            <p:cNvCxnSpPr/>
            <p:nvPr/>
          </p:nvCxnSpPr>
          <p:spPr>
            <a:xfrm>
              <a:off x="13944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1" name="Google Shape;21;p1"/>
            <p:cNvCxnSpPr/>
            <p:nvPr/>
          </p:nvCxnSpPr>
          <p:spPr>
            <a:xfrm>
              <a:off x="11887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2" name="Google Shape;22;p1"/>
            <p:cNvCxnSpPr/>
            <p:nvPr/>
          </p:nvCxnSpPr>
          <p:spPr>
            <a:xfrm>
              <a:off x="7315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3" name="Google Shape;23;p1"/>
            <p:cNvCxnSpPr/>
            <p:nvPr/>
          </p:nvCxnSpPr>
          <p:spPr>
            <a:xfrm>
              <a:off x="73152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4" name="Google Shape;24;p1"/>
            <p:cNvCxnSpPr/>
            <p:nvPr/>
          </p:nvCxnSpPr>
          <p:spPr>
            <a:xfrm>
              <a:off x="7086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5" name="Google Shape;25;p1"/>
            <p:cNvCxnSpPr/>
            <p:nvPr/>
          </p:nvCxnSpPr>
          <p:spPr>
            <a:xfrm>
              <a:off x="7543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6" name="Google Shape;26;p1"/>
            <p:cNvCxnSpPr/>
            <p:nvPr/>
          </p:nvCxnSpPr>
          <p:spPr>
            <a:xfrm>
              <a:off x="7086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7" name="Google Shape;27;p1"/>
            <p:cNvCxnSpPr/>
            <p:nvPr/>
          </p:nvCxnSpPr>
          <p:spPr>
            <a:xfrm>
              <a:off x="7543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8" name="Google Shape;28;p1"/>
            <p:cNvCxnSpPr/>
            <p:nvPr/>
          </p:nvCxnSpPr>
          <p:spPr>
            <a:xfrm>
              <a:off x="5257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29" name="Google Shape;29;p1"/>
            <p:cNvCxnSpPr/>
            <p:nvPr/>
          </p:nvCxnSpPr>
          <p:spPr>
            <a:xfrm>
              <a:off x="4800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0" name="Google Shape;30;p1"/>
            <p:cNvCxnSpPr/>
            <p:nvPr/>
          </p:nvCxnSpPr>
          <p:spPr>
            <a:xfrm>
              <a:off x="93726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1" name="Google Shape;31;p1"/>
            <p:cNvCxnSpPr/>
            <p:nvPr/>
          </p:nvCxnSpPr>
          <p:spPr>
            <a:xfrm>
              <a:off x="98298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2" name="Google Shape;32;p1"/>
            <p:cNvCxnSpPr/>
            <p:nvPr/>
          </p:nvCxnSpPr>
          <p:spPr>
            <a:xfrm>
              <a:off x="5257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3" name="Google Shape;33;p1"/>
            <p:cNvCxnSpPr/>
            <p:nvPr/>
          </p:nvCxnSpPr>
          <p:spPr>
            <a:xfrm>
              <a:off x="98298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4" name="Google Shape;34;p1"/>
            <p:cNvCxnSpPr/>
            <p:nvPr/>
          </p:nvCxnSpPr>
          <p:spPr>
            <a:xfrm>
              <a:off x="4800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5" name="Google Shape;35;p1"/>
            <p:cNvCxnSpPr/>
            <p:nvPr/>
          </p:nvCxnSpPr>
          <p:spPr>
            <a:xfrm>
              <a:off x="9372600" y="827532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6" name="Google Shape;36;p1"/>
            <p:cNvCxnSpPr/>
            <p:nvPr/>
          </p:nvCxnSpPr>
          <p:spPr>
            <a:xfrm>
              <a:off x="11887200" y="-91440"/>
              <a:ext cx="0" cy="45720"/>
            </a:xfrm>
            <a:prstGeom prst="straightConnector1">
              <a:avLst/>
            </a:prstGeom>
            <a:noFill/>
            <a:ln w="9525" cap="flat" cmpd="sng">
              <a:solidFill>
                <a:schemeClr val="accent1"/>
              </a:solidFill>
              <a:prstDash val="solid"/>
              <a:round/>
              <a:headEnd type="none" w="sm" len="sm"/>
              <a:tailEnd type="none" w="sm" len="sm"/>
            </a:ln>
          </p:spPr>
        </p:cxnSp>
        <p:cxnSp>
          <p:nvCxnSpPr>
            <p:cNvPr id="37" name="Google Shape;37;p1"/>
            <p:cNvCxnSpPr/>
            <p:nvPr/>
          </p:nvCxnSpPr>
          <p:spPr>
            <a:xfrm>
              <a:off x="14676120" y="7772400"/>
              <a:ext cx="45720" cy="0"/>
            </a:xfrm>
            <a:prstGeom prst="straightConnector1">
              <a:avLst/>
            </a:prstGeom>
            <a:noFill/>
            <a:ln w="9525" cap="flat" cmpd="sng">
              <a:solidFill>
                <a:schemeClr val="accent1"/>
              </a:solidFill>
              <a:prstDash val="solid"/>
              <a:round/>
              <a:headEnd type="none" w="sm" len="sm"/>
              <a:tailEnd type="none" w="sm" len="sm"/>
            </a:ln>
          </p:spPr>
        </p:cxnSp>
        <p:cxnSp>
          <p:nvCxnSpPr>
            <p:cNvPr id="38" name="Google Shape;38;p1"/>
            <p:cNvCxnSpPr/>
            <p:nvPr/>
          </p:nvCxnSpPr>
          <p:spPr>
            <a:xfrm>
              <a:off x="-91440" y="7772400"/>
              <a:ext cx="45720" cy="0"/>
            </a:xfrm>
            <a:prstGeom prst="straightConnector1">
              <a:avLst/>
            </a:prstGeom>
            <a:noFill/>
            <a:ln w="9525" cap="flat" cmpd="sng">
              <a:solidFill>
                <a:schemeClr val="accent1"/>
              </a:solidFill>
              <a:prstDash val="solid"/>
              <a:round/>
              <a:headEnd type="none" w="sm" len="sm"/>
              <a:tailEnd type="none" w="sm" len="sm"/>
            </a:ln>
          </p:spPr>
        </p:cxnSp>
      </p:grpSp>
      <p:sp>
        <p:nvSpPr>
          <p:cNvPr id="39" name="Google Shape;39;p1"/>
          <p:cNvSpPr/>
          <p:nvPr/>
        </p:nvSpPr>
        <p:spPr>
          <a:xfrm>
            <a:off x="448310" y="0"/>
            <a:ext cx="562442" cy="492758"/>
          </a:xfrm>
          <a:custGeom>
            <a:avLst/>
            <a:gdLst/>
            <a:ahLst/>
            <a:cxnLst/>
            <a:rect l="l" t="t" r="r" b="b"/>
            <a:pathLst>
              <a:path w="370" h="321" extrusionOk="0">
                <a:moveTo>
                  <a:pt x="0" y="0"/>
                </a:moveTo>
                <a:lnTo>
                  <a:pt x="0" y="0"/>
                </a:lnTo>
                <a:lnTo>
                  <a:pt x="184" y="321"/>
                </a:lnTo>
                <a:lnTo>
                  <a:pt x="370" y="0"/>
                </a:lnTo>
                <a:lnTo>
                  <a:pt x="0" y="0"/>
                </a:lnTo>
                <a:close/>
              </a:path>
            </a:pathLst>
          </a:custGeom>
          <a:solidFill>
            <a:schemeClr val="accent1"/>
          </a:solidFill>
          <a:ln>
            <a:noFill/>
          </a:ln>
        </p:spPr>
        <p:txBody>
          <a:bodyPr spcFirstLastPara="1" wrap="square" lIns="146300" tIns="73150" rIns="146300" bIns="73150" anchor="t" anchorCtr="0">
            <a:noAutofit/>
          </a:bodyPr>
          <a:lstStyle/>
          <a:p>
            <a:pPr marL="0" marR="0" lvl="0" indent="0" algn="l" rtl="0">
              <a:spcBef>
                <a:spcPts val="0"/>
              </a:spcBef>
              <a:spcAft>
                <a:spcPts val="0"/>
              </a:spcAft>
              <a:buNone/>
            </a:pPr>
            <a:endParaRPr sz="4608" dirty="0">
              <a:solidFill>
                <a:schemeClr val="dk1"/>
              </a:solidFill>
              <a:latin typeface="Arial"/>
              <a:ea typeface="Arial"/>
              <a:cs typeface="Arial"/>
              <a:sym typeface="Arial"/>
            </a:endParaRPr>
          </a:p>
        </p:txBody>
      </p:sp>
      <p:sp>
        <p:nvSpPr>
          <p:cNvPr id="40" name="Google Shape;40;p1"/>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accent3"/>
              </a:buClr>
              <a:buSzPts val="4000"/>
              <a:buFont typeface="Arial"/>
              <a:buNone/>
              <a:defRPr sz="4000" b="1" i="0" u="none" strike="noStrike" cap="none">
                <a:solidFill>
                  <a:schemeClr val="accent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1"/>
          <p:cNvSpPr txBox="1">
            <a:spLocks noGrp="1"/>
          </p:cNvSpPr>
          <p:nvPr>
            <p:ph type="body" idx="1"/>
          </p:nvPr>
        </p:nvSpPr>
        <p:spPr>
          <a:xfrm>
            <a:off x="685799" y="2057399"/>
            <a:ext cx="13258799" cy="5121275"/>
          </a:xfrm>
          <a:prstGeom prst="rect">
            <a:avLst/>
          </a:prstGeom>
          <a:noFill/>
          <a:ln>
            <a:noFill/>
          </a:ln>
        </p:spPr>
        <p:txBody>
          <a:bodyPr spcFirstLastPara="1" wrap="square" lIns="0" tIns="0" rIns="0" bIns="0" anchor="t" anchorCtr="0">
            <a:noAutofit/>
          </a:bodyPr>
          <a:lstStyle>
            <a:lvl1pPr marL="457200" marR="0" lvl="0" indent="-228600" algn="l" rtl="0">
              <a:spcBef>
                <a:spcPts val="12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914400" marR="0" lvl="1" indent="-228600" algn="l" rtl="0">
              <a:spcBef>
                <a:spcPts val="12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l" rtl="0">
              <a:spcBef>
                <a:spcPts val="12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3" name="Google Shape;43;p1"/>
          <p:cNvSpPr txBox="1"/>
          <p:nvPr/>
        </p:nvSpPr>
        <p:spPr>
          <a:xfrm>
            <a:off x="13533120" y="7580439"/>
            <a:ext cx="411480" cy="27432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1100" b="1">
                <a:solidFill>
                  <a:schemeClr val="dk1"/>
                </a:solidFill>
                <a:latin typeface="Arial"/>
                <a:ea typeface="Arial"/>
                <a:cs typeface="Arial"/>
                <a:sym typeface="Arial"/>
              </a:rPr>
              <a:t>‹#›</a:t>
            </a:fld>
            <a:endParaRPr sz="1100" b="1" dirty="0">
              <a:solidFill>
                <a:schemeClr val="dk1"/>
              </a:solidFill>
              <a:latin typeface="Arial"/>
              <a:ea typeface="Arial"/>
              <a:cs typeface="Arial"/>
              <a:sym typeface="Arial"/>
            </a:endParaRPr>
          </a:p>
        </p:txBody>
      </p:sp>
      <p:sp>
        <p:nvSpPr>
          <p:cNvPr id="44" name="Google Shape;44;p1"/>
          <p:cNvSpPr txBox="1"/>
          <p:nvPr/>
        </p:nvSpPr>
        <p:spPr>
          <a:xfrm>
            <a:off x="4800600" y="7580439"/>
            <a:ext cx="5029200" cy="27432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100" b="0" u="none" dirty="0">
                <a:solidFill>
                  <a:schemeClr val="dk1"/>
                </a:solidFill>
                <a:latin typeface="Arial"/>
                <a:ea typeface="Arial"/>
                <a:cs typeface="Arial"/>
                <a:sym typeface="Arial"/>
              </a:rPr>
              <a:t>© 2021 DXC Technology Company. All rights reserved.</a:t>
            </a:r>
            <a:endParaRPr dirty="0"/>
          </a:p>
        </p:txBody>
      </p:sp>
      <p:pic>
        <p:nvPicPr>
          <p:cNvPr id="45" name="Google Shape;45;p1"/>
          <p:cNvPicPr preferRelativeResize="0"/>
          <p:nvPr/>
        </p:nvPicPr>
        <p:blipFill rotWithShape="1">
          <a:blip r:embed="rId9">
            <a:alphaModFix/>
          </a:blip>
          <a:srcRect/>
          <a:stretch/>
        </p:blipFill>
        <p:spPr>
          <a:xfrm>
            <a:off x="685299" y="7641776"/>
            <a:ext cx="1776913" cy="189537"/>
          </a:xfrm>
          <a:prstGeom prst="rect">
            <a:avLst/>
          </a:prstGeom>
          <a:noFill/>
          <a:ln>
            <a:noFill/>
          </a:ln>
        </p:spPr>
      </p:pic>
      <p:pic>
        <p:nvPicPr>
          <p:cNvPr id="46" name="Google Shape;46;p1"/>
          <p:cNvPicPr preferRelativeResize="0"/>
          <p:nvPr/>
        </p:nvPicPr>
        <p:blipFill rotWithShape="1">
          <a:blip r:embed="rId10">
            <a:alphaModFix/>
          </a:blip>
          <a:srcRect/>
          <a:stretch/>
        </p:blipFill>
        <p:spPr>
          <a:xfrm>
            <a:off x="12169617" y="246583"/>
            <a:ext cx="1775599" cy="2521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2" r:id="rId1"/>
    <p:sldLayoutId id="2147483663" r:id="rId2"/>
    <p:sldLayoutId id="2147483664" r:id="rId3"/>
    <p:sldLayoutId id="2147483665" r:id="rId4"/>
    <p:sldLayoutId id="2147483668" r:id="rId5"/>
    <p:sldLayoutId id="2147483674" r:id="rId6"/>
    <p:sldLayoutId id="2147483675" r:id="rId7"/>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orient="horz" pos="403">
          <p15:clr>
            <a:srgbClr val="F26B43"/>
          </p15:clr>
        </p15:guide>
        <p15:guide id="2" pos="4608">
          <p15:clr>
            <a:srgbClr val="F26B43"/>
          </p15:clr>
        </p15:guide>
        <p15:guide id="3" pos="432">
          <p15:clr>
            <a:srgbClr val="F26B43"/>
          </p15:clr>
        </p15:guide>
        <p15:guide id="4" pos="3024">
          <p15:clr>
            <a:srgbClr val="F26B43"/>
          </p15:clr>
        </p15:guide>
        <p15:guide id="5" pos="3312">
          <p15:clr>
            <a:srgbClr val="F26B43"/>
          </p15:clr>
        </p15:guide>
        <p15:guide id="6" pos="4464">
          <p15:clr>
            <a:srgbClr val="F26B43"/>
          </p15:clr>
        </p15:guide>
        <p15:guide id="7" pos="4752">
          <p15:clr>
            <a:srgbClr val="F26B43"/>
          </p15:clr>
        </p15:guide>
        <p15:guide id="8" pos="5904">
          <p15:clr>
            <a:srgbClr val="F26B43"/>
          </p15:clr>
        </p15:guide>
        <p15:guide id="9" pos="6192">
          <p15:clr>
            <a:srgbClr val="F26B43"/>
          </p15:clr>
        </p15:guide>
        <p15:guide id="10" pos="7488">
          <p15:clr>
            <a:srgbClr val="F26B43"/>
          </p15:clr>
        </p15:guide>
        <p15:guide id="11" pos="8784">
          <p15:clr>
            <a:srgbClr val="F26B43"/>
          </p15:clr>
        </p15:guide>
        <p15:guide id="12" orient="horz" pos="1296">
          <p15:clr>
            <a:srgbClr val="F26B43"/>
          </p15:clr>
        </p15:guide>
        <p15:guide id="13" orient="horz" pos="4522">
          <p15:clr>
            <a:srgbClr val="F26B43"/>
          </p15:clr>
        </p15:guide>
        <p15:guide id="14" orient="horz" pos="489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35"/>
          <p:cNvSpPr txBox="1">
            <a:spLocks noGrp="1"/>
          </p:cNvSpPr>
          <p:nvPr>
            <p:ph type="ctrTitle"/>
          </p:nvPr>
        </p:nvSpPr>
        <p:spPr>
          <a:xfrm>
            <a:off x="6784259" y="1213696"/>
            <a:ext cx="6666972" cy="1830675"/>
          </a:xfrm>
          <a:prstGeom prst="rect">
            <a:avLst/>
          </a:prstGeom>
          <a:noFill/>
          <a:ln>
            <a:noFill/>
          </a:ln>
        </p:spPr>
        <p:txBody>
          <a:bodyPr spcFirstLastPara="1" wrap="square" lIns="0" tIns="0" rIns="0" bIns="0" anchor="b" anchorCtr="0">
            <a:noAutofit/>
          </a:bodyPr>
          <a:lstStyle/>
          <a:p>
            <a:pPr lvl="0"/>
            <a:r>
              <a:rPr lang="en-US" dirty="0" smtClean="0"/>
              <a:t>CI/CD Pipeline </a:t>
            </a:r>
            <a:br>
              <a:rPr lang="en-US" dirty="0" smtClean="0"/>
            </a:br>
            <a:r>
              <a:rPr lang="en-US" dirty="0" smtClean="0"/>
              <a:t>and </a:t>
            </a:r>
            <a:br>
              <a:rPr lang="en-US" dirty="0" smtClean="0"/>
            </a:br>
            <a:r>
              <a:rPr lang="en-US" dirty="0" smtClean="0"/>
              <a:t>Cloudwatch Dashboards</a:t>
            </a:r>
            <a:endParaRPr dirty="0"/>
          </a:p>
        </p:txBody>
      </p:sp>
      <p:sp>
        <p:nvSpPr>
          <p:cNvPr id="901" name="Google Shape;901;p35"/>
          <p:cNvSpPr txBox="1">
            <a:spLocks noGrp="1"/>
          </p:cNvSpPr>
          <p:nvPr>
            <p:ph type="subTitle" idx="1"/>
          </p:nvPr>
        </p:nvSpPr>
        <p:spPr>
          <a:xfrm>
            <a:off x="8576769" y="3268436"/>
            <a:ext cx="4874461" cy="914400"/>
          </a:xfrm>
          <a:prstGeom prst="rect">
            <a:avLst/>
          </a:prstGeom>
          <a:noFill/>
          <a:ln>
            <a:noFill/>
          </a:ln>
        </p:spPr>
        <p:txBody>
          <a:bodyPr spcFirstLastPara="1" wrap="square" lIns="0" tIns="0" rIns="0" bIns="0" anchor="t" anchorCtr="0">
            <a:noAutofit/>
          </a:bodyPr>
          <a:lstStyle/>
          <a:p>
            <a:pPr marL="0" lvl="0" indent="0" algn="l">
              <a:buSzPts val="2800"/>
            </a:pPr>
            <a:r>
              <a:rPr lang="en-US" dirty="0" smtClean="0"/>
              <a:t>CETM67 </a:t>
            </a:r>
            <a:r>
              <a:rPr lang="en-US" dirty="0"/>
              <a:t>Assignment </a:t>
            </a:r>
            <a:r>
              <a:rPr lang="en-US" dirty="0" smtClean="0"/>
              <a:t>2</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30" name="Google Shape;1030;p53"/>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Metric Choices</a:t>
            </a:r>
            <a:endParaRPr dirty="0"/>
          </a:p>
        </p:txBody>
      </p:sp>
      <p:sp>
        <p:nvSpPr>
          <p:cNvPr id="3" name="TextBox 2"/>
          <p:cNvSpPr txBox="1"/>
          <p:nvPr/>
        </p:nvSpPr>
        <p:spPr>
          <a:xfrm>
            <a:off x="8945108" y="1348581"/>
            <a:ext cx="5212080" cy="375487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GB" dirty="0" smtClean="0"/>
              <a:t>Metrics have been decided upon based on estimated use-cases for the VPC Infrastructure.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Primarily, based around costs, i.e. Write Capacity monitoring to help work out if reserved Dynamo DB or normal Dynamo DB plans should be used.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Latency is also a key statistic for monitoring the DynamoDB, high latency could indicate a problem with the database or connections.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Lambda Monitoring revolves around the observation of number of invocations and any failed invocations that resulted in errors.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Again, potentially indicates the amount of use, to monitor for pricing thresholds or potential problems.</a:t>
            </a:r>
            <a:endParaRPr lang="en-GB" dirty="0"/>
          </a:p>
        </p:txBody>
      </p:sp>
      <p:pic>
        <p:nvPicPr>
          <p:cNvPr id="4" name="Picture 3"/>
          <p:cNvPicPr>
            <a:picLocks noChangeAspect="1"/>
          </p:cNvPicPr>
          <p:nvPr/>
        </p:nvPicPr>
        <p:blipFill>
          <a:blip r:embed="rId3"/>
          <a:stretch>
            <a:fillRect/>
          </a:stretch>
        </p:blipFill>
        <p:spPr>
          <a:xfrm>
            <a:off x="473212" y="1348581"/>
            <a:ext cx="8205342" cy="51006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3851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30" name="Google Shape;1030;p53"/>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Alarm Choices</a:t>
            </a:r>
            <a:endParaRPr dirty="0"/>
          </a:p>
        </p:txBody>
      </p:sp>
      <p:sp>
        <p:nvSpPr>
          <p:cNvPr id="3" name="TextBox 2"/>
          <p:cNvSpPr txBox="1"/>
          <p:nvPr/>
        </p:nvSpPr>
        <p:spPr>
          <a:xfrm>
            <a:off x="685800" y="4107011"/>
            <a:ext cx="6412107" cy="33239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GB" dirty="0"/>
              <a:t>4</a:t>
            </a:r>
            <a:r>
              <a:rPr lang="en-GB" dirty="0" smtClean="0"/>
              <a:t> </a:t>
            </a:r>
            <a:r>
              <a:rPr lang="en-GB" dirty="0" smtClean="0"/>
              <a:t>main alarms chosen, each around a key area of the application infrastructure</a:t>
            </a:r>
            <a:r>
              <a:rPr lang="en-GB" dirty="0" smtClean="0"/>
              <a:t>. Plus an additional billing alarm to alert for billing outside the norm ($0 in this infrastructure)</a:t>
            </a: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The first alarm deals with the write capacity of the DynamoDB.  If this triggers it means that there is close to too much being written to the database for the currently paid for capacity and that this is in danger of adding costs to the AWS services.  This can be used to identify if there are times of high usage, meaning that planned reserved instances can be scheduled.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Alarm 2 deals with the S3 bucket.  Whilst a Bucket can hold up to 5 Terabytes of data, the security documents are only ~50kb large, if there is ever over 100Mb of data uploaded into the S3 bucket it should be investigated to ensure that incorrect files are being uploaded.</a:t>
            </a:r>
            <a:endParaRPr lang="en-GB" dirty="0"/>
          </a:p>
        </p:txBody>
      </p:sp>
      <p:sp>
        <p:nvSpPr>
          <p:cNvPr id="5" name="TextBox 4"/>
          <p:cNvSpPr txBox="1"/>
          <p:nvPr/>
        </p:nvSpPr>
        <p:spPr>
          <a:xfrm>
            <a:off x="7226711" y="4107011"/>
            <a:ext cx="7034980" cy="33239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GB" dirty="0" smtClean="0"/>
              <a:t>The third alarm revolves around the duration of the resizeProfilePic Lambda function.  This function resizes a profile picture to a 100 x 100 pixel image.  The process should take no longer than 3 seconds, if it takes any longer then there has been an error, Lambda Functions cannot handle files larger than 6mb in one go.  If the function takes longer than 6 seconds to respond an unexpected error has occurred and should be investigated.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The final alarm checks the duration of the secureAccountCheck Lambda function.  Again, the function is relatively straightforward and, because it only deals with Boolean and Integer variables, it should execute in under 1 second, if it does not than there has been an issue with the data uploaded to Dynamo or some other error and this should be investigated fully</a:t>
            </a:r>
            <a:r>
              <a:rPr lang="en-GB" dirty="0" smtClean="0"/>
              <a: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The billing alarm will alert the Admin Team to any additional costs, this can then be investigated to determine what steps can be taken to reduce or remove the costs.</a:t>
            </a:r>
            <a:endParaRPr lang="en-GB" dirty="0"/>
          </a:p>
        </p:txBody>
      </p:sp>
      <p:pic>
        <p:nvPicPr>
          <p:cNvPr id="6" name="Picture 5"/>
          <p:cNvPicPr>
            <a:picLocks noChangeAspect="1"/>
          </p:cNvPicPr>
          <p:nvPr/>
        </p:nvPicPr>
        <p:blipFill>
          <a:blip r:embed="rId3"/>
          <a:stretch>
            <a:fillRect/>
          </a:stretch>
        </p:blipFill>
        <p:spPr>
          <a:xfrm>
            <a:off x="6227476" y="1260939"/>
            <a:ext cx="8034215" cy="25802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4"/>
          <a:stretch>
            <a:fillRect/>
          </a:stretch>
        </p:blipFill>
        <p:spPr>
          <a:xfrm>
            <a:off x="685800" y="1260939"/>
            <a:ext cx="3989439" cy="25793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381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78"/>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accent3"/>
              </a:buClr>
              <a:buSzPts val="6000"/>
              <a:buFont typeface="Arial"/>
              <a:buNone/>
            </a:pPr>
            <a:r>
              <a:rPr lang="en-US" dirty="0" smtClean="0"/>
              <a:t>Lessons Learned </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Lessons Learned</a:t>
            </a:r>
            <a:endParaRPr lang="en-GB" dirty="0"/>
          </a:p>
        </p:txBody>
      </p:sp>
      <p:sp>
        <p:nvSpPr>
          <p:cNvPr id="3" name="Text Placeholder 2"/>
          <p:cNvSpPr>
            <a:spLocks noGrp="1"/>
          </p:cNvSpPr>
          <p:nvPr>
            <p:ph type="body" idx="1"/>
          </p:nvPr>
        </p:nvSpPr>
        <p:spPr>
          <a:xfrm>
            <a:off x="685799" y="1563329"/>
            <a:ext cx="13258799" cy="5615345"/>
          </a:xfrm>
        </p:spPr>
        <p:style>
          <a:lnRef idx="2">
            <a:schemeClr val="accent1"/>
          </a:lnRef>
          <a:fillRef idx="1">
            <a:schemeClr val="lt1"/>
          </a:fillRef>
          <a:effectRef idx="0">
            <a:schemeClr val="accent1"/>
          </a:effectRef>
          <a:fontRef idx="minor">
            <a:schemeClr val="dk1"/>
          </a:fontRef>
        </p:style>
        <p:txBody>
          <a:bodyPr/>
          <a:lstStyle/>
          <a:p>
            <a:pPr marL="571500" indent="-342900">
              <a:buFont typeface="Arial" panose="020B0604020202020204" pitchFamily="34" charset="0"/>
              <a:buChar char="•"/>
            </a:pPr>
            <a:r>
              <a:rPr lang="en-GB" sz="1800" dirty="0" smtClean="0"/>
              <a:t>Container O/S Images used by Workflows can use out of date Python Libraries – which can cause triggers for Bandit, Safety code analysis packages etc.</a:t>
            </a:r>
          </a:p>
          <a:p>
            <a:pPr marL="571500" indent="-342900">
              <a:buFont typeface="Arial" panose="020B0604020202020204" pitchFamily="34" charset="0"/>
              <a:buChar char="•"/>
            </a:pPr>
            <a:r>
              <a:rPr lang="en-GB" sz="1800" dirty="0" smtClean="0"/>
              <a:t>The different jobs on workflows are independent of one another, each use a new, unique container. Folder structures created in workflows are ephermal and cannot be accessed by a later workflow.</a:t>
            </a:r>
            <a:endParaRPr lang="en-GB" sz="1800" dirty="0"/>
          </a:p>
          <a:p>
            <a:pPr marL="571500" indent="-342900">
              <a:buFont typeface="Arial" panose="020B0604020202020204" pitchFamily="34" charset="0"/>
              <a:buChar char="•"/>
            </a:pPr>
            <a:r>
              <a:rPr lang="en-GB" sz="1800" dirty="0" smtClean="0"/>
              <a:t>Workflows </a:t>
            </a:r>
            <a:r>
              <a:rPr lang="en-GB" sz="1800" dirty="0"/>
              <a:t>are very powerful, there are thousands of custom actions written by GitHub community members available for use.</a:t>
            </a:r>
          </a:p>
          <a:p>
            <a:pPr marL="571500" indent="-342900">
              <a:buFont typeface="Arial" panose="020B0604020202020204" pitchFamily="34" charset="0"/>
              <a:buChar char="•"/>
            </a:pPr>
            <a:r>
              <a:rPr lang="en-GB" sz="1800" dirty="0"/>
              <a:t>Care must be taken when using these, always need to ensure they do not do anything untoward or dangerous</a:t>
            </a:r>
            <a:r>
              <a:rPr lang="en-GB" sz="1800" dirty="0" smtClean="0"/>
              <a:t>.</a:t>
            </a:r>
          </a:p>
          <a:p>
            <a:pPr marL="571500" indent="-342900">
              <a:buFont typeface="Arial" panose="020B0604020202020204" pitchFamily="34" charset="0"/>
              <a:buChar char="•"/>
            </a:pPr>
            <a:r>
              <a:rPr lang="en-GB" sz="1800" dirty="0" smtClean="0"/>
              <a:t>It is not good enough to measure every metric for the sake of it, care must be taken to select metrics that are suitable to monitor.</a:t>
            </a:r>
          </a:p>
          <a:p>
            <a:pPr marL="571500" indent="-342900">
              <a:buFont typeface="Arial" panose="020B0604020202020204" pitchFamily="34" charset="0"/>
              <a:buChar char="•"/>
            </a:pPr>
            <a:r>
              <a:rPr lang="en-GB" sz="1800" dirty="0" smtClean="0"/>
              <a:t>The same is true for alarms.</a:t>
            </a:r>
          </a:p>
          <a:p>
            <a:pPr marL="571500" indent="-342900">
              <a:buFont typeface="Arial" panose="020B0604020202020204" pitchFamily="34" charset="0"/>
              <a:buChar char="•"/>
            </a:pPr>
            <a:r>
              <a:rPr lang="en-GB" sz="1800" dirty="0" smtClean="0"/>
              <a:t>Unit Testing functions that themselves require access to other AWS services creates a lot of problems for Unit Testing.  The Mock python library can support with this but vastly increases the complexity of the Unit Testing scripts.</a:t>
            </a:r>
          </a:p>
          <a:p>
            <a:pPr marL="571500" indent="-342900">
              <a:buFont typeface="Arial" panose="020B0604020202020204" pitchFamily="34" charset="0"/>
              <a:buChar char="•"/>
            </a:pPr>
            <a:r>
              <a:rPr lang="en-GB" sz="1800" dirty="0" smtClean="0"/>
              <a:t>S3 Metrics do not, by default, send any more frequently than every few days to Cloudwatch.  In order to counter this, custom lambda functions can be written to gather metrics and store them in logs.</a:t>
            </a:r>
          </a:p>
          <a:p>
            <a:pPr marL="571500" indent="-342900">
              <a:buFont typeface="Arial" panose="020B0604020202020204" pitchFamily="34" charset="0"/>
              <a:buChar char="•"/>
            </a:pPr>
            <a:endParaRPr lang="en-GB" sz="1800" dirty="0" smtClean="0"/>
          </a:p>
        </p:txBody>
      </p:sp>
    </p:spTree>
    <p:extLst>
      <p:ext uri="{BB962C8B-B14F-4D97-AF65-F5344CB8AC3E}">
        <p14:creationId xmlns:p14="http://schemas.microsoft.com/office/powerpoint/2010/main" val="261439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77"/>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References</a:t>
            </a:r>
            <a:endParaRPr dirty="0"/>
          </a:p>
        </p:txBody>
      </p:sp>
      <p:sp>
        <p:nvSpPr>
          <p:cNvPr id="2" name="Rectangle 1"/>
          <p:cNvSpPr>
            <a:spLocks noChangeArrowheads="1"/>
          </p:cNvSpPr>
          <p:nvPr/>
        </p:nvSpPr>
        <p:spPr bwMode="auto">
          <a:xfrm>
            <a:off x="685800" y="2054307"/>
            <a:ext cx="5508524" cy="4401205"/>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Chaudhari, A., n.d. </a:t>
            </a:r>
            <a:r>
              <a:rPr kumimoji="0" lang="en-US" altLang="en-US" sz="11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CSEStack.org. </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https://www.csestack.org/advantages-disadvantages-yaml/</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[Accessed 20 07 2021].</a:t>
            </a:r>
          </a:p>
          <a:p>
            <a:pPr marR="0" lvl="0" algn="l" defTabSz="914400" rtl="0" eaLnBrk="0" fontAlgn="base" latinLnBrk="0" hangingPunct="0">
              <a:lnSpc>
                <a:spcPct val="100000"/>
              </a:lnSpc>
              <a:spcBef>
                <a:spcPct val="0"/>
              </a:spcBef>
              <a:spcAft>
                <a:spcPct val="0"/>
              </a:spcAft>
              <a:buClrTx/>
              <a:buSzTx/>
              <a:tabLst/>
            </a:pPr>
            <a:endParaRPr kumimoji="0" lang="en-GB" altLang="en-US" sz="7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Erik, 2018. </a:t>
            </a:r>
            <a:r>
              <a:rPr kumimoji="0" lang="en-US" altLang="en-US" sz="11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Cloudbees.com. </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https://www.cloudbees.com/blog/yaml-tutorial-everything-you-need-get-started</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[Accessed 11 07 2021].</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GB" altLang="en-US" sz="7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Gibb, R., 2019. </a:t>
            </a:r>
            <a:r>
              <a:rPr kumimoji="0" lang="en-US" altLang="en-US" sz="11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StackPath.com. </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https://blog.stackpath.com/yaml/</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[Accessed 05 07 2021].</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GB" altLang="en-US" sz="7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Github, n.d. </a:t>
            </a:r>
            <a:r>
              <a:rPr kumimoji="0" lang="en-US" altLang="en-US" sz="11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docs.GitHub.com. </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https://docs.github.com/en/actions/creating-actions/about-actions</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[Accessed 05 07 2021].</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GB" altLang="en-US" sz="7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Github, n.d. </a:t>
            </a:r>
            <a:r>
              <a:rPr kumimoji="0" lang="en-US" altLang="en-US" sz="11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GitHub.com. </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https://github.com/features/actions</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[Accessed 11 07 2021].</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GB" altLang="en-US" sz="700"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Labithiotis</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2019. </a:t>
            </a:r>
            <a:r>
              <a:rPr kumimoji="0" lang="en-US" altLang="en-US" sz="1100"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stackoverflow.com. </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[Online]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Available at: </a:t>
            </a:r>
            <a:r>
              <a:rPr kumimoji="0" lang="en-US" altLang="en-US" sz="11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https://stackoverflow.com/questions/57498605/github-actions-share-workspace-artifacts-between-jobs</a:t>
            </a: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r>
            <a:b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[Accessed 20 07 2021].</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GB" altLang="en-U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6411862" y="2054307"/>
            <a:ext cx="5084506" cy="34778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71450" lvl="0" indent="-171450" eaLnBrk="0" fontAlgn="base" hangingPunct="0">
              <a:spcBef>
                <a:spcPct val="0"/>
              </a:spcBef>
              <a:spcAft>
                <a:spcPct val="0"/>
              </a:spcAft>
              <a:buClrTx/>
              <a:buFont typeface="Arial" panose="020B0604020202020204" pitchFamily="34" charset="0"/>
              <a:buChar char="•"/>
            </a:pP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Mulonda, Y., 2020. Bits and pieces. [Online] </a:t>
            </a:r>
            <a:b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https://blog.bitsrc.io/what-are-github-actions-and-how-to-use-them-e89904201a41</a:t>
            </a:r>
            <a:b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05 07 2021].</a:t>
            </a:r>
          </a:p>
          <a:p>
            <a:pPr marL="171450" lvl="0" indent="-171450" eaLnBrk="0" fontAlgn="base" hangingPunct="0">
              <a:spcBef>
                <a:spcPct val="0"/>
              </a:spcBef>
              <a:spcAft>
                <a:spcPct val="0"/>
              </a:spcAft>
              <a:buClrTx/>
              <a:buFont typeface="Arial" panose="020B0604020202020204" pitchFamily="34" charset="0"/>
              <a:buChar char="•"/>
            </a:pPr>
            <a:endParaRPr lang="en-GB"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u="sng"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RedHat</a:t>
            </a: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 2021. Redhat.com. [Online] </a:t>
            </a:r>
            <a:b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https://www.redhat.com/en/topics/automation/what-is-yaml</a:t>
            </a:r>
            <a:b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05 07 2021].</a:t>
            </a:r>
          </a:p>
          <a:p>
            <a:pPr marL="171450" lvl="0" indent="-171450" eaLnBrk="0" fontAlgn="base" hangingPunct="0">
              <a:spcBef>
                <a:spcPct val="0"/>
              </a:spcBef>
              <a:spcAft>
                <a:spcPct val="0"/>
              </a:spcAft>
              <a:buClrTx/>
              <a:buFont typeface="Arial" panose="020B0604020202020204" pitchFamily="34" charset="0"/>
              <a:buChar char="•"/>
            </a:pPr>
            <a:endParaRPr lang="en-GB"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Redhat, n.d. Redhat.com. [Online] </a:t>
            </a:r>
            <a:b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https://www.redhat.com/en/topics/devops/what-is-ci-cd</a:t>
            </a:r>
            <a:b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22 07 2021].</a:t>
            </a:r>
          </a:p>
          <a:p>
            <a:pPr marL="171450" lvl="0" indent="-171450" eaLnBrk="0" fontAlgn="base" hangingPunct="0">
              <a:spcBef>
                <a:spcPct val="0"/>
              </a:spcBef>
              <a:spcAft>
                <a:spcPct val="0"/>
              </a:spcAft>
              <a:buClrTx/>
              <a:buFont typeface="Arial" panose="020B0604020202020204" pitchFamily="34" charset="0"/>
              <a:buChar char="•"/>
            </a:pPr>
            <a:endParaRPr lang="en-GB"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Tanner, G., n.d. Gabrieltanner.org. [Online] </a:t>
            </a:r>
            <a:b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https://gabrieltanner.org/blog/an-introduction-to-github-actions</a:t>
            </a:r>
            <a:b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05 07 2021].</a:t>
            </a:r>
          </a:p>
          <a:p>
            <a:pPr marL="171450" lvl="0" indent="-171450" eaLnBrk="0" fontAlgn="base" hangingPunct="0">
              <a:spcBef>
                <a:spcPct val="0"/>
              </a:spcBef>
              <a:spcAft>
                <a:spcPct val="0"/>
              </a:spcAft>
              <a:buClrTx/>
              <a:buFont typeface="Arial" panose="020B0604020202020204" pitchFamily="34" charset="0"/>
              <a:buChar char="•"/>
            </a:pPr>
            <a:endParaRPr lang="en-GB"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171450" lvl="0" indent="-171450" eaLnBrk="0" fontAlgn="base" hangingPunct="0">
              <a:spcBef>
                <a:spcPct val="0"/>
              </a:spcBef>
              <a:spcAft>
                <a:spcPct val="0"/>
              </a:spcAft>
              <a:buClrTx/>
              <a:buFont typeface="Arial" panose="020B0604020202020204" pitchFamily="34" charset="0"/>
              <a:buChar char="•"/>
            </a:pP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Wikipedia, 2021. Wikipedia.org. [Online] </a:t>
            </a:r>
            <a:b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Available at: https://en.wikipedia.org/wiki/YAML</a:t>
            </a:r>
            <a:b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US" altLang="en-US" sz="11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[Accessed 05 07 2021</a:t>
            </a:r>
            <a:r>
              <a:rPr lang="en-US" altLang="en-US" sz="1100"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5"/>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46"/>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a:t>Agenda</a:t>
            </a:r>
            <a:endParaRPr dirty="0"/>
          </a:p>
        </p:txBody>
      </p:sp>
      <p:graphicFrame>
        <p:nvGraphicFramePr>
          <p:cNvPr id="967" name="Google Shape;967;p46"/>
          <p:cNvGraphicFramePr/>
          <p:nvPr>
            <p:extLst>
              <p:ext uri="{D42A27DB-BD31-4B8C-83A1-F6EECF244321}">
                <p14:modId xmlns:p14="http://schemas.microsoft.com/office/powerpoint/2010/main" val="334955479"/>
              </p:ext>
            </p:extLst>
          </p:nvPr>
        </p:nvGraphicFramePr>
        <p:xfrm>
          <a:off x="1234440" y="1348581"/>
          <a:ext cx="12374525" cy="5784425"/>
        </p:xfrm>
        <a:graphic>
          <a:graphicData uri="http://schemas.openxmlformats.org/drawingml/2006/table">
            <a:tbl>
              <a:tblPr>
                <a:noFill/>
                <a:tableStyleId>{B6DE08EF-CCAC-4FB3-9864-20CA27FCCA0A}</a:tableStyleId>
              </a:tblPr>
              <a:tblGrid>
                <a:gridCol w="8659375">
                  <a:extLst>
                    <a:ext uri="{9D8B030D-6E8A-4147-A177-3AD203B41FA5}">
                      <a16:colId xmlns:a16="http://schemas.microsoft.com/office/drawing/2014/main" val="20000"/>
                    </a:ext>
                  </a:extLst>
                </a:gridCol>
                <a:gridCol w="3715150">
                  <a:extLst>
                    <a:ext uri="{9D8B030D-6E8A-4147-A177-3AD203B41FA5}">
                      <a16:colId xmlns:a16="http://schemas.microsoft.com/office/drawing/2014/main" val="20001"/>
                    </a:ext>
                  </a:extLst>
                </a:gridCol>
              </a:tblGrid>
              <a:tr h="838625">
                <a:tc>
                  <a:txBody>
                    <a:bodyPr/>
                    <a:lstStyle/>
                    <a:p>
                      <a:pPr marL="0" marR="0" lvl="0" indent="0" algn="l" rtl="0">
                        <a:lnSpc>
                          <a:spcPct val="100000"/>
                        </a:lnSpc>
                        <a:spcBef>
                          <a:spcPts val="0"/>
                        </a:spcBef>
                        <a:spcAft>
                          <a:spcPts val="0"/>
                        </a:spcAft>
                        <a:buClr>
                          <a:schemeClr val="dk1"/>
                        </a:buClr>
                        <a:buSzPts val="2400"/>
                        <a:buFont typeface="Arial"/>
                        <a:buNone/>
                      </a:pPr>
                      <a:r>
                        <a:rPr lang="en-US" sz="2400" b="1" u="none" strike="noStrike" cap="none" dirty="0">
                          <a:solidFill>
                            <a:schemeClr val="dk1"/>
                          </a:solidFill>
                        </a:rPr>
                        <a:t>Topic</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38100" cap="flat" cmpd="sng">
                      <a:solidFill>
                        <a:srgbClr val="702B9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1" u="none" strike="noStrike" cap="none" dirty="0">
                          <a:solidFill>
                            <a:schemeClr val="dk1"/>
                          </a:solidFill>
                        </a:rPr>
                        <a:t>Speaker</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38100" cap="flat" cmpd="sng">
                      <a:solidFill>
                        <a:srgbClr val="702B91"/>
                      </a:solidFill>
                      <a:prstDash val="solid"/>
                      <a:round/>
                      <a:headEnd type="none" w="sm" len="sm"/>
                      <a:tailEnd type="none" w="sm" len="sm"/>
                    </a:lnB>
                  </a:tcPr>
                </a:tc>
                <a:extLst>
                  <a:ext uri="{0D108BD9-81ED-4DB2-BD59-A6C34878D82A}">
                    <a16:rowId xmlns:a16="http://schemas.microsoft.com/office/drawing/2014/main" val="10000"/>
                  </a:ext>
                </a:extLst>
              </a:tr>
              <a:tr h="799342">
                <a:tc>
                  <a:txBody>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dirty="0" smtClean="0">
                          <a:solidFill>
                            <a:schemeClr val="dk1"/>
                          </a:solidFill>
                          <a:latin typeface="Arial"/>
                          <a:ea typeface="Arial"/>
                          <a:cs typeface="Arial"/>
                          <a:sym typeface="Arial"/>
                        </a:rPr>
                        <a:t>CI/CD to</a:t>
                      </a:r>
                      <a:r>
                        <a:rPr lang="en-GB" sz="2400" b="0" i="0" u="none" strike="noStrike" cap="none" baseline="0" dirty="0" smtClean="0">
                          <a:solidFill>
                            <a:schemeClr val="dk1"/>
                          </a:solidFill>
                          <a:latin typeface="Arial"/>
                          <a:ea typeface="Arial"/>
                          <a:cs typeface="Arial"/>
                          <a:sym typeface="Arial"/>
                        </a:rPr>
                        <a:t> Enable DevOps</a:t>
                      </a:r>
                      <a:endParaRPr sz="2400" b="0" i="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38100" cap="flat" cmpd="sng" algn="ctr">
                      <a:solidFill>
                        <a:srgbClr val="702B91"/>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smtClean="0"/>
                        <a:t>Paul Jones</a:t>
                      </a:r>
                      <a:endParaRPr lang="en-US" sz="2400"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38100" cap="flat" cmpd="sng" algn="ctr">
                      <a:solidFill>
                        <a:srgbClr val="702B91"/>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2"/>
                  </a:ext>
                </a:extLst>
              </a:tr>
              <a:tr h="791958">
                <a:tc>
                  <a:txBody>
                    <a:body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lang="en-GB" sz="2400" b="0" i="0" u="none" strike="noStrike" cap="none" dirty="0" smtClean="0">
                          <a:solidFill>
                            <a:schemeClr val="dk1"/>
                          </a:solidFill>
                          <a:latin typeface="Arial"/>
                          <a:ea typeface="Arial"/>
                          <a:cs typeface="Arial"/>
                          <a:sym typeface="Arial"/>
                        </a:rPr>
                        <a:t>Pipeline Overview</a:t>
                      </a:r>
                      <a:endParaRPr lang="en-GB" sz="2400" b="0" i="0" u="none" strike="noStrike" cap="none" dirty="0">
                        <a:solidFill>
                          <a:schemeClr val="dk1"/>
                        </a:solidFill>
                        <a:latin typeface="Arial"/>
                        <a:ea typeface="Arial"/>
                        <a:cs typeface="Arial"/>
                        <a:sym typeface="Arial"/>
                      </a:endParaRP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2400"/>
                        <a:buFont typeface="Arial"/>
                        <a:buNone/>
                        <a:tabLst/>
                        <a:defRPr/>
                      </a:pPr>
                      <a:r>
                        <a:rPr lang="en-US" sz="2400" b="0" u="none" strike="noStrike" cap="none" smtClean="0">
                          <a:solidFill>
                            <a:schemeClr val="dk1"/>
                          </a:solidFill>
                        </a:rPr>
                        <a:t>Paul Jones</a:t>
                      </a:r>
                      <a:endParaRPr lang="en-US" sz="2400" smtClean="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3196982512"/>
                  </a:ext>
                </a:extLst>
              </a:tr>
              <a:tr h="838625">
                <a:tc>
                  <a:txBody>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dirty="0" smtClean="0">
                          <a:solidFill>
                            <a:schemeClr val="dk1"/>
                          </a:solidFill>
                          <a:latin typeface="Arial"/>
                          <a:ea typeface="Arial"/>
                          <a:cs typeface="Arial"/>
                          <a:sym typeface="Arial"/>
                        </a:rPr>
                        <a:t>Discussion of Pipeline</a:t>
                      </a:r>
                      <a:endParaRPr sz="2400" b="0" i="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0" u="none" strike="noStrike" cap="none" dirty="0" smtClean="0">
                          <a:solidFill>
                            <a:schemeClr val="dk1"/>
                          </a:solidFill>
                        </a:rPr>
                        <a:t>Paul Jones</a:t>
                      </a:r>
                      <a:endParaRPr lang="en-US" sz="2400"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4"/>
                  </a:ext>
                </a:extLst>
              </a:tr>
              <a:tr h="838625">
                <a:tc>
                  <a:txBody>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dirty="0" smtClean="0">
                          <a:solidFill>
                            <a:schemeClr val="dk1"/>
                          </a:solidFill>
                          <a:latin typeface="Arial"/>
                          <a:ea typeface="Arial"/>
                          <a:cs typeface="Arial"/>
                          <a:sym typeface="Arial"/>
                        </a:rPr>
                        <a:t>Cloudwatch and Dashboards</a:t>
                      </a:r>
                      <a:endParaRPr sz="2400" b="0" i="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0" u="none" strike="noStrike" cap="none" dirty="0" smtClean="0">
                          <a:solidFill>
                            <a:schemeClr val="dk1"/>
                          </a:solidFill>
                        </a:rPr>
                        <a:t>Paul Jones</a:t>
                      </a:r>
                      <a:endParaRPr lang="en-US" sz="2400"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5"/>
                  </a:ext>
                </a:extLst>
              </a:tr>
              <a:tr h="838625">
                <a:tc>
                  <a:txBody>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dirty="0" smtClean="0">
                          <a:solidFill>
                            <a:schemeClr val="dk1"/>
                          </a:solidFill>
                          <a:latin typeface="Arial"/>
                          <a:ea typeface="Arial"/>
                          <a:cs typeface="Arial"/>
                          <a:sym typeface="Arial"/>
                        </a:rPr>
                        <a:t>Justification of Metric and Alarm Choices</a:t>
                      </a:r>
                      <a:endParaRPr sz="2400" b="0" i="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Arial"/>
                        <a:buNone/>
                      </a:pPr>
                      <a:r>
                        <a:rPr lang="en-US" sz="2400" b="0" u="none" strike="noStrike" cap="none" dirty="0" smtClean="0">
                          <a:solidFill>
                            <a:schemeClr val="dk1"/>
                          </a:solidFill>
                        </a:rPr>
                        <a:t>Paul Jones</a:t>
                      </a:r>
                      <a:endParaRPr lang="en-US" sz="2400"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3181167769"/>
                  </a:ext>
                </a:extLst>
              </a:tr>
              <a:tr h="838625">
                <a:tc>
                  <a:txBody>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dirty="0" smtClean="0">
                          <a:solidFill>
                            <a:schemeClr val="dk1"/>
                          </a:solidFill>
                          <a:latin typeface="Arial"/>
                          <a:ea typeface="Arial"/>
                          <a:cs typeface="Arial"/>
                          <a:sym typeface="Arial"/>
                        </a:rPr>
                        <a:t>Lessons</a:t>
                      </a:r>
                      <a:r>
                        <a:rPr lang="en-GB" sz="2400" b="0" i="0" u="none" strike="noStrike" cap="none" baseline="0" dirty="0" smtClean="0">
                          <a:solidFill>
                            <a:schemeClr val="dk1"/>
                          </a:solidFill>
                          <a:latin typeface="Arial"/>
                          <a:ea typeface="Arial"/>
                          <a:cs typeface="Arial"/>
                          <a:sym typeface="Arial"/>
                        </a:rPr>
                        <a:t> Learned &amp; Final Thoughts</a:t>
                      </a:r>
                      <a:endParaRPr sz="2400" b="0" i="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lang="en-US" sz="2400" b="0" i="0" u="none" strike="noStrike" cap="none" dirty="0" smtClean="0">
                          <a:solidFill>
                            <a:schemeClr val="dk1"/>
                          </a:solidFill>
                          <a:latin typeface="Arial"/>
                          <a:ea typeface="Arial"/>
                          <a:cs typeface="Arial"/>
                          <a:sym typeface="Arial"/>
                        </a:rPr>
                        <a:t>Paul Jones</a:t>
                      </a: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lgn="ctr">
                      <a:solidFill>
                        <a:schemeClr val="accent3"/>
                      </a:solidFill>
                      <a:prstDash val="solid"/>
                      <a:round/>
                      <a:headEnd type="none" w="sm" len="sm"/>
                      <a:tailEnd type="none" w="sm" len="sm"/>
                    </a:lnT>
                    <a:lnB w="19050"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418754686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47"/>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accent3"/>
              </a:buClr>
              <a:buSzPts val="6000"/>
              <a:buFont typeface="Arial"/>
              <a:buNone/>
            </a:pPr>
            <a:r>
              <a:rPr lang="en-US" dirty="0" smtClean="0"/>
              <a:t>CI/CD to Enable DevOps</a:t>
            </a:r>
            <a:endParaRPr dirty="0"/>
          </a:p>
        </p:txBody>
      </p:sp>
      <p:sp>
        <p:nvSpPr>
          <p:cNvPr id="973" name="Google Shape;973;p47"/>
          <p:cNvSpPr txBox="1">
            <a:spLocks noGrp="1"/>
          </p:cNvSpPr>
          <p:nvPr>
            <p:ph type="subTitle" idx="1"/>
          </p:nvPr>
        </p:nvSpPr>
        <p:spPr>
          <a:xfrm>
            <a:off x="685800" y="5494020"/>
            <a:ext cx="8442957" cy="91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800"/>
              <a:buFont typeface="Arial"/>
              <a:buNone/>
            </a:pPr>
            <a:r>
              <a:rPr lang="en-US" dirty="0" smtClean="0"/>
              <a:t>What is CI/CD and how/why does it enable DevOps</a:t>
            </a:r>
            <a:endParaRPr dirty="0"/>
          </a:p>
        </p:txBody>
      </p:sp>
    </p:spTree>
    <p:extLst>
      <p:ext uri="{BB962C8B-B14F-4D97-AF65-F5344CB8AC3E}">
        <p14:creationId xmlns:p14="http://schemas.microsoft.com/office/powerpoint/2010/main" val="306956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30" name="Google Shape;1030;p53"/>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How Does CI/CD Enable DevOps</a:t>
            </a:r>
            <a:endParaRPr dirty="0"/>
          </a:p>
        </p:txBody>
      </p:sp>
      <p:sp>
        <p:nvSpPr>
          <p:cNvPr id="2" name="TextBox 1"/>
          <p:cNvSpPr txBox="1"/>
          <p:nvPr/>
        </p:nvSpPr>
        <p:spPr>
          <a:xfrm>
            <a:off x="685800" y="1275735"/>
            <a:ext cx="11695471" cy="39703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GB" dirty="0" smtClean="0"/>
              <a:t>CI/CD stands for Continuous Integration / Continuous Delivery.</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It is the practice of constantly developing, upgrading and enhancing software and deploying it </a:t>
            </a:r>
            <a:r>
              <a:rPr lang="en-GB" dirty="0"/>
              <a:t>seamlessly. (Redhat, n.d.)</a:t>
            </a: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This is predominantly done via automation, using automated tools and technologies to automate the deployment of code. </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Continuous Integration revolves around code being automatically tested, analysed and uploaded to a central repository. (</a:t>
            </a:r>
            <a:r>
              <a:rPr lang="en-GB" dirty="0" err="1" smtClean="0"/>
              <a:t>Sacolick</a:t>
            </a:r>
            <a:r>
              <a:rPr lang="en-GB" dirty="0" smtClean="0"/>
              <a:t>, 2020)</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From there, the code is then deployed through the necessary locations, such as cloud instances or cloud services.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DevOps, as a concept, makes heavy use of this automation to design, develop and deploy applications and solutions for clients.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Rather than writing code and handing it to a different team to test and then a third team to deploy the changes to the live environment, DevOps involves a team completing all tasks cooperatively, without any sort of ‘walls’ or divisions between the different aspects of the systems development lifecycle.  Ci/CD allows a DevOps team to complete these actions by performing tests and analysis on code as soon as it is uploaded to a repository and identify any errors or potential problems immediately.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This allows a quick response and quick turnaround to fixing these problems as and when they occur.</a:t>
            </a:r>
            <a:endParaRPr lang="en-GB" dirty="0"/>
          </a:p>
        </p:txBody>
      </p:sp>
      <p:pic>
        <p:nvPicPr>
          <p:cNvPr id="3" name="Picture 2"/>
          <p:cNvPicPr>
            <a:picLocks noChangeAspect="1"/>
          </p:cNvPicPr>
          <p:nvPr/>
        </p:nvPicPr>
        <p:blipFill>
          <a:blip r:embed="rId3"/>
          <a:stretch>
            <a:fillRect/>
          </a:stretch>
        </p:blipFill>
        <p:spPr>
          <a:xfrm>
            <a:off x="3132493" y="5604117"/>
            <a:ext cx="6639852" cy="16671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936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47"/>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accent3"/>
              </a:buClr>
              <a:buSzPts val="6000"/>
              <a:buFont typeface="Arial"/>
              <a:buNone/>
            </a:pPr>
            <a:r>
              <a:rPr lang="en-US" dirty="0" smtClean="0"/>
              <a:t>CI/CD Pipeline</a:t>
            </a:r>
            <a:endParaRPr dirty="0"/>
          </a:p>
        </p:txBody>
      </p:sp>
      <p:sp>
        <p:nvSpPr>
          <p:cNvPr id="973" name="Google Shape;973;p47"/>
          <p:cNvSpPr txBox="1">
            <a:spLocks noGrp="1"/>
          </p:cNvSpPr>
          <p:nvPr>
            <p:ph type="subTitle" idx="1"/>
          </p:nvPr>
        </p:nvSpPr>
        <p:spPr>
          <a:xfrm>
            <a:off x="685800" y="5494020"/>
            <a:ext cx="8442957" cy="91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800"/>
              <a:buFont typeface="Arial"/>
              <a:buNone/>
            </a:pPr>
            <a:r>
              <a:rPr lang="en-US" dirty="0" smtClean="0"/>
              <a:t>Using Github Workflows to action a Pipeline</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30" name="Google Shape;1030;p53"/>
          <p:cNvSpPr txBox="1">
            <a:spLocks noGrp="1"/>
          </p:cNvSpPr>
          <p:nvPr>
            <p:ph type="title"/>
          </p:nvPr>
        </p:nvSpPr>
        <p:spPr>
          <a:xfrm>
            <a:off x="685800" y="639763"/>
            <a:ext cx="13258800" cy="1417636"/>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Clr>
                <a:schemeClr val="accent3"/>
              </a:buClr>
              <a:buSzPts val="4000"/>
              <a:buFont typeface="Arial"/>
              <a:buNone/>
            </a:pPr>
            <a:r>
              <a:rPr lang="en-US" dirty="0" smtClean="0"/>
              <a:t>Discussion of Pipeline</a:t>
            </a:r>
            <a:endParaRPr dirty="0"/>
          </a:p>
        </p:txBody>
      </p:sp>
      <p:sp>
        <p:nvSpPr>
          <p:cNvPr id="2" name="TextBox 1"/>
          <p:cNvSpPr txBox="1"/>
          <p:nvPr/>
        </p:nvSpPr>
        <p:spPr>
          <a:xfrm>
            <a:off x="737419" y="1393099"/>
            <a:ext cx="4166419"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b="1" u="sng" dirty="0" smtClean="0"/>
              <a:t>WORKFLOWS</a:t>
            </a:r>
          </a:p>
          <a:p>
            <a:pPr marL="285750" indent="-285750">
              <a:buFont typeface="Arial" panose="020B0604020202020204" pitchFamily="34" charset="0"/>
              <a:buChar char="•"/>
            </a:pPr>
            <a:endParaRPr lang="en-GB" sz="1200" dirty="0" smtClean="0"/>
          </a:p>
          <a:p>
            <a:pPr marL="285750" indent="-285750">
              <a:buFont typeface="Arial" panose="020B0604020202020204" pitchFamily="34" charset="0"/>
              <a:buChar char="•"/>
            </a:pPr>
            <a:r>
              <a:rPr lang="en-GB" sz="1200" dirty="0" smtClean="0"/>
              <a:t>GitHub equivalent of pipelines used </a:t>
            </a:r>
            <a:r>
              <a:rPr lang="en-GB" sz="1200" dirty="0"/>
              <a:t>for CI/CD </a:t>
            </a:r>
            <a:r>
              <a:rPr lang="en-GB" sz="1200" dirty="0" smtClean="0"/>
              <a:t/>
            </a:r>
            <a:br>
              <a:rPr lang="en-GB" sz="1200" dirty="0" smtClean="0"/>
            </a:br>
            <a:r>
              <a:rPr lang="en-GB" sz="1200" dirty="0" smtClean="0"/>
              <a:t>(</a:t>
            </a:r>
            <a:r>
              <a:rPr lang="en-GB" sz="1200" dirty="0"/>
              <a:t>Github, n.d.)</a:t>
            </a:r>
            <a:endParaRPr lang="en-GB" sz="1200" dirty="0" smtClean="0"/>
          </a:p>
          <a:p>
            <a:pPr marL="285750" indent="-285750">
              <a:buFont typeface="Arial" panose="020B0604020202020204" pitchFamily="34" charset="0"/>
              <a:buChar char="•"/>
            </a:pPr>
            <a:endParaRPr lang="en-GB" sz="1200" dirty="0" smtClean="0"/>
          </a:p>
          <a:p>
            <a:pPr marL="285750" indent="-285750">
              <a:buFont typeface="Arial" panose="020B0604020202020204" pitchFamily="34" charset="0"/>
              <a:buChar char="•"/>
            </a:pPr>
            <a:r>
              <a:rPr lang="en-GB" sz="1200" dirty="0" smtClean="0"/>
              <a:t>Functionally the same as any other tool (Jenkins etc.)</a:t>
            </a:r>
          </a:p>
          <a:p>
            <a:pPr marL="285750" indent="-285750">
              <a:buFont typeface="Arial" panose="020B0604020202020204" pitchFamily="34" charset="0"/>
              <a:buChar char="•"/>
            </a:pPr>
            <a:endParaRPr lang="en-GB" sz="1200" dirty="0" smtClean="0"/>
          </a:p>
          <a:p>
            <a:pPr marL="285750" indent="-285750">
              <a:buFont typeface="Arial" panose="020B0604020202020204" pitchFamily="34" charset="0"/>
              <a:buChar char="•"/>
            </a:pPr>
            <a:r>
              <a:rPr lang="en-GB" sz="1200" dirty="0" smtClean="0"/>
              <a:t>A Workflow consists of the following:</a:t>
            </a:r>
          </a:p>
          <a:p>
            <a:pPr lvl="1"/>
            <a:r>
              <a:rPr lang="en-GB" sz="1200" dirty="0" smtClean="0"/>
              <a:t>	1) A YAML File </a:t>
            </a:r>
          </a:p>
          <a:p>
            <a:pPr lvl="1"/>
            <a:r>
              <a:rPr lang="en-GB" sz="1200" dirty="0"/>
              <a:t>	</a:t>
            </a:r>
            <a:r>
              <a:rPr lang="en-GB" sz="1200" dirty="0" smtClean="0"/>
              <a:t>2) A series of Actions </a:t>
            </a:r>
          </a:p>
          <a:p>
            <a:pPr lvl="1"/>
            <a:r>
              <a:rPr lang="en-GB" sz="1200" dirty="0"/>
              <a:t>	</a:t>
            </a:r>
            <a:r>
              <a:rPr lang="en-GB" sz="1200" dirty="0" smtClean="0"/>
              <a:t>3) Triggers for the Workflow</a:t>
            </a:r>
          </a:p>
          <a:p>
            <a:pPr marL="285750" indent="-285750">
              <a:buFont typeface="Arial" panose="020B0604020202020204" pitchFamily="34" charset="0"/>
              <a:buChar char="•"/>
            </a:pPr>
            <a:endParaRPr lang="en-GB" sz="1200" dirty="0"/>
          </a:p>
        </p:txBody>
      </p:sp>
      <p:sp>
        <p:nvSpPr>
          <p:cNvPr id="3" name="Rectangle 2"/>
          <p:cNvSpPr/>
          <p:nvPr/>
        </p:nvSpPr>
        <p:spPr>
          <a:xfrm>
            <a:off x="5176682" y="1393099"/>
            <a:ext cx="4520381" cy="600164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8"/>
            <a:r>
              <a:rPr lang="en-GB" sz="1200" b="1" u="sng" dirty="0" smtClean="0"/>
              <a:t>YAML</a:t>
            </a:r>
            <a:endParaRPr lang="en-GB" sz="1200" b="1" u="sng" dirty="0"/>
          </a:p>
          <a:p>
            <a:pPr marL="285750" lvl="4" indent="-285750">
              <a:buFont typeface="Arial" panose="020B0604020202020204" pitchFamily="34" charset="0"/>
              <a:buChar char="•"/>
            </a:pPr>
            <a:endParaRPr lang="en-GB" sz="1200" dirty="0" smtClean="0"/>
          </a:p>
          <a:p>
            <a:pPr marL="285750" lvl="4" indent="-285750">
              <a:buFont typeface="Arial" panose="020B0604020202020204" pitchFamily="34" charset="0"/>
              <a:buChar char="•"/>
            </a:pPr>
            <a:r>
              <a:rPr lang="en-GB" sz="1200" dirty="0" smtClean="0"/>
              <a:t>A Human-readable language used for data serialisation and configuration files for applications (Wikipedia, 2021)</a:t>
            </a:r>
          </a:p>
          <a:p>
            <a:pPr marL="285750" lvl="4" indent="-285750">
              <a:buFont typeface="Arial" panose="020B0604020202020204" pitchFamily="34" charset="0"/>
              <a:buChar char="•"/>
            </a:pPr>
            <a:endParaRPr lang="en-GB" sz="1200" dirty="0" smtClean="0"/>
          </a:p>
          <a:p>
            <a:pPr marL="285750" lvl="4" indent="-285750">
              <a:buFont typeface="Arial" panose="020B0604020202020204" pitchFamily="34" charset="0"/>
              <a:buChar char="•"/>
            </a:pPr>
            <a:r>
              <a:rPr lang="en-GB" sz="1200" dirty="0" smtClean="0"/>
              <a:t>A subset of </a:t>
            </a:r>
            <a:r>
              <a:rPr lang="en-GB" sz="1200" dirty="0"/>
              <a:t>JSON  (</a:t>
            </a:r>
            <a:r>
              <a:rPr lang="en-GB" sz="1200" dirty="0" err="1"/>
              <a:t>RedHat</a:t>
            </a:r>
            <a:r>
              <a:rPr lang="en-GB" sz="1200" dirty="0"/>
              <a:t>, 2021</a:t>
            </a:r>
            <a:r>
              <a:rPr lang="en-GB" sz="1200" dirty="0" smtClean="0"/>
              <a:t>) that uses Python indentation to show nesting.</a:t>
            </a:r>
          </a:p>
          <a:p>
            <a:pPr marL="285750" lvl="4" indent="-285750">
              <a:buFont typeface="Arial" panose="020B0604020202020204" pitchFamily="34" charset="0"/>
              <a:buChar char="•"/>
            </a:pPr>
            <a:endParaRPr lang="en-GB" sz="1200" dirty="0" smtClean="0"/>
          </a:p>
          <a:p>
            <a:pPr marL="285750" lvl="4" indent="-285750">
              <a:buFont typeface="Arial" panose="020B0604020202020204" pitchFamily="34" charset="0"/>
              <a:buChar char="•"/>
            </a:pPr>
            <a:r>
              <a:rPr lang="en-GB" sz="1200" dirty="0" smtClean="0"/>
              <a:t>Usable with almost any application as YAML is made up with elements from many different languages (C, PERL, HTML et. Al</a:t>
            </a:r>
            <a:r>
              <a:rPr lang="en-GB" sz="1200" dirty="0"/>
              <a:t>.) (</a:t>
            </a:r>
            <a:r>
              <a:rPr lang="en-GB" sz="1200" dirty="0" err="1"/>
              <a:t>RedHat</a:t>
            </a:r>
            <a:r>
              <a:rPr lang="en-GB" sz="1200" dirty="0"/>
              <a:t>, 2021</a:t>
            </a:r>
            <a:r>
              <a:rPr lang="en-GB" sz="1200" dirty="0" smtClean="0"/>
              <a:t>)</a:t>
            </a:r>
          </a:p>
          <a:p>
            <a:pPr marL="285750" lvl="4" indent="-285750">
              <a:buFont typeface="Arial" panose="020B0604020202020204" pitchFamily="34" charset="0"/>
              <a:buChar char="•"/>
            </a:pPr>
            <a:endParaRPr lang="en-GB" sz="1200" dirty="0" smtClean="0"/>
          </a:p>
          <a:p>
            <a:pPr marL="285750" lvl="4" indent="-285750">
              <a:buFont typeface="Arial" panose="020B0604020202020204" pitchFamily="34" charset="0"/>
              <a:buChar char="•"/>
            </a:pPr>
            <a:r>
              <a:rPr lang="en-GB" sz="1200" dirty="0" smtClean="0"/>
              <a:t>YAML </a:t>
            </a:r>
            <a:r>
              <a:rPr lang="en-GB" sz="1200" dirty="0"/>
              <a:t>(Yet Another Markup Language) provides the steps that are executed on the </a:t>
            </a:r>
            <a:r>
              <a:rPr lang="en-GB" sz="1200" dirty="0" smtClean="0"/>
              <a:t>workflow</a:t>
            </a:r>
          </a:p>
          <a:p>
            <a:pPr marL="285750" lvl="4" indent="-285750">
              <a:buFont typeface="Arial" panose="020B0604020202020204" pitchFamily="34" charset="0"/>
              <a:buChar char="•"/>
            </a:pPr>
            <a:endParaRPr lang="en-GB" sz="1200" dirty="0" smtClean="0"/>
          </a:p>
          <a:p>
            <a:pPr marL="285750" lvl="4" indent="-285750">
              <a:buFont typeface="Arial" panose="020B0604020202020204" pitchFamily="34" charset="0"/>
              <a:buChar char="•"/>
            </a:pPr>
            <a:r>
              <a:rPr lang="en-GB" sz="1200" dirty="0" smtClean="0"/>
              <a:t>These steps include what to run, what to do if it errors, what container-type to use etc.</a:t>
            </a:r>
          </a:p>
          <a:p>
            <a:pPr marL="285750" lvl="4" indent="-285750">
              <a:buFont typeface="Arial" panose="020B0604020202020204" pitchFamily="34" charset="0"/>
              <a:buChar char="•"/>
            </a:pPr>
            <a:endParaRPr lang="en-GB" sz="1200" dirty="0" smtClean="0"/>
          </a:p>
          <a:p>
            <a:pPr marL="285750" lvl="4" indent="-285750">
              <a:buFont typeface="Arial" panose="020B0604020202020204" pitchFamily="34" charset="0"/>
              <a:buChar char="•"/>
            </a:pPr>
            <a:r>
              <a:rPr lang="en-GB" sz="1200" dirty="0" smtClean="0"/>
              <a:t>Very easy to read and write YAML files as it uses English for </a:t>
            </a:r>
            <a:r>
              <a:rPr lang="en-GB" sz="1200" dirty="0"/>
              <a:t>most tasks (Chaudhari, n.d.)</a:t>
            </a:r>
            <a:endParaRPr lang="en-GB" sz="1200" dirty="0" smtClean="0"/>
          </a:p>
          <a:p>
            <a:pPr marL="285750" lvl="4" indent="-285750">
              <a:buFont typeface="Arial" panose="020B0604020202020204" pitchFamily="34" charset="0"/>
              <a:buChar char="•"/>
            </a:pPr>
            <a:endParaRPr lang="en-GB" sz="1200" dirty="0"/>
          </a:p>
          <a:p>
            <a:pPr marL="285750" lvl="4" indent="-285750">
              <a:buFont typeface="Arial" panose="020B0604020202020204" pitchFamily="34" charset="0"/>
              <a:buChar char="•"/>
            </a:pPr>
            <a:r>
              <a:rPr lang="en-GB" sz="1200" dirty="0" smtClean="0"/>
              <a:t>Easy to understand other YAML files due to simplicity of </a:t>
            </a:r>
            <a:r>
              <a:rPr lang="en-GB" sz="1200" dirty="0"/>
              <a:t>the language (Chaudhari, n.d.)</a:t>
            </a:r>
            <a:endParaRPr lang="en-GB" sz="1200" dirty="0" smtClean="0"/>
          </a:p>
          <a:p>
            <a:pPr marL="285750" lvl="4" indent="-285750">
              <a:buFont typeface="Arial" panose="020B0604020202020204" pitchFamily="34" charset="0"/>
              <a:buChar char="•"/>
            </a:pPr>
            <a:endParaRPr lang="en-GB" sz="1200" dirty="0"/>
          </a:p>
          <a:p>
            <a:pPr marL="285750" lvl="4" indent="-285750">
              <a:buFont typeface="Arial" panose="020B0604020202020204" pitchFamily="34" charset="0"/>
              <a:buChar char="•"/>
            </a:pPr>
            <a:r>
              <a:rPr lang="en-GB" sz="1200" dirty="0" smtClean="0"/>
              <a:t>Indentation can be tricky – even a single space missed can stop </a:t>
            </a:r>
            <a:r>
              <a:rPr lang="en-GB" sz="1200" dirty="0"/>
              <a:t>code </a:t>
            </a:r>
            <a:r>
              <a:rPr lang="en-GB" sz="1200" dirty="0" smtClean="0"/>
              <a:t>working (</a:t>
            </a:r>
            <a:r>
              <a:rPr lang="en-GB" sz="1200" dirty="0"/>
              <a:t>Chaudhari, n.d.)</a:t>
            </a:r>
            <a:endParaRPr lang="en-GB" sz="1200" dirty="0" smtClean="0"/>
          </a:p>
          <a:p>
            <a:pPr marL="285750" lvl="4" indent="-285750">
              <a:buFont typeface="Arial" panose="020B0604020202020204" pitchFamily="34" charset="0"/>
              <a:buChar char="•"/>
            </a:pPr>
            <a:endParaRPr lang="en-GB" sz="1200" dirty="0"/>
          </a:p>
          <a:p>
            <a:pPr marL="285750" lvl="4" indent="-285750">
              <a:buFont typeface="Arial" panose="020B0604020202020204" pitchFamily="34" charset="0"/>
              <a:buChar char="•"/>
            </a:pPr>
            <a:r>
              <a:rPr lang="en-GB" sz="1200" dirty="0"/>
              <a:t>XML and JSON are more widely accepted and used by currently built applications (Chaudhari, n.d.)</a:t>
            </a:r>
          </a:p>
          <a:p>
            <a:pPr marL="285750" lvl="4" indent="-285750">
              <a:buFont typeface="Arial" panose="020B0604020202020204" pitchFamily="34" charset="0"/>
              <a:buChar char="•"/>
            </a:pPr>
            <a:endParaRPr lang="en-GB" sz="1200" dirty="0"/>
          </a:p>
          <a:p>
            <a:pPr lvl="4"/>
            <a:endParaRPr lang="en-GB" sz="1200" dirty="0"/>
          </a:p>
          <a:p>
            <a:pPr marL="285750" lvl="4" indent="-285750">
              <a:buFont typeface="Arial" panose="020B0604020202020204" pitchFamily="34" charset="0"/>
              <a:buChar char="•"/>
            </a:pPr>
            <a:endParaRPr lang="en-GB" sz="1200" dirty="0"/>
          </a:p>
        </p:txBody>
      </p:sp>
      <p:sp>
        <p:nvSpPr>
          <p:cNvPr id="27" name="TextBox 26"/>
          <p:cNvSpPr txBox="1"/>
          <p:nvPr/>
        </p:nvSpPr>
        <p:spPr>
          <a:xfrm>
            <a:off x="737419" y="3793756"/>
            <a:ext cx="4166419" cy="36009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b="1" u="sng" dirty="0" smtClean="0"/>
              <a:t>GITHUB ACTIONS</a:t>
            </a:r>
          </a:p>
          <a:p>
            <a:pPr marL="285750" indent="-285750">
              <a:buFont typeface="Arial" panose="020B0604020202020204" pitchFamily="34" charset="0"/>
              <a:buChar char="•"/>
            </a:pPr>
            <a:endParaRPr lang="en-GB" sz="1200" dirty="0" smtClean="0"/>
          </a:p>
          <a:p>
            <a:pPr marL="285750" indent="-285750">
              <a:buFont typeface="Arial" panose="020B0604020202020204" pitchFamily="34" charset="0"/>
              <a:buChar char="•"/>
            </a:pPr>
            <a:r>
              <a:rPr lang="en-GB" sz="1200" dirty="0" smtClean="0"/>
              <a:t>Individual tasks that can be performed on a </a:t>
            </a:r>
            <a:r>
              <a:rPr lang="en-GB" sz="1200" dirty="0"/>
              <a:t>GitHub Repository  </a:t>
            </a:r>
            <a:r>
              <a:rPr lang="en-GB" sz="1200" dirty="0" smtClean="0"/>
              <a:t>(Mulonda, 2020)</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smtClean="0"/>
              <a:t>Combined together, these actions create jobs and enable workflow customisation</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smtClean="0"/>
              <a:t>Actions are designed and created by GitHub, or, by </a:t>
            </a:r>
            <a:r>
              <a:rPr lang="en-GB" sz="1200" dirty="0"/>
              <a:t>the community (Github, n.d.)</a:t>
            </a:r>
            <a:endParaRPr lang="en-GB" sz="1200" dirty="0" smtClean="0"/>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smtClean="0"/>
              <a:t>Very customisable – you can write your own actions if </a:t>
            </a:r>
            <a:r>
              <a:rPr lang="en-GB" sz="1200" dirty="0"/>
              <a:t>needs be (Github, n.d.)</a:t>
            </a:r>
            <a:endParaRPr lang="en-GB" sz="1200" dirty="0" smtClean="0"/>
          </a:p>
          <a:p>
            <a:pPr marL="285750" indent="-285750">
              <a:buFont typeface="Arial" panose="020B0604020202020204" pitchFamily="34" charset="0"/>
              <a:buChar char="•"/>
            </a:pPr>
            <a:endParaRPr lang="en-GB" sz="1200" dirty="0" smtClean="0"/>
          </a:p>
          <a:p>
            <a:pPr marL="285750" indent="-285750">
              <a:buFont typeface="Arial" panose="020B0604020202020204" pitchFamily="34" charset="0"/>
              <a:buChar char="•"/>
            </a:pPr>
            <a:r>
              <a:rPr lang="en-GB" sz="1200" dirty="0" smtClean="0"/>
              <a:t>Must be familiar and use YAML to create said actions.</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smtClean="0"/>
              <a:t>Jobs are self-contained, each job runs on its own </a:t>
            </a:r>
            <a:r>
              <a:rPr lang="en-GB" sz="1200" dirty="0"/>
              <a:t>container. (Github, n.d.)</a:t>
            </a:r>
          </a:p>
          <a:p>
            <a:pPr marL="285750" indent="-285750">
              <a:buFont typeface="Arial" panose="020B0604020202020204" pitchFamily="34" charset="0"/>
              <a:buChar char="•"/>
            </a:pPr>
            <a:endParaRPr lang="en-GB" sz="1200" dirty="0"/>
          </a:p>
        </p:txBody>
      </p:sp>
      <p:pic>
        <p:nvPicPr>
          <p:cNvPr id="5" name="Picture 4"/>
          <p:cNvPicPr>
            <a:picLocks noChangeAspect="1"/>
          </p:cNvPicPr>
          <p:nvPr/>
        </p:nvPicPr>
        <p:blipFill>
          <a:blip r:embed="rId3"/>
          <a:stretch>
            <a:fillRect/>
          </a:stretch>
        </p:blipFill>
        <p:spPr>
          <a:xfrm>
            <a:off x="10735857" y="1688067"/>
            <a:ext cx="2266161" cy="18957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9" name="TextBox 28"/>
          <p:cNvSpPr txBox="1"/>
          <p:nvPr/>
        </p:nvSpPr>
        <p:spPr>
          <a:xfrm>
            <a:off x="10028901" y="4347754"/>
            <a:ext cx="4166419" cy="304698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b="1" u="sng" dirty="0" smtClean="0"/>
              <a:t>ASSIGNMENT 2 PIPELINE</a:t>
            </a:r>
            <a:endParaRPr lang="en-GB" sz="1200" dirty="0" smtClean="0"/>
          </a:p>
          <a:p>
            <a:pPr marL="285750" indent="-285750">
              <a:buFont typeface="Arial" panose="020B0604020202020204" pitchFamily="34" charset="0"/>
              <a:buChar char="•"/>
            </a:pPr>
            <a:endParaRPr lang="en-GB" sz="1200" dirty="0" smtClean="0"/>
          </a:p>
          <a:p>
            <a:pPr marL="285750" indent="-285750">
              <a:buFont typeface="Arial" panose="020B0604020202020204" pitchFamily="34" charset="0"/>
              <a:buChar char="•"/>
            </a:pPr>
            <a:r>
              <a:rPr lang="en-GB" sz="1200" dirty="0" smtClean="0"/>
              <a:t>2 Separate Jobs.</a:t>
            </a:r>
          </a:p>
          <a:p>
            <a:pPr marL="285750" lvl="1" indent="-285750">
              <a:buFont typeface="Arial" panose="020B0604020202020204" pitchFamily="34" charset="0"/>
              <a:buChar char="•"/>
            </a:pPr>
            <a:endParaRPr lang="en-GB" sz="1200" dirty="0"/>
          </a:p>
          <a:p>
            <a:pPr marL="285750" lvl="1" indent="-285750">
              <a:buFont typeface="Arial" panose="020B0604020202020204" pitchFamily="34" charset="0"/>
              <a:buChar char="•"/>
            </a:pPr>
            <a:r>
              <a:rPr lang="en-GB" sz="1200" dirty="0" smtClean="0"/>
              <a:t>Job 1 – Code Analysis to determine if code is safe and good quality **VERY IMPORTANT**</a:t>
            </a:r>
          </a:p>
          <a:p>
            <a:pPr marL="285750" lvl="1" indent="-285750">
              <a:buFont typeface="Arial" panose="020B0604020202020204" pitchFamily="34" charset="0"/>
              <a:buChar char="•"/>
            </a:pPr>
            <a:endParaRPr lang="en-GB" sz="1200" dirty="0"/>
          </a:p>
          <a:p>
            <a:pPr marL="285750" lvl="1" indent="-285750">
              <a:buFont typeface="Arial" panose="020B0604020202020204" pitchFamily="34" charset="0"/>
              <a:buChar char="•"/>
            </a:pPr>
            <a:r>
              <a:rPr lang="en-GB" sz="1200" dirty="0" smtClean="0"/>
              <a:t>Ran first due to Lambda being deployed on the Cloud – potential cost implications if not fully tested.</a:t>
            </a:r>
          </a:p>
          <a:p>
            <a:pPr marL="285750" lvl="1" indent="-285750">
              <a:buFont typeface="Arial" panose="020B0604020202020204" pitchFamily="34" charset="0"/>
              <a:buChar char="•"/>
            </a:pPr>
            <a:endParaRPr lang="en-GB" sz="1200" dirty="0"/>
          </a:p>
          <a:p>
            <a:pPr marL="285750" lvl="1" indent="-285750">
              <a:buFont typeface="Arial" panose="020B0604020202020204" pitchFamily="34" charset="0"/>
              <a:buChar char="•"/>
            </a:pPr>
            <a:r>
              <a:rPr lang="en-GB" sz="1200" dirty="0" smtClean="0"/>
              <a:t>Job 2 – Package up the Lambda Function to a Zip file and upload it to a pre-determined S3 Bucket for final evaluation and deployment.</a:t>
            </a:r>
          </a:p>
          <a:p>
            <a:pPr marL="285750" lvl="1" indent="-285750">
              <a:buFont typeface="Arial" panose="020B0604020202020204" pitchFamily="34" charset="0"/>
              <a:buChar char="•"/>
            </a:pPr>
            <a:endParaRPr lang="en-GB" sz="1200" dirty="0"/>
          </a:p>
          <a:p>
            <a:pPr marL="285750" lvl="1" indent="-285750">
              <a:buFont typeface="Arial" panose="020B0604020202020204" pitchFamily="34" charset="0"/>
              <a:buChar char="•"/>
            </a:pPr>
            <a:r>
              <a:rPr lang="en-GB" sz="1200" dirty="0" smtClean="0"/>
              <a:t>Ran second after code has been determined to be suitable</a:t>
            </a:r>
          </a:p>
        </p:txBody>
      </p:sp>
    </p:spTree>
    <p:extLst>
      <p:ext uri="{BB962C8B-B14F-4D97-AF65-F5344CB8AC3E}">
        <p14:creationId xmlns:p14="http://schemas.microsoft.com/office/powerpoint/2010/main" val="242806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Pipeline Overview – Job 1: Function Analysis</a:t>
            </a:r>
            <a:endParaRPr lang="en-GB" dirty="0"/>
          </a:p>
        </p:txBody>
      </p:sp>
      <p:sp>
        <p:nvSpPr>
          <p:cNvPr id="15" name="Flowchart: Terminator 14"/>
          <p:cNvSpPr/>
          <p:nvPr/>
        </p:nvSpPr>
        <p:spPr>
          <a:xfrm>
            <a:off x="1017638" y="1356853"/>
            <a:ext cx="927429" cy="27128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smtClean="0"/>
              <a:t>Start</a:t>
            </a:r>
            <a:endParaRPr lang="en-GB" sz="1050" dirty="0"/>
          </a:p>
        </p:txBody>
      </p:sp>
      <p:sp>
        <p:nvSpPr>
          <p:cNvPr id="16" name="Flowchart: Process 15"/>
          <p:cNvSpPr/>
          <p:nvPr/>
        </p:nvSpPr>
        <p:spPr>
          <a:xfrm>
            <a:off x="2769010" y="2123925"/>
            <a:ext cx="979365" cy="514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t>Install Required  Dependencies</a:t>
            </a:r>
            <a:endParaRPr lang="en-GB" sz="600" dirty="0"/>
          </a:p>
        </p:txBody>
      </p:sp>
      <p:sp>
        <p:nvSpPr>
          <p:cNvPr id="17" name="Diamond 16"/>
          <p:cNvSpPr/>
          <p:nvPr/>
        </p:nvSpPr>
        <p:spPr>
          <a:xfrm>
            <a:off x="1010264" y="1976442"/>
            <a:ext cx="951271" cy="80897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t>Requirements Text File?</a:t>
            </a:r>
            <a:endParaRPr lang="en-GB" sz="700" dirty="0"/>
          </a:p>
        </p:txBody>
      </p:sp>
      <p:sp>
        <p:nvSpPr>
          <p:cNvPr id="19" name="Flowchart: Process 18"/>
          <p:cNvSpPr/>
          <p:nvPr/>
        </p:nvSpPr>
        <p:spPr>
          <a:xfrm>
            <a:off x="995516" y="3181362"/>
            <a:ext cx="979365" cy="514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t>Install Default  Dependencies</a:t>
            </a:r>
            <a:endParaRPr lang="en-GB" sz="600" dirty="0"/>
          </a:p>
        </p:txBody>
      </p:sp>
      <p:sp>
        <p:nvSpPr>
          <p:cNvPr id="20" name="Flowchart: Process 19"/>
          <p:cNvSpPr/>
          <p:nvPr/>
        </p:nvSpPr>
        <p:spPr>
          <a:xfrm>
            <a:off x="996216" y="4168722"/>
            <a:ext cx="979365" cy="514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t>Update default Dependencies</a:t>
            </a:r>
            <a:endParaRPr lang="en-GB" sz="600" dirty="0"/>
          </a:p>
        </p:txBody>
      </p:sp>
      <p:sp>
        <p:nvSpPr>
          <p:cNvPr id="21" name="Diamond 20"/>
          <p:cNvSpPr/>
          <p:nvPr/>
        </p:nvSpPr>
        <p:spPr>
          <a:xfrm>
            <a:off x="1029806" y="5021159"/>
            <a:ext cx="907887" cy="78553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t>Errors?</a:t>
            </a:r>
            <a:endParaRPr lang="en-GB" sz="700" dirty="0"/>
          </a:p>
        </p:txBody>
      </p:sp>
      <p:cxnSp>
        <p:nvCxnSpPr>
          <p:cNvPr id="25" name="Straight Arrow Connector 24"/>
          <p:cNvCxnSpPr>
            <a:stCxn id="15" idx="2"/>
            <a:endCxn id="17" idx="0"/>
          </p:cNvCxnSpPr>
          <p:nvPr/>
        </p:nvCxnSpPr>
        <p:spPr>
          <a:xfrm>
            <a:off x="1481353" y="1628133"/>
            <a:ext cx="4547" cy="348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7" idx="3"/>
            <a:endCxn id="16" idx="1"/>
          </p:cNvCxnSpPr>
          <p:nvPr/>
        </p:nvCxnSpPr>
        <p:spPr>
          <a:xfrm>
            <a:off x="1961535" y="2380928"/>
            <a:ext cx="807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7" idx="2"/>
            <a:endCxn id="19" idx="0"/>
          </p:cNvCxnSpPr>
          <p:nvPr/>
        </p:nvCxnSpPr>
        <p:spPr>
          <a:xfrm flipH="1">
            <a:off x="1485199" y="2785414"/>
            <a:ext cx="701" cy="3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9" idx="2"/>
            <a:endCxn id="20" idx="0"/>
          </p:cNvCxnSpPr>
          <p:nvPr/>
        </p:nvCxnSpPr>
        <p:spPr>
          <a:xfrm>
            <a:off x="1485199" y="3695367"/>
            <a:ext cx="700" cy="473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0" idx="2"/>
            <a:endCxn id="21" idx="0"/>
          </p:cNvCxnSpPr>
          <p:nvPr/>
        </p:nvCxnSpPr>
        <p:spPr>
          <a:xfrm flipH="1">
            <a:off x="1483750" y="4682727"/>
            <a:ext cx="2149" cy="33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6" idx="2"/>
            <a:endCxn id="19" idx="3"/>
          </p:cNvCxnSpPr>
          <p:nvPr/>
        </p:nvCxnSpPr>
        <p:spPr>
          <a:xfrm rot="5400000">
            <a:off x="2216570" y="2396241"/>
            <a:ext cx="800435" cy="12838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1" idx="2"/>
          </p:cNvCxnSpPr>
          <p:nvPr/>
        </p:nvCxnSpPr>
        <p:spPr>
          <a:xfrm flipH="1">
            <a:off x="1481353" y="5806690"/>
            <a:ext cx="2397" cy="476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Flowchart: Process 39"/>
          <p:cNvSpPr/>
          <p:nvPr/>
        </p:nvSpPr>
        <p:spPr>
          <a:xfrm>
            <a:off x="995516" y="6286109"/>
            <a:ext cx="979365" cy="514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t>Lint with Flake8</a:t>
            </a:r>
            <a:endParaRPr lang="en-GB" sz="600" dirty="0"/>
          </a:p>
        </p:txBody>
      </p:sp>
      <p:sp>
        <p:nvSpPr>
          <p:cNvPr id="41" name="Flowchart: Connector 40"/>
          <p:cNvSpPr/>
          <p:nvPr/>
        </p:nvSpPr>
        <p:spPr>
          <a:xfrm>
            <a:off x="1333868" y="7118611"/>
            <a:ext cx="294968" cy="3097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a:t>
            </a:r>
            <a:endParaRPr lang="en-GB" dirty="0"/>
          </a:p>
        </p:txBody>
      </p:sp>
      <p:sp>
        <p:nvSpPr>
          <p:cNvPr id="42" name="Flowchart: Connector 41"/>
          <p:cNvSpPr/>
          <p:nvPr/>
        </p:nvSpPr>
        <p:spPr>
          <a:xfrm>
            <a:off x="3111208" y="7118611"/>
            <a:ext cx="294968" cy="3097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a:t>
            </a:r>
            <a:endParaRPr lang="en-GB" dirty="0"/>
          </a:p>
        </p:txBody>
      </p:sp>
      <p:cxnSp>
        <p:nvCxnSpPr>
          <p:cNvPr id="44" name="Straight Arrow Connector 43"/>
          <p:cNvCxnSpPr>
            <a:stCxn id="40" idx="2"/>
            <a:endCxn id="41" idx="0"/>
          </p:cNvCxnSpPr>
          <p:nvPr/>
        </p:nvCxnSpPr>
        <p:spPr>
          <a:xfrm flipH="1">
            <a:off x="1481352" y="6800114"/>
            <a:ext cx="3847" cy="318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1" idx="3"/>
          </p:cNvCxnSpPr>
          <p:nvPr/>
        </p:nvCxnSpPr>
        <p:spPr>
          <a:xfrm>
            <a:off x="1937693" y="5413925"/>
            <a:ext cx="1320999" cy="17046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232550" y="1288920"/>
            <a:ext cx="26036" cy="6319550"/>
          </a:xfrm>
          <a:prstGeom prst="line">
            <a:avLst/>
          </a:prstGeom>
        </p:spPr>
        <p:style>
          <a:lnRef idx="3">
            <a:schemeClr val="accent4"/>
          </a:lnRef>
          <a:fillRef idx="0">
            <a:schemeClr val="accent4"/>
          </a:fillRef>
          <a:effectRef idx="2">
            <a:schemeClr val="accent4"/>
          </a:effectRef>
          <a:fontRef idx="minor">
            <a:schemeClr val="tx1"/>
          </a:fontRef>
        </p:style>
      </p:cxnSp>
      <p:sp>
        <p:nvSpPr>
          <p:cNvPr id="49" name="Flowchart: Connector 48"/>
          <p:cNvSpPr/>
          <p:nvPr/>
        </p:nvSpPr>
        <p:spPr>
          <a:xfrm>
            <a:off x="4963376" y="1288920"/>
            <a:ext cx="294968" cy="3097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a:t>
            </a:r>
            <a:endParaRPr lang="en-GB" dirty="0"/>
          </a:p>
        </p:txBody>
      </p:sp>
      <p:sp>
        <p:nvSpPr>
          <p:cNvPr id="50" name="Flowchart: Connector 49"/>
          <p:cNvSpPr/>
          <p:nvPr/>
        </p:nvSpPr>
        <p:spPr>
          <a:xfrm>
            <a:off x="6593232" y="1288920"/>
            <a:ext cx="294968" cy="3097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a:t>
            </a:r>
            <a:endParaRPr lang="en-GB" dirty="0"/>
          </a:p>
        </p:txBody>
      </p:sp>
      <p:sp>
        <p:nvSpPr>
          <p:cNvPr id="51" name="Diamond 50"/>
          <p:cNvSpPr/>
          <p:nvPr/>
        </p:nvSpPr>
        <p:spPr>
          <a:xfrm>
            <a:off x="4661462" y="1948961"/>
            <a:ext cx="907887" cy="78553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t>Errors?</a:t>
            </a:r>
            <a:endParaRPr lang="en-GB" sz="700" dirty="0"/>
          </a:p>
        </p:txBody>
      </p:sp>
      <p:cxnSp>
        <p:nvCxnSpPr>
          <p:cNvPr id="52" name="Straight Arrow Connector 51"/>
          <p:cNvCxnSpPr>
            <a:endCxn id="51" idx="0"/>
          </p:cNvCxnSpPr>
          <p:nvPr/>
        </p:nvCxnSpPr>
        <p:spPr>
          <a:xfrm flipH="1">
            <a:off x="5115406" y="1610529"/>
            <a:ext cx="2149" cy="33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2"/>
            <a:endCxn id="54" idx="0"/>
          </p:cNvCxnSpPr>
          <p:nvPr/>
        </p:nvCxnSpPr>
        <p:spPr>
          <a:xfrm>
            <a:off x="5115406" y="2734492"/>
            <a:ext cx="2149" cy="33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Flowchart: Process 53"/>
          <p:cNvSpPr/>
          <p:nvPr/>
        </p:nvSpPr>
        <p:spPr>
          <a:xfrm>
            <a:off x="4627872" y="3072924"/>
            <a:ext cx="979365" cy="514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t>Lint with Pylint</a:t>
            </a:r>
            <a:endParaRPr lang="en-GB" sz="600" dirty="0"/>
          </a:p>
        </p:txBody>
      </p:sp>
      <p:sp>
        <p:nvSpPr>
          <p:cNvPr id="60" name="Diamond 59"/>
          <p:cNvSpPr/>
          <p:nvPr/>
        </p:nvSpPr>
        <p:spPr>
          <a:xfrm>
            <a:off x="4661462" y="3870698"/>
            <a:ext cx="907887" cy="78553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t>Errors?</a:t>
            </a:r>
            <a:endParaRPr lang="en-GB" sz="700" dirty="0"/>
          </a:p>
        </p:txBody>
      </p:sp>
      <p:cxnSp>
        <p:nvCxnSpPr>
          <p:cNvPr id="61" name="Straight Arrow Connector 60"/>
          <p:cNvCxnSpPr>
            <a:endCxn id="60" idx="0"/>
          </p:cNvCxnSpPr>
          <p:nvPr/>
        </p:nvCxnSpPr>
        <p:spPr>
          <a:xfrm flipH="1">
            <a:off x="5115406" y="3532266"/>
            <a:ext cx="2149" cy="33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60" idx="2"/>
            <a:endCxn id="63" idx="0"/>
          </p:cNvCxnSpPr>
          <p:nvPr/>
        </p:nvCxnSpPr>
        <p:spPr>
          <a:xfrm>
            <a:off x="5115406" y="4656229"/>
            <a:ext cx="2149" cy="33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Flowchart: Process 62"/>
          <p:cNvSpPr/>
          <p:nvPr/>
        </p:nvSpPr>
        <p:spPr>
          <a:xfrm>
            <a:off x="4627872" y="4994661"/>
            <a:ext cx="979365" cy="514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t>Package Check with Bandit</a:t>
            </a:r>
            <a:endParaRPr lang="en-GB" sz="600" dirty="0"/>
          </a:p>
        </p:txBody>
      </p:sp>
      <p:sp>
        <p:nvSpPr>
          <p:cNvPr id="66" name="Diamond 65"/>
          <p:cNvSpPr/>
          <p:nvPr/>
        </p:nvSpPr>
        <p:spPr>
          <a:xfrm>
            <a:off x="4661462" y="5847098"/>
            <a:ext cx="907887" cy="78553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t>Errors?</a:t>
            </a:r>
            <a:endParaRPr lang="en-GB" sz="700" dirty="0"/>
          </a:p>
        </p:txBody>
      </p:sp>
      <p:cxnSp>
        <p:nvCxnSpPr>
          <p:cNvPr id="67" name="Straight Arrow Connector 66"/>
          <p:cNvCxnSpPr/>
          <p:nvPr/>
        </p:nvCxnSpPr>
        <p:spPr>
          <a:xfrm flipH="1">
            <a:off x="5117554" y="5508666"/>
            <a:ext cx="2149" cy="33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6" idx="2"/>
            <a:endCxn id="69" idx="0"/>
          </p:cNvCxnSpPr>
          <p:nvPr/>
        </p:nvCxnSpPr>
        <p:spPr>
          <a:xfrm>
            <a:off x="5115406" y="6632629"/>
            <a:ext cx="2126" cy="475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Flowchart: Connector 68"/>
          <p:cNvSpPr/>
          <p:nvPr/>
        </p:nvSpPr>
        <p:spPr>
          <a:xfrm>
            <a:off x="4970048" y="7108444"/>
            <a:ext cx="294968" cy="3097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t>
            </a:r>
            <a:endParaRPr lang="en-GB" dirty="0"/>
          </a:p>
        </p:txBody>
      </p:sp>
      <p:sp>
        <p:nvSpPr>
          <p:cNvPr id="70" name="Flowchart: Connector 69"/>
          <p:cNvSpPr/>
          <p:nvPr/>
        </p:nvSpPr>
        <p:spPr>
          <a:xfrm>
            <a:off x="6593231" y="7118611"/>
            <a:ext cx="294968" cy="3097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
            </a:r>
            <a:endParaRPr lang="en-GB" dirty="0"/>
          </a:p>
        </p:txBody>
      </p:sp>
      <p:cxnSp>
        <p:nvCxnSpPr>
          <p:cNvPr id="74" name="Straight Connector 73"/>
          <p:cNvCxnSpPr/>
          <p:nvPr/>
        </p:nvCxnSpPr>
        <p:spPr>
          <a:xfrm>
            <a:off x="7315200" y="1242977"/>
            <a:ext cx="21127" cy="6365493"/>
          </a:xfrm>
          <a:prstGeom prst="line">
            <a:avLst/>
          </a:prstGeom>
        </p:spPr>
        <p:style>
          <a:lnRef idx="3">
            <a:schemeClr val="accent4"/>
          </a:lnRef>
          <a:fillRef idx="0">
            <a:schemeClr val="accent4"/>
          </a:fillRef>
          <a:effectRef idx="2">
            <a:schemeClr val="accent4"/>
          </a:effectRef>
          <a:fontRef idx="minor">
            <a:schemeClr val="tx1"/>
          </a:fontRef>
        </p:style>
      </p:cxnSp>
      <p:cxnSp>
        <p:nvCxnSpPr>
          <p:cNvPr id="80" name="Straight Arrow Connector 79"/>
          <p:cNvCxnSpPr>
            <a:stCxn id="21" idx="3"/>
          </p:cNvCxnSpPr>
          <p:nvPr/>
        </p:nvCxnSpPr>
        <p:spPr>
          <a:xfrm flipV="1">
            <a:off x="1937693" y="5413084"/>
            <a:ext cx="1331632" cy="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50" idx="4"/>
            <a:endCxn id="70" idx="0"/>
          </p:cNvCxnSpPr>
          <p:nvPr/>
        </p:nvCxnSpPr>
        <p:spPr>
          <a:xfrm rot="5400000">
            <a:off x="3980729" y="4358623"/>
            <a:ext cx="551997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51" idx="3"/>
          </p:cNvCxnSpPr>
          <p:nvPr/>
        </p:nvCxnSpPr>
        <p:spPr>
          <a:xfrm flipV="1">
            <a:off x="5569349" y="2341726"/>
            <a:ext cx="11713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0" idx="3"/>
          </p:cNvCxnSpPr>
          <p:nvPr/>
        </p:nvCxnSpPr>
        <p:spPr>
          <a:xfrm flipV="1">
            <a:off x="5569349" y="4263463"/>
            <a:ext cx="11713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p:cNvCxnSpPr>
            <a:stCxn id="66" idx="3"/>
          </p:cNvCxnSpPr>
          <p:nvPr/>
        </p:nvCxnSpPr>
        <p:spPr>
          <a:xfrm flipV="1">
            <a:off x="5569349" y="6239863"/>
            <a:ext cx="117136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Flowchart: Connector 89"/>
          <p:cNvSpPr/>
          <p:nvPr/>
        </p:nvSpPr>
        <p:spPr>
          <a:xfrm>
            <a:off x="8314958" y="1287798"/>
            <a:ext cx="294968" cy="3097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t>
            </a:r>
            <a:endParaRPr lang="en-GB" dirty="0"/>
          </a:p>
        </p:txBody>
      </p:sp>
      <p:sp>
        <p:nvSpPr>
          <p:cNvPr id="91" name="Flowchart: Connector 90"/>
          <p:cNvSpPr/>
          <p:nvPr/>
        </p:nvSpPr>
        <p:spPr>
          <a:xfrm>
            <a:off x="9938141" y="1297965"/>
            <a:ext cx="294968" cy="3097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
            </a:r>
            <a:endParaRPr lang="en-GB" dirty="0"/>
          </a:p>
        </p:txBody>
      </p:sp>
      <p:cxnSp>
        <p:nvCxnSpPr>
          <p:cNvPr id="92" name="Straight Arrow Connector 91"/>
          <p:cNvCxnSpPr>
            <a:endCxn id="93" idx="0"/>
          </p:cNvCxnSpPr>
          <p:nvPr/>
        </p:nvCxnSpPr>
        <p:spPr>
          <a:xfrm>
            <a:off x="8475623" y="1555866"/>
            <a:ext cx="2149" cy="33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Flowchart: Process 92"/>
          <p:cNvSpPr/>
          <p:nvPr/>
        </p:nvSpPr>
        <p:spPr>
          <a:xfrm>
            <a:off x="7988089" y="1894298"/>
            <a:ext cx="979365" cy="514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t>Security check with Safety</a:t>
            </a:r>
            <a:endParaRPr lang="en-GB" sz="600" dirty="0"/>
          </a:p>
        </p:txBody>
      </p:sp>
      <p:sp>
        <p:nvSpPr>
          <p:cNvPr id="94" name="Diamond 93"/>
          <p:cNvSpPr/>
          <p:nvPr/>
        </p:nvSpPr>
        <p:spPr>
          <a:xfrm>
            <a:off x="8021679" y="2746735"/>
            <a:ext cx="907887" cy="78553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t>Errors?</a:t>
            </a:r>
            <a:endParaRPr lang="en-GB" sz="700" dirty="0"/>
          </a:p>
        </p:txBody>
      </p:sp>
      <p:cxnSp>
        <p:nvCxnSpPr>
          <p:cNvPr id="95" name="Straight Arrow Connector 94"/>
          <p:cNvCxnSpPr/>
          <p:nvPr/>
        </p:nvCxnSpPr>
        <p:spPr>
          <a:xfrm flipH="1">
            <a:off x="8477771" y="2408303"/>
            <a:ext cx="2149" cy="33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94" idx="2"/>
          </p:cNvCxnSpPr>
          <p:nvPr/>
        </p:nvCxnSpPr>
        <p:spPr>
          <a:xfrm>
            <a:off x="8475623" y="3532266"/>
            <a:ext cx="2126" cy="475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endCxn id="98" idx="0"/>
          </p:cNvCxnSpPr>
          <p:nvPr/>
        </p:nvCxnSpPr>
        <p:spPr>
          <a:xfrm>
            <a:off x="8475623" y="3667861"/>
            <a:ext cx="2149" cy="33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Flowchart: Process 97"/>
          <p:cNvSpPr/>
          <p:nvPr/>
        </p:nvSpPr>
        <p:spPr>
          <a:xfrm>
            <a:off x="7988089" y="4006293"/>
            <a:ext cx="979365" cy="514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t>Unit Test the Function</a:t>
            </a:r>
            <a:endParaRPr lang="en-GB" sz="600" dirty="0"/>
          </a:p>
        </p:txBody>
      </p:sp>
      <p:sp>
        <p:nvSpPr>
          <p:cNvPr id="99" name="Diamond 98"/>
          <p:cNvSpPr/>
          <p:nvPr/>
        </p:nvSpPr>
        <p:spPr>
          <a:xfrm>
            <a:off x="8021679" y="4858730"/>
            <a:ext cx="907887" cy="78553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t>Errors?</a:t>
            </a:r>
            <a:endParaRPr lang="en-GB" sz="700" dirty="0"/>
          </a:p>
        </p:txBody>
      </p:sp>
      <p:cxnSp>
        <p:nvCxnSpPr>
          <p:cNvPr id="100" name="Straight Arrow Connector 99"/>
          <p:cNvCxnSpPr/>
          <p:nvPr/>
        </p:nvCxnSpPr>
        <p:spPr>
          <a:xfrm flipH="1">
            <a:off x="8477771" y="4520298"/>
            <a:ext cx="2149" cy="33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9" idx="2"/>
          </p:cNvCxnSpPr>
          <p:nvPr/>
        </p:nvCxnSpPr>
        <p:spPr>
          <a:xfrm>
            <a:off x="8475623" y="5644261"/>
            <a:ext cx="2126" cy="475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Flowchart: Process 101"/>
          <p:cNvSpPr/>
          <p:nvPr/>
        </p:nvSpPr>
        <p:spPr>
          <a:xfrm>
            <a:off x="7985939" y="6118624"/>
            <a:ext cx="979365" cy="514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t>Move onto next  Job</a:t>
            </a:r>
            <a:endParaRPr lang="en-GB" sz="600" dirty="0"/>
          </a:p>
        </p:txBody>
      </p:sp>
      <p:sp>
        <p:nvSpPr>
          <p:cNvPr id="103" name="Flowchart: Terminator 102"/>
          <p:cNvSpPr/>
          <p:nvPr/>
        </p:nvSpPr>
        <p:spPr>
          <a:xfrm>
            <a:off x="8705948" y="6961557"/>
            <a:ext cx="1172497" cy="314107"/>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End</a:t>
            </a:r>
            <a:endParaRPr lang="en-GB" dirty="0"/>
          </a:p>
        </p:txBody>
      </p:sp>
      <p:cxnSp>
        <p:nvCxnSpPr>
          <p:cNvPr id="105" name="Straight Arrow Connector 104"/>
          <p:cNvCxnSpPr>
            <a:stCxn id="91" idx="4"/>
          </p:cNvCxnSpPr>
          <p:nvPr/>
        </p:nvCxnSpPr>
        <p:spPr>
          <a:xfrm>
            <a:off x="10085625" y="1607681"/>
            <a:ext cx="0" cy="4510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Flowchart: Process 105"/>
          <p:cNvSpPr/>
          <p:nvPr/>
        </p:nvSpPr>
        <p:spPr>
          <a:xfrm>
            <a:off x="9595942" y="6118624"/>
            <a:ext cx="979365" cy="514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t>Fail with Errors</a:t>
            </a:r>
            <a:endParaRPr lang="en-GB" sz="600" dirty="0"/>
          </a:p>
        </p:txBody>
      </p:sp>
      <p:cxnSp>
        <p:nvCxnSpPr>
          <p:cNvPr id="108" name="Elbow Connector 107"/>
          <p:cNvCxnSpPr>
            <a:stCxn id="102" idx="2"/>
            <a:endCxn id="103" idx="1"/>
          </p:cNvCxnSpPr>
          <p:nvPr/>
        </p:nvCxnSpPr>
        <p:spPr>
          <a:xfrm rot="16200000" flipH="1">
            <a:off x="8347794" y="6760457"/>
            <a:ext cx="485982" cy="2303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p:cNvCxnSpPr>
            <a:stCxn id="106" idx="2"/>
            <a:endCxn id="103" idx="3"/>
          </p:cNvCxnSpPr>
          <p:nvPr/>
        </p:nvCxnSpPr>
        <p:spPr>
          <a:xfrm rot="5400000">
            <a:off x="9739044" y="6772030"/>
            <a:ext cx="485982" cy="2071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2167307" y="2145232"/>
            <a:ext cx="368710" cy="215444"/>
          </a:xfrm>
          <a:prstGeom prst="rect">
            <a:avLst/>
          </a:prstGeom>
          <a:noFill/>
        </p:spPr>
        <p:txBody>
          <a:bodyPr wrap="square" rtlCol="0">
            <a:spAutoFit/>
          </a:bodyPr>
          <a:lstStyle/>
          <a:p>
            <a:r>
              <a:rPr lang="en-GB" sz="800" dirty="0" smtClean="0"/>
              <a:t>Yes</a:t>
            </a:r>
            <a:endParaRPr lang="en-GB" sz="800" dirty="0"/>
          </a:p>
        </p:txBody>
      </p:sp>
      <p:sp>
        <p:nvSpPr>
          <p:cNvPr id="112" name="TextBox 111"/>
          <p:cNvSpPr txBox="1"/>
          <p:nvPr/>
        </p:nvSpPr>
        <p:spPr>
          <a:xfrm>
            <a:off x="2351662" y="5202072"/>
            <a:ext cx="368710" cy="215444"/>
          </a:xfrm>
          <a:prstGeom prst="rect">
            <a:avLst/>
          </a:prstGeom>
          <a:noFill/>
        </p:spPr>
        <p:txBody>
          <a:bodyPr wrap="square" rtlCol="0">
            <a:spAutoFit/>
          </a:bodyPr>
          <a:lstStyle/>
          <a:p>
            <a:r>
              <a:rPr lang="en-GB" sz="800" dirty="0" smtClean="0"/>
              <a:t>Yes</a:t>
            </a:r>
            <a:endParaRPr lang="en-GB" sz="800" dirty="0"/>
          </a:p>
        </p:txBody>
      </p:sp>
      <p:sp>
        <p:nvSpPr>
          <p:cNvPr id="113" name="TextBox 112"/>
          <p:cNvSpPr txBox="1"/>
          <p:nvPr/>
        </p:nvSpPr>
        <p:spPr>
          <a:xfrm>
            <a:off x="5896147" y="2126282"/>
            <a:ext cx="368710" cy="215444"/>
          </a:xfrm>
          <a:prstGeom prst="rect">
            <a:avLst/>
          </a:prstGeom>
          <a:noFill/>
        </p:spPr>
        <p:txBody>
          <a:bodyPr wrap="square" rtlCol="0">
            <a:spAutoFit/>
          </a:bodyPr>
          <a:lstStyle/>
          <a:p>
            <a:r>
              <a:rPr lang="en-GB" sz="800" dirty="0" smtClean="0"/>
              <a:t>Yes</a:t>
            </a:r>
            <a:endParaRPr lang="en-GB" sz="800" dirty="0"/>
          </a:p>
        </p:txBody>
      </p:sp>
      <p:sp>
        <p:nvSpPr>
          <p:cNvPr id="114" name="TextBox 113"/>
          <p:cNvSpPr txBox="1"/>
          <p:nvPr/>
        </p:nvSpPr>
        <p:spPr>
          <a:xfrm>
            <a:off x="5940288" y="4044909"/>
            <a:ext cx="368710" cy="215444"/>
          </a:xfrm>
          <a:prstGeom prst="rect">
            <a:avLst/>
          </a:prstGeom>
          <a:noFill/>
        </p:spPr>
        <p:txBody>
          <a:bodyPr wrap="square" rtlCol="0">
            <a:spAutoFit/>
          </a:bodyPr>
          <a:lstStyle/>
          <a:p>
            <a:r>
              <a:rPr lang="en-GB" sz="800" dirty="0" smtClean="0"/>
              <a:t>Yes</a:t>
            </a:r>
            <a:endParaRPr lang="en-GB" sz="800" dirty="0"/>
          </a:p>
        </p:txBody>
      </p:sp>
      <p:sp>
        <p:nvSpPr>
          <p:cNvPr id="115" name="TextBox 114"/>
          <p:cNvSpPr txBox="1"/>
          <p:nvPr/>
        </p:nvSpPr>
        <p:spPr>
          <a:xfrm>
            <a:off x="5970677" y="6044751"/>
            <a:ext cx="368710" cy="215444"/>
          </a:xfrm>
          <a:prstGeom prst="rect">
            <a:avLst/>
          </a:prstGeom>
          <a:noFill/>
        </p:spPr>
        <p:txBody>
          <a:bodyPr wrap="square" rtlCol="0">
            <a:spAutoFit/>
          </a:bodyPr>
          <a:lstStyle/>
          <a:p>
            <a:r>
              <a:rPr lang="en-GB" sz="800" dirty="0" smtClean="0"/>
              <a:t>Yes</a:t>
            </a:r>
            <a:endParaRPr lang="en-GB" sz="800" dirty="0"/>
          </a:p>
        </p:txBody>
      </p:sp>
      <p:sp>
        <p:nvSpPr>
          <p:cNvPr id="116" name="TextBox 115"/>
          <p:cNvSpPr txBox="1"/>
          <p:nvPr/>
        </p:nvSpPr>
        <p:spPr>
          <a:xfrm>
            <a:off x="9393183" y="2924056"/>
            <a:ext cx="368710" cy="215444"/>
          </a:xfrm>
          <a:prstGeom prst="rect">
            <a:avLst/>
          </a:prstGeom>
          <a:noFill/>
        </p:spPr>
        <p:txBody>
          <a:bodyPr wrap="square" rtlCol="0">
            <a:spAutoFit/>
          </a:bodyPr>
          <a:lstStyle/>
          <a:p>
            <a:r>
              <a:rPr lang="en-GB" sz="800" dirty="0" smtClean="0"/>
              <a:t>Yes</a:t>
            </a:r>
            <a:endParaRPr lang="en-GB" sz="800" dirty="0"/>
          </a:p>
        </p:txBody>
      </p:sp>
      <p:cxnSp>
        <p:nvCxnSpPr>
          <p:cNvPr id="118" name="Straight Arrow Connector 117"/>
          <p:cNvCxnSpPr>
            <a:stCxn id="94" idx="3"/>
          </p:cNvCxnSpPr>
          <p:nvPr/>
        </p:nvCxnSpPr>
        <p:spPr>
          <a:xfrm flipV="1">
            <a:off x="8929566" y="3139500"/>
            <a:ext cx="11560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99" idx="3"/>
          </p:cNvCxnSpPr>
          <p:nvPr/>
        </p:nvCxnSpPr>
        <p:spPr>
          <a:xfrm flipV="1">
            <a:off x="8929566" y="5251495"/>
            <a:ext cx="11560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9411587" y="5048150"/>
            <a:ext cx="368710" cy="215444"/>
          </a:xfrm>
          <a:prstGeom prst="rect">
            <a:avLst/>
          </a:prstGeom>
          <a:noFill/>
        </p:spPr>
        <p:txBody>
          <a:bodyPr wrap="square" rtlCol="0">
            <a:spAutoFit/>
          </a:bodyPr>
          <a:lstStyle/>
          <a:p>
            <a:r>
              <a:rPr lang="en-GB" sz="800" dirty="0" smtClean="0"/>
              <a:t>Yes</a:t>
            </a:r>
            <a:endParaRPr lang="en-GB" sz="800" dirty="0"/>
          </a:p>
        </p:txBody>
      </p:sp>
      <p:sp>
        <p:nvSpPr>
          <p:cNvPr id="122" name="TextBox 121"/>
          <p:cNvSpPr txBox="1"/>
          <p:nvPr/>
        </p:nvSpPr>
        <p:spPr>
          <a:xfrm>
            <a:off x="5104442" y="2770628"/>
            <a:ext cx="368710" cy="215444"/>
          </a:xfrm>
          <a:prstGeom prst="rect">
            <a:avLst/>
          </a:prstGeom>
          <a:noFill/>
        </p:spPr>
        <p:txBody>
          <a:bodyPr wrap="square" rtlCol="0">
            <a:spAutoFit/>
          </a:bodyPr>
          <a:lstStyle/>
          <a:p>
            <a:r>
              <a:rPr lang="en-GB" sz="800" dirty="0" smtClean="0"/>
              <a:t>No</a:t>
            </a:r>
            <a:endParaRPr lang="en-GB" sz="800" dirty="0"/>
          </a:p>
        </p:txBody>
      </p:sp>
      <p:sp>
        <p:nvSpPr>
          <p:cNvPr id="123" name="TextBox 122"/>
          <p:cNvSpPr txBox="1"/>
          <p:nvPr/>
        </p:nvSpPr>
        <p:spPr>
          <a:xfrm>
            <a:off x="1460564" y="5903180"/>
            <a:ext cx="368710" cy="215444"/>
          </a:xfrm>
          <a:prstGeom prst="rect">
            <a:avLst/>
          </a:prstGeom>
          <a:noFill/>
        </p:spPr>
        <p:txBody>
          <a:bodyPr wrap="square" rtlCol="0">
            <a:spAutoFit/>
          </a:bodyPr>
          <a:lstStyle/>
          <a:p>
            <a:r>
              <a:rPr lang="en-GB" sz="800" dirty="0" smtClean="0"/>
              <a:t>No</a:t>
            </a:r>
            <a:endParaRPr lang="en-GB" sz="800" dirty="0"/>
          </a:p>
        </p:txBody>
      </p:sp>
      <p:sp>
        <p:nvSpPr>
          <p:cNvPr id="124" name="TextBox 123"/>
          <p:cNvSpPr txBox="1"/>
          <p:nvPr/>
        </p:nvSpPr>
        <p:spPr>
          <a:xfrm>
            <a:off x="1489212" y="2897616"/>
            <a:ext cx="368710" cy="215444"/>
          </a:xfrm>
          <a:prstGeom prst="rect">
            <a:avLst/>
          </a:prstGeom>
          <a:noFill/>
        </p:spPr>
        <p:txBody>
          <a:bodyPr wrap="square" rtlCol="0">
            <a:spAutoFit/>
          </a:bodyPr>
          <a:lstStyle/>
          <a:p>
            <a:r>
              <a:rPr lang="en-GB" sz="800" dirty="0" smtClean="0"/>
              <a:t>No</a:t>
            </a:r>
            <a:endParaRPr lang="en-GB" sz="800" dirty="0"/>
          </a:p>
        </p:txBody>
      </p:sp>
      <p:sp>
        <p:nvSpPr>
          <p:cNvPr id="125" name="TextBox 124"/>
          <p:cNvSpPr txBox="1"/>
          <p:nvPr/>
        </p:nvSpPr>
        <p:spPr>
          <a:xfrm>
            <a:off x="5142519" y="4689514"/>
            <a:ext cx="368710" cy="215444"/>
          </a:xfrm>
          <a:prstGeom prst="rect">
            <a:avLst/>
          </a:prstGeom>
          <a:noFill/>
        </p:spPr>
        <p:txBody>
          <a:bodyPr wrap="square" rtlCol="0">
            <a:spAutoFit/>
          </a:bodyPr>
          <a:lstStyle/>
          <a:p>
            <a:r>
              <a:rPr lang="en-GB" sz="800" dirty="0" smtClean="0"/>
              <a:t>No</a:t>
            </a:r>
            <a:endParaRPr lang="en-GB" sz="800" dirty="0"/>
          </a:p>
        </p:txBody>
      </p:sp>
      <p:sp>
        <p:nvSpPr>
          <p:cNvPr id="126" name="TextBox 125"/>
          <p:cNvSpPr txBox="1"/>
          <p:nvPr/>
        </p:nvSpPr>
        <p:spPr>
          <a:xfrm>
            <a:off x="5130941" y="6743918"/>
            <a:ext cx="368710" cy="215444"/>
          </a:xfrm>
          <a:prstGeom prst="rect">
            <a:avLst/>
          </a:prstGeom>
          <a:noFill/>
        </p:spPr>
        <p:txBody>
          <a:bodyPr wrap="square" rtlCol="0">
            <a:spAutoFit/>
          </a:bodyPr>
          <a:lstStyle/>
          <a:p>
            <a:r>
              <a:rPr lang="en-GB" sz="800" dirty="0" smtClean="0"/>
              <a:t>No</a:t>
            </a:r>
            <a:endParaRPr lang="en-GB" sz="800" dirty="0"/>
          </a:p>
        </p:txBody>
      </p:sp>
      <p:sp>
        <p:nvSpPr>
          <p:cNvPr id="127" name="TextBox 126"/>
          <p:cNvSpPr txBox="1"/>
          <p:nvPr/>
        </p:nvSpPr>
        <p:spPr>
          <a:xfrm>
            <a:off x="8462442" y="3647640"/>
            <a:ext cx="368710" cy="215444"/>
          </a:xfrm>
          <a:prstGeom prst="rect">
            <a:avLst/>
          </a:prstGeom>
          <a:noFill/>
        </p:spPr>
        <p:txBody>
          <a:bodyPr wrap="square" rtlCol="0">
            <a:spAutoFit/>
          </a:bodyPr>
          <a:lstStyle/>
          <a:p>
            <a:r>
              <a:rPr lang="en-GB" sz="800" dirty="0" smtClean="0"/>
              <a:t>No</a:t>
            </a:r>
            <a:endParaRPr lang="en-GB" sz="800" dirty="0"/>
          </a:p>
        </p:txBody>
      </p:sp>
      <p:sp>
        <p:nvSpPr>
          <p:cNvPr id="128" name="TextBox 127"/>
          <p:cNvSpPr txBox="1"/>
          <p:nvPr/>
        </p:nvSpPr>
        <p:spPr>
          <a:xfrm>
            <a:off x="8470983" y="5734910"/>
            <a:ext cx="368710" cy="215444"/>
          </a:xfrm>
          <a:prstGeom prst="rect">
            <a:avLst/>
          </a:prstGeom>
          <a:noFill/>
        </p:spPr>
        <p:txBody>
          <a:bodyPr wrap="square" rtlCol="0">
            <a:spAutoFit/>
          </a:bodyPr>
          <a:lstStyle/>
          <a:p>
            <a:r>
              <a:rPr lang="en-GB" sz="800" dirty="0" smtClean="0"/>
              <a:t>No</a:t>
            </a:r>
            <a:endParaRPr lang="en-GB" sz="800" dirty="0"/>
          </a:p>
        </p:txBody>
      </p:sp>
      <p:sp>
        <p:nvSpPr>
          <p:cNvPr id="129" name="TextBox 128"/>
          <p:cNvSpPr txBox="1"/>
          <p:nvPr/>
        </p:nvSpPr>
        <p:spPr>
          <a:xfrm>
            <a:off x="11229727" y="2116703"/>
            <a:ext cx="3127828" cy="35394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GB" dirty="0" smtClean="0"/>
              <a:t>If any of the Linting et. Al. steps return errors, the deployment will fail with an error.</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Linting is run on both the Unit test and Lambda function python files.</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Bandit is run on the Lambda function only.</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Safety is run on all python files.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2 different static code analysers used – both check for different errors. Gives more assurance doe is good quality.</a:t>
            </a:r>
            <a:endParaRPr lang="en-GB" dirty="0"/>
          </a:p>
        </p:txBody>
      </p:sp>
    </p:spTree>
    <p:extLst>
      <p:ext uri="{BB962C8B-B14F-4D97-AF65-F5344CB8AC3E}">
        <p14:creationId xmlns:p14="http://schemas.microsoft.com/office/powerpoint/2010/main" val="87953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639763"/>
            <a:ext cx="13472652" cy="1417636"/>
          </a:xfrm>
        </p:spPr>
        <p:txBody>
          <a:bodyPr/>
          <a:lstStyle/>
          <a:p>
            <a:r>
              <a:rPr lang="en-GB" dirty="0" smtClean="0"/>
              <a:t>Pipeline Overview – Job 2</a:t>
            </a:r>
            <a:r>
              <a:rPr lang="en-GB" dirty="0"/>
              <a:t>: </a:t>
            </a:r>
            <a:r>
              <a:rPr lang="en-GB" dirty="0" smtClean="0"/>
              <a:t>Package and Push File to S3</a:t>
            </a:r>
            <a:endParaRPr lang="en-GB" dirty="0"/>
          </a:p>
        </p:txBody>
      </p:sp>
      <p:sp>
        <p:nvSpPr>
          <p:cNvPr id="15" name="Flowchart: Terminator 14"/>
          <p:cNvSpPr/>
          <p:nvPr/>
        </p:nvSpPr>
        <p:spPr>
          <a:xfrm>
            <a:off x="3576483" y="1348581"/>
            <a:ext cx="927429" cy="27128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smtClean="0"/>
              <a:t>Start</a:t>
            </a:r>
            <a:endParaRPr lang="en-GB" sz="1050" dirty="0"/>
          </a:p>
        </p:txBody>
      </p:sp>
      <p:sp>
        <p:nvSpPr>
          <p:cNvPr id="16" name="Flowchart: Process 15"/>
          <p:cNvSpPr/>
          <p:nvPr/>
        </p:nvSpPr>
        <p:spPr>
          <a:xfrm>
            <a:off x="3558048" y="1991228"/>
            <a:ext cx="979365" cy="514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t>List all files in Workspace</a:t>
            </a:r>
            <a:endParaRPr lang="en-GB" sz="600" dirty="0"/>
          </a:p>
        </p:txBody>
      </p:sp>
      <p:sp>
        <p:nvSpPr>
          <p:cNvPr id="19" name="Flowchart: Process 18"/>
          <p:cNvSpPr/>
          <p:nvPr/>
        </p:nvSpPr>
        <p:spPr>
          <a:xfrm>
            <a:off x="3554361" y="2848625"/>
            <a:ext cx="979365" cy="514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t>Make artifacts directory</a:t>
            </a:r>
            <a:endParaRPr lang="en-GB" sz="600" dirty="0"/>
          </a:p>
        </p:txBody>
      </p:sp>
      <p:sp>
        <p:nvSpPr>
          <p:cNvPr id="20" name="Flowchart: Process 19"/>
          <p:cNvSpPr/>
          <p:nvPr/>
        </p:nvSpPr>
        <p:spPr>
          <a:xfrm>
            <a:off x="3555061" y="3835985"/>
            <a:ext cx="979365" cy="514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t>Create the zip file from the Lambda Function</a:t>
            </a:r>
            <a:endParaRPr lang="en-GB" sz="600" dirty="0"/>
          </a:p>
        </p:txBody>
      </p:sp>
      <p:cxnSp>
        <p:nvCxnSpPr>
          <p:cNvPr id="25" name="Straight Arrow Connector 24"/>
          <p:cNvCxnSpPr>
            <a:stCxn id="15" idx="2"/>
          </p:cNvCxnSpPr>
          <p:nvPr/>
        </p:nvCxnSpPr>
        <p:spPr>
          <a:xfrm>
            <a:off x="4040198" y="1619861"/>
            <a:ext cx="4547" cy="348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9" idx="0"/>
          </p:cNvCxnSpPr>
          <p:nvPr/>
        </p:nvCxnSpPr>
        <p:spPr>
          <a:xfrm flipH="1">
            <a:off x="4044044" y="2452677"/>
            <a:ext cx="701" cy="395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9" idx="2"/>
            <a:endCxn id="20" idx="0"/>
          </p:cNvCxnSpPr>
          <p:nvPr/>
        </p:nvCxnSpPr>
        <p:spPr>
          <a:xfrm>
            <a:off x="4044044" y="3362630"/>
            <a:ext cx="700" cy="473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0" idx="2"/>
          </p:cNvCxnSpPr>
          <p:nvPr/>
        </p:nvCxnSpPr>
        <p:spPr>
          <a:xfrm flipH="1">
            <a:off x="4042595" y="4349990"/>
            <a:ext cx="2149" cy="33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4040198" y="5009377"/>
            <a:ext cx="2397" cy="476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Flowchart: Process 39"/>
          <p:cNvSpPr/>
          <p:nvPr/>
        </p:nvSpPr>
        <p:spPr>
          <a:xfrm>
            <a:off x="3564004" y="4712467"/>
            <a:ext cx="979365" cy="514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t>Move the Zip file into the artifacts folder</a:t>
            </a:r>
            <a:endParaRPr lang="en-GB" sz="600" dirty="0"/>
          </a:p>
        </p:txBody>
      </p:sp>
      <p:cxnSp>
        <p:nvCxnSpPr>
          <p:cNvPr id="44" name="Straight Arrow Connector 43"/>
          <p:cNvCxnSpPr/>
          <p:nvPr/>
        </p:nvCxnSpPr>
        <p:spPr>
          <a:xfrm flipH="1">
            <a:off x="4040197" y="5988349"/>
            <a:ext cx="3847" cy="318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Flowchart: Process 62"/>
          <p:cNvSpPr/>
          <p:nvPr/>
        </p:nvSpPr>
        <p:spPr>
          <a:xfrm>
            <a:off x="3568407" y="5501562"/>
            <a:ext cx="979365" cy="514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t>List the files in the directory</a:t>
            </a:r>
            <a:endParaRPr lang="en-GB" sz="600" dirty="0"/>
          </a:p>
        </p:txBody>
      </p:sp>
      <p:cxnSp>
        <p:nvCxnSpPr>
          <p:cNvPr id="68" name="Straight Arrow Connector 67"/>
          <p:cNvCxnSpPr/>
          <p:nvPr/>
        </p:nvCxnSpPr>
        <p:spPr>
          <a:xfrm>
            <a:off x="4037913" y="6756445"/>
            <a:ext cx="2126" cy="475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Flowchart: Process 101"/>
          <p:cNvSpPr/>
          <p:nvPr/>
        </p:nvSpPr>
        <p:spPr>
          <a:xfrm>
            <a:off x="3563302" y="6318309"/>
            <a:ext cx="979365" cy="5140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t>Push the Zip file to the S3 bucket</a:t>
            </a:r>
            <a:endParaRPr lang="en-GB" sz="600" dirty="0"/>
          </a:p>
        </p:txBody>
      </p:sp>
      <p:sp>
        <p:nvSpPr>
          <p:cNvPr id="103" name="Flowchart: Terminator 102"/>
          <p:cNvSpPr/>
          <p:nvPr/>
        </p:nvSpPr>
        <p:spPr>
          <a:xfrm>
            <a:off x="3471840" y="7238620"/>
            <a:ext cx="1172497" cy="314107"/>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End</a:t>
            </a:r>
            <a:endParaRPr lang="en-GB" dirty="0"/>
          </a:p>
        </p:txBody>
      </p:sp>
      <p:sp>
        <p:nvSpPr>
          <p:cNvPr id="129" name="TextBox 128"/>
          <p:cNvSpPr txBox="1"/>
          <p:nvPr/>
        </p:nvSpPr>
        <p:spPr>
          <a:xfrm>
            <a:off x="5309419" y="1991228"/>
            <a:ext cx="4586747" cy="206210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GB" sz="1600" dirty="0" smtClean="0"/>
              <a:t>This job is a series of steps to organise and show the files.  </a:t>
            </a:r>
          </a:p>
          <a:p>
            <a:pPr marL="285750" indent="-285750">
              <a:buFont typeface="Arial" panose="020B0604020202020204" pitchFamily="34" charset="0"/>
              <a:buChar char="•"/>
            </a:pPr>
            <a:endParaRPr lang="en-GB" sz="1600" dirty="0" smtClean="0"/>
          </a:p>
          <a:p>
            <a:pPr marL="285750" indent="-285750">
              <a:buFont typeface="Arial" panose="020B0604020202020204" pitchFamily="34" charset="0"/>
              <a:buChar char="•"/>
            </a:pPr>
            <a:r>
              <a:rPr lang="en-GB" sz="1600" dirty="0" smtClean="0"/>
              <a:t>AWS access and bucket names are provided via GitHub Secrets</a:t>
            </a:r>
          </a:p>
          <a:p>
            <a:pPr marL="285750" indent="-285750">
              <a:buFont typeface="Arial" panose="020B0604020202020204" pitchFamily="34" charset="0"/>
              <a:buChar char="•"/>
            </a:pPr>
            <a:endParaRPr lang="en-GB" sz="1600" dirty="0" smtClean="0"/>
          </a:p>
          <a:p>
            <a:pPr marL="285750" indent="-285750">
              <a:buFont typeface="Arial" panose="020B0604020202020204" pitchFamily="34" charset="0"/>
              <a:buChar char="•"/>
            </a:pPr>
            <a:r>
              <a:rPr lang="en-GB" sz="1600" dirty="0" smtClean="0"/>
              <a:t>Both jobs use Ubuntu-latest as the default container operating system.</a:t>
            </a:r>
            <a:endParaRPr lang="en-GB" sz="1600" dirty="0"/>
          </a:p>
        </p:txBody>
      </p:sp>
    </p:spTree>
    <p:extLst>
      <p:ext uri="{BB962C8B-B14F-4D97-AF65-F5344CB8AC3E}">
        <p14:creationId xmlns:p14="http://schemas.microsoft.com/office/powerpoint/2010/main" val="239850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47"/>
          <p:cNvSpPr txBox="1">
            <a:spLocks noGrp="1"/>
          </p:cNvSpPr>
          <p:nvPr>
            <p:ph type="ctrTitle"/>
          </p:nvPr>
        </p:nvSpPr>
        <p:spPr>
          <a:xfrm>
            <a:off x="685800" y="2781300"/>
            <a:ext cx="8442957" cy="254508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accent3"/>
              </a:buClr>
              <a:buSzPts val="6000"/>
              <a:buFont typeface="Arial"/>
              <a:buNone/>
            </a:pPr>
            <a:r>
              <a:rPr lang="en-US" dirty="0" smtClean="0"/>
              <a:t>Cloudwatch</a:t>
            </a:r>
            <a:endParaRPr dirty="0"/>
          </a:p>
        </p:txBody>
      </p:sp>
      <p:sp>
        <p:nvSpPr>
          <p:cNvPr id="973" name="Google Shape;973;p47"/>
          <p:cNvSpPr txBox="1">
            <a:spLocks noGrp="1"/>
          </p:cNvSpPr>
          <p:nvPr>
            <p:ph type="subTitle" idx="1"/>
          </p:nvPr>
        </p:nvSpPr>
        <p:spPr>
          <a:xfrm>
            <a:off x="685800" y="5494020"/>
            <a:ext cx="8442957" cy="914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800"/>
              <a:buFont typeface="Arial"/>
              <a:buNone/>
            </a:pPr>
            <a:r>
              <a:rPr lang="en-US" dirty="0" smtClean="0"/>
              <a:t>Using Cloudwatch to Monitor Metrics and Alarms</a:t>
            </a:r>
            <a:endParaRPr dirty="0"/>
          </a:p>
        </p:txBody>
      </p:sp>
    </p:spTree>
    <p:extLst>
      <p:ext uri="{BB962C8B-B14F-4D97-AF65-F5344CB8AC3E}">
        <p14:creationId xmlns:p14="http://schemas.microsoft.com/office/powerpoint/2010/main" val="758509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DXC">
  <a:themeElements>
    <a:clrScheme name="DXC Refreshed Palette">
      <a:dk1>
        <a:srgbClr val="000000"/>
      </a:dk1>
      <a:lt1>
        <a:srgbClr val="FFFFFF"/>
      </a:lt1>
      <a:dk2>
        <a:srgbClr val="28AEE4"/>
      </a:dk2>
      <a:lt2>
        <a:srgbClr val="F7CF2B"/>
      </a:lt2>
      <a:accent1>
        <a:srgbClr val="6F2C91"/>
      </a:accent1>
      <a:accent2>
        <a:srgbClr val="1870B9"/>
      </a:accent2>
      <a:accent3>
        <a:srgbClr val="666666"/>
      </a:accent3>
      <a:accent4>
        <a:srgbClr val="D9D9D9"/>
      </a:accent4>
      <a:accent5>
        <a:srgbClr val="97BE35"/>
      </a:accent5>
      <a:accent6>
        <a:srgbClr val="F38F20"/>
      </a:accent6>
      <a:hlink>
        <a:srgbClr val="000000"/>
      </a:hlink>
      <a:folHlink>
        <a:srgbClr val="6666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1249</TotalTime>
  <Words>1593</Words>
  <Application>Microsoft Office PowerPoint</Application>
  <PresentationFormat>Custom</PresentationFormat>
  <Paragraphs>211</Paragraphs>
  <Slides>15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DXC</vt:lpstr>
      <vt:lpstr>CI/CD Pipeline  and  Cloudwatch Dashboards</vt:lpstr>
      <vt:lpstr>Agenda</vt:lpstr>
      <vt:lpstr>CI/CD to Enable DevOps</vt:lpstr>
      <vt:lpstr>How Does CI/CD Enable DevOps</vt:lpstr>
      <vt:lpstr>CI/CD Pipeline</vt:lpstr>
      <vt:lpstr>Discussion of Pipeline</vt:lpstr>
      <vt:lpstr>Pipeline Overview – Job 1: Function Analysis</vt:lpstr>
      <vt:lpstr>Pipeline Overview – Job 2: Package and Push File to S3</vt:lpstr>
      <vt:lpstr>Cloudwatch</vt:lpstr>
      <vt:lpstr>Metric Choices</vt:lpstr>
      <vt:lpstr>Alarm Choices</vt:lpstr>
      <vt:lpstr>Lessons Learned </vt:lpstr>
      <vt:lpstr>Lessons Learned</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DXC/BAE Onboarding Tracking Tool</dc:title>
  <dc:creator>Paj</dc:creator>
  <cp:lastModifiedBy>Windows User</cp:lastModifiedBy>
  <cp:revision>141</cp:revision>
  <dcterms:modified xsi:type="dcterms:W3CDTF">2021-07-29T15:22:54Z</dcterms:modified>
</cp:coreProperties>
</file>