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2" r:id="rId1"/>
  </p:sldMasterIdLst>
  <p:notesMasterIdLst>
    <p:notesMasterId r:id="rId26"/>
  </p:notesMasterIdLst>
  <p:sldIdLst>
    <p:sldId id="256" r:id="rId2"/>
    <p:sldId id="257" r:id="rId3"/>
    <p:sldId id="269" r:id="rId4"/>
    <p:sldId id="260" r:id="rId5"/>
    <p:sldId id="261" r:id="rId6"/>
    <p:sldId id="263" r:id="rId7"/>
    <p:sldId id="258" r:id="rId8"/>
    <p:sldId id="265" r:id="rId9"/>
    <p:sldId id="270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71" r:id="rId19"/>
    <p:sldId id="284" r:id="rId20"/>
    <p:sldId id="281" r:id="rId21"/>
    <p:sldId id="282" r:id="rId22"/>
    <p:sldId id="272" r:id="rId23"/>
    <p:sldId id="283" r:id="rId24"/>
    <p:sldId id="268" r:id="rId25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ijun Yang (Wicresoft North America Ltd)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68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4B2A63C4-0779-4E57-AECA-995F6D6622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BD4873D9-3199-4822-AA18-F996985265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fld id="{BA22CF4B-E7B7-40FD-939C-F6C3D1704E9B}" type="datetimeFigureOut">
              <a:rPr lang="zh-CN" altLang="en-US"/>
              <a:pPr>
                <a:defRPr/>
              </a:pPr>
              <a:t>2019/3/15</a:t>
            </a:fld>
            <a:endParaRPr lang="en-US" altLang="zh-CN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xmlns="" id="{A0818C00-1FB7-419E-A3A4-4F87512A0B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xmlns="" id="{5729CDB8-8B79-4BED-A278-92883E69B4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xmlns="" id="{F10C185E-986C-4574-8B6D-E1FEA14A2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FF130B-614F-4B6D-8297-F27EA6EB97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87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8482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Raw,vhd,vmdk,VDI,ISO,QCOW2,aki,ari,ami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FF130B-614F-4B6D-8297-F27EA6EB97F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145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网络上规划了三个网络：</a:t>
            </a:r>
            <a:endParaRPr lang="en-US" sz="1200" kern="120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Management Network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：用于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OpenStack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内部管理用，比如各服务之间通信。</a:t>
            </a:r>
            <a:endParaRPr lang="en-US" sz="1200" kern="120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pPr lvl="0"/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这里使用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eth0        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VM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（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Tenant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）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Network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：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OpenStack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部署的虚拟机所使用的网络。</a:t>
            </a:r>
            <a:endParaRPr lang="en-US" sz="1200" kern="120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OpenStack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支持多租户（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Tenant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），虚机是放在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Tenant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下的，所以叫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Tenant Network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。</a:t>
            </a:r>
            <a:endParaRPr lang="en-US" sz="1200" kern="120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pPr lvl="0"/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这里使用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eth1        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External Network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：一般来说，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Tenant Network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是内部私有网络，只用于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VM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之间通信，与其他非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VM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网络是隔离的。</a:t>
            </a:r>
            <a:endParaRPr lang="en-US" sz="1200" kern="120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pPr lvl="0"/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这里我们规划了一个外部网络（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External Network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），通过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devstak-controller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eth2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连接。</a:t>
            </a:r>
            <a:endParaRPr lang="en-US" sz="1200" kern="120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Neutron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通过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L3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服务让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VM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能够访问到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External Network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。</a:t>
            </a:r>
            <a:endParaRPr lang="en-US" sz="1200" kern="120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pPr lvl="0"/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对于公有云，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External Network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一般指的是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Internet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。</a:t>
            </a:r>
            <a:endParaRPr lang="en-US" sz="1200" kern="120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pPr lvl="0"/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对于企业私有云，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External Network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则可以是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Intranet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中的某个网络。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 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FF130B-614F-4B6D-8297-F27EA6EB97F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044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085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顺便说一下，企业云将是</a:t>
            </a:r>
            <a:r>
              <a:rPr lang="en-US" altLang="zh-CN" smtClean="0"/>
              <a:t>openstack</a:t>
            </a:r>
            <a:r>
              <a:rPr lang="zh-CN" altLang="en-US" smtClean="0"/>
              <a:t>的用武之地</a:t>
            </a:r>
          </a:p>
        </p:txBody>
      </p:sp>
    </p:spTree>
    <p:extLst>
      <p:ext uri="{BB962C8B-B14F-4D97-AF65-F5344CB8AC3E}">
        <p14:creationId xmlns:p14="http://schemas.microsoft.com/office/powerpoint/2010/main" val="289794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</a:t>
            </a:r>
            <a:r>
              <a:rPr lang="en-US" altLang="zh-CN" smtClean="0"/>
              <a:t>IaaS</a:t>
            </a:r>
            <a:r>
              <a:rPr lang="zh-CN" altLang="en-US" smtClean="0"/>
              <a:t>：基础设施即服务：用户通过网络获取虚机、存储、网络，然后用户根据自己的需求操作获取的资源</a:t>
            </a:r>
            <a:endParaRPr lang="en-US" altLang="zh-CN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二、</a:t>
            </a:r>
            <a:r>
              <a:rPr lang="en-US" altLang="zh-CN" smtClean="0"/>
              <a:t>PaaS</a:t>
            </a:r>
            <a:r>
              <a:rPr lang="zh-CN" altLang="en-US" smtClean="0"/>
              <a:t>：平台即服务：将软件研发平台作为一种服务， 如</a:t>
            </a:r>
            <a:r>
              <a:rPr lang="en-US" altLang="zh-CN" smtClean="0"/>
              <a:t>Eclipse/Java</a:t>
            </a:r>
            <a:r>
              <a:rPr lang="zh-CN" altLang="en-US" smtClean="0"/>
              <a:t>编程平台，服务商提供编程接口</a:t>
            </a:r>
            <a:r>
              <a:rPr lang="en-US" altLang="zh-CN" smtClean="0"/>
              <a:t>/</a:t>
            </a:r>
            <a:r>
              <a:rPr lang="zh-CN" altLang="en-US" smtClean="0"/>
              <a:t>运行平台等</a:t>
            </a:r>
            <a:endParaRPr lang="en-US" altLang="zh-CN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三、</a:t>
            </a:r>
            <a:r>
              <a:rPr lang="en-US" altLang="zh-CN" smtClean="0"/>
              <a:t>SaaS</a:t>
            </a:r>
            <a:r>
              <a:rPr lang="zh-CN" altLang="en-US" smtClean="0"/>
              <a:t>：软件即服务  ：将软件作为一种服务通过网络提供给用户，如</a:t>
            </a:r>
            <a:r>
              <a:rPr lang="en-US" altLang="zh-CN" smtClean="0"/>
              <a:t>web</a:t>
            </a:r>
            <a:r>
              <a:rPr lang="zh-CN" altLang="en-US" smtClean="0"/>
              <a:t>的电子邮件、</a:t>
            </a:r>
            <a:r>
              <a:rPr lang="en-US" altLang="zh-CN" smtClean="0"/>
              <a:t>HR</a:t>
            </a:r>
            <a:r>
              <a:rPr lang="zh-CN" altLang="en-US" smtClean="0"/>
              <a:t>系统、订单管理系统、客户关系系统等。用户无需购买软件，而是向提供商租用基于</a:t>
            </a:r>
            <a:r>
              <a:rPr lang="en-US" altLang="zh-CN" smtClean="0"/>
              <a:t>web</a:t>
            </a:r>
            <a:r>
              <a:rPr lang="zh-CN" altLang="en-US" smtClean="0"/>
              <a:t>的软件，来管理企业经营活动</a:t>
            </a:r>
            <a:endParaRPr lang="en-US" altLang="zh-CN" smtClean="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FF130B-614F-4B6D-8297-F27EA6EB97F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20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进入</a:t>
            </a:r>
            <a:r>
              <a:rPr lang="en-US" altLang="zh-CN" smtClean="0"/>
              <a:t>https://www.cnblogs.com/kevingrace/p/5733508.html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0956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进入</a:t>
            </a:r>
            <a:r>
              <a:rPr lang="en-US" altLang="zh-CN" smtClean="0"/>
              <a:t>https://www.cnblogs.com/kevingrace/p/5733508.html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2487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65582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Heat</a:t>
            </a:r>
            <a:r>
              <a:rPr lang="zh-CN" altLang="en-US" smtClean="0"/>
              <a:t>为</a:t>
            </a:r>
            <a:r>
              <a:rPr lang="en-US" altLang="zh-CN" smtClean="0"/>
              <a:t>OpenStack</a:t>
            </a:r>
            <a:r>
              <a:rPr lang="zh-CN" altLang="en-US" smtClean="0"/>
              <a:t>用户提供了一种自动创建云组件（如网络、实例、存储设备等）的方法。</a:t>
            </a:r>
          </a:p>
        </p:txBody>
      </p:sp>
    </p:spTree>
    <p:extLst>
      <p:ext uri="{BB962C8B-B14F-4D97-AF65-F5344CB8AC3E}">
        <p14:creationId xmlns:p14="http://schemas.microsoft.com/office/powerpoint/2010/main" val="1106212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5346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在大规模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OpenStack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生产环境中，每类节点都分别部署在若干台物理服务器上，各司其职并互相协作。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</a:t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这样的环境具备很好的性能、伸缩性和高可用性。 </a:t>
            </a:r>
            <a:endParaRPr lang="en-US" sz="1200" kern="120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pPr lvl="0"/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在最小的实验环境中，可以将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4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类节点部署到一个物理的甚至是虚拟服务器上。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</a:t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麻雀虽小五脏俱全，通常也称为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All-in-One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部署。</a:t>
            </a:r>
            <a:endParaRPr lang="en-US" sz="1200" kern="120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在我们的实验环境中，为了使得拓扑简洁同时功能完备，我们用两个虚拟机：</a:t>
            </a:r>
            <a:endParaRPr lang="en-US" sz="1200" kern="120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FF130B-614F-4B6D-8297-F27EA6EB97F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04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4D587-DB76-48B8-9DE1-74B5BF80A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41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/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FC8A-6BC7-44B7-9201-E3AB784009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78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/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33935-25FC-4C88-B88F-22483F28B8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63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xmlns="" id="{CD8B7846-B957-4F51-9762-A02093DBC261}"/>
              </a:ext>
            </a:extLst>
          </p:cNvPr>
          <p:cNvSpPr txBox="1"/>
          <p:nvPr/>
        </p:nvSpPr>
        <p:spPr>
          <a:xfrm>
            <a:off x="673100" y="728663"/>
            <a:ext cx="601663" cy="15001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150" dirty="0"/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xmlns="" id="{32F91995-A4C4-467B-BF98-6CECBADCBFD4}"/>
              </a:ext>
            </a:extLst>
          </p:cNvPr>
          <p:cNvSpPr txBox="1"/>
          <p:nvPr/>
        </p:nvSpPr>
        <p:spPr>
          <a:xfrm>
            <a:off x="6997700" y="1960563"/>
            <a:ext cx="601663" cy="15001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15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/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/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DCFBC12A-6AD2-4C14-A978-E3F354983AE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96A18113-118F-45AD-BD7C-5937B43AAA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18FACF3F-B3BF-4FA9-9ED4-FF5218FACE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889C3-97EB-420F-81A3-6D28A11FA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22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6EB1A-9C2E-430D-AAA5-3FA28EF319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104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xmlns="" id="{70417F60-B2EC-44BE-8878-D5825AD664C5}"/>
              </a:ext>
            </a:extLst>
          </p:cNvPr>
          <p:cNvCxnSpPr/>
          <p:nvPr/>
        </p:nvCxnSpPr>
        <p:spPr>
          <a:xfrm>
            <a:off x="2794000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xmlns="" id="{FD86A559-028A-41D5-AE3F-0C3E69DE2378}"/>
              </a:ext>
            </a:extLst>
          </p:cNvPr>
          <p:cNvCxnSpPr/>
          <p:nvPr/>
        </p:nvCxnSpPr>
        <p:spPr>
          <a:xfrm>
            <a:off x="5221288" y="1600200"/>
            <a:ext cx="0" cy="297497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0A13B846-5527-4E1D-92E5-3A6875D9CE9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7DF73719-2068-4856-A044-18BBC617846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3729EC5-D60D-4516-8EBD-A5A55044E55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760C2-9C5D-4C1E-B904-C329334F48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21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xmlns="" id="{6F0E04E2-8FFB-484D-A0D6-7B12AA3DB1C5}"/>
              </a:ext>
            </a:extLst>
          </p:cNvPr>
          <p:cNvCxnSpPr/>
          <p:nvPr/>
        </p:nvCxnSpPr>
        <p:spPr>
          <a:xfrm>
            <a:off x="2794000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xmlns="" id="{2E6A0BAB-92C8-4849-88D1-E16C3A1C8269}"/>
              </a:ext>
            </a:extLst>
          </p:cNvPr>
          <p:cNvCxnSpPr/>
          <p:nvPr/>
        </p:nvCxnSpPr>
        <p:spPr>
          <a:xfrm>
            <a:off x="5221288" y="1600200"/>
            <a:ext cx="0" cy="297497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xmlns="" id="{91E4C2C5-7154-49A6-A2D2-91B853F731C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7AB55CA1-0327-40C7-BBED-B052961A186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79D5AD99-C595-47F8-B856-5430AF86ABB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EFE38-7A96-4D86-8E74-F0FCFF069F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01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B2FAA-3342-4B81-85AE-6664244F7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304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9ED51-8A3F-46E0-9B97-32E1F7965F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37BA-BED5-4C2E-A61B-90438834ED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45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7992A-42DA-4C23-8BC2-FD6E76AED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98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39E1F-62A2-4389-A5A4-1B8F852E6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7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DB373-9266-4ED6-92DE-6292BFE571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61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70ADB-2FB9-47C9-A2DF-60F247B35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15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AA56E-E3CA-49CA-B2CC-C79C81736A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34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8440-C14D-4265-B6BD-3800FDD292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45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9A606-F5F0-46AA-B902-9D7BF1009C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79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001838"/>
            <a:ext cx="3027363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168525"/>
            <a:ext cx="1141413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xmlns="" id="{8EDBFB82-EC62-43C7-8EFA-1C82A50AF02D}"/>
              </a:ext>
            </a:extLst>
          </p:cNvPr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 bwMode="auto">
          <a:xfrm>
            <a:off x="5999163" y="0"/>
            <a:ext cx="12033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6454775" y="4572000"/>
            <a:ext cx="7445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1E1528-9230-44AC-8992-E950ED6DDB0B}"/>
              </a:ext>
            </a:extLst>
          </p:cNvPr>
          <p:cNvSpPr/>
          <p:nvPr/>
        </p:nvSpPr>
        <p:spPr>
          <a:xfrm>
            <a:off x="7827963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339725"/>
            <a:ext cx="7053262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539875"/>
            <a:ext cx="6710362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B2FB30-479A-4EC9-B923-D67756D98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616825" y="1343025"/>
            <a:ext cx="74295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4D3156-CDB5-4187-AE91-4F8334305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713538" y="241935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491F6B-CCEC-44BD-9D3E-C5B09EB72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64463" y="222250"/>
            <a:ext cx="628650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1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D31D04-C54D-40E4-9784-721E461C81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7" r:id="rId12"/>
    <p:sldLayoutId id="2147483854" r:id="rId13"/>
    <p:sldLayoutId id="2147483858" r:id="rId14"/>
    <p:sldLayoutId id="2147483859" r:id="rId15"/>
    <p:sldLayoutId id="2147483855" r:id="rId16"/>
    <p:sldLayoutId id="2147483856" r:id="rId17"/>
  </p:sldLayoutIdLst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1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Century Gothic" panose="020B0502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Century Gothic" panose="020B0502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Century Gothic" panose="020B0502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30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00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00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F18EDE1-E95E-4645-B2B9-5936FA6B21E5}"/>
              </a:ext>
            </a:extLst>
          </p:cNvPr>
          <p:cNvSpPr txBox="1">
            <a:spLocks/>
          </p:cNvSpPr>
          <p:nvPr/>
        </p:nvSpPr>
        <p:spPr bwMode="auto">
          <a:xfrm>
            <a:off x="685800" y="1047750"/>
            <a:ext cx="7696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8000" kern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Openstack Test Plan</a:t>
            </a:r>
            <a:endParaRPr lang="zh-CN" altLang="en-US" sz="8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xmlns="" id="{4579E677-2E31-406A-AB73-07038DB9D587}"/>
              </a:ext>
            </a:extLst>
          </p:cNvPr>
          <p:cNvSpPr txBox="1">
            <a:spLocks/>
          </p:cNvSpPr>
          <p:nvPr/>
        </p:nvSpPr>
        <p:spPr bwMode="auto">
          <a:xfrm>
            <a:off x="4953000" y="2952750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3200" kern="0" smtClean="0"/>
              <a:t>-Wicresoft openstack </a:t>
            </a:r>
            <a:endParaRPr lang="zh-CN" altLang="en-US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</a:t>
            </a:r>
            <a:r>
              <a:rPr lang="zh-CN" altLang="en-US" smtClean="0"/>
              <a:t>个基础服务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MySQL</a:t>
            </a:r>
            <a:r>
              <a:rPr lang="zh-CN" altLang="en-US" smtClean="0"/>
              <a:t>（存储所有服务的用户名密码（</a:t>
            </a:r>
            <a:r>
              <a:rPr lang="en-US" altLang="zh-CN" smtClean="0"/>
              <a:t>Keystone </a:t>
            </a:r>
            <a:r>
              <a:rPr lang="zh-CN" altLang="en-US" smtClean="0"/>
              <a:t>使用）。存储所有服务对应的数据表。）</a:t>
            </a:r>
            <a:endParaRPr lang="en-US" smtClean="0"/>
          </a:p>
          <a:p>
            <a:r>
              <a:rPr lang="en-US" smtClean="0"/>
              <a:t>Keystone</a:t>
            </a:r>
          </a:p>
          <a:p>
            <a:pPr lvl="1" fontAlgn="ctr"/>
            <a:r>
              <a:rPr lang="zh-CN" altLang="en-US"/>
              <a:t>管理用户及其权限</a:t>
            </a:r>
            <a:endParaRPr lang="en-US"/>
          </a:p>
          <a:p>
            <a:pPr lvl="1" fontAlgn="ctr"/>
            <a:r>
              <a:rPr lang="zh-CN" altLang="en-US"/>
              <a:t>维护</a:t>
            </a:r>
            <a:r>
              <a:rPr lang="en-US"/>
              <a:t> OpenStack Services </a:t>
            </a:r>
            <a:r>
              <a:rPr lang="zh-CN" altLang="en-US"/>
              <a:t>的</a:t>
            </a:r>
            <a:r>
              <a:rPr lang="en-US"/>
              <a:t> Endpoint</a:t>
            </a:r>
          </a:p>
          <a:p>
            <a:pPr lvl="1" fontAlgn="ctr"/>
            <a:r>
              <a:rPr lang="en-US"/>
              <a:t>Authentication</a:t>
            </a:r>
            <a:r>
              <a:rPr lang="zh-CN" altLang="en-US"/>
              <a:t>（认证）和</a:t>
            </a:r>
            <a:r>
              <a:rPr lang="en-US"/>
              <a:t> Authorization</a:t>
            </a:r>
            <a:r>
              <a:rPr lang="zh-CN" altLang="en-US"/>
              <a:t>（鉴权）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5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Keystone</a:t>
            </a:r>
            <a:br>
              <a:rPr lang="en-US" smtClean="0"/>
            </a:br>
            <a:endParaRPr 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785850"/>
              </p:ext>
            </p:extLst>
          </p:nvPr>
        </p:nvGraphicFramePr>
        <p:xfrm>
          <a:off x="762000" y="1200150"/>
          <a:ext cx="4267200" cy="2859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7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smtClean="0">
                          <a:effectLst/>
                        </a:rPr>
                        <a:t>功能测试点</a:t>
                      </a:r>
                      <a:r>
                        <a:rPr lang="en-US" altLang="zh-CN" sz="1100" smtClean="0">
                          <a:effectLst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en-US" altLang="zh-CN" sz="1100" baseline="0" smtClean="0">
                          <a:effectLst/>
                          <a:sym typeface="Wingdings" panose="05000000000000000000" pitchFamily="2" charset="2"/>
                        </a:rPr>
                        <a:t> (P0)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</a:t>
                      </a:r>
                      <a:r>
                        <a:rPr lang="en-US" sz="1100">
                          <a:effectLst/>
                        </a:rPr>
                        <a:t>Keystone </a:t>
                      </a:r>
                      <a:r>
                        <a:rPr lang="zh-CN" sz="1100">
                          <a:effectLst/>
                        </a:rPr>
                        <a:t>管理</a:t>
                      </a:r>
                      <a:r>
                        <a:rPr lang="en-US" sz="1100">
                          <a:effectLst/>
                        </a:rPr>
                        <a:t> admin</a:t>
                      </a:r>
                      <a:r>
                        <a:rPr lang="zh-CN" sz="1100">
                          <a:effectLst/>
                        </a:rPr>
                        <a:t>用户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</a:t>
                      </a:r>
                      <a:r>
                        <a:rPr lang="en-US" sz="1100">
                          <a:effectLst/>
                        </a:rPr>
                        <a:t>Keystone </a:t>
                      </a:r>
                      <a:r>
                        <a:rPr lang="zh-CN" sz="1100">
                          <a:effectLst/>
                        </a:rPr>
                        <a:t>管理</a:t>
                      </a:r>
                      <a:r>
                        <a:rPr lang="en-US" sz="1100">
                          <a:effectLst/>
                        </a:rPr>
                        <a:t>nova</a:t>
                      </a:r>
                      <a:r>
                        <a:rPr lang="zh-CN" sz="1100">
                          <a:effectLst/>
                        </a:rPr>
                        <a:t>用户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</a:t>
                      </a:r>
                      <a:r>
                        <a:rPr lang="en-US" sz="1100">
                          <a:effectLst/>
                        </a:rPr>
                        <a:t>Keystone </a:t>
                      </a:r>
                      <a:r>
                        <a:rPr lang="zh-CN" sz="1100">
                          <a:effectLst/>
                        </a:rPr>
                        <a:t>管理</a:t>
                      </a:r>
                      <a:r>
                        <a:rPr lang="en-US" sz="1100">
                          <a:effectLst/>
                        </a:rPr>
                        <a:t>Cinder</a:t>
                      </a:r>
                      <a:r>
                        <a:rPr lang="zh-CN" sz="1100">
                          <a:effectLst/>
                        </a:rPr>
                        <a:t>用户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</a:t>
                      </a:r>
                      <a:r>
                        <a:rPr lang="en-US" sz="1100">
                          <a:effectLst/>
                        </a:rPr>
                        <a:t>Keystone </a:t>
                      </a:r>
                      <a:r>
                        <a:rPr lang="zh-CN" sz="1100">
                          <a:effectLst/>
                        </a:rPr>
                        <a:t>管理</a:t>
                      </a:r>
                      <a:r>
                        <a:rPr lang="en-US" sz="1100">
                          <a:effectLst/>
                        </a:rPr>
                        <a:t>Swift</a:t>
                      </a:r>
                      <a:r>
                        <a:rPr lang="zh-CN" sz="1100">
                          <a:effectLst/>
                        </a:rPr>
                        <a:t>用户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</a:t>
                      </a:r>
                      <a:r>
                        <a:rPr lang="en-US" sz="1100">
                          <a:effectLst/>
                        </a:rPr>
                        <a:t>Keystone </a:t>
                      </a:r>
                      <a:r>
                        <a:rPr lang="zh-CN" sz="1100">
                          <a:effectLst/>
                        </a:rPr>
                        <a:t>管理</a:t>
                      </a:r>
                      <a:r>
                        <a:rPr lang="en-US" sz="1100">
                          <a:effectLst/>
                        </a:rPr>
                        <a:t>Glance</a:t>
                      </a:r>
                      <a:r>
                        <a:rPr lang="zh-CN" sz="1100">
                          <a:effectLst/>
                        </a:rPr>
                        <a:t>用户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</a:t>
                      </a:r>
                      <a:r>
                        <a:rPr lang="en-US" sz="1100">
                          <a:effectLst/>
                        </a:rPr>
                        <a:t>Keystone </a:t>
                      </a:r>
                      <a:r>
                        <a:rPr lang="zh-CN" sz="1100">
                          <a:effectLst/>
                        </a:rPr>
                        <a:t>管理</a:t>
                      </a:r>
                      <a:r>
                        <a:rPr lang="en-US" sz="1100">
                          <a:effectLst/>
                        </a:rPr>
                        <a:t>Neutron</a:t>
                      </a:r>
                      <a:r>
                        <a:rPr lang="zh-CN" sz="1100">
                          <a:effectLst/>
                        </a:rPr>
                        <a:t>用户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通过</a:t>
                      </a:r>
                      <a:r>
                        <a:rPr lang="en-US" sz="1100">
                          <a:effectLst/>
                        </a:rPr>
                        <a:t>Manage Members </a:t>
                      </a:r>
                      <a:r>
                        <a:rPr lang="zh-CN" sz="1100">
                          <a:effectLst/>
                        </a:rPr>
                        <a:t>将</a:t>
                      </a:r>
                      <a:r>
                        <a:rPr lang="en-US" sz="1100">
                          <a:effectLst/>
                        </a:rPr>
                        <a:t> User </a:t>
                      </a:r>
                      <a:r>
                        <a:rPr lang="zh-CN" sz="1100">
                          <a:effectLst/>
                        </a:rPr>
                        <a:t>添加到</a:t>
                      </a:r>
                      <a:r>
                        <a:rPr lang="en-US" sz="1100">
                          <a:effectLst/>
                        </a:rPr>
                        <a:t> Project </a:t>
                      </a:r>
                      <a:r>
                        <a:rPr lang="zh-CN" sz="1100">
                          <a:effectLst/>
                        </a:rPr>
                        <a:t>中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通过</a:t>
                      </a:r>
                      <a:r>
                        <a:rPr lang="en-US" sz="1100">
                          <a:effectLst/>
                        </a:rPr>
                        <a:t>Manage Members </a:t>
                      </a:r>
                      <a:r>
                        <a:rPr lang="zh-CN" sz="1100">
                          <a:effectLst/>
                        </a:rPr>
                        <a:t>将</a:t>
                      </a:r>
                      <a:r>
                        <a:rPr lang="en-US" sz="1100">
                          <a:effectLst/>
                        </a:rPr>
                        <a:t> User </a:t>
                      </a:r>
                      <a:r>
                        <a:rPr lang="zh-CN" sz="1100">
                          <a:effectLst/>
                        </a:rPr>
                        <a:t>从</a:t>
                      </a:r>
                      <a:r>
                        <a:rPr lang="en-US" sz="1100">
                          <a:effectLst/>
                        </a:rPr>
                        <a:t> Project </a:t>
                      </a:r>
                      <a:r>
                        <a:rPr lang="zh-CN" sz="1100">
                          <a:effectLst/>
                        </a:rPr>
                        <a:t>中删除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通过</a:t>
                      </a:r>
                      <a:r>
                        <a:rPr lang="en-US" sz="1100">
                          <a:effectLst/>
                        </a:rPr>
                        <a:t>Manage Members </a:t>
                      </a:r>
                      <a:r>
                        <a:rPr lang="zh-CN" sz="1100">
                          <a:effectLst/>
                        </a:rPr>
                        <a:t>将</a:t>
                      </a:r>
                      <a:r>
                        <a:rPr lang="en-US" sz="1100">
                          <a:effectLst/>
                        </a:rPr>
                        <a:t> User </a:t>
                      </a:r>
                      <a:r>
                        <a:rPr lang="zh-CN" sz="1100">
                          <a:effectLst/>
                        </a:rPr>
                        <a:t>添加到多个</a:t>
                      </a:r>
                      <a:r>
                        <a:rPr lang="en-US" sz="1100">
                          <a:effectLst/>
                        </a:rPr>
                        <a:t>Project </a:t>
                      </a:r>
                      <a:r>
                        <a:rPr lang="zh-CN" sz="1100">
                          <a:effectLst/>
                        </a:rPr>
                        <a:t>中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通过</a:t>
                      </a:r>
                      <a:r>
                        <a:rPr lang="en-US" sz="1100">
                          <a:effectLst/>
                        </a:rPr>
                        <a:t>Manage Members </a:t>
                      </a:r>
                      <a:r>
                        <a:rPr lang="zh-CN" sz="1100">
                          <a:effectLst/>
                        </a:rPr>
                        <a:t>将</a:t>
                      </a:r>
                      <a:r>
                        <a:rPr lang="en-US" sz="1100">
                          <a:effectLst/>
                        </a:rPr>
                        <a:t> User </a:t>
                      </a:r>
                      <a:r>
                        <a:rPr lang="zh-CN" sz="1100">
                          <a:effectLst/>
                        </a:rPr>
                        <a:t>从多个</a:t>
                      </a:r>
                      <a:r>
                        <a:rPr lang="en-US" sz="1100">
                          <a:effectLst/>
                        </a:rPr>
                        <a:t>Project </a:t>
                      </a:r>
                      <a:r>
                        <a:rPr lang="zh-CN" sz="1100">
                          <a:effectLst/>
                        </a:rPr>
                        <a:t>中删除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查看</a:t>
                      </a:r>
                      <a:r>
                        <a:rPr lang="en-US" sz="1100">
                          <a:effectLst/>
                        </a:rPr>
                        <a:t>Keystone</a:t>
                      </a:r>
                      <a:r>
                        <a:rPr lang="zh-CN" sz="1100">
                          <a:effectLst/>
                        </a:rPr>
                        <a:t>管理的所有</a:t>
                      </a:r>
                      <a:r>
                        <a:rPr lang="en-US" sz="1100">
                          <a:effectLst/>
                        </a:rPr>
                        <a:t>Endpoint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为用户分配不同的</a:t>
                      </a:r>
                      <a:r>
                        <a:rPr lang="en-US" sz="1100">
                          <a:effectLst/>
                        </a:rPr>
                        <a:t>role</a:t>
                      </a:r>
                      <a:r>
                        <a:rPr lang="zh-CN" sz="1100">
                          <a:effectLst/>
                        </a:rPr>
                        <a:t>权限。（</a:t>
                      </a:r>
                      <a:r>
                        <a:rPr lang="en-US" sz="1100">
                          <a:effectLst/>
                        </a:rPr>
                        <a:t>Service </a:t>
                      </a:r>
                      <a:r>
                        <a:rPr lang="zh-CN" sz="1100">
                          <a:effectLst/>
                        </a:rPr>
                        <a:t>决定每个</a:t>
                      </a:r>
                      <a:r>
                        <a:rPr lang="en-US" sz="1100">
                          <a:effectLst/>
                        </a:rPr>
                        <a:t> Role </a:t>
                      </a:r>
                      <a:r>
                        <a:rPr lang="zh-CN" sz="1100">
                          <a:effectLst/>
                        </a:rPr>
                        <a:t>能做什么事情</a:t>
                      </a:r>
                      <a:r>
                        <a:rPr lang="en-US" sz="1100">
                          <a:effectLst/>
                        </a:rPr>
                        <a:t> Service </a:t>
                      </a:r>
                      <a:r>
                        <a:rPr lang="zh-CN" sz="1100">
                          <a:effectLst/>
                        </a:rPr>
                        <a:t>通过各自的</a:t>
                      </a:r>
                      <a:r>
                        <a:rPr lang="en-US" sz="1100">
                          <a:effectLst/>
                        </a:rPr>
                        <a:t> policy.json </a:t>
                      </a:r>
                      <a:r>
                        <a:rPr lang="zh-CN" sz="1100">
                          <a:effectLst/>
                        </a:rPr>
                        <a:t>文件对</a:t>
                      </a:r>
                      <a:r>
                        <a:rPr lang="en-US" sz="1100">
                          <a:effectLst/>
                        </a:rPr>
                        <a:t> Role </a:t>
                      </a:r>
                      <a:r>
                        <a:rPr lang="zh-CN" sz="1100">
                          <a:effectLst/>
                        </a:rPr>
                        <a:t>进行访问控制。）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</a:t>
                      </a:r>
                      <a:r>
                        <a:rPr lang="en-US" sz="1100">
                          <a:effectLst/>
                        </a:rPr>
                        <a:t>Admin </a:t>
                      </a:r>
                      <a:r>
                        <a:rPr lang="zh-CN" sz="1100">
                          <a:effectLst/>
                        </a:rPr>
                        <a:t>拥有的</a:t>
                      </a:r>
                      <a:r>
                        <a:rPr lang="en-US" sz="1100">
                          <a:effectLst/>
                        </a:rPr>
                        <a:t>role</a:t>
                      </a:r>
                      <a:r>
                        <a:rPr lang="zh-CN" sz="1100">
                          <a:effectLst/>
                        </a:rPr>
                        <a:t>权限。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验证普通用户不具有</a:t>
                      </a:r>
                      <a:r>
                        <a:rPr lang="en-US" sz="1100">
                          <a:effectLst/>
                        </a:rPr>
                        <a:t>admin </a:t>
                      </a:r>
                      <a:r>
                        <a:rPr lang="zh-CN" sz="1100">
                          <a:effectLst/>
                        </a:rPr>
                        <a:t>用户的</a:t>
                      </a:r>
                      <a:r>
                        <a:rPr lang="en-US" sz="1100">
                          <a:effectLst/>
                        </a:rPr>
                        <a:t>role</a:t>
                      </a:r>
                      <a:r>
                        <a:rPr lang="zh-CN" sz="1100">
                          <a:effectLst/>
                        </a:rPr>
                        <a:t>权限。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61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Keystone</a:t>
            </a:r>
            <a:endParaRPr 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365428"/>
              </p:ext>
            </p:extLst>
          </p:nvPr>
        </p:nvGraphicFramePr>
        <p:xfrm>
          <a:off x="609600" y="1390650"/>
          <a:ext cx="5791200" cy="896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3400"/>
                <a:gridCol w="1447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smtClean="0">
                          <a:effectLst/>
                        </a:rPr>
                        <a:t>性能</a:t>
                      </a:r>
                      <a:r>
                        <a:rPr lang="zh-CN" sz="1100" smtClean="0">
                          <a:effectLst/>
                        </a:rPr>
                        <a:t>用例</a:t>
                      </a:r>
                      <a:r>
                        <a:rPr lang="zh-CN" altLang="en-US" sz="1100" smtClean="0">
                          <a:effectLst/>
                        </a:rPr>
                        <a:t>（</a:t>
                      </a:r>
                      <a:r>
                        <a:rPr lang="en-US" altLang="zh-CN" sz="1100" smtClean="0">
                          <a:effectLst/>
                        </a:rPr>
                        <a:t>P0</a:t>
                      </a:r>
                      <a:r>
                        <a:rPr lang="zh-CN" altLang="en-US" sz="1100" smtClean="0">
                          <a:effectLst/>
                        </a:rPr>
                        <a:t>）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注解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</a:t>
                      </a:r>
                      <a:r>
                        <a:rPr lang="en-US" sz="1100">
                          <a:effectLst/>
                        </a:rPr>
                        <a:t>100,200…1000</a:t>
                      </a:r>
                      <a:r>
                        <a:rPr lang="zh-CN" sz="1100">
                          <a:effectLst/>
                        </a:rPr>
                        <a:t>人并发申请</a:t>
                      </a:r>
                      <a:r>
                        <a:rPr lang="en-US" sz="1100">
                          <a:effectLst/>
                        </a:rPr>
                        <a:t>token</a:t>
                      </a:r>
                      <a:r>
                        <a:rPr lang="zh-CN" sz="1100">
                          <a:effectLst/>
                        </a:rPr>
                        <a:t>的最长时间，最短时间，平均时间。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一切数据取样以实际系统需求为准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</a:t>
                      </a:r>
                      <a:r>
                        <a:rPr lang="en-US" sz="1100">
                          <a:effectLst/>
                        </a:rPr>
                        <a:t>100-1000</a:t>
                      </a:r>
                      <a:r>
                        <a:rPr lang="zh-CN" sz="1100">
                          <a:effectLst/>
                        </a:rPr>
                        <a:t>人并发创建用户的最长时间，最短时间，平均时间。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</a:t>
                      </a:r>
                      <a:r>
                        <a:rPr lang="en-US" sz="1100">
                          <a:effectLst/>
                        </a:rPr>
                        <a:t>100-1000 </a:t>
                      </a:r>
                      <a:r>
                        <a:rPr lang="zh-CN" sz="1100">
                          <a:effectLst/>
                        </a:rPr>
                        <a:t>并发请求成功率为</a:t>
                      </a:r>
                      <a:r>
                        <a:rPr lang="en-US" sz="11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40156" y="2527464"/>
            <a:ext cx="7018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latin typeface="+mj-ea"/>
                <a:ea typeface="+mj-ea"/>
              </a:rPr>
              <a:t>可靠性测试：可靠性通过</a:t>
            </a:r>
            <a:r>
              <a:rPr lang="en-US" sz="1100">
                <a:latin typeface="+mj-ea"/>
                <a:ea typeface="+mj-ea"/>
              </a:rPr>
              <a:t> Apache</a:t>
            </a:r>
            <a:r>
              <a:rPr lang="zh-CN" altLang="en-US" sz="1100">
                <a:latin typeface="+mj-ea"/>
                <a:ea typeface="+mj-ea"/>
              </a:rPr>
              <a:t>、</a:t>
            </a:r>
            <a:r>
              <a:rPr lang="en-US" sz="1100">
                <a:latin typeface="+mj-ea"/>
                <a:ea typeface="+mj-ea"/>
              </a:rPr>
              <a:t>Haproxy</a:t>
            </a:r>
            <a:r>
              <a:rPr lang="zh-CN" altLang="en-US" sz="1100">
                <a:latin typeface="+mj-ea"/>
                <a:ea typeface="+mj-ea"/>
              </a:rPr>
              <a:t>、</a:t>
            </a:r>
            <a:r>
              <a:rPr lang="en-US" sz="1100">
                <a:latin typeface="+mj-ea"/>
                <a:ea typeface="+mj-ea"/>
              </a:rPr>
              <a:t>mysqlcluster </a:t>
            </a:r>
            <a:r>
              <a:rPr lang="zh-CN" altLang="en-US" sz="1100" smtClean="0">
                <a:latin typeface="+mj-ea"/>
                <a:ea typeface="+mj-ea"/>
              </a:rPr>
              <a:t>实现。本案例不包含可靠性具体测试内容覆盖</a:t>
            </a:r>
            <a:endParaRPr lang="en-US" sz="1100">
              <a:latin typeface="+mj-ea"/>
              <a:ea typeface="+mj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2993274"/>
            <a:ext cx="3124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3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Glance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提供云虚拟机上的服务镜像</a:t>
            </a:r>
            <a:r>
              <a:rPr lang="en-US" smtClean="0"/>
              <a:t>(Image)</a:t>
            </a:r>
            <a:r>
              <a:rPr lang="zh-CN" altLang="en-US" smtClean="0"/>
              <a:t>功能</a:t>
            </a:r>
            <a:endParaRPr lang="en-US" altLang="zh-CN" smtClean="0"/>
          </a:p>
          <a:p>
            <a:endParaRPr 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68917"/>
              </p:ext>
            </p:extLst>
          </p:nvPr>
        </p:nvGraphicFramePr>
        <p:xfrm>
          <a:off x="1090112" y="1885950"/>
          <a:ext cx="5005888" cy="2332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2944"/>
                <a:gridCol w="2502944"/>
              </a:tblGrid>
              <a:tr h="174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smtClean="0">
                          <a:effectLst/>
                        </a:rPr>
                        <a:t>功能测试</a:t>
                      </a:r>
                      <a:r>
                        <a:rPr lang="zh-CN" sz="1100" smtClean="0">
                          <a:effectLst/>
                        </a:rPr>
                        <a:t>用例</a:t>
                      </a:r>
                      <a:r>
                        <a:rPr lang="zh-CN" altLang="en-US" sz="1100" smtClean="0">
                          <a:effectLst/>
                        </a:rPr>
                        <a:t>：</a:t>
                      </a:r>
                      <a:r>
                        <a:rPr lang="en-US" altLang="zh-CN" sz="1100" smtClean="0">
                          <a:effectLst/>
                        </a:rPr>
                        <a:t>P0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注解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>
                    <a:solidFill>
                      <a:srgbClr val="C00000"/>
                    </a:solidFill>
                  </a:tcPr>
                </a:tc>
              </a:tr>
              <a:tr h="174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验证使用</a:t>
                      </a:r>
                      <a:r>
                        <a:rPr lang="en-US" sz="1100">
                          <a:effectLst/>
                        </a:rPr>
                        <a:t>Web UI</a:t>
                      </a:r>
                      <a:r>
                        <a:rPr lang="zh-CN" sz="1100">
                          <a:effectLst/>
                        </a:rPr>
                        <a:t>（</a:t>
                      </a:r>
                      <a:r>
                        <a:rPr lang="en-US" sz="1100">
                          <a:effectLst/>
                        </a:rPr>
                        <a:t>Horizon</a:t>
                      </a:r>
                      <a:r>
                        <a:rPr lang="zh-CN" sz="1100">
                          <a:effectLst/>
                        </a:rPr>
                        <a:t>）</a:t>
                      </a:r>
                      <a:r>
                        <a:rPr lang="zh-CN" sz="1100">
                          <a:effectLst/>
                        </a:rPr>
                        <a:t>创建</a:t>
                      </a:r>
                      <a:r>
                        <a:rPr lang="en-US" sz="1100" smtClean="0">
                          <a:effectLst/>
                        </a:rPr>
                        <a:t>Images</a:t>
                      </a:r>
                    </a:p>
                  </a:txBody>
                  <a:tcPr marL="66827" marR="66827" marT="0" marB="0"/>
                </a:tc>
                <a:tc>
                  <a:txBody>
                    <a:bodyPr/>
                    <a:lstStyle/>
                    <a:p>
                      <a:pPr marL="0" marR="0" algn="l" defTabSz="3429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kern="120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目前</a:t>
                      </a:r>
                      <a:r>
                        <a:rPr lang="en-US" altLang="zh-CN" sz="1100" b="1" kern="120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glance</a:t>
                      </a:r>
                      <a:r>
                        <a:rPr lang="zh-CN" altLang="en-US" sz="1100" b="1" kern="120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r>
                        <a:rPr lang="en-US" altLang="zh-CN" sz="1100" b="1" kern="120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100" b="1" kern="120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种格式的</a:t>
                      </a:r>
                      <a:r>
                        <a:rPr lang="en-US" altLang="zh-CN" sz="1100" b="1" kern="120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image </a:t>
                      </a:r>
                      <a:r>
                        <a:rPr lang="zh-CN" altLang="en-US" sz="1100" b="1" kern="120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所有类型都将被覆盖</a:t>
                      </a:r>
                      <a:endParaRPr lang="en-US" sz="1100" b="1" kern="1200" smtClean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>
                    <a:solidFill>
                      <a:srgbClr val="C00000"/>
                    </a:solidFill>
                  </a:tcPr>
                </a:tc>
              </a:tr>
              <a:tr h="174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验证使用</a:t>
                      </a:r>
                      <a:r>
                        <a:rPr lang="en-US" sz="1100">
                          <a:effectLst/>
                        </a:rPr>
                        <a:t>CLI</a:t>
                      </a:r>
                      <a:r>
                        <a:rPr lang="zh-CN" sz="1100">
                          <a:effectLst/>
                        </a:rPr>
                        <a:t>创建</a:t>
                      </a:r>
                      <a:r>
                        <a:rPr lang="en-US" sz="1100">
                          <a:effectLst/>
                        </a:rPr>
                        <a:t>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>
                    <a:solidFill>
                      <a:srgbClr val="C00000"/>
                    </a:solidFill>
                  </a:tcPr>
                </a:tc>
              </a:tr>
              <a:tr h="174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验证使用</a:t>
                      </a:r>
                      <a:r>
                        <a:rPr lang="en-US" sz="1100">
                          <a:effectLst/>
                        </a:rPr>
                        <a:t>Web UI</a:t>
                      </a:r>
                      <a:r>
                        <a:rPr lang="zh-CN" sz="1100">
                          <a:effectLst/>
                        </a:rPr>
                        <a:t>（</a:t>
                      </a:r>
                      <a:r>
                        <a:rPr lang="en-US" sz="1100">
                          <a:effectLst/>
                        </a:rPr>
                        <a:t>Horizon</a:t>
                      </a:r>
                      <a:r>
                        <a:rPr lang="zh-CN" sz="1100">
                          <a:effectLst/>
                        </a:rPr>
                        <a:t>）删除</a:t>
                      </a:r>
                      <a:r>
                        <a:rPr lang="en-US" sz="1100">
                          <a:effectLst/>
                        </a:rPr>
                        <a:t>Images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>
                    <a:solidFill>
                      <a:srgbClr val="C00000"/>
                    </a:solidFill>
                  </a:tcPr>
                </a:tc>
              </a:tr>
              <a:tr h="174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验证使用</a:t>
                      </a:r>
                      <a:r>
                        <a:rPr lang="en-US" sz="1100">
                          <a:effectLst/>
                        </a:rPr>
                        <a:t>CLI</a:t>
                      </a:r>
                      <a:r>
                        <a:rPr lang="zh-CN" sz="1100">
                          <a:effectLst/>
                        </a:rPr>
                        <a:t>删除</a:t>
                      </a:r>
                      <a:r>
                        <a:rPr lang="en-US" sz="1100">
                          <a:effectLst/>
                        </a:rPr>
                        <a:t>Images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>
                    <a:solidFill>
                      <a:srgbClr val="C00000"/>
                    </a:solidFill>
                  </a:tcPr>
                </a:tc>
              </a:tr>
              <a:tr h="174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验证使用</a:t>
                      </a:r>
                      <a:r>
                        <a:rPr lang="en-US" sz="1100">
                          <a:effectLst/>
                        </a:rPr>
                        <a:t>CLI</a:t>
                      </a:r>
                      <a:r>
                        <a:rPr lang="zh-CN" sz="1100">
                          <a:effectLst/>
                        </a:rPr>
                        <a:t>删除不存在的</a:t>
                      </a:r>
                      <a:r>
                        <a:rPr lang="en-US" sz="1100">
                          <a:effectLst/>
                        </a:rPr>
                        <a:t>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>
                    <a:solidFill>
                      <a:srgbClr val="C00000"/>
                    </a:solidFill>
                  </a:tcPr>
                </a:tc>
              </a:tr>
              <a:tr h="174802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mtClean="0">
                          <a:effectLst/>
                        </a:rPr>
                        <a:t>验证</a:t>
                      </a:r>
                      <a:r>
                        <a:rPr lang="en-US" sz="1100" smtClean="0">
                          <a:effectLst/>
                        </a:rPr>
                        <a:t>public</a:t>
                      </a:r>
                      <a:r>
                        <a:rPr lang="zh-CN" altLang="en-US" sz="1100" smtClean="0">
                          <a:effectLst/>
                        </a:rPr>
                        <a:t>的</a:t>
                      </a:r>
                      <a:r>
                        <a:rPr lang="en-US" sz="1100" smtClean="0">
                          <a:effectLst/>
                        </a:rPr>
                        <a:t>image </a:t>
                      </a:r>
                      <a:r>
                        <a:rPr lang="zh-CN" altLang="en-US" sz="1100" smtClean="0">
                          <a:effectLst/>
                        </a:rPr>
                        <a:t>可以被其他</a:t>
                      </a:r>
                      <a:r>
                        <a:rPr lang="en-US" sz="1100" smtClean="0">
                          <a:effectLst/>
                        </a:rPr>
                        <a:t>project</a:t>
                      </a:r>
                      <a:r>
                        <a:rPr lang="zh-CN" altLang="en-US" sz="1100" smtClean="0">
                          <a:effectLst/>
                        </a:rPr>
                        <a:t>使用</a:t>
                      </a:r>
                      <a:endParaRPr lang="en-US" sz="110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>
                    <a:solidFill>
                      <a:srgbClr val="C00000"/>
                    </a:solidFill>
                  </a:tcPr>
                </a:tc>
              </a:tr>
              <a:tr h="174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smtClean="0">
                          <a:effectLst/>
                        </a:rPr>
                        <a:t>验证</a:t>
                      </a:r>
                      <a:r>
                        <a:rPr lang="en-US" sz="1100" smtClean="0">
                          <a:effectLst/>
                        </a:rPr>
                        <a:t>protected </a:t>
                      </a:r>
                      <a:r>
                        <a:rPr lang="zh-CN" altLang="en-US" sz="1100" smtClean="0">
                          <a:effectLst/>
                        </a:rPr>
                        <a:t>的</a:t>
                      </a:r>
                      <a:r>
                        <a:rPr lang="en-US" sz="1100" smtClean="0">
                          <a:effectLst/>
                        </a:rPr>
                        <a:t>image </a:t>
                      </a:r>
                      <a:r>
                        <a:rPr lang="zh-CN" altLang="en-US" sz="1100" smtClean="0">
                          <a:effectLst/>
                        </a:rPr>
                        <a:t>不允许被删除。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>
                    <a:solidFill>
                      <a:srgbClr val="C00000"/>
                    </a:solidFill>
                  </a:tcPr>
                </a:tc>
              </a:tr>
              <a:tr h="174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7" marR="66827" marT="0" marB="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78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Glance</a:t>
            </a:r>
            <a:endParaRPr 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439492"/>
              </p:ext>
            </p:extLst>
          </p:nvPr>
        </p:nvGraphicFramePr>
        <p:xfrm>
          <a:off x="838200" y="1596484"/>
          <a:ext cx="5867400" cy="1732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5865"/>
                <a:gridCol w="277153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用例目的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注解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多人同事上传</a:t>
                      </a:r>
                      <a:r>
                        <a:rPr lang="en-US" sz="1100">
                          <a:effectLst/>
                        </a:rPr>
                        <a:t>Image   </a:t>
                      </a:r>
                      <a:r>
                        <a:rPr lang="zh-CN" sz="1100">
                          <a:effectLst/>
                        </a:rPr>
                        <a:t>转变成</a:t>
                      </a:r>
                      <a:r>
                        <a:rPr lang="en-US" sz="1100">
                          <a:effectLst/>
                        </a:rPr>
                        <a:t> Available </a:t>
                      </a:r>
                      <a:r>
                        <a:rPr lang="zh-CN" sz="1100">
                          <a:effectLst/>
                        </a:rPr>
                        <a:t>状态所需的平均时间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所有测试还需覆盖删除操作，数据依据具体环境变更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不同大小的</a:t>
                      </a:r>
                      <a:r>
                        <a:rPr lang="en-US" sz="1100">
                          <a:effectLst/>
                        </a:rPr>
                        <a:t>image </a:t>
                      </a:r>
                      <a:r>
                        <a:rPr lang="zh-CN" sz="1100">
                          <a:effectLst/>
                        </a:rPr>
                        <a:t>上传后转变成</a:t>
                      </a:r>
                      <a:r>
                        <a:rPr lang="en-US" sz="1100">
                          <a:effectLst/>
                        </a:rPr>
                        <a:t> Available </a:t>
                      </a:r>
                      <a:r>
                        <a:rPr lang="zh-CN" sz="1100">
                          <a:effectLst/>
                        </a:rPr>
                        <a:t>状态所需的时间（</a:t>
                      </a:r>
                      <a:r>
                        <a:rPr lang="en-US" sz="1100">
                          <a:effectLst/>
                        </a:rPr>
                        <a:t>5G</a:t>
                      </a:r>
                      <a:r>
                        <a:rPr lang="zh-CN" sz="1100">
                          <a:effectLst/>
                        </a:rPr>
                        <a:t>，</a:t>
                      </a:r>
                      <a:r>
                        <a:rPr lang="en-US" sz="1100">
                          <a:effectLst/>
                        </a:rPr>
                        <a:t>10G</a:t>
                      </a:r>
                      <a:r>
                        <a:rPr lang="zh-CN" sz="1100">
                          <a:effectLst/>
                        </a:rPr>
                        <a:t>，</a:t>
                      </a:r>
                      <a:r>
                        <a:rPr lang="en-US" sz="1100">
                          <a:effectLst/>
                        </a:rPr>
                        <a:t>40G</a:t>
                      </a:r>
                      <a:r>
                        <a:rPr lang="zh-CN" sz="1100">
                          <a:effectLst/>
                        </a:rPr>
                        <a:t>）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验证</a:t>
                      </a:r>
                      <a:r>
                        <a:rPr lang="en-US" sz="1050">
                          <a:effectLst/>
                        </a:rPr>
                        <a:t>I</a:t>
                      </a:r>
                      <a:r>
                        <a:rPr lang="en-US" sz="1100">
                          <a:effectLst/>
                        </a:rPr>
                        <a:t>mage </a:t>
                      </a:r>
                      <a:r>
                        <a:rPr lang="zh-CN" sz="1100">
                          <a:effectLst/>
                        </a:rPr>
                        <a:t>的产生，</a:t>
                      </a:r>
                      <a:r>
                        <a:rPr lang="en-US" sz="1100">
                          <a:effectLst/>
                        </a:rPr>
                        <a:t>Image </a:t>
                      </a:r>
                      <a:r>
                        <a:rPr lang="zh-CN" sz="1100">
                          <a:effectLst/>
                        </a:rPr>
                        <a:t>的转变成</a:t>
                      </a:r>
                      <a:r>
                        <a:rPr lang="en-US" sz="1100">
                          <a:effectLst/>
                        </a:rPr>
                        <a:t> Available </a:t>
                      </a:r>
                      <a:r>
                        <a:rPr lang="zh-CN" sz="1100">
                          <a:effectLst/>
                        </a:rPr>
                        <a:t>状态所需的最短时间。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验证能上传的</a:t>
                      </a:r>
                      <a:r>
                        <a:rPr lang="en-US" sz="1050">
                          <a:effectLst/>
                        </a:rPr>
                        <a:t>image </a:t>
                      </a:r>
                      <a:r>
                        <a:rPr lang="zh-CN" sz="1050">
                          <a:effectLst/>
                        </a:rPr>
                        <a:t>最大容量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多人同事删除</a:t>
                      </a:r>
                      <a:r>
                        <a:rPr lang="en-US" sz="1100">
                          <a:effectLst/>
                        </a:rPr>
                        <a:t>Image   </a:t>
                      </a:r>
                      <a:r>
                        <a:rPr lang="zh-CN" sz="1100">
                          <a:effectLst/>
                        </a:rPr>
                        <a:t>转变成</a:t>
                      </a:r>
                      <a:r>
                        <a:rPr lang="en-US" sz="1100">
                          <a:effectLst/>
                        </a:rPr>
                        <a:t> Available </a:t>
                      </a:r>
                      <a:r>
                        <a:rPr lang="zh-CN" sz="1100">
                          <a:effectLst/>
                        </a:rPr>
                        <a:t>状态所需的平均时间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8200" y="371475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可靠性</a:t>
            </a:r>
            <a:r>
              <a:rPr lang="zh-CN" altLang="en-US"/>
              <a:t>测试</a:t>
            </a:r>
            <a:r>
              <a:rPr lang="en-US" smtClean="0"/>
              <a:t>:</a:t>
            </a:r>
            <a:r>
              <a:rPr lang="zh-CN" altLang="en-US" smtClean="0"/>
              <a:t>后续添加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5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Cinder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支持多种 </a:t>
            </a:r>
            <a:r>
              <a:rPr lang="en-US"/>
              <a:t>volume provider</a:t>
            </a:r>
            <a:r>
              <a:rPr lang="zh-CN" altLang="en-US"/>
              <a:t>，</a:t>
            </a:r>
            <a:r>
              <a:rPr lang="en-US"/>
              <a:t>LVM </a:t>
            </a:r>
            <a:r>
              <a:rPr lang="zh-CN" altLang="en-US"/>
              <a:t>是默认的</a:t>
            </a:r>
            <a:r>
              <a:rPr lang="en-US"/>
              <a:t> volume provider</a:t>
            </a:r>
            <a:r>
              <a:rPr lang="zh-CN" altLang="en-US"/>
              <a:t>。本测试案例使用</a:t>
            </a:r>
            <a:r>
              <a:rPr lang="en-US"/>
              <a:t>LVM </a:t>
            </a:r>
            <a:r>
              <a:rPr lang="zh-CN" altLang="en-US"/>
              <a:t>作为基础</a:t>
            </a:r>
            <a:endParaRPr lang="en-US"/>
          </a:p>
          <a:p>
            <a:endParaRPr 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8784"/>
              </p:ext>
            </p:extLst>
          </p:nvPr>
        </p:nvGraphicFramePr>
        <p:xfrm>
          <a:off x="1219200" y="2114550"/>
          <a:ext cx="5943600" cy="2720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9376"/>
                <a:gridCol w="2804224"/>
              </a:tblGrid>
              <a:tr h="247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70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功能测试</a:t>
                      </a:r>
                      <a:r>
                        <a:rPr lang="en-US" altLang="zh-CN" sz="70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zh-CN" sz="700" baseline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P0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29" marR="33629" marT="33629" marB="33629"/>
                </a:tc>
                <a:tc>
                  <a:txBody>
                    <a:bodyPr/>
                    <a:lstStyle/>
                    <a:p>
                      <a:pPr marL="0" marR="0" algn="l" defTabSz="3429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注解</a:t>
                      </a:r>
                      <a:endParaRPr lang="en-US" sz="7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201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验证创建</a:t>
                      </a:r>
                      <a:r>
                        <a:rPr lang="en-US" sz="700">
                          <a:effectLst/>
                        </a:rPr>
                        <a:t>volume 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29" marR="33629" marT="33629" marB="33629"/>
                </a:tc>
                <a:tc>
                  <a:txBody>
                    <a:bodyPr/>
                    <a:lstStyle/>
                    <a:p>
                      <a:pPr marL="0" marR="0" algn="l" defTabSz="3429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7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其他的 </a:t>
                      </a:r>
                      <a:r>
                        <a:rPr lang="en-US" altLang="zh-CN" sz="7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 provider </a:t>
                      </a:r>
                      <a:r>
                        <a:rPr lang="zh-CN" altLang="en-US" sz="7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也采用相同模式</a:t>
                      </a:r>
                      <a:endParaRPr lang="en-US" sz="7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33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验证创建</a:t>
                      </a:r>
                      <a:r>
                        <a:rPr lang="en-US" sz="700">
                          <a:effectLst/>
                        </a:rPr>
                        <a:t>volume </a:t>
                      </a:r>
                      <a:r>
                        <a:rPr lang="zh-CN" sz="700">
                          <a:effectLst/>
                        </a:rPr>
                        <a:t>时设置大小超过可用磁盘大小为一个已存在的名字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29" marR="33629" marT="33629" marB="336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33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验证把创建好的</a:t>
                      </a:r>
                      <a:r>
                        <a:rPr lang="en-US" sz="700">
                          <a:effectLst/>
                        </a:rPr>
                        <a:t>volume </a:t>
                      </a:r>
                      <a:r>
                        <a:rPr lang="zh-CN" sz="700">
                          <a:effectLst/>
                        </a:rPr>
                        <a:t>挂载到</a:t>
                      </a:r>
                      <a:r>
                        <a:rPr lang="en-US" sz="700">
                          <a:effectLst/>
                        </a:rPr>
                        <a:t>instance </a:t>
                      </a:r>
                      <a:r>
                        <a:rPr lang="zh-CN" sz="700">
                          <a:effectLst/>
                        </a:rPr>
                        <a:t>上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29" marR="33629" marT="33629" marB="336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201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验证从</a:t>
                      </a:r>
                      <a:r>
                        <a:rPr lang="en-US" sz="700">
                          <a:effectLst/>
                        </a:rPr>
                        <a:t>instance </a:t>
                      </a:r>
                      <a:r>
                        <a:rPr lang="zh-CN" sz="700">
                          <a:effectLst/>
                        </a:rPr>
                        <a:t>上卸载</a:t>
                      </a:r>
                      <a:r>
                        <a:rPr lang="en-US" sz="700">
                          <a:effectLst/>
                        </a:rPr>
                        <a:t>volume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29" marR="33629" marT="33629" marB="336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201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验证扩展指定的</a:t>
                      </a:r>
                      <a:r>
                        <a:rPr lang="en-US" sz="700">
                          <a:effectLst/>
                        </a:rPr>
                        <a:t>volume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29" marR="33629" marT="33629" marB="336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201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验证删除</a:t>
                      </a:r>
                      <a:r>
                        <a:rPr lang="en-US" sz="700">
                          <a:effectLst/>
                        </a:rPr>
                        <a:t>volume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29" marR="33629" marT="33629" marB="336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201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验证给</a:t>
                      </a:r>
                      <a:r>
                        <a:rPr lang="en-US" sz="700">
                          <a:effectLst/>
                        </a:rPr>
                        <a:t>volume </a:t>
                      </a:r>
                      <a:r>
                        <a:rPr lang="zh-CN" sz="700">
                          <a:effectLst/>
                        </a:rPr>
                        <a:t>创建快照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29" marR="33629" marT="33629" marB="336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201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验证用</a:t>
                      </a:r>
                      <a:r>
                        <a:rPr lang="en-US" sz="700">
                          <a:effectLst/>
                        </a:rPr>
                        <a:t>volume snapshot </a:t>
                      </a:r>
                      <a:r>
                        <a:rPr lang="zh-CN" sz="700">
                          <a:effectLst/>
                        </a:rPr>
                        <a:t>创建</a:t>
                      </a:r>
                      <a:r>
                        <a:rPr lang="en-US" sz="700">
                          <a:effectLst/>
                        </a:rPr>
                        <a:t>Volume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29" marR="33629" marT="33629" marB="336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201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验证</a:t>
                      </a:r>
                      <a:r>
                        <a:rPr lang="en-US" sz="700">
                          <a:effectLst/>
                        </a:rPr>
                        <a:t>volume </a:t>
                      </a:r>
                      <a:r>
                        <a:rPr lang="zh-CN" sz="700">
                          <a:effectLst/>
                        </a:rPr>
                        <a:t>备份功能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29" marR="33629" marT="33629" marB="336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201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验证 </a:t>
                      </a:r>
                      <a:r>
                        <a:rPr lang="en-US" sz="700">
                          <a:effectLst/>
                        </a:rPr>
                        <a:t>restore volume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29" marR="33629" marT="33629" marB="336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201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验证</a:t>
                      </a:r>
                      <a:r>
                        <a:rPr lang="en-US" sz="700">
                          <a:effectLst/>
                        </a:rPr>
                        <a:t>bootable volume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29" marR="33629" marT="33629" marB="336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15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Cinder </a:t>
            </a:r>
            <a:endParaRPr 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953683"/>
              </p:ext>
            </p:extLst>
          </p:nvPr>
        </p:nvGraphicFramePr>
        <p:xfrm>
          <a:off x="914400" y="1200150"/>
          <a:ext cx="4785995" cy="1875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7935"/>
                <a:gridCol w="22580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smtClean="0">
                          <a:effectLst/>
                        </a:rPr>
                        <a:t>性能测试：</a:t>
                      </a:r>
                      <a:r>
                        <a:rPr lang="en-US" altLang="zh-CN" sz="1100" smtClean="0">
                          <a:effectLst/>
                        </a:rPr>
                        <a:t>P0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注解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验证创建</a:t>
                      </a:r>
                      <a:r>
                        <a:rPr lang="en-US" sz="1100">
                          <a:effectLst/>
                        </a:rPr>
                        <a:t>volume </a:t>
                      </a:r>
                      <a:r>
                        <a:rPr lang="zh-CN" altLang="en-US" sz="1100" smtClean="0">
                          <a:effectLst/>
                        </a:rPr>
                        <a:t>需要时长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zh-CN" altLang="en-US" sz="11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需要覆盖删除，和解除挂载操作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smtClean="0">
                          <a:effectLst/>
                        </a:rPr>
                        <a:t>验证</a:t>
                      </a:r>
                      <a:r>
                        <a:rPr lang="zh-CN" altLang="en-US" sz="1100" smtClean="0">
                          <a:effectLst/>
                        </a:rPr>
                        <a:t>挂载</a:t>
                      </a:r>
                      <a:r>
                        <a:rPr lang="en-US" altLang="zh-CN" sz="1100" smtClean="0">
                          <a:effectLst/>
                        </a:rPr>
                        <a:t>volume </a:t>
                      </a:r>
                      <a:r>
                        <a:rPr lang="zh-CN" altLang="en-US" sz="1100" smtClean="0">
                          <a:effectLst/>
                        </a:rPr>
                        <a:t>需要的最长，最短，平均时长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mtClean="0">
                          <a:effectLst/>
                        </a:rPr>
                        <a:t>验证创建不同容量</a:t>
                      </a:r>
                      <a:r>
                        <a:rPr lang="en-US" altLang="zh-CN" sz="1100" smtClean="0">
                          <a:effectLst/>
                        </a:rPr>
                        <a:t>volume </a:t>
                      </a:r>
                      <a:r>
                        <a:rPr lang="zh-CN" altLang="en-US" sz="1100" smtClean="0">
                          <a:effectLst/>
                        </a:rPr>
                        <a:t>需要的最长，最短，平均时长</a:t>
                      </a:r>
                      <a:endParaRPr lang="en-US" sz="110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10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10G</a:t>
                      </a:r>
                      <a:r>
                        <a:rPr lang="zh-CN" altLang="en-US" sz="110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10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20G</a:t>
                      </a:r>
                      <a:r>
                        <a:rPr lang="zh-CN" altLang="en-US" sz="110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smtClean="0">
                          <a:effectLst/>
                        </a:rPr>
                        <a:t>验证</a:t>
                      </a:r>
                      <a:r>
                        <a:rPr lang="en-US" altLang="zh-CN" sz="800" smtClean="0">
                          <a:effectLst/>
                        </a:rPr>
                        <a:t>volume</a:t>
                      </a:r>
                      <a:r>
                        <a:rPr lang="en-US" altLang="zh-CN" sz="800" baseline="0" smtClean="0">
                          <a:effectLst/>
                        </a:rPr>
                        <a:t> </a:t>
                      </a:r>
                      <a:r>
                        <a:rPr lang="zh-CN" altLang="en-US" sz="800" baseline="0" smtClean="0">
                          <a:effectLst/>
                        </a:rPr>
                        <a:t>超出</a:t>
                      </a:r>
                      <a:r>
                        <a:rPr lang="zh-CN" altLang="en-US" sz="800" smtClean="0">
                          <a:effectLst/>
                        </a:rPr>
                        <a:t>可用磁盘大小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62000" y="340995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可靠性测试</a:t>
            </a:r>
            <a:r>
              <a:rPr lang="en-US" smtClean="0"/>
              <a:t>:</a:t>
            </a:r>
            <a:r>
              <a:rPr lang="zh-CN" altLang="en-US" smtClean="0"/>
              <a:t>后续添加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Neutron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Neutron </a:t>
            </a:r>
            <a:r>
              <a:rPr lang="zh-CN" altLang="en-US"/>
              <a:t>为整个</a:t>
            </a:r>
            <a:r>
              <a:rPr lang="en-US"/>
              <a:t> OpenStack </a:t>
            </a:r>
            <a:r>
              <a:rPr lang="zh-CN" altLang="en-US"/>
              <a:t>环境提供网络支持，包括二层交换，三层路由，负载均衡，防火墙和</a:t>
            </a:r>
            <a:r>
              <a:rPr lang="en-US"/>
              <a:t> VPN </a:t>
            </a:r>
            <a:r>
              <a:rPr lang="zh-CN" altLang="en-US"/>
              <a:t>等服务。</a:t>
            </a:r>
            <a:r>
              <a:rPr lang="en-US"/>
              <a:t>Neutron </a:t>
            </a:r>
            <a:r>
              <a:rPr lang="zh-CN" altLang="en-US"/>
              <a:t>管理的网络资源包括</a:t>
            </a:r>
            <a:r>
              <a:rPr lang="en-US"/>
              <a:t> Network</a:t>
            </a:r>
            <a:r>
              <a:rPr lang="zh-CN" altLang="en-US"/>
              <a:t>，</a:t>
            </a:r>
            <a:r>
              <a:rPr lang="en-US"/>
              <a:t>subnet </a:t>
            </a:r>
            <a:r>
              <a:rPr lang="zh-CN" altLang="en-US"/>
              <a:t>和</a:t>
            </a:r>
            <a:r>
              <a:rPr lang="en-US"/>
              <a:t> port</a:t>
            </a:r>
            <a:r>
              <a:rPr lang="zh-CN" altLang="en-US"/>
              <a:t>。</a:t>
            </a:r>
            <a:endParaRPr lang="en-US"/>
          </a:p>
          <a:p>
            <a:r>
              <a:rPr lang="en-US"/>
              <a:t>Bridge/ VLAN /Linux Bridge + VLAN = </a:t>
            </a:r>
            <a:r>
              <a:rPr lang="zh-CN" altLang="en-US"/>
              <a:t>虚拟交换机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438151"/>
            <a:ext cx="6710362" cy="42481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本案例网络划分：</a:t>
            </a:r>
            <a:endParaRPr lang="en-US"/>
          </a:p>
        </p:txBody>
      </p:sp>
      <p:pic>
        <p:nvPicPr>
          <p:cNvPr id="4" name="图片 3" descr="http://7xo6kd.com1.z0.glb.clouddn.com/upload-ueditor-image-20160404-145972466226807898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2659"/>
            <a:ext cx="4393565" cy="3859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47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Neutron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设计中。。。。。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8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>
            <a:extLst>
              <a:ext uri="{FF2B5EF4-FFF2-40B4-BE49-F238E27FC236}">
                <a16:creationId xmlns:a16="http://schemas.microsoft.com/office/drawing/2014/main" xmlns="" id="{84B77DF1-B0B6-4066-8148-3E47DBB6C3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047750"/>
            <a:ext cx="6477000" cy="3048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zh-CN" dirty="0"/>
              <a:t>OpenStack</a:t>
            </a:r>
            <a:r>
              <a:rPr lang="zh-CN" altLang="en-US" dirty="0"/>
              <a:t>是什么</a:t>
            </a:r>
            <a:r>
              <a:rPr lang="en-US" altLang="zh-CN" dirty="0"/>
              <a:t>?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sz="1400" dirty="0"/>
              <a:t>OpenStack</a:t>
            </a:r>
            <a:r>
              <a:rPr lang="zh-CN" altLang="en-US" sz="1400" dirty="0"/>
              <a:t>是一个由</a:t>
            </a:r>
            <a:r>
              <a:rPr lang="en-US" altLang="zh-CN" sz="1400" dirty="0"/>
              <a:t>NASA</a:t>
            </a:r>
            <a:r>
              <a:rPr lang="zh-CN" altLang="en-US" sz="1400" dirty="0"/>
              <a:t>（美国国家航空航天局）和</a:t>
            </a:r>
            <a:r>
              <a:rPr lang="en-US" altLang="zh-CN" sz="1400" dirty="0"/>
              <a:t>Rackspace</a:t>
            </a:r>
            <a:r>
              <a:rPr lang="zh-CN" altLang="en-US" sz="1400" dirty="0"/>
              <a:t>合作研发并发起的，以</a:t>
            </a:r>
            <a:r>
              <a:rPr lang="en-US" altLang="zh-CN" sz="1400" dirty="0"/>
              <a:t>Apache</a:t>
            </a:r>
            <a:r>
              <a:rPr lang="zh-CN" altLang="en-US" sz="1400" dirty="0"/>
              <a:t>许可证授权的自由软件和开放源代码项目。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sz="1400" dirty="0"/>
              <a:t>OpenStack</a:t>
            </a:r>
            <a:r>
              <a:rPr lang="zh-CN" altLang="en-US" sz="1400" dirty="0"/>
              <a:t>是一个开源的</a:t>
            </a:r>
            <a:r>
              <a:rPr lang="zh-CN" altLang="en-US" sz="1400" dirty="0">
                <a:solidFill>
                  <a:srgbClr val="FFC000"/>
                </a:solidFill>
              </a:rPr>
              <a:t>云计算</a:t>
            </a:r>
            <a:r>
              <a:rPr lang="zh-CN" altLang="en-US" sz="1400" dirty="0"/>
              <a:t>管理平台项目，支持几乎所有类型的云环境，项目目标是提供实施简单、可大规模扩展、丰富、标准统一的云计算管理平台。</a:t>
            </a:r>
            <a:r>
              <a:rPr lang="en-US" altLang="zh-CN" sz="1400" dirty="0"/>
              <a:t>OpenStack</a:t>
            </a:r>
            <a:r>
              <a:rPr lang="zh-CN" altLang="en-US" sz="1400" dirty="0"/>
              <a:t>通过各种互补的服务提供了</a:t>
            </a:r>
            <a:r>
              <a:rPr lang="zh-CN" altLang="en-US" sz="1400" dirty="0">
                <a:solidFill>
                  <a:srgbClr val="FF0000"/>
                </a:solidFill>
              </a:rPr>
              <a:t>基础设施即服务</a:t>
            </a:r>
            <a:r>
              <a:rPr lang="zh-CN" altLang="en-US" sz="1400" dirty="0"/>
              <a:t>（</a:t>
            </a:r>
            <a:r>
              <a:rPr lang="en-US" altLang="zh-CN" sz="1400" dirty="0"/>
              <a:t>IaaS</a:t>
            </a:r>
            <a:r>
              <a:rPr lang="zh-CN" altLang="en-US" sz="1400" dirty="0"/>
              <a:t>）的解决方案，每个服务提供</a:t>
            </a:r>
            <a:r>
              <a:rPr lang="en-US" altLang="zh-CN" sz="1400" dirty="0"/>
              <a:t>API</a:t>
            </a:r>
            <a:r>
              <a:rPr lang="zh-CN" altLang="en-US" sz="1400" dirty="0"/>
              <a:t>以进行集成。</a:t>
            </a:r>
            <a:endParaRPr lang="en-US" altLang="zh-CN" sz="1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endParaRPr lang="en-US" altLang="zh-CN" sz="1400" dirty="0"/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zh-CN" dirty="0"/>
              <a:t>O</a:t>
            </a:r>
            <a:r>
              <a:rPr lang="en-US" altLang="en-US" dirty="0"/>
              <a:t>penstack</a:t>
            </a:r>
            <a:r>
              <a:rPr lang="zh-CN" altLang="en-US" dirty="0"/>
              <a:t>能干什么？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zh-CN" altLang="en-US" sz="1400" dirty="0"/>
              <a:t>可以搭建公有云，私有云，企业云</a:t>
            </a:r>
            <a:endParaRPr lang="en-US" altLang="zh-CN" sz="1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B994349E-73FF-46AD-B8A4-2D21F5E93550}"/>
              </a:ext>
            </a:extLst>
          </p:cNvPr>
          <p:cNvSpPr txBox="1">
            <a:spLocks/>
          </p:cNvSpPr>
          <p:nvPr/>
        </p:nvSpPr>
        <p:spPr bwMode="auto">
          <a:xfrm>
            <a:off x="5029200" y="3714750"/>
            <a:ext cx="1676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en-US" sz="3600" kern="0" dirty="0">
                <a:solidFill>
                  <a:srgbClr val="FF0000"/>
                </a:solidFill>
              </a:rPr>
              <a:t>牛气！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Nova</a:t>
            </a:r>
            <a:endParaRPr lang="en-US"/>
          </a:p>
        </p:txBody>
      </p:sp>
      <p:pic>
        <p:nvPicPr>
          <p:cNvPr id="5" name="内容占位符 4" descr="image32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64" y="1539875"/>
            <a:ext cx="5744609" cy="3146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3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Nova</a:t>
            </a:r>
            <a:endParaRPr 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27987"/>
              </p:ext>
            </p:extLst>
          </p:nvPr>
        </p:nvGraphicFramePr>
        <p:xfrm>
          <a:off x="772319" y="865187"/>
          <a:ext cx="6477000" cy="4159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8008"/>
                <a:gridCol w="678992"/>
              </a:tblGrid>
              <a:tr h="321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用例目的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备注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901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验证使用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Web UI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（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Horizon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）创建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Flavor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配置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901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flavor vcpus 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的值为超过能使用的最大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vcpus 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数量。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配置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901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flavor RAM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的值为超过能使用的最大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RAM 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数量。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配置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901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flavor Root Disk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的值为超过能使用的最大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RAM Root Disk 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数量。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配置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901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验证使用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Web UI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（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Horizon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）删除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Flavor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配置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901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验证使用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Web UI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（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Horizon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）修改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Flavor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配置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901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验证使用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Web UI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（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Horizon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）添加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修改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Nova-scheduler 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的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filter 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条件 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配置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验证没有符合调度的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computer 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节点时候创建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instance.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常规操作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验证所有的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computer 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节点都被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filer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掉的时候创建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instance.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常规操作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验证创建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instance.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常规操作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Lunch instance 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常规操作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shut off instance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常规操作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start instance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常规操作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soft reboot instance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常规操作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hard reboot instance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常规操作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Lock/unlock instance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常规操作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901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Terminate instance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kern="1200" smtClean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常规操作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pause/resume 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和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Suspend/resume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常规操作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instance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的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snapshot 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功能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常规操作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Rescue/Unrescue instance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故障处理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shelve/unshelve instance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故障处理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对正在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Web UI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（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Horizon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）中的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shelve 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的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instance </a:t>
                      </a: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使用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CLI unshelve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故障处理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  <a:tr h="1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+mj-ea"/>
                          <a:ea typeface="+mj-ea"/>
                        </a:rPr>
                        <a:t>验证</a:t>
                      </a:r>
                      <a:r>
                        <a:rPr lang="en-US" sz="1100">
                          <a:effectLst/>
                          <a:latin typeface="+mj-ea"/>
                          <a:ea typeface="+mj-ea"/>
                        </a:rPr>
                        <a:t>rebuild instance</a:t>
                      </a:r>
                      <a:endParaRPr lang="en-US" sz="1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0843" marR="308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故障处理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0843" marR="30843" marT="0" marB="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76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Nova</a:t>
            </a:r>
            <a:endParaRPr 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860575"/>
              </p:ext>
            </p:extLst>
          </p:nvPr>
        </p:nvGraphicFramePr>
        <p:xfrm>
          <a:off x="990601" y="1588291"/>
          <a:ext cx="5546566" cy="33927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5235"/>
                <a:gridCol w="237133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smtClean="0">
                          <a:effectLst/>
                        </a:rPr>
                        <a:t>性能测试： </a:t>
                      </a:r>
                      <a:r>
                        <a:rPr lang="en-US" altLang="zh-CN" sz="1100" smtClean="0">
                          <a:effectLst/>
                        </a:rPr>
                        <a:t>P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注解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Instance </a:t>
                      </a:r>
                      <a:r>
                        <a:rPr lang="zh-CN" sz="1100">
                          <a:effectLst/>
                        </a:rPr>
                        <a:t>创建到</a:t>
                      </a:r>
                      <a:r>
                        <a:rPr lang="en-US" sz="1100">
                          <a:effectLst/>
                        </a:rPr>
                        <a:t>active</a:t>
                      </a:r>
                      <a:r>
                        <a:rPr lang="zh-CN" sz="1100">
                          <a:effectLst/>
                        </a:rPr>
                        <a:t>状态的时间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1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各个操作的时间，已经各个操作的并发操作的时间测试。各个操作成功率测试。</a:t>
                      </a:r>
                      <a:endParaRPr lang="en-US" sz="11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多用户并发创建</a:t>
                      </a:r>
                      <a:r>
                        <a:rPr lang="en-US" sz="1100">
                          <a:effectLst/>
                        </a:rPr>
                        <a:t>instance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验证设置内存</a:t>
                      </a:r>
                      <a:r>
                        <a:rPr lang="en-US" sz="1100">
                          <a:effectLst/>
                        </a:rPr>
                        <a:t>overcommit</a:t>
                      </a:r>
                      <a:r>
                        <a:rPr lang="zh-CN" sz="1100">
                          <a:effectLst/>
                        </a:rPr>
                        <a:t>（</a:t>
                      </a:r>
                      <a:r>
                        <a:rPr lang="en-US" sz="1100">
                          <a:effectLst/>
                        </a:rPr>
                        <a:t>ram_allocation_ratio = 1.5</a:t>
                      </a:r>
                      <a:r>
                        <a:rPr lang="zh-CN" sz="1100">
                          <a:effectLst/>
                        </a:rPr>
                        <a:t>）的情况下。计算节点仍能被正确</a:t>
                      </a:r>
                      <a:r>
                        <a:rPr lang="en-US" sz="1100">
                          <a:effectLst/>
                        </a:rPr>
                        <a:t>filter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验证设置磁盘</a:t>
                      </a:r>
                      <a:r>
                        <a:rPr lang="en-US" sz="1100">
                          <a:effectLst/>
                        </a:rPr>
                        <a:t>overcommit</a:t>
                      </a:r>
                      <a:r>
                        <a:rPr lang="zh-CN" sz="1100">
                          <a:effectLst/>
                        </a:rPr>
                        <a:t>（</a:t>
                      </a:r>
                      <a:r>
                        <a:rPr lang="en-US" sz="1100">
                          <a:effectLst/>
                        </a:rPr>
                        <a:t>disk_allocation_ratio = 1.0</a:t>
                      </a:r>
                      <a:r>
                        <a:rPr lang="zh-CN" sz="1100">
                          <a:effectLst/>
                        </a:rPr>
                        <a:t>）的情况下。计算节点仍能被正确</a:t>
                      </a:r>
                      <a:r>
                        <a:rPr lang="en-US" sz="1100">
                          <a:effectLst/>
                        </a:rPr>
                        <a:t>filter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验证设置</a:t>
                      </a:r>
                      <a:r>
                        <a:rPr lang="en-US" sz="1100">
                          <a:effectLst/>
                        </a:rPr>
                        <a:t>vcpu overcommit</a:t>
                      </a:r>
                      <a:r>
                        <a:rPr lang="zh-CN" sz="1100">
                          <a:effectLst/>
                        </a:rPr>
                        <a:t>（</a:t>
                      </a:r>
                      <a:r>
                        <a:rPr lang="en-US" sz="1100">
                          <a:effectLst/>
                        </a:rPr>
                        <a:t>cpu_allocation_ratio = 16.0</a:t>
                      </a:r>
                      <a:r>
                        <a:rPr lang="zh-CN" sz="1100">
                          <a:effectLst/>
                        </a:rPr>
                        <a:t>）的情况下。计算节点仍能被正确</a:t>
                      </a:r>
                      <a:r>
                        <a:rPr lang="en-US" sz="1100">
                          <a:effectLst/>
                        </a:rPr>
                        <a:t>filter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多人同时开启多个</a:t>
                      </a:r>
                      <a:r>
                        <a:rPr lang="en-US" sz="1100">
                          <a:effectLst/>
                        </a:rPr>
                        <a:t>instance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多人并发对</a:t>
                      </a:r>
                      <a:r>
                        <a:rPr lang="en-US" sz="1100">
                          <a:effectLst/>
                        </a:rPr>
                        <a:t>instance </a:t>
                      </a:r>
                      <a:r>
                        <a:rPr lang="zh-CN" sz="1100">
                          <a:effectLst/>
                        </a:rPr>
                        <a:t>进行</a:t>
                      </a:r>
                      <a:r>
                        <a:rPr lang="en-US" sz="1100">
                          <a:effectLst/>
                        </a:rPr>
                        <a:t>snapshot </a:t>
                      </a:r>
                      <a:r>
                        <a:rPr lang="zh-CN" sz="1100">
                          <a:effectLst/>
                        </a:rPr>
                        <a:t>操作。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多人并发对</a:t>
                      </a:r>
                      <a:r>
                        <a:rPr lang="en-US" sz="1100">
                          <a:effectLst/>
                        </a:rPr>
                        <a:t>instance </a:t>
                      </a:r>
                      <a:r>
                        <a:rPr lang="zh-CN" sz="1100">
                          <a:effectLst/>
                        </a:rPr>
                        <a:t>进行</a:t>
                      </a:r>
                      <a:r>
                        <a:rPr lang="en-US" sz="1100">
                          <a:effectLst/>
                        </a:rPr>
                        <a:t>lock </a:t>
                      </a:r>
                      <a:r>
                        <a:rPr lang="zh-CN" sz="1100">
                          <a:effectLst/>
                        </a:rPr>
                        <a:t>操作。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多人并发对</a:t>
                      </a:r>
                      <a:r>
                        <a:rPr lang="en-US" sz="1100">
                          <a:effectLst/>
                        </a:rPr>
                        <a:t>instance </a:t>
                      </a:r>
                      <a:r>
                        <a:rPr lang="zh-CN" sz="1100">
                          <a:effectLst/>
                        </a:rPr>
                        <a:t>进行</a:t>
                      </a:r>
                      <a:r>
                        <a:rPr lang="en-US" sz="1100">
                          <a:effectLst/>
                        </a:rPr>
                        <a:t>unlock </a:t>
                      </a:r>
                      <a:r>
                        <a:rPr lang="zh-CN" sz="1100">
                          <a:effectLst/>
                        </a:rPr>
                        <a:t>操作。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多人并发对</a:t>
                      </a:r>
                      <a:r>
                        <a:rPr lang="en-US" sz="1100">
                          <a:effectLst/>
                        </a:rPr>
                        <a:t>instance </a:t>
                      </a:r>
                      <a:r>
                        <a:rPr lang="zh-CN" sz="1100">
                          <a:effectLst/>
                        </a:rPr>
                        <a:t>进行</a:t>
                      </a:r>
                      <a:r>
                        <a:rPr lang="en-US" sz="1100">
                          <a:effectLst/>
                        </a:rPr>
                        <a:t>shelve  </a:t>
                      </a:r>
                      <a:r>
                        <a:rPr lang="zh-CN" sz="1100">
                          <a:effectLst/>
                        </a:rPr>
                        <a:t>操作。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868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Nova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可靠性</a:t>
            </a:r>
            <a:r>
              <a:rPr lang="zh-CN" altLang="en-US"/>
              <a:t>测试</a:t>
            </a:r>
            <a:r>
              <a:rPr lang="en-US" smtClean="0"/>
              <a:t>:</a:t>
            </a:r>
            <a:r>
              <a:rPr lang="zh-CN" altLang="en-US" smtClean="0"/>
              <a:t>后续添加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64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>
            <a:extLst>
              <a:ext uri="{FF2B5EF4-FFF2-40B4-BE49-F238E27FC236}">
                <a16:creationId xmlns:a16="http://schemas.microsoft.com/office/drawing/2014/main" xmlns="" id="{79716E84-195E-4029-A870-9450C7FDA4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657350"/>
            <a:ext cx="4419600" cy="1371600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sz="9600" dirty="0"/>
              <a:t>Thank you!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当前云模式有：</a:t>
            </a:r>
            <a:br>
              <a:rPr lang="zh-CN" altLang="en-US" smtClean="0"/>
            </a:br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1892" y="1539875"/>
            <a:ext cx="5100753" cy="3146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1000" y="1809750"/>
            <a:ext cx="11464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Openstack</a:t>
            </a:r>
            <a:endParaRPr lang="zh-CN" altLang="en-US" sz="1400" b="0" cap="none" spc="0">
              <a:ln w="0"/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flipV="1">
            <a:off x="1527468" y="1809750"/>
            <a:ext cx="834732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3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>
            <a:extLst>
              <a:ext uri="{FF2B5EF4-FFF2-40B4-BE49-F238E27FC236}">
                <a16:creationId xmlns:a16="http://schemas.microsoft.com/office/drawing/2014/main" xmlns="" id="{F4F5C1E7-222F-4B5B-9329-C6B6CEEF43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352550"/>
            <a:ext cx="7086600" cy="2209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dirty="0"/>
              <a:t>OpenStack</a:t>
            </a:r>
            <a:r>
              <a:rPr lang="zh-CN" altLang="en-US" dirty="0"/>
              <a:t>四大组成部分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zh-CN" altLang="en-US" sz="1400" b="1" dirty="0">
                <a:solidFill>
                  <a:srgbClr val="00B0F0"/>
                </a:solidFill>
              </a:rPr>
              <a:t>控制节点</a:t>
            </a:r>
            <a:r>
              <a:rPr lang="zh-CN" altLang="en-US" sz="1400" dirty="0"/>
              <a:t>负责对其余节点的控制，包含虚拟机建立，迁移，网络分配，存储分配等等</a:t>
            </a:r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zh-CN" altLang="en-US" sz="1400" b="1" dirty="0">
                <a:solidFill>
                  <a:srgbClr val="00B0F0"/>
                </a:solidFill>
              </a:rPr>
              <a:t>计算节点</a:t>
            </a:r>
            <a:r>
              <a:rPr lang="zh-CN" altLang="en-US" sz="1400" dirty="0"/>
              <a:t>负责虚拟机运行</a:t>
            </a:r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zh-CN" altLang="en-US" sz="1400" b="1" dirty="0">
                <a:solidFill>
                  <a:srgbClr val="00B0F0"/>
                </a:solidFill>
              </a:rPr>
              <a:t>网络节点</a:t>
            </a:r>
            <a:r>
              <a:rPr lang="zh-CN" altLang="en-US" sz="1400" dirty="0"/>
              <a:t>负责对外网络与内网络之间的通信</a:t>
            </a:r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zh-CN" altLang="en-US" sz="1400" b="1" dirty="0">
                <a:solidFill>
                  <a:srgbClr val="00B0F0"/>
                </a:solidFill>
              </a:rPr>
              <a:t>存储节点</a:t>
            </a:r>
            <a:r>
              <a:rPr lang="zh-CN" altLang="en-US" sz="1400" dirty="0"/>
              <a:t>负责对虚拟机的额外存储管理等等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>
            <a:extLst>
              <a:ext uri="{FF2B5EF4-FFF2-40B4-BE49-F238E27FC236}">
                <a16:creationId xmlns:a16="http://schemas.microsoft.com/office/drawing/2014/main" xmlns="" id="{35D04147-BB70-4694-9723-DD13E961E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666750"/>
            <a:ext cx="1905000" cy="3733800"/>
          </a:xfrm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b="1" dirty="0"/>
              <a:t>OpenStack</a:t>
            </a:r>
            <a:r>
              <a:rPr lang="zh-CN" altLang="en-US" b="1" dirty="0"/>
              <a:t>组件</a:t>
            </a:r>
            <a:endParaRPr lang="en-US" altLang="zh-CN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endParaRPr lang="en-US" altLang="zh-CN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dirty="0"/>
              <a:t>Horizon - UI</a:t>
            </a:r>
            <a:r>
              <a:rPr lang="zh-CN" altLang="en-US" dirty="0"/>
              <a:t>服务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dirty="0"/>
              <a:t>Nova - </a:t>
            </a:r>
            <a:r>
              <a:rPr lang="zh-CN" altLang="en-US" dirty="0"/>
              <a:t>计算服务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dirty="0"/>
              <a:t>Neutron - </a:t>
            </a:r>
            <a:r>
              <a:rPr lang="zh-CN" altLang="en-US" dirty="0"/>
              <a:t>网络服务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endParaRPr lang="zh-CN" altLang="en-US" dirty="0"/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dirty="0"/>
              <a:t>Swift - </a:t>
            </a:r>
            <a:r>
              <a:rPr lang="zh-CN" altLang="en-US" dirty="0"/>
              <a:t>对象存储服务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dirty="0"/>
              <a:t>Cinder - </a:t>
            </a:r>
            <a:r>
              <a:rPr lang="zh-CN" altLang="en-US" dirty="0"/>
              <a:t>块存储服务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endParaRPr lang="zh-CN" altLang="en-US" dirty="0"/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dirty="0"/>
              <a:t>Keystone - </a:t>
            </a:r>
            <a:r>
              <a:rPr lang="zh-CN" altLang="en-US" dirty="0"/>
              <a:t>认证服务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dirty="0"/>
              <a:t>Glance - </a:t>
            </a:r>
            <a:r>
              <a:rPr lang="zh-CN" altLang="en-US" dirty="0"/>
              <a:t>镜像服务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dirty="0"/>
              <a:t>Ceilometer - </a:t>
            </a:r>
            <a:r>
              <a:rPr lang="zh-CN" altLang="en-US" dirty="0"/>
              <a:t>监控服务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endParaRPr lang="zh-CN" altLang="en-US" dirty="0"/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dirty="0"/>
              <a:t>Heat -  </a:t>
            </a:r>
            <a:r>
              <a:rPr lang="zh-CN" altLang="en-US" dirty="0"/>
              <a:t>集群服务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altLang="zh-CN" dirty="0"/>
              <a:t>Trove -  </a:t>
            </a:r>
            <a:r>
              <a:rPr lang="zh-CN" altLang="en-US" dirty="0"/>
              <a:t>数据库服务</a:t>
            </a:r>
            <a:endParaRPr lang="en-US" altLang="zh-CN" dirty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819150"/>
            <a:ext cx="71088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95288"/>
            <a:ext cx="79438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Machine generated alternative text:&#10;Neutron &#10;Glance &#10;s.ft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175"/>
            <a:ext cx="61658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4953000" y="361950"/>
            <a:ext cx="2514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FF0000"/>
                </a:solidFill>
              </a:rPr>
              <a:t>Orchestration </a:t>
            </a:r>
            <a:r>
              <a:rPr lang="en-US" altLang="zh-CN" sz="1100">
                <a:solidFill>
                  <a:srgbClr val="FF0000"/>
                </a:solidFill>
              </a:rPr>
              <a:t>cloud </a:t>
            </a:r>
            <a:r>
              <a:rPr lang="zh-CN" altLang="en-US" sz="1100">
                <a:solidFill>
                  <a:srgbClr val="FF0000"/>
                </a:solidFill>
              </a:rPr>
              <a:t>框架</a:t>
            </a:r>
            <a:r>
              <a:rPr lang="en-US" altLang="zh-CN" sz="1100">
                <a:solidFill>
                  <a:srgbClr val="FF0000"/>
                </a:solidFill>
              </a:rPr>
              <a:t>+</a:t>
            </a:r>
            <a:r>
              <a:rPr lang="zh-CN" altLang="en-US" sz="1100">
                <a:solidFill>
                  <a:srgbClr val="FF0000"/>
                </a:solidFill>
              </a:rPr>
              <a:t>自动化部署</a:t>
            </a:r>
            <a:endParaRPr lang="en-US" altLang="en-US" sz="1100">
              <a:solidFill>
                <a:srgbClr val="FF0000"/>
              </a:solidFill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2438400" y="971550"/>
            <a:ext cx="990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1100">
                <a:solidFill>
                  <a:srgbClr val="FF0000"/>
                </a:solidFill>
              </a:rPr>
              <a:t>Dashboard</a:t>
            </a:r>
            <a:endParaRPr lang="en-US" altLang="en-US" sz="11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685800" y="666750"/>
            <a:ext cx="746760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OpenStack</a:t>
            </a:r>
            <a:r>
              <a:rPr lang="zh-CN" altLang="en-US" smtClean="0">
                <a:solidFill>
                  <a:srgbClr val="FF0000"/>
                </a:solidFill>
              </a:rPr>
              <a:t>与</a:t>
            </a:r>
            <a:r>
              <a:rPr lang="en-US" altLang="zh-CN" smtClean="0">
                <a:solidFill>
                  <a:srgbClr val="FF0000"/>
                </a:solidFill>
              </a:rPr>
              <a:t>KVM</a:t>
            </a:r>
          </a:p>
          <a:p>
            <a:pPr eaLnBrk="1" hangingPunct="1"/>
            <a:r>
              <a:rPr lang="en-US" altLang="en-US" sz="1400" smtClean="0"/>
              <a:t>openstack</a:t>
            </a:r>
            <a:r>
              <a:rPr lang="zh-CN" altLang="en-US" sz="1400" smtClean="0"/>
              <a:t>是云管理平台，其本身并不提供虚拟化功能，但几乎支持所有的虚拟化管理程序。真正的虚拟化能力是由底层的</a:t>
            </a:r>
            <a:r>
              <a:rPr lang="en-US" altLang="en-US" sz="1400" smtClean="0"/>
              <a:t>hypervisor（</a:t>
            </a:r>
            <a:r>
              <a:rPr lang="zh-CN" altLang="en-US" sz="1400" smtClean="0"/>
              <a:t>如</a:t>
            </a:r>
            <a:r>
              <a:rPr lang="en-US" altLang="en-US" sz="1400" smtClean="0"/>
              <a:t>KVM、Qemu、Xen</a:t>
            </a:r>
            <a:r>
              <a:rPr lang="zh-CN" altLang="en-US" sz="1400" smtClean="0"/>
              <a:t>等）提供。所谓管理平台，就是为了方便使用而已。</a:t>
            </a:r>
            <a:endParaRPr lang="en-US" altLang="zh-CN" sz="1400" smtClean="0"/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zh-CN" sz="1200"/>
              <a:t>1.</a:t>
            </a:r>
            <a:r>
              <a:rPr lang="zh-CN" altLang="en-US" sz="1200"/>
              <a:t>什么是虚拟化？</a:t>
            </a:r>
          </a:p>
          <a:p>
            <a:pPr eaLnBrk="1" hangingPunct="1"/>
            <a:r>
              <a:rPr lang="zh-CN" altLang="en-US" sz="1200"/>
              <a:t>虚拟化是云计算的基础。简单的说，虚拟化使得在一台物理的服务器上可以跑多台虚拟机，虚拟机共享物理机的 </a:t>
            </a:r>
            <a:r>
              <a:rPr lang="en-US" altLang="zh-CN" sz="1200"/>
              <a:t>CPU</a:t>
            </a:r>
            <a:r>
              <a:rPr lang="zh-CN" altLang="en-US" sz="1200"/>
              <a:t>、内存、</a:t>
            </a:r>
            <a:r>
              <a:rPr lang="en-US" altLang="zh-CN" sz="1200"/>
              <a:t>IO </a:t>
            </a:r>
            <a:r>
              <a:rPr lang="zh-CN" altLang="en-US" sz="1200"/>
              <a:t>硬件资源，但逻辑上虚拟机之间是相互隔离的。</a:t>
            </a:r>
          </a:p>
          <a:p>
            <a:pPr eaLnBrk="1" hangingPunct="1"/>
            <a:r>
              <a:rPr lang="zh-CN" altLang="en-US" sz="1200"/>
              <a:t>物理机我们一般称为宿主机（</a:t>
            </a:r>
            <a:r>
              <a:rPr lang="en-US" altLang="zh-CN" sz="1200"/>
              <a:t>Host</a:t>
            </a:r>
            <a:r>
              <a:rPr lang="zh-CN" altLang="en-US" sz="1200"/>
              <a:t>），宿主机上面的虚拟机称为客户机（</a:t>
            </a:r>
            <a:r>
              <a:rPr lang="en-US" altLang="zh-CN" sz="1200"/>
              <a:t>Guest</a:t>
            </a:r>
            <a:r>
              <a:rPr lang="zh-CN" altLang="en-US" sz="1200"/>
              <a:t>）。</a:t>
            </a:r>
            <a:endParaRPr lang="en-US" altLang="en-US" sz="1200"/>
          </a:p>
          <a:p>
            <a:pPr eaLnBrk="1" hangingPunct="1"/>
            <a:r>
              <a:rPr lang="en-US" altLang="zh-CN" sz="1200"/>
              <a:t>2.</a:t>
            </a:r>
            <a:r>
              <a:rPr lang="en-US" altLang="en-US" sz="1200"/>
              <a:t> KVM</a:t>
            </a:r>
            <a:r>
              <a:rPr lang="zh-CN" altLang="en-US" sz="1200"/>
              <a:t>的介绍</a:t>
            </a:r>
            <a:endParaRPr lang="en-US" altLang="zh-CN" sz="1200"/>
          </a:p>
          <a:p>
            <a:pPr eaLnBrk="1" hangingPunct="1"/>
            <a:r>
              <a:rPr lang="en-US" altLang="en-US" sz="1200"/>
              <a:t>KVM </a:t>
            </a:r>
            <a:r>
              <a:rPr lang="zh-CN" altLang="en-US" sz="1200"/>
              <a:t>全称是 </a:t>
            </a:r>
            <a:r>
              <a:rPr lang="en-US" altLang="en-US" sz="1200"/>
              <a:t>Kernel-Based Virtual Machine。</a:t>
            </a:r>
            <a:r>
              <a:rPr lang="zh-CN" altLang="en-US" sz="1200"/>
              <a:t>也就是说 </a:t>
            </a:r>
            <a:r>
              <a:rPr lang="en-US" altLang="en-US" sz="1200"/>
              <a:t>KVM </a:t>
            </a:r>
            <a:r>
              <a:rPr lang="zh-CN" altLang="en-US" sz="1200"/>
              <a:t>是基于 </a:t>
            </a:r>
            <a:r>
              <a:rPr lang="en-US" altLang="en-US" sz="1200"/>
              <a:t>Linux </a:t>
            </a:r>
            <a:r>
              <a:rPr lang="zh-CN" altLang="en-US" sz="1200"/>
              <a:t>内核实现的。</a:t>
            </a:r>
            <a:endParaRPr lang="en-US" altLang="zh-CN" sz="1200"/>
          </a:p>
          <a:p>
            <a:pPr eaLnBrk="1" hangingPunct="1"/>
            <a:r>
              <a:rPr lang="zh-CN" altLang="en-US" sz="1200"/>
              <a:t>它需要硬件支持，如</a:t>
            </a:r>
            <a:r>
              <a:rPr lang="en-US" altLang="zh-CN" sz="1200"/>
              <a:t>Intel VT</a:t>
            </a:r>
            <a:r>
              <a:rPr lang="zh-CN" altLang="en-US" sz="1200"/>
              <a:t>技术或者</a:t>
            </a:r>
            <a:r>
              <a:rPr lang="en-US" altLang="zh-CN" sz="1200"/>
              <a:t>AMD V</a:t>
            </a:r>
            <a:r>
              <a:rPr lang="zh-CN" altLang="en-US" sz="1200"/>
              <a:t>技术，是</a:t>
            </a:r>
            <a:r>
              <a:rPr lang="zh-CN" altLang="en-US" sz="1200">
                <a:solidFill>
                  <a:srgbClr val="FF0000"/>
                </a:solidFill>
              </a:rPr>
              <a:t>基于硬件的完全虚拟化</a:t>
            </a:r>
            <a:r>
              <a:rPr lang="zh-CN" altLang="en-US" sz="1200"/>
              <a:t>，</a:t>
            </a:r>
            <a:endParaRPr lang="en-US" altLang="zh-CN" sz="1200"/>
          </a:p>
          <a:p>
            <a:pPr eaLnBrk="1" hangingPunct="1"/>
            <a:r>
              <a:rPr lang="en-US" altLang="en-US" sz="1200"/>
              <a:t>Libvirt</a:t>
            </a:r>
            <a:r>
              <a:rPr lang="zh-CN" altLang="en-US" sz="1200"/>
              <a:t>是</a:t>
            </a:r>
            <a:r>
              <a:rPr lang="en-US" altLang="en-US" sz="1200"/>
              <a:t>KVM</a:t>
            </a:r>
            <a:r>
              <a:rPr lang="zh-CN" altLang="en-US" sz="1200"/>
              <a:t>的管理工具，</a:t>
            </a:r>
            <a:r>
              <a:rPr lang="en-US" altLang="en-US" sz="1200"/>
              <a:t>Libvirt</a:t>
            </a:r>
            <a:r>
              <a:rPr lang="zh-CN" altLang="en-US" sz="1200"/>
              <a:t>包含</a:t>
            </a:r>
            <a:r>
              <a:rPr lang="en-US" altLang="zh-CN" sz="1200"/>
              <a:t>3</a:t>
            </a:r>
            <a:r>
              <a:rPr lang="zh-CN" altLang="en-US" sz="1200"/>
              <a:t>个组成部分：后台</a:t>
            </a:r>
            <a:r>
              <a:rPr lang="en-US" altLang="en-US" sz="1200"/>
              <a:t>daemon</a:t>
            </a:r>
            <a:r>
              <a:rPr lang="zh-CN" altLang="en-US" sz="1200"/>
              <a:t>程序</a:t>
            </a:r>
            <a:r>
              <a:rPr lang="en-US" altLang="en-US" sz="1200"/>
              <a:t>libvirtd、API</a:t>
            </a:r>
            <a:r>
              <a:rPr lang="zh-CN" altLang="en-US" sz="1200"/>
              <a:t>库、和命令行工具</a:t>
            </a:r>
            <a:r>
              <a:rPr lang="en-US" altLang="en-US" sz="1200"/>
              <a:t>virsh</a:t>
            </a:r>
            <a:r>
              <a:rPr lang="zh-CN" altLang="en-US" sz="1200"/>
              <a:t>。</a:t>
            </a:r>
            <a:endParaRPr lang="en-US" altLang="en-US" sz="1200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测试环境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devstack-controller</a:t>
            </a:r>
            <a:r>
              <a:rPr lang="zh-CN" altLang="en-US"/>
              <a:t>：控制节点</a:t>
            </a:r>
            <a:r>
              <a:rPr lang="en-US"/>
              <a:t> + </a:t>
            </a:r>
            <a:r>
              <a:rPr lang="zh-CN" altLang="en-US"/>
              <a:t>网络节点</a:t>
            </a:r>
            <a:r>
              <a:rPr lang="en-US"/>
              <a:t> + </a:t>
            </a:r>
            <a:r>
              <a:rPr lang="zh-CN" altLang="en-US"/>
              <a:t>块存储节点</a:t>
            </a:r>
            <a:r>
              <a:rPr lang="en-US"/>
              <a:t> + </a:t>
            </a:r>
            <a:r>
              <a:rPr lang="zh-CN" altLang="en-US"/>
              <a:t>计算节点 </a:t>
            </a:r>
            <a:endParaRPr lang="en-US"/>
          </a:p>
          <a:p>
            <a:pPr lvl="0"/>
            <a:r>
              <a:rPr lang="en-US"/>
              <a:t>devstack-compute</a:t>
            </a:r>
            <a:r>
              <a:rPr lang="zh-CN" altLang="en-US"/>
              <a:t>：计算节点 </a:t>
            </a:r>
            <a:endParaRPr lang="en-US"/>
          </a:p>
          <a:p>
            <a:endParaRPr lang="en-US"/>
          </a:p>
        </p:txBody>
      </p:sp>
      <p:pic>
        <p:nvPicPr>
          <p:cNvPr id="4" name="图片 3" descr="http://7xo6kd.com1.z0.glb.clouddn.com/upload-ueditor-image-20160403-145968606261900298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22830"/>
            <a:ext cx="4876800" cy="2512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76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3347</TotalTime>
  <Words>1711</Words>
  <Application>Microsoft Office PowerPoint</Application>
  <PresentationFormat>全屏显示(16:9)</PresentationFormat>
  <Paragraphs>250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Century Gothic</vt:lpstr>
      <vt:lpstr>Arial</vt:lpstr>
      <vt:lpstr>Wingdings 3</vt:lpstr>
      <vt:lpstr>Calibri</vt:lpstr>
      <vt:lpstr>宋体</vt:lpstr>
      <vt:lpstr>华文行楷</vt:lpstr>
      <vt:lpstr>Wingdings</vt:lpstr>
      <vt:lpstr>Ion</vt:lpstr>
      <vt:lpstr>PowerPoint 演示文稿</vt:lpstr>
      <vt:lpstr>PowerPoint 演示文稿</vt:lpstr>
      <vt:lpstr>当前云模式有：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测试环境</vt:lpstr>
      <vt:lpstr>两个基础服务</vt:lpstr>
      <vt:lpstr>Keystone </vt:lpstr>
      <vt:lpstr>Keystone</vt:lpstr>
      <vt:lpstr>Glance </vt:lpstr>
      <vt:lpstr>Glance</vt:lpstr>
      <vt:lpstr>Cinder </vt:lpstr>
      <vt:lpstr>Cinder </vt:lpstr>
      <vt:lpstr>Neutron</vt:lpstr>
      <vt:lpstr>PowerPoint 演示文稿</vt:lpstr>
      <vt:lpstr>Neutron</vt:lpstr>
      <vt:lpstr>Nova</vt:lpstr>
      <vt:lpstr>Nova</vt:lpstr>
      <vt:lpstr>Nova</vt:lpstr>
      <vt:lpstr>Nova</vt:lpstr>
      <vt:lpstr>PowerPoint 演示文稿</vt:lpstr>
    </vt:vector>
  </TitlesOfParts>
  <LinksUpToDate>false</LinksUpToDate>
  <SharedDoc>false</SharedDoc>
  <HyperlinkBase>http://bbs.ruideppt.com/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Peijun Yang (Wicresoft North America Ltd)</dc:creator>
  <cp:lastModifiedBy>Jeane Li (Wicresoft North America Ltd)</cp:lastModifiedBy>
  <cp:revision>94</cp:revision>
  <cp:lastPrinted>1601-01-01T00:00:00Z</cp:lastPrinted>
  <dcterms:created xsi:type="dcterms:W3CDTF">1601-01-01T00:00:00Z</dcterms:created>
  <dcterms:modified xsi:type="dcterms:W3CDTF">2019-03-15T09:31:58Z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v-peiy@microsoft.com</vt:lpwstr>
  </property>
  <property fmtid="{D5CDD505-2E9C-101B-9397-08002B2CF9AE}" pid="6" name="MSIP_Label_f42aa342-8706-4288-bd11-ebb85995028c_SetDate">
    <vt:lpwstr>2019-02-27T08:24:17.3916109Z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72d65980-aad4-427e-b397-85a17ddc5688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