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6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3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7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3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4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B2DF00C1-252F-9CD3-6D91-2E1F3623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" b="1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90505-6F96-FFBF-69D6-3BD56CF0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Evidenca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kandidatov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diplomo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9AA6-3204-5E97-CBB5-8908C763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F3CF1-AD3F-AC2A-81ED-4399D26D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Upravljanje</a:t>
            </a:r>
            <a:r>
              <a:rPr lang="en-US" b="0" i="0" dirty="0">
                <a:effectLst/>
                <a:latin typeface="Söhne"/>
              </a:rPr>
              <a:t> z </a:t>
            </a:r>
            <a:r>
              <a:rPr lang="en-US" b="0" i="0" dirty="0" err="1">
                <a:effectLst/>
                <a:latin typeface="Söhne"/>
              </a:rPr>
              <a:t>dokumenti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9B50-8B75-4F59-8956-8C9AD269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7DA0BC"/>
              </a:buClr>
            </a:pPr>
            <a:r>
              <a:rPr lang="en-US" b="0" i="0">
                <a:effectLst/>
                <a:latin typeface="Söhne"/>
              </a:rPr>
              <a:t>Ko </a:t>
            </a:r>
            <a:r>
              <a:rPr lang="en-US" b="0" i="0" err="1">
                <a:effectLst/>
                <a:latin typeface="Söhne"/>
              </a:rPr>
              <a:t>študent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začne</a:t>
            </a:r>
            <a:r>
              <a:rPr lang="en-US" b="0" i="0">
                <a:effectLst/>
                <a:latin typeface="Söhne"/>
              </a:rPr>
              <a:t> s </a:t>
            </a:r>
            <a:r>
              <a:rPr lang="en-US" b="0" i="0" err="1">
                <a:effectLst/>
                <a:latin typeface="Söhne"/>
              </a:rPr>
              <a:t>svojo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diplomo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prek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našega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sistema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naloži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osnutek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dispozicije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ali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teme</a:t>
            </a:r>
            <a:r>
              <a:rPr lang="en-US" b="0" i="0">
                <a:effectLst/>
                <a:latin typeface="Söhne"/>
              </a:rPr>
              <a:t>. To </a:t>
            </a:r>
            <a:r>
              <a:rPr lang="en-US" b="0" i="0" err="1">
                <a:effectLst/>
                <a:latin typeface="Söhne"/>
              </a:rPr>
              <a:t>omogoča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profesorju</a:t>
            </a:r>
            <a:r>
              <a:rPr lang="en-US" b="0" i="0">
                <a:effectLst/>
                <a:latin typeface="Söhne"/>
              </a:rPr>
              <a:t>, da </a:t>
            </a:r>
            <a:r>
              <a:rPr lang="en-US" b="0" i="0" err="1">
                <a:effectLst/>
                <a:latin typeface="Söhne"/>
              </a:rPr>
              <a:t>pregleda</a:t>
            </a:r>
            <a:r>
              <a:rPr lang="en-US" b="0" i="0">
                <a:effectLst/>
                <a:latin typeface="Söhne"/>
              </a:rPr>
              <a:t> in </a:t>
            </a:r>
            <a:r>
              <a:rPr lang="en-US" b="0" i="0" err="1">
                <a:effectLst/>
                <a:latin typeface="Söhne"/>
              </a:rPr>
              <a:t>komentira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osnutek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kar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študentu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omogoča</a:t>
            </a:r>
            <a:r>
              <a:rPr lang="en-US" b="0" i="0">
                <a:effectLst/>
                <a:latin typeface="Söhne"/>
              </a:rPr>
              <a:t>, da </a:t>
            </a:r>
            <a:r>
              <a:rPr lang="en-US" b="0" i="0" err="1">
                <a:effectLst/>
                <a:latin typeface="Söhne"/>
              </a:rPr>
              <a:t>izboljša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svoje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delo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>
              <a:buClr>
                <a:srgbClr val="7DA0BC"/>
              </a:buClr>
            </a:pPr>
            <a:r>
              <a:rPr lang="en-US" b="0" i="0">
                <a:effectLst/>
                <a:latin typeface="Söhne"/>
              </a:rPr>
              <a:t>Poleg </a:t>
            </a:r>
            <a:r>
              <a:rPr lang="en-US" b="0" i="0" err="1">
                <a:effectLst/>
                <a:latin typeface="Söhne"/>
              </a:rPr>
              <a:t>tega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profesorji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naložijo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prazne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obrazce</a:t>
            </a:r>
            <a:r>
              <a:rPr lang="en-US" b="0" i="0">
                <a:effectLst/>
                <a:latin typeface="Söhne"/>
              </a:rPr>
              <a:t> za </a:t>
            </a:r>
            <a:r>
              <a:rPr lang="en-US" b="0" i="0" err="1">
                <a:effectLst/>
                <a:latin typeface="Söhne"/>
              </a:rPr>
              <a:t>dispozicijo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ali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temo</a:t>
            </a:r>
            <a:r>
              <a:rPr lang="en-US" b="0" i="0">
                <a:effectLst/>
                <a:latin typeface="Söhne"/>
              </a:rPr>
              <a:t>, ki </a:t>
            </a:r>
            <a:r>
              <a:rPr lang="en-US" b="0" i="0" err="1">
                <a:effectLst/>
                <a:latin typeface="Söhne"/>
              </a:rPr>
              <a:t>jih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študenti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nato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uporabijo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kot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vodilo</a:t>
            </a:r>
            <a:r>
              <a:rPr lang="en-US" b="0" i="0">
                <a:effectLst/>
                <a:latin typeface="Söhne"/>
              </a:rPr>
              <a:t>.</a:t>
            </a:r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FBE36A8-7512-CD71-C08F-9D768B64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73" y="3261798"/>
            <a:ext cx="3311875" cy="3046926"/>
          </a:xfrm>
          <a:prstGeom prst="rect">
            <a:avLst/>
          </a:prstGeom>
        </p:spPr>
      </p:pic>
      <p:pic>
        <p:nvPicPr>
          <p:cNvPr id="7" name="Picture 6" descr="A screenshot of a registration form&#10;&#10;Description automatically generated with low confidence">
            <a:extLst>
              <a:ext uri="{FF2B5EF4-FFF2-40B4-BE49-F238E27FC236}">
                <a16:creationId xmlns:a16="http://schemas.microsoft.com/office/drawing/2014/main" id="{7D549BEC-82F1-35B7-D9CA-CD3AE7EE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30" y="3261798"/>
            <a:ext cx="4044100" cy="30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9D60-8A4D-6D7E-BC0C-76B415F1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koledarja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45C2-0A02-B1D5-CBAB-CBB97B10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7DA0BC"/>
              </a:buClr>
            </a:pPr>
            <a:r>
              <a:rPr lang="en-US" sz="1400" b="0" i="0">
                <a:effectLst/>
                <a:latin typeface="Söhne"/>
              </a:rPr>
              <a:t>Ta </a:t>
            </a:r>
            <a:r>
              <a:rPr lang="en-US" sz="1400" b="0" i="0" err="1">
                <a:effectLst/>
                <a:latin typeface="Söhne"/>
              </a:rPr>
              <a:t>funkcionalnost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profesorjem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omogoča</a:t>
            </a:r>
            <a:r>
              <a:rPr lang="en-US" sz="1400" b="0" i="0">
                <a:effectLst/>
                <a:latin typeface="Söhne"/>
              </a:rPr>
              <a:t>, da </a:t>
            </a:r>
            <a:r>
              <a:rPr lang="en-US" sz="1400" b="0" i="0" err="1">
                <a:effectLst/>
                <a:latin typeface="Söhne"/>
              </a:rPr>
              <a:t>imajo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popoln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pregled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nad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prihajajočimi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roki</a:t>
            </a:r>
            <a:r>
              <a:rPr lang="en-US" sz="1400" b="0" i="0">
                <a:effectLst/>
                <a:latin typeface="Söhne"/>
              </a:rPr>
              <a:t> in </a:t>
            </a:r>
            <a:r>
              <a:rPr lang="en-US" sz="1400" b="0" i="0" err="1">
                <a:effectLst/>
                <a:latin typeface="Söhne"/>
              </a:rPr>
              <a:t>zagotavlja</a:t>
            </a:r>
            <a:r>
              <a:rPr lang="en-US" sz="1400" b="0" i="0">
                <a:effectLst/>
                <a:latin typeface="Söhne"/>
              </a:rPr>
              <a:t>, da ne </a:t>
            </a:r>
            <a:r>
              <a:rPr lang="en-US" sz="1400" b="0" i="0" err="1">
                <a:effectLst/>
                <a:latin typeface="Söhne"/>
              </a:rPr>
              <a:t>zamudijo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pomembnih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datumov</a:t>
            </a:r>
            <a:r>
              <a:rPr lang="en-US" sz="1400" b="0" i="0">
                <a:effectLst/>
                <a:latin typeface="Söhne"/>
              </a:rPr>
              <a:t>. Na primer, </a:t>
            </a:r>
            <a:r>
              <a:rPr lang="en-US" sz="1400" b="0" i="0" err="1">
                <a:effectLst/>
                <a:latin typeface="Söhne"/>
              </a:rPr>
              <a:t>datumi</a:t>
            </a:r>
            <a:r>
              <a:rPr lang="en-US" sz="1400" b="0" i="0">
                <a:effectLst/>
                <a:latin typeface="Söhne"/>
              </a:rPr>
              <a:t> za </a:t>
            </a:r>
            <a:r>
              <a:rPr lang="en-US" sz="1400" b="0" i="0" err="1">
                <a:effectLst/>
                <a:latin typeface="Söhne"/>
              </a:rPr>
              <a:t>obrambo</a:t>
            </a:r>
            <a:r>
              <a:rPr lang="en-US" sz="1400" b="0" i="0">
                <a:effectLst/>
                <a:latin typeface="Söhne"/>
              </a:rPr>
              <a:t> in </a:t>
            </a:r>
            <a:r>
              <a:rPr lang="en-US" sz="1400" b="0" i="0" err="1">
                <a:effectLst/>
                <a:latin typeface="Söhne"/>
              </a:rPr>
              <a:t>končni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roki</a:t>
            </a:r>
            <a:r>
              <a:rPr lang="en-US" sz="1400" b="0" i="0">
                <a:effectLst/>
                <a:latin typeface="Söhne"/>
              </a:rPr>
              <a:t> za </a:t>
            </a:r>
            <a:r>
              <a:rPr lang="en-US" sz="1400" b="0" i="0" err="1">
                <a:effectLst/>
                <a:latin typeface="Söhne"/>
              </a:rPr>
              <a:t>oddajo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diplome</a:t>
            </a:r>
            <a:r>
              <a:rPr lang="en-US" sz="1400" b="0" i="0">
                <a:effectLst/>
                <a:latin typeface="Söhne"/>
              </a:rPr>
              <a:t> so </a:t>
            </a:r>
            <a:r>
              <a:rPr lang="en-US" sz="1400" b="0" i="0" err="1">
                <a:effectLst/>
                <a:latin typeface="Söhne"/>
              </a:rPr>
              <a:t>jasno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označeni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na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koledarju</a:t>
            </a:r>
            <a:r>
              <a:rPr lang="en-US" sz="1400" b="0" i="0">
                <a:effectLst/>
                <a:latin typeface="Söhne"/>
              </a:rPr>
              <a:t>.</a:t>
            </a:r>
          </a:p>
          <a:p>
            <a:pPr>
              <a:lnSpc>
                <a:spcPct val="110000"/>
              </a:lnSpc>
              <a:buClr>
                <a:srgbClr val="7DA0BC"/>
              </a:buClr>
            </a:pPr>
            <a:r>
              <a:rPr lang="en-US" sz="1400" b="0" i="0">
                <a:effectLst/>
                <a:latin typeface="Söhne"/>
              </a:rPr>
              <a:t>Poleg </a:t>
            </a:r>
            <a:r>
              <a:rPr lang="en-US" sz="1400" b="0" i="0" err="1">
                <a:effectLst/>
                <a:latin typeface="Söhne"/>
              </a:rPr>
              <a:t>tega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lahko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uporabniki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preprosto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pregledajo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koledar</a:t>
            </a:r>
            <a:r>
              <a:rPr lang="en-US" sz="1400" b="0" i="0">
                <a:effectLst/>
                <a:latin typeface="Söhne"/>
              </a:rPr>
              <a:t>, da </a:t>
            </a:r>
            <a:r>
              <a:rPr lang="en-US" sz="1400" b="0" i="0" err="1">
                <a:effectLst/>
                <a:latin typeface="Söhne"/>
              </a:rPr>
              <a:t>vidijo</a:t>
            </a:r>
            <a:r>
              <a:rPr lang="en-US" sz="1400" b="0" i="0">
                <a:effectLst/>
                <a:latin typeface="Söhne"/>
              </a:rPr>
              <a:t>, </a:t>
            </a:r>
            <a:r>
              <a:rPr lang="en-US" sz="1400" b="0" i="0" err="1">
                <a:effectLst/>
                <a:latin typeface="Söhne"/>
              </a:rPr>
              <a:t>katere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obveznosti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prihajajo</a:t>
            </a:r>
            <a:r>
              <a:rPr lang="en-US" sz="1400" b="0" i="0">
                <a:effectLst/>
                <a:latin typeface="Söhne"/>
              </a:rPr>
              <a:t> v </a:t>
            </a:r>
            <a:r>
              <a:rPr lang="en-US" sz="1400" b="0" i="0" err="1">
                <a:effectLst/>
                <a:latin typeface="Söhne"/>
              </a:rPr>
              <a:t>naslednjih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tednih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ali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mesecih</a:t>
            </a:r>
            <a:r>
              <a:rPr lang="en-US" sz="1400" b="0" i="0">
                <a:effectLst/>
                <a:latin typeface="Söhne"/>
              </a:rPr>
              <a:t>, </a:t>
            </a:r>
            <a:r>
              <a:rPr lang="en-US" sz="1400" b="0" i="0" err="1">
                <a:effectLst/>
                <a:latin typeface="Söhne"/>
              </a:rPr>
              <a:t>kar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jim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omogoča</a:t>
            </a:r>
            <a:r>
              <a:rPr lang="en-US" sz="1400" b="0" i="0">
                <a:effectLst/>
                <a:latin typeface="Söhne"/>
              </a:rPr>
              <a:t>, da </a:t>
            </a:r>
            <a:r>
              <a:rPr lang="en-US" sz="1400" b="0" i="0" err="1">
                <a:effectLst/>
                <a:latin typeface="Söhne"/>
              </a:rPr>
              <a:t>bolje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načrtujejo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svoje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delo</a:t>
            </a:r>
            <a:r>
              <a:rPr lang="en-US" sz="1400" b="0" i="0">
                <a:effectLst/>
                <a:latin typeface="Söhne"/>
              </a:rPr>
              <a:t>.</a:t>
            </a:r>
          </a:p>
          <a:p>
            <a:pPr>
              <a:lnSpc>
                <a:spcPct val="110000"/>
              </a:lnSpc>
              <a:buClr>
                <a:srgbClr val="7DA0BC"/>
              </a:buClr>
            </a:pPr>
            <a:r>
              <a:rPr lang="en-US" sz="1400" b="0" i="0" err="1">
                <a:effectLst/>
                <a:latin typeface="Söhne"/>
              </a:rPr>
              <a:t>Študenti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bodo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imeli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dostop</a:t>
            </a:r>
            <a:r>
              <a:rPr lang="en-US" sz="1400" b="0" i="0">
                <a:effectLst/>
                <a:latin typeface="Söhne"/>
              </a:rPr>
              <a:t> do </a:t>
            </a:r>
            <a:r>
              <a:rPr lang="en-US" sz="1400" b="0" i="0" err="1">
                <a:effectLst/>
                <a:latin typeface="Söhne"/>
              </a:rPr>
              <a:t>statusa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rokov</a:t>
            </a:r>
            <a:r>
              <a:rPr lang="en-US" sz="1400" b="0" i="0">
                <a:effectLst/>
                <a:latin typeface="Söhne"/>
              </a:rPr>
              <a:t> v </a:t>
            </a:r>
            <a:r>
              <a:rPr lang="en-US" sz="1400" b="0" i="0" err="1">
                <a:effectLst/>
                <a:latin typeface="Söhne"/>
              </a:rPr>
              <a:t>tekstovni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obliki</a:t>
            </a:r>
            <a:r>
              <a:rPr lang="en-US" sz="1400" b="0" i="0">
                <a:effectLst/>
                <a:latin typeface="Söhne"/>
              </a:rPr>
              <a:t>. </a:t>
            </a:r>
            <a:r>
              <a:rPr lang="en-US" sz="1400" b="0" i="0" err="1">
                <a:effectLst/>
                <a:latin typeface="Söhne"/>
              </a:rPr>
              <a:t>Tako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bodo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lahko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redno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prejemali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obvestila</a:t>
            </a:r>
            <a:r>
              <a:rPr lang="en-US" sz="1400" b="0" i="0">
                <a:effectLst/>
                <a:latin typeface="Söhne"/>
              </a:rPr>
              <a:t> o </a:t>
            </a:r>
            <a:r>
              <a:rPr lang="en-US" sz="1400" b="0" i="0" err="1">
                <a:effectLst/>
                <a:latin typeface="Söhne"/>
              </a:rPr>
              <a:t>prihajajočih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rokih</a:t>
            </a:r>
            <a:r>
              <a:rPr lang="en-US" sz="1400" b="0" i="0">
                <a:effectLst/>
                <a:latin typeface="Söhne"/>
              </a:rPr>
              <a:t> in </a:t>
            </a:r>
            <a:r>
              <a:rPr lang="en-US" sz="1400" b="0" i="0" err="1">
                <a:effectLst/>
                <a:latin typeface="Söhne"/>
              </a:rPr>
              <a:t>jih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bodo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mogli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spremljati</a:t>
            </a:r>
            <a:r>
              <a:rPr lang="en-US" sz="1400" b="0" i="0">
                <a:effectLst/>
                <a:latin typeface="Söhne"/>
              </a:rPr>
              <a:t>, ne da bi </a:t>
            </a:r>
            <a:r>
              <a:rPr lang="en-US" sz="1400" b="0" i="0" err="1">
                <a:effectLst/>
                <a:latin typeface="Söhne"/>
              </a:rPr>
              <a:t>morali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preverjati</a:t>
            </a:r>
            <a:r>
              <a:rPr lang="en-US" sz="1400" b="0" i="0">
                <a:effectLst/>
                <a:latin typeface="Söhne"/>
              </a:rPr>
              <a:t> </a:t>
            </a:r>
            <a:r>
              <a:rPr lang="en-US" sz="1400" b="0" i="0" err="1">
                <a:effectLst/>
                <a:latin typeface="Söhne"/>
              </a:rPr>
              <a:t>koledar</a:t>
            </a:r>
            <a:r>
              <a:rPr lang="en-US" sz="1400" b="0" i="0">
                <a:effectLst/>
                <a:latin typeface="Söhne"/>
              </a:rPr>
              <a:t>.</a:t>
            </a:r>
            <a:endParaRPr lang="en-US" sz="1400"/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0BF26B7F-0650-8811-92CA-6C030F31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420961"/>
            <a:ext cx="5484624" cy="272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08CDA-F69A-45AB-EAC4-12BEC9D0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3670296"/>
            <a:ext cx="5489646" cy="21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B51EC-49F6-39D9-7F7D-D98D0B4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b="0" i="0" err="1">
                <a:effectLst/>
                <a:latin typeface="Söhne"/>
              </a:rPr>
              <a:t>Poročanje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4F62-EFE6-77B1-167C-A23F2134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7DA0BC"/>
              </a:buClr>
            </a:pPr>
            <a:r>
              <a:rPr lang="en-US" b="0" i="0" err="1">
                <a:effectLst/>
                <a:latin typeface="Söhne"/>
              </a:rPr>
              <a:t>Uporabniki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generirajo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poročila</a:t>
            </a:r>
            <a:r>
              <a:rPr lang="en-US" b="0" i="0">
                <a:effectLst/>
                <a:latin typeface="Söhne"/>
              </a:rPr>
              <a:t>, ki </a:t>
            </a:r>
            <a:r>
              <a:rPr lang="en-US" b="0" i="0" err="1">
                <a:effectLst/>
                <a:latin typeface="Söhne"/>
              </a:rPr>
              <a:t>prikazujejo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napredek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študentov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skozi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različne</a:t>
            </a:r>
            <a:r>
              <a:rPr lang="en-US" b="0" i="0">
                <a:effectLst/>
                <a:latin typeface="Söhne"/>
              </a:rPr>
              <a:t> faze </a:t>
            </a:r>
            <a:r>
              <a:rPr lang="en-US" b="0" i="0" err="1">
                <a:effectLst/>
                <a:latin typeface="Söhne"/>
              </a:rPr>
              <a:t>diplomskega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postopka</a:t>
            </a:r>
            <a:r>
              <a:rPr lang="en-US" b="0" i="0">
                <a:effectLst/>
                <a:latin typeface="Söhne"/>
              </a:rPr>
              <a:t>. Na primer, </a:t>
            </a:r>
            <a:r>
              <a:rPr lang="en-US" b="0" i="0" err="1">
                <a:effectLst/>
                <a:latin typeface="Söhne"/>
              </a:rPr>
              <a:t>koliko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študentov</a:t>
            </a:r>
            <a:r>
              <a:rPr lang="en-US" b="0" i="0">
                <a:effectLst/>
                <a:latin typeface="Söhne"/>
              </a:rPr>
              <a:t> je </a:t>
            </a:r>
            <a:r>
              <a:rPr lang="en-US" b="0" i="0" err="1">
                <a:effectLst/>
                <a:latin typeface="Söhne"/>
              </a:rPr>
              <a:t>oddalo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dispozicije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koliko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jih</a:t>
            </a:r>
            <a:r>
              <a:rPr lang="en-US" b="0" i="0">
                <a:effectLst/>
                <a:latin typeface="Söhne"/>
              </a:rPr>
              <a:t> je </a:t>
            </a:r>
            <a:r>
              <a:rPr lang="en-US" b="0" i="0" err="1">
                <a:effectLst/>
                <a:latin typeface="Söhne"/>
              </a:rPr>
              <a:t>bilo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ocenjenih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koliko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jih</a:t>
            </a:r>
            <a:r>
              <a:rPr lang="en-US" b="0" i="0">
                <a:effectLst/>
                <a:latin typeface="Söhne"/>
              </a:rPr>
              <a:t> je </a:t>
            </a:r>
            <a:r>
              <a:rPr lang="en-US" b="0" i="0" err="1">
                <a:effectLst/>
                <a:latin typeface="Söhne"/>
              </a:rPr>
              <a:t>obranilo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temo</a:t>
            </a:r>
            <a:r>
              <a:rPr lang="en-US" b="0" i="0">
                <a:effectLst/>
                <a:latin typeface="Söhne"/>
              </a:rPr>
              <a:t> in </a:t>
            </a:r>
            <a:r>
              <a:rPr lang="en-US" b="0" i="0" err="1">
                <a:effectLst/>
                <a:latin typeface="Söhne"/>
              </a:rPr>
              <a:t>koliko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diplom</a:t>
            </a:r>
            <a:r>
              <a:rPr lang="en-US" b="0" i="0">
                <a:effectLst/>
                <a:latin typeface="Söhne"/>
              </a:rPr>
              <a:t> je </a:t>
            </a:r>
            <a:r>
              <a:rPr lang="en-US" b="0" i="0" err="1">
                <a:effectLst/>
                <a:latin typeface="Söhne"/>
              </a:rPr>
              <a:t>bilo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izdanih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>
              <a:buClr>
                <a:srgbClr val="7DA0BC"/>
              </a:buClr>
            </a:pPr>
            <a:r>
              <a:rPr lang="en-US" b="0" i="0" err="1">
                <a:effectLst/>
                <a:latin typeface="Söhne"/>
              </a:rPr>
              <a:t>Grafikoni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prikazujejo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trende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kot</a:t>
            </a:r>
            <a:r>
              <a:rPr lang="en-US" b="0" i="0">
                <a:effectLst/>
                <a:latin typeface="Söhne"/>
              </a:rPr>
              <a:t> so </a:t>
            </a:r>
            <a:r>
              <a:rPr lang="en-US" b="0" i="0" err="1">
                <a:effectLst/>
                <a:latin typeface="Söhne"/>
              </a:rPr>
              <a:t>splošno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število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študentov</a:t>
            </a:r>
            <a:r>
              <a:rPr lang="en-US" b="0" i="0">
                <a:effectLst/>
                <a:latin typeface="Söhne"/>
              </a:rPr>
              <a:t>, ki </a:t>
            </a:r>
            <a:r>
              <a:rPr lang="en-US" b="0" i="0" err="1">
                <a:effectLst/>
                <a:latin typeface="Söhne"/>
              </a:rPr>
              <a:t>opravljajo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diplomo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učinkovitost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mentorjev</a:t>
            </a:r>
            <a:r>
              <a:rPr lang="en-US" b="0" i="0">
                <a:effectLst/>
                <a:latin typeface="Söhne"/>
              </a:rPr>
              <a:t> in </a:t>
            </a:r>
            <a:r>
              <a:rPr lang="en-US" b="0" i="0" err="1">
                <a:effectLst/>
                <a:latin typeface="Söhne"/>
              </a:rPr>
              <a:t>katera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področja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študija</a:t>
            </a:r>
            <a:r>
              <a:rPr lang="en-US" b="0" i="0">
                <a:effectLst/>
                <a:latin typeface="Söhne"/>
              </a:rPr>
              <a:t> so </a:t>
            </a:r>
            <a:r>
              <a:rPr lang="en-US" b="0" i="0" err="1">
                <a:effectLst/>
                <a:latin typeface="Söhne"/>
              </a:rPr>
              <a:t>najbolj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priljubljena</a:t>
            </a:r>
            <a:r>
              <a:rPr lang="en-US" b="0" i="0">
                <a:effectLst/>
                <a:latin typeface="Söhne"/>
              </a:rPr>
              <a:t>. </a:t>
            </a:r>
            <a:r>
              <a:rPr lang="en-US" b="0" i="0" err="1">
                <a:effectLst/>
                <a:latin typeface="Söhne"/>
              </a:rPr>
              <a:t>Ti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vpogledi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lahko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pomagajo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upraviteljem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strateškem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načrtovanju</a:t>
            </a:r>
            <a:r>
              <a:rPr lang="en-US" b="0" i="0">
                <a:effectLst/>
                <a:latin typeface="Söhne"/>
              </a:rPr>
              <a:t> in </a:t>
            </a:r>
            <a:r>
              <a:rPr lang="en-US" b="0" i="0" err="1">
                <a:effectLst/>
                <a:latin typeface="Söhne"/>
              </a:rPr>
              <a:t>izboljšanju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postopkov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>
              <a:buClr>
                <a:srgbClr val="7DA0BC"/>
              </a:buClr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3C8B-33FD-1AD5-3D99-A37A2B3E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7" y="3429001"/>
            <a:ext cx="5878176" cy="2542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E48B9-67C4-0B0B-BFB5-A2FDE154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6" y="3429000"/>
            <a:ext cx="5877515" cy="25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68FF-2347-3F35-06A4-AC055EA7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Zaključek in Demonstracija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C767-416B-7AC4-611C-0532E152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  <a:latin typeface="Söhne"/>
              </a:rPr>
              <a:t>Hvala</a:t>
            </a:r>
            <a:r>
              <a:rPr lang="en-US" b="0" i="0">
                <a:effectLst/>
                <a:latin typeface="Söhne"/>
              </a:rPr>
              <a:t>, da </a:t>
            </a:r>
            <a:r>
              <a:rPr lang="en-US" b="0" i="0" err="1">
                <a:effectLst/>
                <a:latin typeface="Söhne"/>
              </a:rPr>
              <a:t>ste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prisluhnili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naši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predstavitvi</a:t>
            </a:r>
            <a:r>
              <a:rPr lang="en-US" b="0" i="0">
                <a:effectLst/>
                <a:latin typeface="Söhne"/>
              </a:rPr>
              <a:t>. Z </a:t>
            </a:r>
            <a:r>
              <a:rPr lang="en-US" b="0" i="0" err="1">
                <a:effectLst/>
                <a:latin typeface="Söhne"/>
              </a:rPr>
              <a:t>veseljem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vam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predstavljamo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vse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funkcionalnosti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naše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aplikacije</a:t>
            </a:r>
            <a:r>
              <a:rPr lang="en-US" b="0" i="0">
                <a:effectLst/>
                <a:latin typeface="Söhne"/>
              </a:rPr>
              <a:t> v </a:t>
            </a:r>
            <a:r>
              <a:rPr lang="en-US" b="0" i="0" err="1">
                <a:effectLst/>
                <a:latin typeface="Söhne"/>
              </a:rPr>
              <a:t>živo</a:t>
            </a:r>
            <a:r>
              <a:rPr lang="en-US" b="0" i="0">
                <a:effectLst/>
                <a:latin typeface="Söhne"/>
              </a:rPr>
              <a:t>. </a:t>
            </a:r>
            <a:r>
              <a:rPr lang="en-US" b="0" i="0" err="1">
                <a:effectLst/>
                <a:latin typeface="Söhne"/>
              </a:rPr>
              <a:t>Verjamemo</a:t>
            </a:r>
            <a:r>
              <a:rPr lang="en-US" b="0" i="0">
                <a:effectLst/>
                <a:latin typeface="Söhne"/>
              </a:rPr>
              <a:t>, da </a:t>
            </a:r>
            <a:r>
              <a:rPr lang="en-US" b="0" i="0" err="1">
                <a:effectLst/>
                <a:latin typeface="Söhne"/>
              </a:rPr>
              <a:t>bo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naša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aplikacija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olajšala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proces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vodenja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diplomskih</a:t>
            </a:r>
            <a:r>
              <a:rPr lang="en-US" b="0" i="0">
                <a:effectLst/>
                <a:latin typeface="Söhne"/>
              </a:rPr>
              <a:t> </a:t>
            </a:r>
            <a:r>
              <a:rPr lang="en-US" b="0" i="0" err="1">
                <a:effectLst/>
                <a:latin typeface="Söhne"/>
              </a:rPr>
              <a:t>nalog</a:t>
            </a:r>
            <a:r>
              <a:rPr lang="en-US" b="0" i="0">
                <a:effectLst/>
                <a:latin typeface="Söhne"/>
              </a:rPr>
              <a:t> za </a:t>
            </a:r>
            <a:r>
              <a:rPr lang="en-US" b="0" i="0" err="1">
                <a:effectLst/>
                <a:latin typeface="Söhne"/>
              </a:rPr>
              <a:t>univerze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fakultete</a:t>
            </a:r>
            <a:r>
              <a:rPr lang="en-US" b="0" i="0">
                <a:effectLst/>
                <a:latin typeface="Söhne"/>
              </a:rPr>
              <a:t>, </a:t>
            </a:r>
            <a:r>
              <a:rPr lang="en-US" b="0" i="0" err="1">
                <a:effectLst/>
                <a:latin typeface="Söhne"/>
              </a:rPr>
              <a:t>mentorje</a:t>
            </a:r>
            <a:r>
              <a:rPr lang="en-US" b="0" i="0">
                <a:effectLst/>
                <a:latin typeface="Söhne"/>
              </a:rPr>
              <a:t> in </a:t>
            </a:r>
            <a:r>
              <a:rPr lang="en-US" b="0" i="0" err="1">
                <a:effectLst/>
                <a:latin typeface="Söhne"/>
              </a:rPr>
              <a:t>študente</a:t>
            </a:r>
            <a:r>
              <a:rPr lang="en-US" b="0" i="0"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1AD491E-E8C6-7AEB-6990-620A9CCC8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915" y="2671858"/>
            <a:ext cx="3059782" cy="3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A99C-4B9A-357B-8018-43F1D3BD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Evidenca kandidatov za diplomo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FBCF-AC88-521C-2507-9A453684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Ime projekta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DiplomaInsight</a:t>
            </a:r>
            <a:endParaRPr lang="sr-Latn-R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Ekipa</a:t>
            </a:r>
            <a:r>
              <a:rPr lang="en-US" dirty="0">
                <a:solidFill>
                  <a:srgbClr val="FFFFFF"/>
                </a:solidFill>
              </a:rPr>
              <a:t>:</a:t>
            </a:r>
            <a:r>
              <a:rPr lang="sr-Latn-RS" dirty="0">
                <a:solidFill>
                  <a:srgbClr val="FFFFFF"/>
                </a:solidFill>
              </a:rPr>
              <a:t> Vanja Pajović in Bogdan Kašćelan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Arhitektura</a:t>
            </a:r>
            <a:r>
              <a:rPr lang="en-US" dirty="0">
                <a:solidFill>
                  <a:srgbClr val="FFFFFF"/>
                </a:solidFill>
              </a:rPr>
              <a:t>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Frontend – </a:t>
            </a:r>
            <a:r>
              <a:rPr lang="en-US" dirty="0" err="1">
                <a:solidFill>
                  <a:srgbClr val="FFFFFF"/>
                </a:solidFill>
              </a:rPr>
              <a:t>VueJS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Backend – NodeJS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Database –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1BA8-9E95-7620-ADD3-24CD629B3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5" r="21028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32DA-9CC3-5D14-E7D3-63E5BC7D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Uvod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434F-39A6-630F-E38E-4164A401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Namen našega projekta je poenostaviti postopek oddaje diplome, tako za profesorje kot za študente. S tem smo želeli olajšati interakcijo med vsemi vpletenimi in optimizirati obstoječe procese, s čimer smo ustvarili učinkovitejši in bolj gladko delujoč sistem.</a:t>
            </a:r>
          </a:p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Fake diploma businesses in a pandemic - Education Verification">
            <a:extLst>
              <a:ext uri="{FF2B5EF4-FFF2-40B4-BE49-F238E27FC236}">
                <a16:creationId xmlns:a16="http://schemas.microsoft.com/office/drawing/2014/main" id="{BC3A407E-612C-0BD5-3517-584808092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r="1225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39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7822-CF9D-686F-4FFF-709A1CF3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1" cy="1188720"/>
          </a:xfrm>
        </p:spPr>
        <p:txBody>
          <a:bodyPr>
            <a:normAutofit/>
          </a:bodyPr>
          <a:lstStyle/>
          <a:p>
            <a:r>
              <a:rPr lang="en-US"/>
              <a:t>Upravljanje z univerzitetami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EA9C52-0283-4714-A38F-0864C8B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E29981E-143F-284B-2D88-816B961BD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1" b="3283"/>
          <a:stretch/>
        </p:blipFill>
        <p:spPr>
          <a:xfrm>
            <a:off x="611126" y="2347105"/>
            <a:ext cx="3374136" cy="3712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1550-7B4B-1394-EEFB-DEB6F577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62" y="2340864"/>
            <a:ext cx="6695272" cy="3634486"/>
          </a:xfrm>
        </p:spPr>
        <p:txBody>
          <a:bodyPr>
            <a:normAutofit/>
          </a:bodyPr>
          <a:lstStyle/>
          <a:p>
            <a:r>
              <a:rPr lang="en-US" dirty="0"/>
              <a:t>Ta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(</a:t>
            </a:r>
            <a:r>
              <a:rPr lang="en-US" dirty="0" err="1"/>
              <a:t>univerze</a:t>
            </a:r>
            <a:r>
              <a:rPr lang="en-US" dirty="0"/>
              <a:t>, </a:t>
            </a:r>
            <a:r>
              <a:rPr lang="en-US" dirty="0" err="1"/>
              <a:t>fakultete</a:t>
            </a:r>
            <a:r>
              <a:rPr lang="en-US" dirty="0"/>
              <a:t>, </a:t>
            </a:r>
            <a:r>
              <a:rPr lang="en-US" dirty="0" err="1"/>
              <a:t>študijske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)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kandidatov</a:t>
            </a:r>
            <a:r>
              <a:rPr lang="en-US" dirty="0"/>
              <a:t> za </a:t>
            </a:r>
            <a:r>
              <a:rPr lang="en-US" dirty="0" err="1"/>
              <a:t>diplomo</a:t>
            </a:r>
            <a:r>
              <a:rPr lang="en-US" dirty="0"/>
              <a:t>. 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uporabniki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učinkovito</a:t>
            </a:r>
            <a:r>
              <a:rPr lang="en-US" dirty="0"/>
              <a:t> </a:t>
            </a:r>
            <a:r>
              <a:rPr lang="en-US" dirty="0" err="1"/>
              <a:t>upravljajo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, </a:t>
            </a:r>
            <a:r>
              <a:rPr lang="en-US" dirty="0" err="1"/>
              <a:t>potrebne</a:t>
            </a:r>
            <a:r>
              <a:rPr lang="en-US" dirty="0"/>
              <a:t> za </a:t>
            </a:r>
            <a:r>
              <a:rPr lang="en-US" dirty="0" err="1"/>
              <a:t>njihov</a:t>
            </a:r>
            <a:r>
              <a:rPr lang="en-US" dirty="0"/>
              <a:t> </a:t>
            </a:r>
            <a:r>
              <a:rPr lang="en-US" dirty="0" err="1"/>
              <a:t>študij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vključuje</a:t>
            </a:r>
            <a:r>
              <a:rPr lang="en-US" dirty="0"/>
              <a:t> </a:t>
            </a:r>
            <a:r>
              <a:rPr lang="en-US" dirty="0" err="1"/>
              <a:t>dodajanje</a:t>
            </a:r>
            <a:r>
              <a:rPr lang="en-US" dirty="0"/>
              <a:t> in </a:t>
            </a:r>
            <a:r>
              <a:rPr lang="en-US" dirty="0" err="1"/>
              <a:t>urejanje</a:t>
            </a:r>
            <a:r>
              <a:rPr lang="en-US" dirty="0"/>
              <a:t> </a:t>
            </a:r>
            <a:r>
              <a:rPr lang="en-US" dirty="0" err="1"/>
              <a:t>univerz</a:t>
            </a:r>
            <a:r>
              <a:rPr lang="en-US" dirty="0"/>
              <a:t>, </a:t>
            </a:r>
            <a:r>
              <a:rPr lang="en-US" dirty="0" err="1"/>
              <a:t>fakultet</a:t>
            </a:r>
            <a:r>
              <a:rPr lang="en-US" dirty="0"/>
              <a:t> in </a:t>
            </a:r>
            <a:r>
              <a:rPr lang="en-US" dirty="0" err="1"/>
              <a:t>študijskih</a:t>
            </a:r>
            <a:r>
              <a:rPr lang="en-US" dirty="0"/>
              <a:t> </a:t>
            </a:r>
            <a:r>
              <a:rPr lang="en-US" dirty="0" err="1"/>
              <a:t>programov</a:t>
            </a:r>
            <a:r>
              <a:rPr lang="en-US" dirty="0"/>
              <a:t>,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, da je </a:t>
            </a:r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ažurirana</a:t>
            </a:r>
            <a:r>
              <a:rPr lang="en-US" dirty="0"/>
              <a:t> s </a:t>
            </a:r>
            <a:r>
              <a:rPr lang="en-US" dirty="0" err="1"/>
              <a:t>trenutnimi</a:t>
            </a:r>
            <a:r>
              <a:rPr lang="en-US" dirty="0"/>
              <a:t> </a:t>
            </a:r>
            <a:r>
              <a:rPr lang="en-US" dirty="0" err="1"/>
              <a:t>podatki</a:t>
            </a:r>
            <a:r>
              <a:rPr lang="en-US" dirty="0"/>
              <a:t>. S to </a:t>
            </a:r>
            <a:r>
              <a:rPr lang="en-US" dirty="0" err="1"/>
              <a:t>funkcionalnostjo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uporabniki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prilagodijo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izkušnje</a:t>
            </a:r>
            <a:r>
              <a:rPr lang="en-US" dirty="0"/>
              <a:t> in </a:t>
            </a:r>
            <a:r>
              <a:rPr lang="en-US" dirty="0" err="1"/>
              <a:t>zagotovijo</a:t>
            </a:r>
            <a:r>
              <a:rPr lang="en-US" dirty="0"/>
              <a:t>, da so </a:t>
            </a:r>
            <a:r>
              <a:rPr lang="en-US" dirty="0" err="1"/>
              <a:t>informacije</a:t>
            </a:r>
            <a:r>
              <a:rPr lang="en-US" dirty="0"/>
              <a:t>, ki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potrebujejo</a:t>
            </a:r>
            <a:r>
              <a:rPr lang="en-US" dirty="0"/>
              <a:t>, </a:t>
            </a:r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voljo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4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8E4F-9696-08E0-39DA-8EC3241F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8801"/>
          </a:xfrm>
        </p:spPr>
        <p:txBody>
          <a:bodyPr>
            <a:normAutofit/>
          </a:bodyPr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Delovnega</a:t>
            </a:r>
            <a:r>
              <a:rPr lang="en-US" dirty="0"/>
              <a:t> </a:t>
            </a:r>
            <a:r>
              <a:rPr lang="en-US" dirty="0" err="1"/>
              <a:t>Procesa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A728-259D-61C3-7961-FDD3809C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945"/>
            <a:ext cx="3272351" cy="44881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/>
              <a:t>S to </a:t>
            </a:r>
            <a:r>
              <a:rPr lang="en-US" sz="1200" err="1"/>
              <a:t>funkcionalnostjo</a:t>
            </a:r>
            <a:r>
              <a:rPr lang="en-US" sz="1200"/>
              <a:t> </a:t>
            </a:r>
            <a:r>
              <a:rPr lang="en-US" sz="1200" err="1"/>
              <a:t>sledimo</a:t>
            </a:r>
            <a:r>
              <a:rPr lang="en-US" sz="1200"/>
              <a:t> </a:t>
            </a:r>
            <a:r>
              <a:rPr lang="en-US" sz="1200" err="1"/>
              <a:t>statusu</a:t>
            </a:r>
            <a:r>
              <a:rPr lang="en-US" sz="1200"/>
              <a:t> </a:t>
            </a:r>
            <a:r>
              <a:rPr lang="en-US" sz="1200" err="1"/>
              <a:t>dispozicij</a:t>
            </a:r>
            <a:r>
              <a:rPr lang="en-US" sz="1200"/>
              <a:t> in </a:t>
            </a:r>
            <a:r>
              <a:rPr lang="en-US" sz="1200" err="1"/>
              <a:t>tem</a:t>
            </a:r>
            <a:r>
              <a:rPr lang="en-US" sz="1200"/>
              <a:t>, </a:t>
            </a:r>
            <a:r>
              <a:rPr lang="en-US" sz="1200" err="1"/>
              <a:t>ter</a:t>
            </a:r>
            <a:r>
              <a:rPr lang="en-US" sz="1200"/>
              <a:t> </a:t>
            </a:r>
            <a:r>
              <a:rPr lang="en-US" sz="1200" err="1"/>
              <a:t>kdaj</a:t>
            </a:r>
            <a:r>
              <a:rPr lang="en-US" sz="1200"/>
              <a:t> je to </a:t>
            </a:r>
            <a:r>
              <a:rPr lang="en-US" sz="1200" err="1"/>
              <a:t>pregledano</a:t>
            </a:r>
            <a:r>
              <a:rPr lang="en-US" sz="1200"/>
              <a:t>, </a:t>
            </a:r>
            <a:r>
              <a:rPr lang="en-US" sz="1200" err="1"/>
              <a:t>zagovarjano</a:t>
            </a:r>
            <a:r>
              <a:rPr lang="en-US" sz="1200"/>
              <a:t> in </a:t>
            </a:r>
            <a:r>
              <a:rPr lang="en-US" sz="1200" err="1"/>
              <a:t>izdano</a:t>
            </a:r>
            <a:r>
              <a:rPr lang="en-US" sz="1200"/>
              <a:t> diploma. </a:t>
            </a:r>
            <a:r>
              <a:rPr lang="en-US" sz="1200" err="1"/>
              <a:t>Naš</a:t>
            </a:r>
            <a:r>
              <a:rPr lang="en-US" sz="1200"/>
              <a:t> </a:t>
            </a:r>
            <a:r>
              <a:rPr lang="en-US" sz="1200" err="1"/>
              <a:t>sistem</a:t>
            </a:r>
            <a:r>
              <a:rPr lang="en-US" sz="1200"/>
              <a:t> </a:t>
            </a:r>
            <a:r>
              <a:rPr lang="en-US" sz="1200" err="1"/>
              <a:t>deluje</a:t>
            </a:r>
            <a:r>
              <a:rPr lang="en-US" sz="1200"/>
              <a:t> </a:t>
            </a:r>
            <a:r>
              <a:rPr lang="en-US" sz="1200" err="1"/>
              <a:t>na</a:t>
            </a:r>
            <a:r>
              <a:rPr lang="en-US" sz="1200"/>
              <a:t> </a:t>
            </a:r>
            <a:r>
              <a:rPr lang="en-US" sz="1200" err="1"/>
              <a:t>podlagi</a:t>
            </a:r>
            <a:r>
              <a:rPr lang="en-US" sz="1200"/>
              <a:t> </a:t>
            </a:r>
            <a:r>
              <a:rPr lang="en-US" sz="1200" err="1"/>
              <a:t>statusa</a:t>
            </a:r>
            <a:r>
              <a:rPr lang="en-US" sz="1200"/>
              <a:t> </a:t>
            </a:r>
            <a:r>
              <a:rPr lang="en-US" sz="1200" err="1"/>
              <a:t>nalog</a:t>
            </a:r>
            <a:r>
              <a:rPr lang="en-US" sz="1200"/>
              <a:t>, </a:t>
            </a:r>
            <a:r>
              <a:rPr lang="en-US" sz="1200" err="1"/>
              <a:t>kar</a:t>
            </a:r>
            <a:r>
              <a:rPr lang="en-US" sz="1200"/>
              <a:t> </a:t>
            </a:r>
            <a:r>
              <a:rPr lang="en-US" sz="1200" err="1"/>
              <a:t>omogoča</a:t>
            </a:r>
            <a:r>
              <a:rPr lang="en-US" sz="1200"/>
              <a:t> </a:t>
            </a:r>
            <a:r>
              <a:rPr lang="en-US" sz="1200" err="1"/>
              <a:t>sledenje</a:t>
            </a:r>
            <a:r>
              <a:rPr lang="en-US" sz="1200"/>
              <a:t> in </a:t>
            </a:r>
            <a:r>
              <a:rPr lang="en-US" sz="1200" err="1"/>
              <a:t>nadzor</a:t>
            </a:r>
            <a:r>
              <a:rPr lang="en-US" sz="1200"/>
              <a:t> </a:t>
            </a:r>
            <a:r>
              <a:rPr lang="en-US" sz="1200" err="1"/>
              <a:t>nad</a:t>
            </a:r>
            <a:r>
              <a:rPr lang="en-US" sz="1200"/>
              <a:t> </a:t>
            </a:r>
            <a:r>
              <a:rPr lang="en-US" sz="1200" err="1"/>
              <a:t>celotnim</a:t>
            </a:r>
            <a:r>
              <a:rPr lang="en-US" sz="1200"/>
              <a:t> </a:t>
            </a:r>
            <a:r>
              <a:rPr lang="en-US" sz="1200" err="1"/>
              <a:t>procesom</a:t>
            </a:r>
            <a:r>
              <a:rPr lang="en-US" sz="1200"/>
              <a:t> - od </a:t>
            </a:r>
            <a:r>
              <a:rPr lang="en-US" sz="1200" err="1"/>
              <a:t>začetka</a:t>
            </a:r>
            <a:r>
              <a:rPr lang="en-US" sz="1200"/>
              <a:t> do </a:t>
            </a:r>
            <a:r>
              <a:rPr lang="en-US" sz="1200" err="1"/>
              <a:t>konca</a:t>
            </a:r>
            <a:r>
              <a:rPr lang="en-US" sz="1200"/>
              <a:t>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/>
              <a:t>Na primer, ko </a:t>
            </a:r>
            <a:r>
              <a:rPr lang="en-US" sz="1200" err="1"/>
              <a:t>kandidat</a:t>
            </a:r>
            <a:r>
              <a:rPr lang="en-US" sz="1200"/>
              <a:t> </a:t>
            </a:r>
            <a:r>
              <a:rPr lang="en-US" sz="1200" err="1"/>
              <a:t>predloži</a:t>
            </a:r>
            <a:r>
              <a:rPr lang="en-US" sz="1200"/>
              <a:t> </a:t>
            </a:r>
            <a:r>
              <a:rPr lang="en-US" sz="1200" err="1"/>
              <a:t>dispozicijo</a:t>
            </a:r>
            <a:r>
              <a:rPr lang="en-US" sz="1200"/>
              <a:t> </a:t>
            </a:r>
            <a:r>
              <a:rPr lang="en-US" sz="1200" err="1"/>
              <a:t>ali</a:t>
            </a:r>
            <a:r>
              <a:rPr lang="en-US" sz="1200"/>
              <a:t> </a:t>
            </a:r>
            <a:r>
              <a:rPr lang="en-US" sz="1200" err="1"/>
              <a:t>temo</a:t>
            </a:r>
            <a:r>
              <a:rPr lang="en-US" sz="1200"/>
              <a:t>, </a:t>
            </a:r>
            <a:r>
              <a:rPr lang="en-US" sz="1200" err="1"/>
              <a:t>naš</a:t>
            </a:r>
            <a:r>
              <a:rPr lang="en-US" sz="1200"/>
              <a:t> </a:t>
            </a:r>
            <a:r>
              <a:rPr lang="en-US" sz="1200" err="1"/>
              <a:t>sistem</a:t>
            </a:r>
            <a:r>
              <a:rPr lang="en-US" sz="1200"/>
              <a:t> to </a:t>
            </a:r>
            <a:r>
              <a:rPr lang="en-US" sz="1200" err="1"/>
              <a:t>zabeleži</a:t>
            </a:r>
            <a:r>
              <a:rPr lang="en-US" sz="1200"/>
              <a:t>. Ta status se </a:t>
            </a:r>
            <a:r>
              <a:rPr lang="en-US" sz="1200" err="1"/>
              <a:t>nato</a:t>
            </a:r>
            <a:r>
              <a:rPr lang="en-US" sz="1200"/>
              <a:t> </a:t>
            </a:r>
            <a:r>
              <a:rPr lang="en-US" sz="1200" err="1"/>
              <a:t>spremeni</a:t>
            </a:r>
            <a:r>
              <a:rPr lang="en-US" sz="1200"/>
              <a:t>, ko je </a:t>
            </a:r>
            <a:r>
              <a:rPr lang="en-US" sz="1200" err="1"/>
              <a:t>naloga</a:t>
            </a:r>
            <a:r>
              <a:rPr lang="en-US" sz="1200"/>
              <a:t> </a:t>
            </a:r>
            <a:r>
              <a:rPr lang="en-US" sz="1200" err="1"/>
              <a:t>pregledana</a:t>
            </a:r>
            <a:r>
              <a:rPr lang="en-US" sz="1200"/>
              <a:t>, </a:t>
            </a:r>
            <a:r>
              <a:rPr lang="en-US" sz="1200" err="1"/>
              <a:t>zagovarjana</a:t>
            </a:r>
            <a:r>
              <a:rPr lang="en-US" sz="1200"/>
              <a:t> in </a:t>
            </a:r>
            <a:r>
              <a:rPr lang="en-US" sz="1200" err="1"/>
              <a:t>končno</a:t>
            </a:r>
            <a:r>
              <a:rPr lang="en-US" sz="1200"/>
              <a:t>, ko je diploma </a:t>
            </a:r>
            <a:r>
              <a:rPr lang="en-US" sz="1200" err="1"/>
              <a:t>izdana</a:t>
            </a:r>
            <a:r>
              <a:rPr lang="en-US" sz="1200"/>
              <a:t>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/>
              <a:t>Ta </a:t>
            </a:r>
            <a:r>
              <a:rPr lang="en-US" sz="1200" err="1"/>
              <a:t>funkcionalnost</a:t>
            </a:r>
            <a:r>
              <a:rPr lang="en-US" sz="1200"/>
              <a:t> </a:t>
            </a:r>
            <a:r>
              <a:rPr lang="en-US" sz="1200" err="1"/>
              <a:t>omogoča</a:t>
            </a:r>
            <a:r>
              <a:rPr lang="en-US" sz="1200"/>
              <a:t> </a:t>
            </a:r>
            <a:r>
              <a:rPr lang="en-US" sz="1200" err="1"/>
              <a:t>popoln</a:t>
            </a:r>
            <a:r>
              <a:rPr lang="en-US" sz="1200"/>
              <a:t> </a:t>
            </a:r>
            <a:r>
              <a:rPr lang="en-US" sz="1200" err="1"/>
              <a:t>pregled</a:t>
            </a:r>
            <a:r>
              <a:rPr lang="en-US" sz="1200"/>
              <a:t> </a:t>
            </a:r>
            <a:r>
              <a:rPr lang="en-US" sz="1200" err="1"/>
              <a:t>nad</a:t>
            </a:r>
            <a:r>
              <a:rPr lang="en-US" sz="1200"/>
              <a:t> </a:t>
            </a:r>
            <a:r>
              <a:rPr lang="en-US" sz="1200" err="1"/>
              <a:t>potekom</a:t>
            </a:r>
            <a:r>
              <a:rPr lang="en-US" sz="1200"/>
              <a:t> dela in </a:t>
            </a:r>
            <a:r>
              <a:rPr lang="en-US" sz="1200" err="1"/>
              <a:t>omogoča</a:t>
            </a:r>
            <a:r>
              <a:rPr lang="en-US" sz="1200"/>
              <a:t> </a:t>
            </a:r>
            <a:r>
              <a:rPr lang="en-US" sz="1200" err="1"/>
              <a:t>učinkovito</a:t>
            </a:r>
            <a:r>
              <a:rPr lang="en-US" sz="1200"/>
              <a:t> </a:t>
            </a:r>
            <a:r>
              <a:rPr lang="en-US" sz="1200" err="1"/>
              <a:t>upravljanje</a:t>
            </a:r>
            <a:r>
              <a:rPr lang="en-US" sz="1200"/>
              <a:t> z </a:t>
            </a:r>
            <a:r>
              <a:rPr lang="en-US" sz="1200" err="1"/>
              <a:t>vsemi</a:t>
            </a:r>
            <a:r>
              <a:rPr lang="en-US" sz="1200"/>
              <a:t> </a:t>
            </a:r>
            <a:r>
              <a:rPr lang="en-US" sz="1200" err="1"/>
              <a:t>nalogami</a:t>
            </a:r>
            <a:r>
              <a:rPr lang="en-US" sz="12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54D7CB-0C91-49BA-BDC8-628D4E04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AE8B2-1378-F5A2-29DF-1FE446BC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30" y="2730078"/>
            <a:ext cx="3020259" cy="528545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034FA9EC-3E4B-41A6-9164-6C10794D7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1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CFAC-E71D-0A7C-CCB0-13B42D18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75" y="2730078"/>
            <a:ext cx="3033384" cy="477758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17AA1860-70B6-4D74-8E50-89C5CFA4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7D10E-F104-8661-B5BC-116EAA23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90" y="5035661"/>
            <a:ext cx="3043534" cy="517400"/>
          </a:xfrm>
          <a:prstGeom prst="rect">
            <a:avLst/>
          </a:prstGeom>
        </p:spPr>
      </p:pic>
      <p:sp>
        <p:nvSpPr>
          <p:cNvPr id="36" name="Rectangle 23">
            <a:extLst>
              <a:ext uri="{FF2B5EF4-FFF2-40B4-BE49-F238E27FC236}">
                <a16:creationId xmlns:a16="http://schemas.microsoft.com/office/drawing/2014/main" id="{C129AD4A-E36E-4F0A-8B45-7B13633DA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4193108"/>
            <a:ext cx="3699935" cy="22039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33B5D5-A81E-5862-18C2-A258089F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532" y="4694596"/>
            <a:ext cx="3033384" cy="10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539A0-101E-B5DF-DFCD-0518DF15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Upravljanje Delovnega Procesa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524245-9491-3D63-20C5-A7AAB7DC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38" y="2790605"/>
            <a:ext cx="7505701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1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5A37A-2279-6444-720A-4F1D48D2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Sistem Obvestil</a:t>
            </a: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627A-C972-C1A1-D732-1909EE93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0" i="0">
                <a:effectLst/>
                <a:latin typeface="Söhne"/>
              </a:rPr>
              <a:t>Ta del našega sistema je namenjen vzpostavitvi sistema za pošiljanje e-poštnih obvestil uporabnikom.</a:t>
            </a:r>
          </a:p>
          <a:p>
            <a:pPr>
              <a:lnSpc>
                <a:spcPct val="110000"/>
              </a:lnSpc>
            </a:pPr>
            <a:r>
              <a:rPr lang="en-US" sz="1300" b="0" i="0">
                <a:effectLst/>
                <a:latin typeface="Söhne"/>
              </a:rPr>
              <a:t>Ko se na primer spremeni status dispozicije, teme ali diplome, naš sistem samodejno pošlje e-poštno obvestilo ustreznim uporabnikom. Tako je vedno zagotovljeno, da so vse strani ažurne in seznanjene s potekom delovnega procesa.</a:t>
            </a:r>
          </a:p>
          <a:p>
            <a:pPr>
              <a:lnSpc>
                <a:spcPct val="110000"/>
              </a:lnSpc>
            </a:pPr>
            <a:r>
              <a:rPr lang="en-US" sz="1300" b="0" i="0">
                <a:effectLst/>
                <a:latin typeface="Söhne"/>
              </a:rPr>
              <a:t>To zmanjšuje možnost zamud ali nesporazumov in omogoča učinkovito komunikacijo med vsemi sodelujočimi stranmi.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4D777-FBEC-9493-2EAE-05BA9E6E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47" y="1312371"/>
            <a:ext cx="7165430" cy="21675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E62600-0808-EA49-D298-A6995604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93" y="4401459"/>
            <a:ext cx="3192283" cy="181162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03444-7157-C6AC-A9C3-ECBA1987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67" y="4785615"/>
            <a:ext cx="3365510" cy="10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8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5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23">
            <a:extLst>
              <a:ext uri="{FF2B5EF4-FFF2-40B4-BE49-F238E27FC236}">
                <a16:creationId xmlns:a16="http://schemas.microsoft.com/office/drawing/2014/main" id="{6EA7B49C-1DDA-4A36-B615-CCE52D77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0349BF0E-90A2-447D-851A-A1C4FC5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E2983-5205-6D73-1C29-29019F6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Sistem Obvestil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32A1A-7A25-4237-B64F-E0244D852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371419D3-21C1-47D3-9BB6-2E08FCE81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383C2D-F910-444C-AFBF-2A6C72EB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7279F-774B-48BD-8EC4-E7346A3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email&#10;&#10;Description automatically generated with low confidence">
            <a:extLst>
              <a:ext uri="{FF2B5EF4-FFF2-40B4-BE49-F238E27FC236}">
                <a16:creationId xmlns:a16="http://schemas.microsoft.com/office/drawing/2014/main" id="{F870994F-8CFD-9009-58BF-433E6F27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95" y="799041"/>
            <a:ext cx="2826726" cy="24875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DFE527-440F-4625-B425-54376B60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D5B591-135F-32D9-6203-63322C52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1313487"/>
            <a:ext cx="3372551" cy="145862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2E4842-085B-4316-A26B-BFB4CF21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black box&#10;&#10;Description automatically generated with low confidence">
            <a:extLst>
              <a:ext uri="{FF2B5EF4-FFF2-40B4-BE49-F238E27FC236}">
                <a16:creationId xmlns:a16="http://schemas.microsoft.com/office/drawing/2014/main" id="{F18DD80D-31F1-3144-D87E-7D7A0CAD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4083756"/>
            <a:ext cx="3356919" cy="18043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8015A85-E7C2-4028-A775-8B61DA2C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D238E9-55F9-2A74-5DF9-AE7B6BC0B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4159653"/>
            <a:ext cx="3372551" cy="16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72F39-B829-8879-4353-4CBFA8B7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opomniki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10A1-1344-1FF2-7453-B40BDC847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2"/>
                </a:solidFill>
                <a:effectLst/>
                <a:latin typeface="Söhne"/>
              </a:rPr>
              <a:t>Za profesorje na primer, sistem samodejno pošlje tedenska e-poštna obvestila z napovedjo obramb, ki se jih morajo udeležiti v naslednjem tednu. To pomaga profesorjem bolje načrtovati svoj čas in se pripraviti na vsako obrambo.</a:t>
            </a:r>
          </a:p>
          <a:p>
            <a:r>
              <a:rPr lang="en-US" b="0" i="0">
                <a:solidFill>
                  <a:schemeClr val="tx2"/>
                </a:solidFill>
                <a:effectLst/>
                <a:latin typeface="Söhne"/>
              </a:rPr>
              <a:t>Prav tako sistem vsak mesec samodejno pošlje e-poštna obvestila študentom, ki jih opozarja na število mesecev, ki so še ostali do končnega roka. To študentom pomaga, da ostanejo na pravi poti in pravočasno dokončajo svoje naloge.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DB65-E6AA-6B8D-7E75-1DAB2E07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96" y="659654"/>
            <a:ext cx="3923839" cy="2727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8E5F5-4A79-FDCC-70F3-4264AE40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51" y="4120264"/>
            <a:ext cx="4039455" cy="1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17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DA0BC"/>
      </a:accent1>
      <a:accent2>
        <a:srgbClr val="7FA9AA"/>
      </a:accent2>
      <a:accent3>
        <a:srgbClr val="959CC8"/>
      </a:accent3>
      <a:accent4>
        <a:srgbClr val="BC867D"/>
      </a:accent4>
      <a:accent5>
        <a:srgbClr val="B99D79"/>
      </a:accent5>
      <a:accent6>
        <a:srgbClr val="A5A46E"/>
      </a:accent6>
      <a:hlink>
        <a:srgbClr val="9F795A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Söhne</vt:lpstr>
      <vt:lpstr>Univers</vt:lpstr>
      <vt:lpstr>Univers Condensed</vt:lpstr>
      <vt:lpstr>Wingdings 2</vt:lpstr>
      <vt:lpstr>DividendVTI</vt:lpstr>
      <vt:lpstr>Evidenca kandidatov za diplomo</vt:lpstr>
      <vt:lpstr>Evidenca kandidatov za diplomo</vt:lpstr>
      <vt:lpstr>Uvod</vt:lpstr>
      <vt:lpstr>Upravljanje z univerzitetami</vt:lpstr>
      <vt:lpstr>Upravljanje Delovnega Procesa</vt:lpstr>
      <vt:lpstr>Upravljanje Delovnega Procesa</vt:lpstr>
      <vt:lpstr>Sistem Obvestil</vt:lpstr>
      <vt:lpstr>Sistem Obvestil</vt:lpstr>
      <vt:lpstr>opomniki</vt:lpstr>
      <vt:lpstr>Upravljanje z dokumenti</vt:lpstr>
      <vt:lpstr>Prikaz koledarja</vt:lpstr>
      <vt:lpstr>Poročanje</vt:lpstr>
      <vt:lpstr>Zaključek in Demonstracija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Evidenca kandidatov za diplomo</dc:title>
  <dc:creator>Vanja Pajović</dc:creator>
  <cp:lastModifiedBy>Vanja Pajović</cp:lastModifiedBy>
  <cp:revision>1</cp:revision>
  <dcterms:created xsi:type="dcterms:W3CDTF">2023-06-07T16:13:49Z</dcterms:created>
  <dcterms:modified xsi:type="dcterms:W3CDTF">2023-06-07T17:13:45Z</dcterms:modified>
</cp:coreProperties>
</file>