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6" r:id="rId19"/>
    <p:sldId id="274" r:id="rId20"/>
    <p:sldId id="277" r:id="rId21"/>
    <p:sldId id="278" r:id="rId22"/>
    <p:sldId id="279" r:id="rId23"/>
    <p:sldId id="280"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7E7E0CE-5A76-4B23-ADE0-AAF19FFB29B8}">
          <p14:sldIdLst>
            <p14:sldId id="273"/>
            <p14:sldId id="257"/>
            <p14:sldId id="258"/>
            <p14:sldId id="259"/>
            <p14:sldId id="260"/>
            <p14:sldId id="261"/>
            <p14:sldId id="262"/>
            <p14:sldId id="263"/>
            <p14:sldId id="264"/>
            <p14:sldId id="265"/>
            <p14:sldId id="266"/>
            <p14:sldId id="267"/>
            <p14:sldId id="268"/>
            <p14:sldId id="269"/>
            <p14:sldId id="271"/>
            <p14:sldId id="270"/>
            <p14:sldId id="272"/>
          </p14:sldIdLst>
        </p14:section>
        <p14:section name="オフセット機能説明" id="{1E9F4048-6274-4B09-AA67-12AAF8446A2C}">
          <p14:sldIdLst>
            <p14:sldId id="276"/>
            <p14:sldId id="274"/>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5" autoAdjust="0"/>
    <p:restoredTop sz="94660"/>
  </p:normalViewPr>
  <p:slideViewPr>
    <p:cSldViewPr snapToGrid="0">
      <p:cViewPr varScale="1">
        <p:scale>
          <a:sx n="102" d="100"/>
          <a:sy n="102" d="100"/>
        </p:scale>
        <p:origin x="66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93F60-4A99-4E42-A40B-DCED073C69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81B2D70-C48B-496B-9666-CCBC1AA3B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B7A6E7-A786-4F2F-BA59-19A76247F3EF}"/>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1F330C04-0BC0-4D0E-93B0-F6A6E5A6D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D9F798-717E-46FC-B9A5-F7A583D9C4CA}"/>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66943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EF6EA-7A70-49FA-A557-36813C1DB4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98E14A-FCA1-4D73-8760-BD9A3E2D50B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CB7FC3-5211-449E-82ED-FAB2F5F8D1F6}"/>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82FE9594-20C0-4ECD-80BC-3D5FFD3C8B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35BBD-CD5D-4529-80FC-84A776961DF2}"/>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464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DD9BA23-F650-40A9-839C-CEE4C602C1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17743-4CD7-492B-A728-614FF65EE05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BEB064-3E76-4514-A678-5456CDEB4FBF}"/>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4461AE6B-D740-4FAF-AFB5-24E1B5E65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5F6DD-A6D2-4F3E-A3CE-797F53A66B39}"/>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0312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1F91-0230-409E-9A50-FA5B722D2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9ABCB8-78D0-4062-AB7F-9EF5B237C0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C9D2CC-79B0-4232-B5B2-6250DAAA7C80}"/>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6DBE2797-687A-4203-8A59-7DE7ACC5F2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16BB9-DEE7-480E-A505-483EE565504B}"/>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4853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A3FAF-70C6-4813-B401-27703EBBCEA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CFB5F2-5A44-4A39-AC5F-EB96F6AD3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2FFE43-3B21-4693-8B00-7C81DCECD62D}"/>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74EE2628-B934-4D24-AFC4-5DFBB91F3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EF1091-ACB6-4A25-AC90-50D387BB8BB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900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B8C61-1DB0-4A12-9775-4F1746367F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2259C-80E8-4080-BD82-E2B6D5D0415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559C9A-3B2D-472A-9B7E-9FF8F3808DE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72468B-EBC2-4BF2-91FC-4C56D1D23044}"/>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6" name="フッター プレースホルダー 5">
            <a:extLst>
              <a:ext uri="{FF2B5EF4-FFF2-40B4-BE49-F238E27FC236}">
                <a16:creationId xmlns:a16="http://schemas.microsoft.com/office/drawing/2014/main" id="{142D056B-90BE-415B-BC78-B95C0121A6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7BCC98-1F70-4091-8885-82523D0F5E5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8826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F898C-8C5D-41B0-B8B4-152AD75AAC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C5AAB1-05B8-4987-85E4-16CC6A1D6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0956A7-E6C0-4625-AC10-C1CC9B95F5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766C68-1CA2-409C-AA8B-DD59441F4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6AC119-8158-4035-B849-65E0A514F5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174D499-7B78-4A78-90B3-1CA0A3E5C988}"/>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8" name="フッター プレースホルダー 7">
            <a:extLst>
              <a:ext uri="{FF2B5EF4-FFF2-40B4-BE49-F238E27FC236}">
                <a16:creationId xmlns:a16="http://schemas.microsoft.com/office/drawing/2014/main" id="{00F230D4-5D0F-45CF-9ED6-F2A4FF2332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3D3F10-C07E-499D-8E8B-DD229EA7CEDC}"/>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96298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68219-9789-446C-8571-9893C5734B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B88E7B-0BE3-4F8F-865E-6477BF178CEB}"/>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4" name="フッター プレースホルダー 3">
            <a:extLst>
              <a:ext uri="{FF2B5EF4-FFF2-40B4-BE49-F238E27FC236}">
                <a16:creationId xmlns:a16="http://schemas.microsoft.com/office/drawing/2014/main" id="{445B0784-1D99-409D-8606-C4CF6DC117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3C1C34-3B76-4834-87E0-5418A7FEE17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105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D34987-B64E-4B90-A5FE-4ADBCA97AD30}"/>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3" name="フッター プレースホルダー 2">
            <a:extLst>
              <a:ext uri="{FF2B5EF4-FFF2-40B4-BE49-F238E27FC236}">
                <a16:creationId xmlns:a16="http://schemas.microsoft.com/office/drawing/2014/main" id="{C3D6E74F-9716-4AF7-B22F-C2A43DEAF82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EEF1065-84B5-4B0A-998A-EF8C06D428C4}"/>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02631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5B25E-5605-4038-AA79-944833B3E5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CCA3FF-2C7E-44C5-897B-67EFE96D3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03A97B-32E2-4CF7-9F56-ECA3A4DF5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75A6D5-8320-4447-ADB4-5715A3F97998}"/>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6" name="フッター プレースホルダー 5">
            <a:extLst>
              <a:ext uri="{FF2B5EF4-FFF2-40B4-BE49-F238E27FC236}">
                <a16:creationId xmlns:a16="http://schemas.microsoft.com/office/drawing/2014/main" id="{91A8BA12-08E7-4FEA-8F74-4C53C9CBF8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23F25B-A8DE-4AD7-926B-B48E3A5A6477}"/>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29769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708E0-C3DE-4DE0-9F51-313A3A5A5A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707C23-166A-42CE-A8D0-E83A78260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9E0FA90-BDFE-4405-BCAD-53116B25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45214-C99E-48F2-B4EA-F47422996915}"/>
              </a:ext>
            </a:extLst>
          </p:cNvPr>
          <p:cNvSpPr>
            <a:spLocks noGrp="1"/>
          </p:cNvSpPr>
          <p:nvPr>
            <p:ph type="dt" sz="half" idx="10"/>
          </p:nvPr>
        </p:nvSpPr>
        <p:spPr/>
        <p:txBody>
          <a:bodyPr/>
          <a:lstStyle/>
          <a:p>
            <a:fld id="{32F77FF6-819B-4E59-96F0-080C904F55A3}" type="datetimeFigureOut">
              <a:rPr kumimoji="1" lang="ja-JP" altLang="en-US" smtClean="0"/>
              <a:t>2025/9/27</a:t>
            </a:fld>
            <a:endParaRPr kumimoji="1" lang="ja-JP" altLang="en-US"/>
          </a:p>
        </p:txBody>
      </p:sp>
      <p:sp>
        <p:nvSpPr>
          <p:cNvPr id="6" name="フッター プレースホルダー 5">
            <a:extLst>
              <a:ext uri="{FF2B5EF4-FFF2-40B4-BE49-F238E27FC236}">
                <a16:creationId xmlns:a16="http://schemas.microsoft.com/office/drawing/2014/main" id="{A7FD0377-31B0-43CE-86A4-4EA28D30CB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9EA3E3-8CF4-4878-8941-3A7F393EB7A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7173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C1EFEE-FD31-4A4A-B5BB-D3C788709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3B2D3-398D-4440-8972-AB09EEC5F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286FB3-E606-41F1-B71F-91846CCE9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77FF6-819B-4E59-96F0-080C904F55A3}" type="datetimeFigureOut">
              <a:rPr kumimoji="1" lang="ja-JP" altLang="en-US" smtClean="0"/>
              <a:t>2025/9/27</a:t>
            </a:fld>
            <a:endParaRPr kumimoji="1" lang="ja-JP" altLang="en-US"/>
          </a:p>
        </p:txBody>
      </p:sp>
      <p:sp>
        <p:nvSpPr>
          <p:cNvPr id="5" name="フッター プレースホルダー 4">
            <a:extLst>
              <a:ext uri="{FF2B5EF4-FFF2-40B4-BE49-F238E27FC236}">
                <a16:creationId xmlns:a16="http://schemas.microsoft.com/office/drawing/2014/main" id="{94E10CBB-3BA2-4EED-B158-D2E606616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DBBD372-9082-4A36-B2D1-CB79912BB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2889212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1011AE-A609-4BF2-AC2F-2B9CA4A8AF9F}"/>
              </a:ext>
            </a:extLst>
          </p:cNvPr>
          <p:cNvSpPr txBox="1"/>
          <p:nvPr/>
        </p:nvSpPr>
        <p:spPr>
          <a:xfrm>
            <a:off x="3842819" y="3167390"/>
            <a:ext cx="4395755" cy="707886"/>
          </a:xfrm>
          <a:prstGeom prst="rect">
            <a:avLst/>
          </a:prstGeom>
          <a:noFill/>
        </p:spPr>
        <p:txBody>
          <a:bodyPr wrap="none" rtlCol="0">
            <a:spAutoFit/>
          </a:bodyPr>
          <a:lstStyle/>
          <a:p>
            <a:r>
              <a:rPr lang="en-US" altLang="ja-JP" sz="4000" dirty="0"/>
              <a:t>HW CAM</a:t>
            </a:r>
            <a:r>
              <a:rPr lang="ja-JP" altLang="en-US" sz="4000" dirty="0"/>
              <a:t>の使い方</a:t>
            </a:r>
            <a:endParaRPr kumimoji="1" lang="ja-JP" altLang="en-US" sz="4000" dirty="0"/>
          </a:p>
        </p:txBody>
      </p:sp>
    </p:spTree>
    <p:extLst>
      <p:ext uri="{BB962C8B-B14F-4D97-AF65-F5344CB8AC3E}">
        <p14:creationId xmlns:p14="http://schemas.microsoft.com/office/powerpoint/2010/main" val="79968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134465" cy="523220"/>
          </a:xfrm>
          <a:prstGeom prst="rect">
            <a:avLst/>
          </a:prstGeom>
          <a:noFill/>
        </p:spPr>
        <p:txBody>
          <a:bodyPr wrap="none" rtlCol="0">
            <a:spAutoFit/>
          </a:bodyPr>
          <a:lstStyle/>
          <a:p>
            <a:r>
              <a:rPr lang="ja-JP" altLang="en-US" sz="2800" dirty="0"/>
              <a:t>⑤オフセット方向の設定</a:t>
            </a:r>
            <a:endParaRPr kumimoji="1" lang="ja-JP" altLang="en-US" sz="2800" dirty="0"/>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524315"/>
          </a:xfrm>
          <a:prstGeom prst="rect">
            <a:avLst/>
          </a:prstGeom>
          <a:noFill/>
        </p:spPr>
        <p:txBody>
          <a:bodyPr wrap="square" rtlCol="0">
            <a:spAutoFit/>
          </a:bodyPr>
          <a:lstStyle/>
          <a:p>
            <a:pPr marL="342900" indent="-342900">
              <a:buFont typeface="+mj-lt"/>
              <a:buAutoNum type="arabicPeriod"/>
            </a:pPr>
            <a:r>
              <a:rPr lang="ja-JP" altLang="en-US" dirty="0"/>
              <a:t>オフセット距離に</a:t>
            </a:r>
            <a:r>
              <a:rPr lang="en-US" altLang="ja-JP" dirty="0"/>
              <a:t>0</a:t>
            </a:r>
            <a:r>
              <a:rPr lang="ja-JP" altLang="en-US" dirty="0"/>
              <a:t>以外の値を入力し，「更新」をクリックする．</a:t>
            </a:r>
            <a:endParaRPr lang="en-US" altLang="ja-JP" dirty="0"/>
          </a:p>
          <a:p>
            <a:pPr marL="342900" indent="-342900">
              <a:buFont typeface="+mj-lt"/>
              <a:buAutoNum type="arabicPeriod"/>
            </a:pPr>
            <a:r>
              <a:rPr lang="ja-JP" altLang="en-US" dirty="0"/>
              <a:t>グラフ上に黄色の矢印が表示される．矢印の方向がオフセット方向である．</a:t>
            </a:r>
            <a:endParaRPr lang="en-US" altLang="ja-JP" dirty="0"/>
          </a:p>
          <a:p>
            <a:pPr marL="342900" indent="-342900">
              <a:buFont typeface="+mj-lt"/>
              <a:buAutoNum type="arabicPeriod"/>
            </a:pPr>
            <a:r>
              <a:rPr lang="ja-JP" altLang="en-US" dirty="0"/>
              <a:t>オフセット方向が意図した方向となるように，全ラインのオフセット方法を変更する．</a:t>
            </a:r>
            <a:endParaRPr lang="en-US" altLang="ja-JP" dirty="0"/>
          </a:p>
          <a:p>
            <a:pPr marL="342900" indent="-342900">
              <a:buFont typeface="+mj-lt"/>
              <a:buAutoNum type="arabicPeriod"/>
            </a:pPr>
            <a:r>
              <a:rPr lang="ja-JP" altLang="en-US" dirty="0"/>
              <a:t>変更したいラインを選択し，「オフセット方向入れ替え」をクリックする．複数選択可である．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5467351" y="4413129"/>
            <a:ext cx="82550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527050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EAEF614-4D79-4031-8FC2-FFB158FEA909}"/>
              </a:ext>
            </a:extLst>
          </p:cNvPr>
          <p:cNvSpPr/>
          <p:nvPr/>
        </p:nvSpPr>
        <p:spPr>
          <a:xfrm>
            <a:off x="725805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6D054E3-3168-4C82-B725-F52057057B89}"/>
              </a:ext>
            </a:extLst>
          </p:cNvPr>
          <p:cNvPicPr>
            <a:picLocks noChangeAspect="1"/>
          </p:cNvPicPr>
          <p:nvPr/>
        </p:nvPicPr>
        <p:blipFill rotWithShape="1">
          <a:blip r:embed="rId3"/>
          <a:srcRect l="78442" t="63028" r="1661"/>
          <a:stretch/>
        </p:blipFill>
        <p:spPr>
          <a:xfrm>
            <a:off x="4492625" y="570558"/>
            <a:ext cx="1555750" cy="1920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正方形/長方形 11">
            <a:extLst>
              <a:ext uri="{FF2B5EF4-FFF2-40B4-BE49-F238E27FC236}">
                <a16:creationId xmlns:a16="http://schemas.microsoft.com/office/drawing/2014/main" id="{2BA4996C-B471-4EBF-9CEC-250A8D604A06}"/>
              </a:ext>
            </a:extLst>
          </p:cNvPr>
          <p:cNvSpPr/>
          <p:nvPr/>
        </p:nvSpPr>
        <p:spPr>
          <a:xfrm>
            <a:off x="5108576" y="1225624"/>
            <a:ext cx="717550" cy="615875"/>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512F46A-6D76-428A-8BB2-D7E6C17D7D82}"/>
              </a:ext>
            </a:extLst>
          </p:cNvPr>
          <p:cNvCxnSpPr/>
          <p:nvPr/>
        </p:nvCxnSpPr>
        <p:spPr>
          <a:xfrm flipH="1">
            <a:off x="3732204" y="1590087"/>
            <a:ext cx="1320800" cy="203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4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416320" cy="523220"/>
          </a:xfrm>
          <a:prstGeom prst="rect">
            <a:avLst/>
          </a:prstGeom>
          <a:noFill/>
        </p:spPr>
        <p:txBody>
          <a:bodyPr wrap="none" rtlCol="0">
            <a:spAutoFit/>
          </a:bodyPr>
          <a:lstStyle/>
          <a:p>
            <a:r>
              <a:rPr lang="ja-JP" altLang="en-US" sz="2800" dirty="0"/>
              <a:t>⑥カット順序の確認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X-Y</a:t>
            </a:r>
            <a:r>
              <a:rPr lang="ja-JP" altLang="en-US" dirty="0"/>
              <a:t>および</a:t>
            </a:r>
            <a:r>
              <a:rPr lang="en-US" altLang="ja-JP" dirty="0"/>
              <a:t>U-V</a:t>
            </a:r>
            <a:r>
              <a:rPr lang="ja-JP" altLang="en-US" dirty="0"/>
              <a:t>テーブルにて，上から順番にカットしたい順でラインが並んでいることを確認する．</a:t>
            </a:r>
            <a:endParaRPr lang="en-US" altLang="ja-JP" dirty="0"/>
          </a:p>
          <a:p>
            <a:pPr marL="342900" indent="-342900">
              <a:buFont typeface="+mj-lt"/>
              <a:buAutoNum type="arabicPeriod"/>
            </a:pPr>
            <a:r>
              <a:rPr lang="ja-JP" altLang="en-US" dirty="0"/>
              <a:t>全てのラインの順序を逆転させる場合は「ライン順逆転」をクリックする．</a:t>
            </a:r>
            <a:endParaRPr lang="en-US" altLang="ja-JP" dirty="0"/>
          </a:p>
          <a:p>
            <a:pPr marL="342900" indent="-342900">
              <a:buFont typeface="+mj-lt"/>
              <a:buAutoNum type="arabicPeriod"/>
            </a:pPr>
            <a:r>
              <a:rPr lang="en-US" altLang="ja-JP" dirty="0"/>
              <a:t>X-Y,U-V</a:t>
            </a:r>
            <a:r>
              <a:rPr lang="ja-JP" altLang="en-US" dirty="0"/>
              <a:t>テーブルで，同じ行に，同時にカットするラインが並んでいることを確認する．要すれば「</a:t>
            </a:r>
            <a:r>
              <a:rPr lang="en-US" altLang="ja-JP" dirty="0"/>
              <a:t>U-V</a:t>
            </a:r>
            <a:r>
              <a:rPr lang="ja-JP" altLang="en-US" dirty="0"/>
              <a:t>画面を</a:t>
            </a:r>
            <a:r>
              <a:rPr lang="en-US" altLang="ja-JP" dirty="0"/>
              <a:t>X-Y</a:t>
            </a:r>
            <a:r>
              <a:rPr lang="ja-JP" altLang="en-US" dirty="0"/>
              <a:t>画面に連動させる」にチェックして確認する．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6054726"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4653756" y="1881188"/>
            <a:ext cx="4109243" cy="20387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DB67143-70CF-48A8-9029-FCB077C4DCA3}"/>
              </a:ext>
            </a:extLst>
          </p:cNvPr>
          <p:cNvSpPr/>
          <p:nvPr/>
        </p:nvSpPr>
        <p:spPr>
          <a:xfrm>
            <a:off x="8035928"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D6E08CE-274F-4405-8425-0E9DF16A87E0}"/>
              </a:ext>
            </a:extLst>
          </p:cNvPr>
          <p:cNvSpPr/>
          <p:nvPr/>
        </p:nvSpPr>
        <p:spPr>
          <a:xfrm>
            <a:off x="7673977" y="1252537"/>
            <a:ext cx="1053303"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95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832046" cy="523220"/>
          </a:xfrm>
          <a:prstGeom prst="rect">
            <a:avLst/>
          </a:prstGeom>
          <a:noFill/>
        </p:spPr>
        <p:txBody>
          <a:bodyPr wrap="none" rtlCol="0">
            <a:spAutoFit/>
          </a:bodyPr>
          <a:lstStyle/>
          <a:p>
            <a:r>
              <a:rPr lang="ja-JP" altLang="en-US" sz="2800" dirty="0"/>
              <a:t>⑦</a:t>
            </a:r>
            <a:r>
              <a:rPr lang="en-US" altLang="ja-JP" sz="2800" dirty="0"/>
              <a:t>G</a:t>
            </a:r>
            <a:r>
              <a:rPr lang="ja-JP" altLang="en-US" sz="2800" dirty="0"/>
              <a:t>コード生成に必要な情報の入力</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分割距離を入力する．分割距離は</a:t>
            </a:r>
            <a:r>
              <a:rPr lang="en-US" altLang="ja-JP" dirty="0"/>
              <a:t>G</a:t>
            </a:r>
            <a:r>
              <a:rPr lang="ja-JP" altLang="en-US" dirty="0"/>
              <a:t>コードで補完する点列の距離である．小さくするほど再現性は高くなるが</a:t>
            </a:r>
            <a:r>
              <a:rPr lang="en-US" altLang="ja-JP" dirty="0"/>
              <a:t>G</a:t>
            </a:r>
            <a:r>
              <a:rPr lang="ja-JP" altLang="en-US" dirty="0"/>
              <a:t>コードのサイズが大きくなる</a:t>
            </a:r>
            <a:endParaRPr lang="en-US" altLang="ja-JP" dirty="0"/>
          </a:p>
          <a:p>
            <a:pPr marL="342900" indent="-342900">
              <a:buFont typeface="+mj-lt"/>
              <a:buAutoNum type="arabicPeriod"/>
            </a:pPr>
            <a:r>
              <a:rPr lang="ja-JP" altLang="en-US" dirty="0"/>
              <a:t>カット速度を入力する</a:t>
            </a:r>
            <a:endParaRPr lang="en-US" altLang="ja-JP" dirty="0"/>
          </a:p>
          <a:p>
            <a:pPr marL="342900" indent="-342900">
              <a:buFont typeface="+mj-lt"/>
              <a:buAutoNum type="arabicPeriod"/>
            </a:pPr>
            <a:r>
              <a:rPr lang="en-US" altLang="ja-JP" dirty="0"/>
              <a:t>【</a:t>
            </a:r>
            <a:r>
              <a:rPr lang="ja-JP" altLang="en-US" dirty="0"/>
              <a:t>オプション</a:t>
            </a:r>
            <a:r>
              <a:rPr lang="en-US" altLang="ja-JP" dirty="0"/>
              <a:t>】</a:t>
            </a:r>
            <a:r>
              <a:rPr lang="ja-JP" altLang="en-US" dirty="0"/>
              <a:t>カット面距離を入力する．熱線の伸びの計算に使用する．入力しなくても</a:t>
            </a:r>
            <a:r>
              <a:rPr lang="en-US" altLang="ja-JP" dirty="0"/>
              <a:t>G</a:t>
            </a:r>
            <a:r>
              <a:rPr lang="ja-JP" altLang="en-US" dirty="0"/>
              <a:t>コードは生成できる．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4653756" y="4160837"/>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5532CEC-765F-45F0-AC82-57DCC1B771F8}"/>
              </a:ext>
            </a:extLst>
          </p:cNvPr>
          <p:cNvSpPr/>
          <p:nvPr/>
        </p:nvSpPr>
        <p:spPr>
          <a:xfrm>
            <a:off x="4653756" y="4550746"/>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7B00DC-006A-466E-9D00-1F0508CA7EB8}"/>
              </a:ext>
            </a:extLst>
          </p:cNvPr>
          <p:cNvSpPr/>
          <p:nvPr/>
        </p:nvSpPr>
        <p:spPr>
          <a:xfrm>
            <a:off x="4653756" y="4765059"/>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85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211683" cy="523220"/>
          </a:xfrm>
          <a:prstGeom prst="rect">
            <a:avLst/>
          </a:prstGeom>
          <a:noFill/>
        </p:spPr>
        <p:txBody>
          <a:bodyPr wrap="none" rtlCol="0">
            <a:spAutoFit/>
          </a:bodyPr>
          <a:lstStyle/>
          <a:p>
            <a:r>
              <a:rPr lang="ja-JP" altLang="en-US" sz="2800" dirty="0"/>
              <a:t>⑧パスチェックによる最終確認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139321"/>
          </a:xfrm>
          <a:prstGeom prst="rect">
            <a:avLst/>
          </a:prstGeom>
          <a:noFill/>
        </p:spPr>
        <p:txBody>
          <a:bodyPr wrap="square" rtlCol="0">
            <a:spAutoFit/>
          </a:bodyPr>
          <a:lstStyle/>
          <a:p>
            <a:pPr marL="342900" indent="-342900">
              <a:buFont typeface="+mj-lt"/>
              <a:buAutoNum type="arabicPeriod"/>
            </a:pPr>
            <a:r>
              <a:rPr lang="ja-JP" altLang="en-US" dirty="0"/>
              <a:t>「パスチェック」をクリックし，意図したパスであることを確認する．</a:t>
            </a:r>
            <a:endParaRPr lang="en-US" altLang="ja-JP" dirty="0"/>
          </a:p>
          <a:p>
            <a:pPr marL="342900" indent="-342900">
              <a:buFont typeface="+mj-lt"/>
              <a:buAutoNum type="arabicPeriod"/>
            </a:pPr>
            <a:r>
              <a:rPr lang="ja-JP" altLang="en-US" dirty="0"/>
              <a:t>カットパスのグラフはドラックで回転，右クリックしながらドラックでズームができる．</a:t>
            </a:r>
            <a:endParaRPr lang="en-US" altLang="ja-JP" dirty="0"/>
          </a:p>
          <a:p>
            <a:pPr marL="342900" indent="-342900">
              <a:buFont typeface="+mj-lt"/>
              <a:buAutoNum type="arabicPeriod"/>
            </a:pPr>
            <a:r>
              <a:rPr lang="ja-JP" altLang="en-US" dirty="0"/>
              <a:t>確認出来しだい，カットパスのグラフを閉じる．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6828552" y="464299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2C654094-AE80-4950-951F-34AFF433095B}"/>
              </a:ext>
            </a:extLst>
          </p:cNvPr>
          <p:cNvPicPr>
            <a:picLocks noChangeAspect="1"/>
          </p:cNvPicPr>
          <p:nvPr/>
        </p:nvPicPr>
        <p:blipFill>
          <a:blip r:embed="rId3"/>
          <a:stretch>
            <a:fillRect/>
          </a:stretch>
        </p:blipFill>
        <p:spPr>
          <a:xfrm>
            <a:off x="516302" y="2152650"/>
            <a:ext cx="4529192" cy="3740150"/>
          </a:xfrm>
          <a:prstGeom prst="rect">
            <a:avLst/>
          </a:prstGeom>
        </p:spPr>
      </p:pic>
    </p:spTree>
    <p:extLst>
      <p:ext uri="{BB962C8B-B14F-4D97-AF65-F5344CB8AC3E}">
        <p14:creationId xmlns:p14="http://schemas.microsoft.com/office/powerpoint/2010/main" val="68163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869696" cy="523220"/>
          </a:xfrm>
          <a:prstGeom prst="rect">
            <a:avLst/>
          </a:prstGeom>
          <a:noFill/>
        </p:spPr>
        <p:txBody>
          <a:bodyPr wrap="none" rtlCol="0">
            <a:spAutoFit/>
          </a:bodyPr>
          <a:lstStyle/>
          <a:p>
            <a:r>
              <a:rPr lang="ja-JP" altLang="en-US" sz="2800" dirty="0"/>
              <a:t>⑧</a:t>
            </a:r>
            <a:r>
              <a:rPr lang="en-US" altLang="ja-JP" sz="2800" dirty="0"/>
              <a:t>NG</a:t>
            </a:r>
            <a:r>
              <a:rPr lang="ja-JP" altLang="en-US" sz="2800" dirty="0"/>
              <a:t>なパスの例</a:t>
            </a:r>
            <a:endParaRPr kumimoji="1" lang="ja-JP" altLang="en-US" sz="2800" dirty="0"/>
          </a:p>
        </p:txBody>
      </p:sp>
      <p:pic>
        <p:nvPicPr>
          <p:cNvPr id="4" name="図 3">
            <a:extLst>
              <a:ext uri="{FF2B5EF4-FFF2-40B4-BE49-F238E27FC236}">
                <a16:creationId xmlns:a16="http://schemas.microsoft.com/office/drawing/2014/main" id="{F3997156-65C7-4917-86E5-8F18C7C0FEF7}"/>
              </a:ext>
            </a:extLst>
          </p:cNvPr>
          <p:cNvPicPr>
            <a:picLocks noChangeAspect="1"/>
          </p:cNvPicPr>
          <p:nvPr/>
        </p:nvPicPr>
        <p:blipFill>
          <a:blip r:embed="rId2"/>
          <a:stretch>
            <a:fillRect/>
          </a:stretch>
        </p:blipFill>
        <p:spPr>
          <a:xfrm>
            <a:off x="1149660" y="1116993"/>
            <a:ext cx="3192624" cy="2636428"/>
          </a:xfrm>
          <a:prstGeom prst="rect">
            <a:avLst/>
          </a:prstGeom>
        </p:spPr>
      </p:pic>
      <p:pic>
        <p:nvPicPr>
          <p:cNvPr id="5" name="図 4">
            <a:extLst>
              <a:ext uri="{FF2B5EF4-FFF2-40B4-BE49-F238E27FC236}">
                <a16:creationId xmlns:a16="http://schemas.microsoft.com/office/drawing/2014/main" id="{5C84D21F-F435-48A9-84AA-33931E1A56C6}"/>
              </a:ext>
            </a:extLst>
          </p:cNvPr>
          <p:cNvPicPr>
            <a:picLocks noChangeAspect="1"/>
          </p:cNvPicPr>
          <p:nvPr/>
        </p:nvPicPr>
        <p:blipFill>
          <a:blip r:embed="rId3"/>
          <a:stretch>
            <a:fillRect/>
          </a:stretch>
        </p:blipFill>
        <p:spPr>
          <a:xfrm>
            <a:off x="7183603" y="1116993"/>
            <a:ext cx="3192623" cy="2636428"/>
          </a:xfrm>
          <a:prstGeom prst="rect">
            <a:avLst/>
          </a:prstGeom>
        </p:spPr>
      </p:pic>
      <p:pic>
        <p:nvPicPr>
          <p:cNvPr id="6" name="図 5">
            <a:extLst>
              <a:ext uri="{FF2B5EF4-FFF2-40B4-BE49-F238E27FC236}">
                <a16:creationId xmlns:a16="http://schemas.microsoft.com/office/drawing/2014/main" id="{2AFB0FCC-B9B3-4766-8FF1-0982BE31DF8C}"/>
              </a:ext>
            </a:extLst>
          </p:cNvPr>
          <p:cNvPicPr>
            <a:picLocks noChangeAspect="1"/>
          </p:cNvPicPr>
          <p:nvPr/>
        </p:nvPicPr>
        <p:blipFill>
          <a:blip r:embed="rId4"/>
          <a:stretch>
            <a:fillRect/>
          </a:stretch>
        </p:blipFill>
        <p:spPr>
          <a:xfrm>
            <a:off x="1149661" y="4177769"/>
            <a:ext cx="3192623" cy="2636428"/>
          </a:xfrm>
          <a:prstGeom prst="rect">
            <a:avLst/>
          </a:prstGeom>
        </p:spPr>
      </p:pic>
      <p:pic>
        <p:nvPicPr>
          <p:cNvPr id="9" name="図 8">
            <a:extLst>
              <a:ext uri="{FF2B5EF4-FFF2-40B4-BE49-F238E27FC236}">
                <a16:creationId xmlns:a16="http://schemas.microsoft.com/office/drawing/2014/main" id="{A05E37F9-FFAA-47B2-8A1F-DC65F8271478}"/>
              </a:ext>
            </a:extLst>
          </p:cNvPr>
          <p:cNvPicPr>
            <a:picLocks noChangeAspect="1"/>
          </p:cNvPicPr>
          <p:nvPr/>
        </p:nvPicPr>
        <p:blipFill>
          <a:blip r:embed="rId5"/>
          <a:stretch>
            <a:fillRect/>
          </a:stretch>
        </p:blipFill>
        <p:spPr>
          <a:xfrm>
            <a:off x="7183603" y="4177769"/>
            <a:ext cx="3192623" cy="2636428"/>
          </a:xfrm>
          <a:prstGeom prst="rect">
            <a:avLst/>
          </a:prstGeom>
        </p:spPr>
      </p:pic>
      <p:sp>
        <p:nvSpPr>
          <p:cNvPr id="12" name="テキスト ボックス 11">
            <a:extLst>
              <a:ext uri="{FF2B5EF4-FFF2-40B4-BE49-F238E27FC236}">
                <a16:creationId xmlns:a16="http://schemas.microsoft.com/office/drawing/2014/main" id="{5D940E22-7BA7-42D8-8F21-ACDD38B3C380}"/>
              </a:ext>
            </a:extLst>
          </p:cNvPr>
          <p:cNvSpPr txBox="1"/>
          <p:nvPr/>
        </p:nvSpPr>
        <p:spPr>
          <a:xfrm>
            <a:off x="1086691" y="774777"/>
            <a:ext cx="3255593" cy="369332"/>
          </a:xfrm>
          <a:prstGeom prst="rect">
            <a:avLst/>
          </a:prstGeom>
          <a:noFill/>
        </p:spPr>
        <p:txBody>
          <a:bodyPr wrap="square">
            <a:spAutoFit/>
          </a:bodyPr>
          <a:lstStyle/>
          <a:p>
            <a:r>
              <a:rPr lang="en-US" altLang="ja-JP" dirty="0"/>
              <a:t>A)</a:t>
            </a:r>
            <a:r>
              <a:rPr lang="ja-JP" altLang="en-US" dirty="0"/>
              <a:t>カット順が間違っている</a:t>
            </a:r>
          </a:p>
        </p:txBody>
      </p:sp>
      <p:sp>
        <p:nvSpPr>
          <p:cNvPr id="11" name="テキスト ボックス 10">
            <a:extLst>
              <a:ext uri="{FF2B5EF4-FFF2-40B4-BE49-F238E27FC236}">
                <a16:creationId xmlns:a16="http://schemas.microsoft.com/office/drawing/2014/main" id="{5339BB65-BAD2-4FEB-8189-6E14877D730E}"/>
              </a:ext>
            </a:extLst>
          </p:cNvPr>
          <p:cNvSpPr txBox="1"/>
          <p:nvPr/>
        </p:nvSpPr>
        <p:spPr>
          <a:xfrm>
            <a:off x="7120633" y="774777"/>
            <a:ext cx="4514696" cy="369332"/>
          </a:xfrm>
          <a:prstGeom prst="rect">
            <a:avLst/>
          </a:prstGeom>
          <a:noFill/>
        </p:spPr>
        <p:txBody>
          <a:bodyPr wrap="square">
            <a:spAutoFit/>
          </a:bodyPr>
          <a:lstStyle/>
          <a:p>
            <a:r>
              <a:rPr lang="en-US" altLang="ja-JP" dirty="0"/>
              <a:t>B)X-Y</a:t>
            </a:r>
            <a:r>
              <a:rPr lang="ja-JP" altLang="en-US" dirty="0"/>
              <a:t>，</a:t>
            </a:r>
            <a:r>
              <a:rPr lang="en-US" altLang="ja-JP" dirty="0"/>
              <a:t>U-V</a:t>
            </a:r>
            <a:r>
              <a:rPr lang="ja-JP" altLang="en-US" dirty="0"/>
              <a:t>でカット順が不揃いである</a:t>
            </a:r>
          </a:p>
        </p:txBody>
      </p:sp>
      <p:sp>
        <p:nvSpPr>
          <p:cNvPr id="14" name="テキスト ボックス 13">
            <a:extLst>
              <a:ext uri="{FF2B5EF4-FFF2-40B4-BE49-F238E27FC236}">
                <a16:creationId xmlns:a16="http://schemas.microsoft.com/office/drawing/2014/main" id="{7518FDDC-A17B-4DD9-8836-12CBE8F88232}"/>
              </a:ext>
            </a:extLst>
          </p:cNvPr>
          <p:cNvSpPr txBox="1"/>
          <p:nvPr/>
        </p:nvSpPr>
        <p:spPr>
          <a:xfrm>
            <a:off x="1086691" y="3839856"/>
            <a:ext cx="4514696" cy="369332"/>
          </a:xfrm>
          <a:prstGeom prst="rect">
            <a:avLst/>
          </a:prstGeom>
          <a:noFill/>
        </p:spPr>
        <p:txBody>
          <a:bodyPr wrap="square">
            <a:spAutoFit/>
          </a:bodyPr>
          <a:lstStyle/>
          <a:p>
            <a:r>
              <a:rPr lang="en-US" altLang="ja-JP" dirty="0"/>
              <a:t>C)</a:t>
            </a:r>
            <a:r>
              <a:rPr lang="ja-JP" altLang="en-US" dirty="0"/>
              <a:t>切り出し始点，終点が間違っている</a:t>
            </a:r>
          </a:p>
        </p:txBody>
      </p:sp>
      <p:sp>
        <p:nvSpPr>
          <p:cNvPr id="16" name="テキスト ボックス 15">
            <a:extLst>
              <a:ext uri="{FF2B5EF4-FFF2-40B4-BE49-F238E27FC236}">
                <a16:creationId xmlns:a16="http://schemas.microsoft.com/office/drawing/2014/main" id="{B333021E-67A8-4461-9D1B-48F823480F12}"/>
              </a:ext>
            </a:extLst>
          </p:cNvPr>
          <p:cNvSpPr txBox="1"/>
          <p:nvPr/>
        </p:nvSpPr>
        <p:spPr>
          <a:xfrm>
            <a:off x="7075918" y="3890569"/>
            <a:ext cx="4514696" cy="369332"/>
          </a:xfrm>
          <a:prstGeom prst="rect">
            <a:avLst/>
          </a:prstGeom>
          <a:noFill/>
        </p:spPr>
        <p:txBody>
          <a:bodyPr wrap="square">
            <a:spAutoFit/>
          </a:bodyPr>
          <a:lstStyle/>
          <a:p>
            <a:r>
              <a:rPr lang="en-US" altLang="ja-JP" dirty="0"/>
              <a:t>D )</a:t>
            </a:r>
            <a:r>
              <a:rPr lang="ja-JP" altLang="en-US" dirty="0"/>
              <a:t>分割距離の設定が不適切</a:t>
            </a:r>
          </a:p>
        </p:txBody>
      </p:sp>
    </p:spTree>
    <p:extLst>
      <p:ext uri="{BB962C8B-B14F-4D97-AF65-F5344CB8AC3E}">
        <p14:creationId xmlns:p14="http://schemas.microsoft.com/office/powerpoint/2010/main" val="331898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929828" cy="523220"/>
          </a:xfrm>
          <a:prstGeom prst="rect">
            <a:avLst/>
          </a:prstGeom>
          <a:noFill/>
        </p:spPr>
        <p:txBody>
          <a:bodyPr wrap="none" rtlCol="0">
            <a:spAutoFit/>
          </a:bodyPr>
          <a:lstStyle/>
          <a:p>
            <a:r>
              <a:rPr lang="ja-JP" altLang="en-US" sz="2800" dirty="0"/>
              <a:t>⑧加工範囲，ワイヤー最大長の確認</a:t>
            </a:r>
            <a:endParaRPr kumimoji="1" lang="ja-JP" altLang="en-US" sz="2800" dirty="0"/>
          </a:p>
        </p:txBody>
      </p:sp>
      <p:pic>
        <p:nvPicPr>
          <p:cNvPr id="2" name="図 1">
            <a:extLst>
              <a:ext uri="{FF2B5EF4-FFF2-40B4-BE49-F238E27FC236}">
                <a16:creationId xmlns:a16="http://schemas.microsoft.com/office/drawing/2014/main" id="{86C7B158-C523-4DD5-82D9-950F1C689BA8}"/>
              </a:ext>
            </a:extLst>
          </p:cNvPr>
          <p:cNvPicPr>
            <a:picLocks noChangeAspect="1"/>
          </p:cNvPicPr>
          <p:nvPr/>
        </p:nvPicPr>
        <p:blipFill>
          <a:blip r:embed="rId2"/>
          <a:stretch>
            <a:fillRect/>
          </a:stretch>
        </p:blipFill>
        <p:spPr>
          <a:xfrm>
            <a:off x="795655" y="1523047"/>
            <a:ext cx="7705725" cy="1724025"/>
          </a:xfrm>
          <a:prstGeom prst="rect">
            <a:avLst/>
          </a:prstGeom>
        </p:spPr>
      </p:pic>
      <p:sp>
        <p:nvSpPr>
          <p:cNvPr id="3" name="テキスト ボックス 2">
            <a:extLst>
              <a:ext uri="{FF2B5EF4-FFF2-40B4-BE49-F238E27FC236}">
                <a16:creationId xmlns:a16="http://schemas.microsoft.com/office/drawing/2014/main" id="{3B391280-9E43-4B6D-A0D8-31865B400510}"/>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メッセージウィンドウに表示される加工範囲，ワイヤーの最大長を確認する．</a:t>
            </a:r>
            <a:endParaRPr lang="en-US" altLang="ja-JP" dirty="0"/>
          </a:p>
          <a:p>
            <a:pPr marL="342900" indent="-342900">
              <a:buFont typeface="+mj-lt"/>
              <a:buAutoNum type="arabicPeriod"/>
            </a:pPr>
            <a:r>
              <a:rPr lang="ja-JP" altLang="en-US" dirty="0"/>
              <a:t>加工範囲は．</a:t>
            </a:r>
            <a:r>
              <a:rPr lang="en-US" altLang="ja-JP" dirty="0"/>
              <a:t>X,Y,U,V</a:t>
            </a:r>
            <a:r>
              <a:rPr lang="ja-JP" altLang="en-US" dirty="0"/>
              <a:t>軸での</a:t>
            </a:r>
            <a:r>
              <a:rPr lang="en-US" altLang="ja-JP" dirty="0"/>
              <a:t>CAM</a:t>
            </a:r>
            <a:r>
              <a:rPr lang="ja-JP" altLang="en-US" dirty="0"/>
              <a:t>が生成する座標の最大値と最小値を表示する</a:t>
            </a:r>
            <a:endParaRPr lang="en-US" altLang="ja-JP" dirty="0"/>
          </a:p>
          <a:p>
            <a:pPr marL="342900" indent="-342900">
              <a:buFont typeface="+mj-lt"/>
              <a:buAutoNum type="arabicPeriod"/>
            </a:pPr>
            <a:r>
              <a:rPr lang="ja-JP" altLang="en-US" dirty="0"/>
              <a:t>ワイヤー最大長は，同時に通過する</a:t>
            </a:r>
            <a:r>
              <a:rPr lang="en-US" altLang="ja-JP" dirty="0"/>
              <a:t>X-Y</a:t>
            </a:r>
            <a:r>
              <a:rPr lang="ja-JP" altLang="en-US" dirty="0"/>
              <a:t>，</a:t>
            </a:r>
            <a:r>
              <a:rPr lang="en-US" altLang="ja-JP" dirty="0"/>
              <a:t>U-V</a:t>
            </a:r>
            <a:r>
              <a:rPr lang="ja-JP" altLang="en-US" dirty="0"/>
              <a:t>座標点の最大距離を表示する</a:t>
            </a:r>
            <a:endParaRPr lang="en-US" altLang="ja-JP" dirty="0"/>
          </a:p>
        </p:txBody>
      </p:sp>
    </p:spTree>
    <p:extLst>
      <p:ext uri="{BB962C8B-B14F-4D97-AF65-F5344CB8AC3E}">
        <p14:creationId xmlns:p14="http://schemas.microsoft.com/office/powerpoint/2010/main" val="19135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959465" cy="523220"/>
          </a:xfrm>
          <a:prstGeom prst="rect">
            <a:avLst/>
          </a:prstGeom>
          <a:noFill/>
        </p:spPr>
        <p:txBody>
          <a:bodyPr wrap="none" rtlCol="0">
            <a:spAutoFit/>
          </a:bodyPr>
          <a:lstStyle/>
          <a:p>
            <a:r>
              <a:rPr lang="ja-JP" altLang="en-US" sz="2800" dirty="0"/>
              <a:t>⑨</a:t>
            </a:r>
            <a:r>
              <a:rPr lang="en-US" altLang="ja-JP" sz="2800" dirty="0"/>
              <a:t>G</a:t>
            </a:r>
            <a:r>
              <a:rPr lang="ja-JP" altLang="en-US" sz="2800" dirty="0"/>
              <a:t>コードの生成</a:t>
            </a:r>
            <a:endParaRPr kumimoji="1" lang="ja-JP" altLang="en-US" sz="2800" dirty="0"/>
          </a:p>
        </p:txBody>
      </p:sp>
      <p:pic>
        <p:nvPicPr>
          <p:cNvPr id="2" name="図 1">
            <a:extLst>
              <a:ext uri="{FF2B5EF4-FFF2-40B4-BE49-F238E27FC236}">
                <a16:creationId xmlns:a16="http://schemas.microsoft.com/office/drawing/2014/main" id="{BB5DA5FF-FDD3-46C0-9A17-446CF0866D85}"/>
              </a:ext>
            </a:extLst>
          </p:cNvPr>
          <p:cNvPicPr>
            <a:picLocks noChangeAspect="1"/>
          </p:cNvPicPr>
          <p:nvPr/>
        </p:nvPicPr>
        <p:blipFill>
          <a:blip r:embed="rId2"/>
          <a:stretch>
            <a:fillRect/>
          </a:stretch>
        </p:blipFill>
        <p:spPr>
          <a:xfrm>
            <a:off x="449580" y="1186374"/>
            <a:ext cx="8549640" cy="4932485"/>
          </a:xfrm>
          <a:prstGeom prst="rect">
            <a:avLst/>
          </a:prstGeom>
        </p:spPr>
      </p:pic>
      <p:sp>
        <p:nvSpPr>
          <p:cNvPr id="3" name="正方形/長方形 2">
            <a:extLst>
              <a:ext uri="{FF2B5EF4-FFF2-40B4-BE49-F238E27FC236}">
                <a16:creationId xmlns:a16="http://schemas.microsoft.com/office/drawing/2014/main" id="{98C7A2DA-54FA-461E-B6B9-20BF86324EE2}"/>
              </a:ext>
            </a:extLst>
          </p:cNvPr>
          <p:cNvSpPr/>
          <p:nvPr/>
        </p:nvSpPr>
        <p:spPr>
          <a:xfrm>
            <a:off x="7712472" y="465061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F8B9EE6E-3830-470F-B7D0-D1AF39D47938}"/>
              </a:ext>
            </a:extLst>
          </p:cNvPr>
          <p:cNvPicPr>
            <a:picLocks noChangeAspect="1"/>
          </p:cNvPicPr>
          <p:nvPr/>
        </p:nvPicPr>
        <p:blipFill>
          <a:blip r:embed="rId3"/>
          <a:stretch>
            <a:fillRect/>
          </a:stretch>
        </p:blipFill>
        <p:spPr>
          <a:xfrm>
            <a:off x="780097" y="2911415"/>
            <a:ext cx="7629525" cy="1562100"/>
          </a:xfrm>
          <a:prstGeom prst="rect">
            <a:avLst/>
          </a:prstGeom>
          <a:ln w="57150">
            <a:solidFill>
              <a:srgbClr val="FF0000"/>
            </a:solidFill>
          </a:ln>
        </p:spPr>
      </p:pic>
      <p:cxnSp>
        <p:nvCxnSpPr>
          <p:cNvPr id="15" name="直線矢印コネクタ 14">
            <a:extLst>
              <a:ext uri="{FF2B5EF4-FFF2-40B4-BE49-F238E27FC236}">
                <a16:creationId xmlns:a16="http://schemas.microsoft.com/office/drawing/2014/main" id="{D805E5EB-3F04-44AA-9674-981B1695A889}"/>
              </a:ext>
            </a:extLst>
          </p:cNvPr>
          <p:cNvCxnSpPr>
            <a:cxnSpLocks/>
          </p:cNvCxnSpPr>
          <p:nvPr/>
        </p:nvCxnSpPr>
        <p:spPr>
          <a:xfrm>
            <a:off x="4892040" y="4473515"/>
            <a:ext cx="676584" cy="10535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パスに問題がなければ，</a:t>
            </a:r>
            <a:r>
              <a:rPr lang="en-US" altLang="ja-JP" dirty="0"/>
              <a:t>G</a:t>
            </a:r>
            <a:r>
              <a:rPr lang="ja-JP" altLang="en-US" dirty="0"/>
              <a:t>コード生成をクリックする．</a:t>
            </a:r>
            <a:endParaRPr lang="en-US" altLang="ja-JP" dirty="0"/>
          </a:p>
          <a:p>
            <a:pPr marL="342900" indent="-342900">
              <a:buFont typeface="+mj-lt"/>
              <a:buAutoNum type="arabicPeriod"/>
            </a:pPr>
            <a:r>
              <a:rPr lang="ja-JP" altLang="en-US" dirty="0"/>
              <a:t>メッセージウィンドウに表示される名称でファイルが保存される．</a:t>
            </a:r>
            <a:endParaRPr lang="en-US" altLang="ja-JP" dirty="0"/>
          </a:p>
        </p:txBody>
      </p:sp>
    </p:spTree>
    <p:extLst>
      <p:ext uri="{BB962C8B-B14F-4D97-AF65-F5344CB8AC3E}">
        <p14:creationId xmlns:p14="http://schemas.microsoft.com/office/powerpoint/2010/main" val="149645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lang="ja-JP" altLang="en-US" sz="2800" dirty="0"/>
              <a:t>⑩その他便利機能（初期入力値の変更）</a:t>
            </a:r>
            <a:endParaRPr kumimoji="1" lang="ja-JP" altLang="en-US" sz="2800" dirty="0"/>
          </a:p>
        </p:txBody>
      </p: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cofig.csv</a:t>
            </a:r>
            <a:r>
              <a:rPr lang="ja-JP" altLang="en-US" dirty="0"/>
              <a:t>を編集することで，ソフト起動時の，ファイル名，切り出し原点，終点，分割距離，オフセット距離，カット速度，カット面距離を</a:t>
            </a:r>
            <a:r>
              <a:rPr lang="en-US" altLang="ja-JP" dirty="0"/>
              <a:t>config.csv</a:t>
            </a:r>
            <a:r>
              <a:rPr lang="ja-JP" altLang="en-US" dirty="0"/>
              <a:t>の値とする．</a:t>
            </a:r>
            <a:endParaRPr lang="en-US" altLang="ja-JP" dirty="0"/>
          </a:p>
          <a:p>
            <a:pPr marL="342900" indent="-342900">
              <a:buFont typeface="+mj-lt"/>
              <a:buAutoNum type="arabicPeriod"/>
            </a:pPr>
            <a:r>
              <a:rPr lang="ja-JP" altLang="en-US" dirty="0"/>
              <a:t>また</a:t>
            </a:r>
            <a:r>
              <a:rPr lang="en-US" altLang="ja-JP" dirty="0"/>
              <a:t>G</a:t>
            </a:r>
            <a:r>
              <a:rPr lang="ja-JP" altLang="en-US" dirty="0"/>
              <a:t>コードの書き出しを</a:t>
            </a:r>
            <a:r>
              <a:rPr lang="en-US" altLang="ja-JP" dirty="0"/>
              <a:t>config.csv</a:t>
            </a:r>
            <a:r>
              <a:rPr lang="ja-JP" altLang="en-US" dirty="0"/>
              <a:t>の値とする．</a:t>
            </a:r>
            <a:endParaRPr lang="en-US" altLang="ja-JP" dirty="0"/>
          </a:p>
          <a:p>
            <a:pPr marL="342900" indent="-342900">
              <a:buFont typeface="+mj-lt"/>
              <a:buAutoNum type="arabicPeriod"/>
            </a:pPr>
            <a:r>
              <a:rPr lang="en-US" altLang="ja-JP" dirty="0"/>
              <a:t>cofig.csv</a:t>
            </a:r>
            <a:r>
              <a:rPr lang="ja-JP" altLang="en-US" dirty="0"/>
              <a:t>はソフトと同じディレクトリに配置する．</a:t>
            </a:r>
            <a:endParaRPr lang="en-US" altLang="ja-JP" dirty="0"/>
          </a:p>
          <a:p>
            <a:pPr marL="342900" indent="-342900">
              <a:buFont typeface="+mj-lt"/>
              <a:buAutoNum type="arabicPeriod"/>
            </a:pPr>
            <a:r>
              <a:rPr lang="ja-JP" altLang="en-US" dirty="0"/>
              <a:t>読込の成否はソフト起動時，メッセージウィンドウに表示される</a:t>
            </a:r>
          </a:p>
        </p:txBody>
      </p:sp>
      <p:pic>
        <p:nvPicPr>
          <p:cNvPr id="4" name="図 3">
            <a:extLst>
              <a:ext uri="{FF2B5EF4-FFF2-40B4-BE49-F238E27FC236}">
                <a16:creationId xmlns:a16="http://schemas.microsoft.com/office/drawing/2014/main" id="{C414BE25-E49D-450D-8623-9ACA3A5B7DBB}"/>
              </a:ext>
            </a:extLst>
          </p:cNvPr>
          <p:cNvPicPr>
            <a:picLocks noChangeAspect="1"/>
          </p:cNvPicPr>
          <p:nvPr/>
        </p:nvPicPr>
        <p:blipFill rotWithShape="1">
          <a:blip r:embed="rId2"/>
          <a:srcRect l="48783"/>
          <a:stretch/>
        </p:blipFill>
        <p:spPr>
          <a:xfrm>
            <a:off x="4038600" y="1036320"/>
            <a:ext cx="4843065" cy="5449888"/>
          </a:xfrm>
          <a:prstGeom prst="rect">
            <a:avLst/>
          </a:prstGeom>
        </p:spPr>
      </p:pic>
      <p:pic>
        <p:nvPicPr>
          <p:cNvPr id="5" name="図 4">
            <a:extLst>
              <a:ext uri="{FF2B5EF4-FFF2-40B4-BE49-F238E27FC236}">
                <a16:creationId xmlns:a16="http://schemas.microsoft.com/office/drawing/2014/main" id="{A24FBF1A-5D26-4262-A9B5-7F0F65D78D9B}"/>
              </a:ext>
            </a:extLst>
          </p:cNvPr>
          <p:cNvPicPr>
            <a:picLocks noChangeAspect="1"/>
          </p:cNvPicPr>
          <p:nvPr/>
        </p:nvPicPr>
        <p:blipFill>
          <a:blip r:embed="rId3"/>
          <a:stretch>
            <a:fillRect/>
          </a:stretch>
        </p:blipFill>
        <p:spPr>
          <a:xfrm>
            <a:off x="247015" y="1036320"/>
            <a:ext cx="4860405" cy="2066925"/>
          </a:xfrm>
          <a:prstGeom prst="rect">
            <a:avLst/>
          </a:prstGeom>
          <a:ln w="38100">
            <a:solidFill>
              <a:srgbClr val="FF0000"/>
            </a:solidFill>
          </a:ln>
        </p:spPr>
      </p:pic>
      <p:sp>
        <p:nvSpPr>
          <p:cNvPr id="6" name="正方形/長方形 5">
            <a:extLst>
              <a:ext uri="{FF2B5EF4-FFF2-40B4-BE49-F238E27FC236}">
                <a16:creationId xmlns:a16="http://schemas.microsoft.com/office/drawing/2014/main" id="{DB38DD7C-CE13-495E-AF1C-49D38AC17BD1}"/>
              </a:ext>
            </a:extLst>
          </p:cNvPr>
          <p:cNvSpPr/>
          <p:nvPr/>
        </p:nvSpPr>
        <p:spPr>
          <a:xfrm>
            <a:off x="1689774" y="1333817"/>
            <a:ext cx="923886" cy="171418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4F7F328-83B9-4C47-A1F2-A99549D68190}"/>
              </a:ext>
            </a:extLst>
          </p:cNvPr>
          <p:cNvSpPr/>
          <p:nvPr/>
        </p:nvSpPr>
        <p:spPr>
          <a:xfrm>
            <a:off x="5122660" y="1333817"/>
            <a:ext cx="3533660" cy="2206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97E73A1-C178-438D-A72C-21B54CA0DDE1}"/>
              </a:ext>
            </a:extLst>
          </p:cNvPr>
          <p:cNvSpPr/>
          <p:nvPr/>
        </p:nvSpPr>
        <p:spPr>
          <a:xfrm>
            <a:off x="4970260" y="3977956"/>
            <a:ext cx="1407680" cy="130270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08C0DFB-70B5-4D89-A0EC-F00E2D79644B}"/>
              </a:ext>
            </a:extLst>
          </p:cNvPr>
          <p:cNvSpPr txBox="1"/>
          <p:nvPr/>
        </p:nvSpPr>
        <p:spPr>
          <a:xfrm>
            <a:off x="1534795" y="3160831"/>
            <a:ext cx="1551305" cy="369332"/>
          </a:xfrm>
          <a:prstGeom prst="rect">
            <a:avLst/>
          </a:prstGeom>
          <a:noFill/>
        </p:spPr>
        <p:txBody>
          <a:bodyPr wrap="square">
            <a:spAutoFit/>
          </a:bodyPr>
          <a:lstStyle/>
          <a:p>
            <a:r>
              <a:rPr lang="en-US" altLang="ja-JP" dirty="0"/>
              <a:t>config.csv</a:t>
            </a:r>
            <a:endParaRPr lang="ja-JP" altLang="en-US" dirty="0"/>
          </a:p>
        </p:txBody>
      </p:sp>
    </p:spTree>
    <p:extLst>
      <p:ext uri="{BB962C8B-B14F-4D97-AF65-F5344CB8AC3E}">
        <p14:creationId xmlns:p14="http://schemas.microsoft.com/office/powerpoint/2010/main" val="137697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9B7E-8747-4D41-2779-9A1190CDD990}"/>
            </a:ext>
          </a:extLst>
        </p:cNvPr>
        <p:cNvGrpSpPr/>
        <p:nvPr/>
      </p:nvGrpSpPr>
      <p:grpSpPr>
        <a:xfrm>
          <a:off x="0" y="0"/>
          <a:ext cx="0" cy="0"/>
          <a:chOff x="0" y="0"/>
          <a:chExt cx="0" cy="0"/>
        </a:xfrm>
      </p:grpSpPr>
      <p:sp>
        <p:nvSpPr>
          <p:cNvPr id="6" name="正方形/長方形 5">
            <a:extLst>
              <a:ext uri="{FF2B5EF4-FFF2-40B4-BE49-F238E27FC236}">
                <a16:creationId xmlns:a16="http://schemas.microsoft.com/office/drawing/2014/main" id="{151EAA80-93CB-DB00-B888-FF69C22AAC6D}"/>
              </a:ext>
            </a:extLst>
          </p:cNvPr>
          <p:cNvSpPr/>
          <p:nvPr/>
        </p:nvSpPr>
        <p:spPr>
          <a:xfrm>
            <a:off x="4536333" y="1909690"/>
            <a:ext cx="201038" cy="19374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663F43-775A-AAD8-E537-0D19249C1E29}"/>
              </a:ext>
            </a:extLst>
          </p:cNvPr>
          <p:cNvSpPr/>
          <p:nvPr/>
        </p:nvSpPr>
        <p:spPr>
          <a:xfrm>
            <a:off x="7470843" y="1909690"/>
            <a:ext cx="201038" cy="19374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5252CBA-0E08-637C-0B01-345B7C59BD1E}"/>
              </a:ext>
            </a:extLst>
          </p:cNvPr>
          <p:cNvSpPr/>
          <p:nvPr/>
        </p:nvSpPr>
        <p:spPr>
          <a:xfrm>
            <a:off x="5108643" y="2648400"/>
            <a:ext cx="1974714"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4016B39B-773C-1785-888D-FFED5FBB2DAC}"/>
              </a:ext>
            </a:extLst>
          </p:cNvPr>
          <p:cNvCxnSpPr>
            <a:cxnSpLocks/>
          </p:cNvCxnSpPr>
          <p:nvPr/>
        </p:nvCxnSpPr>
        <p:spPr>
          <a:xfrm>
            <a:off x="4737371" y="3223361"/>
            <a:ext cx="2733472" cy="132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8E2D63D-1A91-083B-D769-76DB5EF5DD24}"/>
              </a:ext>
            </a:extLst>
          </p:cNvPr>
          <p:cNvCxnSpPr>
            <a:cxnSpLocks/>
          </p:cNvCxnSpPr>
          <p:nvPr/>
        </p:nvCxnSpPr>
        <p:spPr>
          <a:xfrm flipV="1">
            <a:off x="5108643"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4065472-6E52-536F-73C0-9B602AD07999}"/>
              </a:ext>
            </a:extLst>
          </p:cNvPr>
          <p:cNvCxnSpPr>
            <a:cxnSpLocks/>
          </p:cNvCxnSpPr>
          <p:nvPr/>
        </p:nvCxnSpPr>
        <p:spPr>
          <a:xfrm flipV="1">
            <a:off x="4737371"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BF9C737-4B0A-7A6E-5784-7F02555447AF}"/>
              </a:ext>
            </a:extLst>
          </p:cNvPr>
          <p:cNvCxnSpPr>
            <a:cxnSpLocks/>
          </p:cNvCxnSpPr>
          <p:nvPr/>
        </p:nvCxnSpPr>
        <p:spPr>
          <a:xfrm flipV="1">
            <a:off x="7083357"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A0EB45-938C-F6D6-8789-5F411B1C8BB0}"/>
              </a:ext>
            </a:extLst>
          </p:cNvPr>
          <p:cNvCxnSpPr>
            <a:cxnSpLocks/>
          </p:cNvCxnSpPr>
          <p:nvPr/>
        </p:nvCxnSpPr>
        <p:spPr>
          <a:xfrm flipV="1">
            <a:off x="7470843"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CDFEB70-8C30-AA65-6E28-5C0C6E2885C9}"/>
              </a:ext>
            </a:extLst>
          </p:cNvPr>
          <p:cNvSpPr txBox="1"/>
          <p:nvPr/>
        </p:nvSpPr>
        <p:spPr>
          <a:xfrm>
            <a:off x="4896052" y="1279251"/>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sp>
        <p:nvSpPr>
          <p:cNvPr id="19" name="テキスト ボックス 18">
            <a:extLst>
              <a:ext uri="{FF2B5EF4-FFF2-40B4-BE49-F238E27FC236}">
                <a16:creationId xmlns:a16="http://schemas.microsoft.com/office/drawing/2014/main" id="{FB93CE38-6616-AEB8-AE78-B07A58E8D055}"/>
              </a:ext>
            </a:extLst>
          </p:cNvPr>
          <p:cNvSpPr txBox="1"/>
          <p:nvPr/>
        </p:nvSpPr>
        <p:spPr>
          <a:xfrm>
            <a:off x="6576647" y="1279943"/>
            <a:ext cx="1013419" cy="276999"/>
          </a:xfrm>
          <a:prstGeom prst="rect">
            <a:avLst/>
          </a:prstGeom>
          <a:noFill/>
        </p:spPr>
        <p:txBody>
          <a:bodyPr wrap="none" rtlCol="0">
            <a:spAutoFit/>
          </a:bodyPr>
          <a:lstStyle/>
          <a:p>
            <a:r>
              <a:rPr lang="en-US" altLang="ja-JP" sz="1200" dirty="0"/>
              <a:t>UV</a:t>
            </a:r>
            <a:r>
              <a:rPr lang="ja-JP" altLang="en-US" sz="1200" dirty="0"/>
              <a:t>ワーク</a:t>
            </a:r>
            <a:r>
              <a:rPr kumimoji="1" lang="ja-JP" altLang="en-US" sz="1200" dirty="0"/>
              <a:t>面</a:t>
            </a:r>
          </a:p>
        </p:txBody>
      </p:sp>
      <p:cxnSp>
        <p:nvCxnSpPr>
          <p:cNvPr id="21" name="直線矢印コネクタ 20">
            <a:extLst>
              <a:ext uri="{FF2B5EF4-FFF2-40B4-BE49-F238E27FC236}">
                <a16:creationId xmlns:a16="http://schemas.microsoft.com/office/drawing/2014/main" id="{414857F7-08F1-C4D2-EAFC-9EC3ABC884EB}"/>
              </a:ext>
            </a:extLst>
          </p:cNvPr>
          <p:cNvCxnSpPr>
            <a:cxnSpLocks/>
          </p:cNvCxnSpPr>
          <p:nvPr/>
        </p:nvCxnSpPr>
        <p:spPr>
          <a:xfrm flipH="1">
            <a:off x="7470843" y="1562573"/>
            <a:ext cx="387486" cy="243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B9381B8-F923-6ECE-EE89-44C737AB0CDA}"/>
              </a:ext>
            </a:extLst>
          </p:cNvPr>
          <p:cNvSpPr txBox="1"/>
          <p:nvPr/>
        </p:nvSpPr>
        <p:spPr>
          <a:xfrm>
            <a:off x="7664586" y="1285574"/>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27" name="直線矢印コネクタ 26">
            <a:extLst>
              <a:ext uri="{FF2B5EF4-FFF2-40B4-BE49-F238E27FC236}">
                <a16:creationId xmlns:a16="http://schemas.microsoft.com/office/drawing/2014/main" id="{19E8185C-54D0-2AB2-9ECC-EDE6B68C58A3}"/>
              </a:ext>
            </a:extLst>
          </p:cNvPr>
          <p:cNvCxnSpPr>
            <a:cxnSpLocks/>
          </p:cNvCxnSpPr>
          <p:nvPr/>
        </p:nvCxnSpPr>
        <p:spPr>
          <a:xfrm>
            <a:off x="4392209" y="1544144"/>
            <a:ext cx="328949" cy="262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4B3B4B4-3043-8E5B-B7AC-94D92DB7FAF0}"/>
              </a:ext>
            </a:extLst>
          </p:cNvPr>
          <p:cNvSpPr txBox="1"/>
          <p:nvPr/>
        </p:nvSpPr>
        <p:spPr>
          <a:xfrm>
            <a:off x="3877840" y="1279250"/>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sp>
        <p:nvSpPr>
          <p:cNvPr id="36" name="テキスト ボックス 35">
            <a:extLst>
              <a:ext uri="{FF2B5EF4-FFF2-40B4-BE49-F238E27FC236}">
                <a16:creationId xmlns:a16="http://schemas.microsoft.com/office/drawing/2014/main" id="{86451664-410C-76BC-DEB3-8C81BF222428}"/>
              </a:ext>
            </a:extLst>
          </p:cNvPr>
          <p:cNvSpPr txBox="1"/>
          <p:nvPr/>
        </p:nvSpPr>
        <p:spPr>
          <a:xfrm>
            <a:off x="5849779" y="2263719"/>
            <a:ext cx="492443" cy="276999"/>
          </a:xfrm>
          <a:prstGeom prst="rect">
            <a:avLst/>
          </a:prstGeom>
          <a:noFill/>
        </p:spPr>
        <p:txBody>
          <a:bodyPr wrap="none" rtlCol="0">
            <a:spAutoFit/>
          </a:bodyPr>
          <a:lstStyle/>
          <a:p>
            <a:r>
              <a:rPr kumimoji="1" lang="ja-JP" altLang="en-US" sz="1200" dirty="0"/>
              <a:t>熱線</a:t>
            </a:r>
          </a:p>
        </p:txBody>
      </p:sp>
      <p:cxnSp>
        <p:nvCxnSpPr>
          <p:cNvPr id="37" name="直線矢印コネクタ 36">
            <a:extLst>
              <a:ext uri="{FF2B5EF4-FFF2-40B4-BE49-F238E27FC236}">
                <a16:creationId xmlns:a16="http://schemas.microsoft.com/office/drawing/2014/main" id="{F8DDFCE4-59A0-7001-CF87-987B7FCA00B8}"/>
              </a:ext>
            </a:extLst>
          </p:cNvPr>
          <p:cNvCxnSpPr>
            <a:cxnSpLocks/>
            <a:stCxn id="36" idx="2"/>
          </p:cNvCxnSpPr>
          <p:nvPr/>
        </p:nvCxnSpPr>
        <p:spPr>
          <a:xfrm flipH="1">
            <a:off x="5895043" y="2540718"/>
            <a:ext cx="200958" cy="70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B7D8D843-202B-F7C3-9DAF-4BB384DB01ED}"/>
              </a:ext>
            </a:extLst>
          </p:cNvPr>
          <p:cNvSpPr/>
          <p:nvPr/>
        </p:nvSpPr>
        <p:spPr>
          <a:xfrm>
            <a:off x="3396370" y="4813222"/>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図形 39">
            <a:extLst>
              <a:ext uri="{FF2B5EF4-FFF2-40B4-BE49-F238E27FC236}">
                <a16:creationId xmlns:a16="http://schemas.microsoft.com/office/drawing/2014/main" id="{0CF51C2A-F1B3-7DE4-2CE8-96FE28E91153}"/>
              </a:ext>
            </a:extLst>
          </p:cNvPr>
          <p:cNvSpPr/>
          <p:nvPr/>
        </p:nvSpPr>
        <p:spPr>
          <a:xfrm>
            <a:off x="3771091" y="5226416"/>
            <a:ext cx="1439693"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6B067946-3B00-AD43-BE26-E858CD8E789A}"/>
              </a:ext>
            </a:extLst>
          </p:cNvPr>
          <p:cNvSpPr txBox="1"/>
          <p:nvPr/>
        </p:nvSpPr>
        <p:spPr>
          <a:xfrm>
            <a:off x="4089319" y="6107922"/>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cxnSp>
        <p:nvCxnSpPr>
          <p:cNvPr id="43" name="直線矢印コネクタ 42">
            <a:extLst>
              <a:ext uri="{FF2B5EF4-FFF2-40B4-BE49-F238E27FC236}">
                <a16:creationId xmlns:a16="http://schemas.microsoft.com/office/drawing/2014/main" id="{840511D8-8762-CFD7-A3B2-4F6F011BA8AC}"/>
              </a:ext>
            </a:extLst>
          </p:cNvPr>
          <p:cNvCxnSpPr>
            <a:cxnSpLocks/>
          </p:cNvCxnSpPr>
          <p:nvPr/>
        </p:nvCxnSpPr>
        <p:spPr>
          <a:xfrm>
            <a:off x="8292763" y="3772445"/>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8BC4BBA-5F84-8A5F-5680-B141E989EF73}"/>
              </a:ext>
            </a:extLst>
          </p:cNvPr>
          <p:cNvCxnSpPr>
            <a:cxnSpLocks/>
          </p:cNvCxnSpPr>
          <p:nvPr/>
        </p:nvCxnSpPr>
        <p:spPr>
          <a:xfrm flipV="1">
            <a:off x="8292763" y="3172572"/>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AD8FCF8-2566-BDF2-E407-836503EB0A33}"/>
              </a:ext>
            </a:extLst>
          </p:cNvPr>
          <p:cNvSpPr txBox="1"/>
          <p:nvPr/>
        </p:nvSpPr>
        <p:spPr>
          <a:xfrm>
            <a:off x="8059366" y="2879932"/>
            <a:ext cx="466794" cy="276999"/>
          </a:xfrm>
          <a:prstGeom prst="rect">
            <a:avLst/>
          </a:prstGeom>
          <a:noFill/>
        </p:spPr>
        <p:txBody>
          <a:bodyPr wrap="none" rtlCol="0">
            <a:spAutoFit/>
          </a:bodyPr>
          <a:lstStyle/>
          <a:p>
            <a:r>
              <a:rPr kumimoji="1" lang="en-US" altLang="ja-JP" sz="1200" dirty="0"/>
              <a:t>Y, V</a:t>
            </a:r>
            <a:endParaRPr kumimoji="1" lang="ja-JP" altLang="en-US" sz="1200" dirty="0"/>
          </a:p>
        </p:txBody>
      </p:sp>
      <p:sp>
        <p:nvSpPr>
          <p:cNvPr id="48" name="テキスト ボックス 47">
            <a:extLst>
              <a:ext uri="{FF2B5EF4-FFF2-40B4-BE49-F238E27FC236}">
                <a16:creationId xmlns:a16="http://schemas.microsoft.com/office/drawing/2014/main" id="{2DE34E81-BA76-E5E1-AB78-71D13D9F8B76}"/>
              </a:ext>
            </a:extLst>
          </p:cNvPr>
          <p:cNvSpPr txBox="1"/>
          <p:nvPr/>
        </p:nvSpPr>
        <p:spPr>
          <a:xfrm>
            <a:off x="8954243" y="3633945"/>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49" name="楕円 48">
            <a:extLst>
              <a:ext uri="{FF2B5EF4-FFF2-40B4-BE49-F238E27FC236}">
                <a16:creationId xmlns:a16="http://schemas.microsoft.com/office/drawing/2014/main" id="{08CBBC06-7F8E-CEC3-19B4-FFC20E370B33}"/>
              </a:ext>
            </a:extLst>
          </p:cNvPr>
          <p:cNvSpPr/>
          <p:nvPr/>
        </p:nvSpPr>
        <p:spPr>
          <a:xfrm>
            <a:off x="8176032" y="3655444"/>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CBFB4C4A-0419-4CB4-96CA-237A807BD9E4}"/>
              </a:ext>
            </a:extLst>
          </p:cNvPr>
          <p:cNvSpPr/>
          <p:nvPr/>
        </p:nvSpPr>
        <p:spPr>
          <a:xfrm>
            <a:off x="8245961" y="3725954"/>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14DDB70-0DD8-A7AC-91EF-0FE813DDAE70}"/>
              </a:ext>
            </a:extLst>
          </p:cNvPr>
          <p:cNvSpPr txBox="1"/>
          <p:nvPr/>
        </p:nvSpPr>
        <p:spPr>
          <a:xfrm>
            <a:off x="8071328" y="3900689"/>
            <a:ext cx="481222" cy="276999"/>
          </a:xfrm>
          <a:prstGeom prst="rect">
            <a:avLst/>
          </a:prstGeom>
          <a:noFill/>
        </p:spPr>
        <p:txBody>
          <a:bodyPr wrap="none" rtlCol="0">
            <a:spAutoFit/>
          </a:bodyPr>
          <a:lstStyle/>
          <a:p>
            <a:r>
              <a:rPr kumimoji="1" lang="en-US" altLang="ja-JP" sz="1200" dirty="0"/>
              <a:t>X, U</a:t>
            </a:r>
            <a:endParaRPr kumimoji="1" lang="ja-JP" altLang="en-US" sz="1200" dirty="0"/>
          </a:p>
        </p:txBody>
      </p:sp>
      <p:sp>
        <p:nvSpPr>
          <p:cNvPr id="52" name="正方形/長方形 51">
            <a:extLst>
              <a:ext uri="{FF2B5EF4-FFF2-40B4-BE49-F238E27FC236}">
                <a16:creationId xmlns:a16="http://schemas.microsoft.com/office/drawing/2014/main" id="{DEB676F7-DDAB-7763-BC33-287B08887B7F}"/>
              </a:ext>
            </a:extLst>
          </p:cNvPr>
          <p:cNvSpPr/>
          <p:nvPr/>
        </p:nvSpPr>
        <p:spPr>
          <a:xfrm>
            <a:off x="7002089" y="4803088"/>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5CF8759E-D4DC-D60A-8E73-DBC93020BC0D}"/>
              </a:ext>
            </a:extLst>
          </p:cNvPr>
          <p:cNvSpPr/>
          <p:nvPr/>
        </p:nvSpPr>
        <p:spPr>
          <a:xfrm>
            <a:off x="7695038" y="5303323"/>
            <a:ext cx="72587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EC039EFE-68B1-592F-93BA-5988AB1C667F}"/>
              </a:ext>
            </a:extLst>
          </p:cNvPr>
          <p:cNvSpPr txBox="1"/>
          <p:nvPr/>
        </p:nvSpPr>
        <p:spPr>
          <a:xfrm>
            <a:off x="7738324" y="6062616"/>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cxnSp>
        <p:nvCxnSpPr>
          <p:cNvPr id="55" name="直線矢印コネクタ 54">
            <a:extLst>
              <a:ext uri="{FF2B5EF4-FFF2-40B4-BE49-F238E27FC236}">
                <a16:creationId xmlns:a16="http://schemas.microsoft.com/office/drawing/2014/main" id="{7367D6C3-24F3-0318-74CC-2BDC846ABC85}"/>
              </a:ext>
            </a:extLst>
          </p:cNvPr>
          <p:cNvCxnSpPr>
            <a:cxnSpLocks/>
          </p:cNvCxnSpPr>
          <p:nvPr/>
        </p:nvCxnSpPr>
        <p:spPr>
          <a:xfrm>
            <a:off x="3065630" y="6201118"/>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3A046C4-5957-60BD-BD8F-19035076EAA0}"/>
              </a:ext>
            </a:extLst>
          </p:cNvPr>
          <p:cNvCxnSpPr>
            <a:cxnSpLocks/>
          </p:cNvCxnSpPr>
          <p:nvPr/>
        </p:nvCxnSpPr>
        <p:spPr>
          <a:xfrm flipV="1">
            <a:off x="3065630" y="5601245"/>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6E012FA-8A11-DC97-79C2-20668C697E4F}"/>
              </a:ext>
            </a:extLst>
          </p:cNvPr>
          <p:cNvCxnSpPr>
            <a:cxnSpLocks/>
          </p:cNvCxnSpPr>
          <p:nvPr/>
        </p:nvCxnSpPr>
        <p:spPr>
          <a:xfrm>
            <a:off x="6752617" y="6201118"/>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9A0AECA-4493-2D9B-1F4E-857A203CF20F}"/>
              </a:ext>
            </a:extLst>
          </p:cNvPr>
          <p:cNvCxnSpPr>
            <a:cxnSpLocks/>
          </p:cNvCxnSpPr>
          <p:nvPr/>
        </p:nvCxnSpPr>
        <p:spPr>
          <a:xfrm flipV="1">
            <a:off x="6752617" y="5601245"/>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EF4E3B37-F458-7A85-151B-8A3DBA667A4B}"/>
              </a:ext>
            </a:extLst>
          </p:cNvPr>
          <p:cNvSpPr txBox="1"/>
          <p:nvPr/>
        </p:nvSpPr>
        <p:spPr>
          <a:xfrm>
            <a:off x="7260038" y="5773014"/>
            <a:ext cx="298480" cy="276999"/>
          </a:xfrm>
          <a:prstGeom prst="rect">
            <a:avLst/>
          </a:prstGeom>
          <a:noFill/>
        </p:spPr>
        <p:txBody>
          <a:bodyPr wrap="none" rtlCol="0">
            <a:spAutoFit/>
          </a:bodyPr>
          <a:lstStyle/>
          <a:p>
            <a:r>
              <a:rPr lang="en-US" altLang="ja-JP" sz="1200" dirty="0"/>
              <a:t>U</a:t>
            </a:r>
            <a:endParaRPr kumimoji="1" lang="ja-JP" altLang="en-US" sz="1200" dirty="0"/>
          </a:p>
        </p:txBody>
      </p:sp>
      <p:sp>
        <p:nvSpPr>
          <p:cNvPr id="61" name="テキスト ボックス 60">
            <a:extLst>
              <a:ext uri="{FF2B5EF4-FFF2-40B4-BE49-F238E27FC236}">
                <a16:creationId xmlns:a16="http://schemas.microsoft.com/office/drawing/2014/main" id="{924E4816-AFC0-4F82-B66F-651ADBAB9424}"/>
              </a:ext>
            </a:extLst>
          </p:cNvPr>
          <p:cNvSpPr txBox="1"/>
          <p:nvPr/>
        </p:nvSpPr>
        <p:spPr>
          <a:xfrm>
            <a:off x="6576647" y="5340552"/>
            <a:ext cx="284052" cy="276999"/>
          </a:xfrm>
          <a:prstGeom prst="rect">
            <a:avLst/>
          </a:prstGeom>
          <a:noFill/>
        </p:spPr>
        <p:txBody>
          <a:bodyPr wrap="none" rtlCol="0">
            <a:spAutoFit/>
          </a:bodyPr>
          <a:lstStyle/>
          <a:p>
            <a:r>
              <a:rPr lang="en-US" altLang="ja-JP" sz="1200" dirty="0"/>
              <a:t>V</a:t>
            </a:r>
            <a:endParaRPr kumimoji="1" lang="ja-JP" altLang="en-US" sz="1200" dirty="0"/>
          </a:p>
        </p:txBody>
      </p:sp>
      <p:sp>
        <p:nvSpPr>
          <p:cNvPr id="62" name="テキスト ボックス 61">
            <a:extLst>
              <a:ext uri="{FF2B5EF4-FFF2-40B4-BE49-F238E27FC236}">
                <a16:creationId xmlns:a16="http://schemas.microsoft.com/office/drawing/2014/main" id="{5EB6DBFC-BC6A-CC1F-4413-5D1BA5230182}"/>
              </a:ext>
            </a:extLst>
          </p:cNvPr>
          <p:cNvSpPr txBox="1"/>
          <p:nvPr/>
        </p:nvSpPr>
        <p:spPr>
          <a:xfrm>
            <a:off x="3672961" y="5773013"/>
            <a:ext cx="284052" cy="276999"/>
          </a:xfrm>
          <a:prstGeom prst="rect">
            <a:avLst/>
          </a:prstGeom>
          <a:noFill/>
        </p:spPr>
        <p:txBody>
          <a:bodyPr wrap="none" rtlCol="0">
            <a:spAutoFit/>
          </a:bodyPr>
          <a:lstStyle/>
          <a:p>
            <a:r>
              <a:rPr lang="en-US" altLang="ja-JP" sz="1200" dirty="0"/>
              <a:t>X</a:t>
            </a:r>
            <a:endParaRPr kumimoji="1" lang="ja-JP" altLang="en-US" sz="1200" dirty="0"/>
          </a:p>
        </p:txBody>
      </p:sp>
      <p:sp>
        <p:nvSpPr>
          <p:cNvPr id="63" name="テキスト ボックス 62">
            <a:extLst>
              <a:ext uri="{FF2B5EF4-FFF2-40B4-BE49-F238E27FC236}">
                <a16:creationId xmlns:a16="http://schemas.microsoft.com/office/drawing/2014/main" id="{1481EA5D-2F04-C9E0-ABC8-8A57E8DB49A6}"/>
              </a:ext>
            </a:extLst>
          </p:cNvPr>
          <p:cNvSpPr txBox="1"/>
          <p:nvPr/>
        </p:nvSpPr>
        <p:spPr>
          <a:xfrm>
            <a:off x="2828671" y="5340552"/>
            <a:ext cx="284052" cy="276999"/>
          </a:xfrm>
          <a:prstGeom prst="rect">
            <a:avLst/>
          </a:prstGeom>
          <a:noFill/>
        </p:spPr>
        <p:txBody>
          <a:bodyPr wrap="none" rtlCol="0">
            <a:spAutoFit/>
          </a:bodyPr>
          <a:lstStyle/>
          <a:p>
            <a:r>
              <a:rPr lang="en-US" altLang="ja-JP" sz="1200" dirty="0"/>
              <a:t>Y</a:t>
            </a:r>
            <a:endParaRPr kumimoji="1" lang="ja-JP" altLang="en-US" sz="1200" dirty="0"/>
          </a:p>
        </p:txBody>
      </p:sp>
      <p:sp>
        <p:nvSpPr>
          <p:cNvPr id="64" name="楕円 63">
            <a:extLst>
              <a:ext uri="{FF2B5EF4-FFF2-40B4-BE49-F238E27FC236}">
                <a16:creationId xmlns:a16="http://schemas.microsoft.com/office/drawing/2014/main" id="{EBB52EFC-72B6-BE65-53FD-2212A496FB65}"/>
              </a:ext>
            </a:extLst>
          </p:cNvPr>
          <p:cNvSpPr/>
          <p:nvPr/>
        </p:nvSpPr>
        <p:spPr>
          <a:xfrm>
            <a:off x="2945701" y="6084119"/>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70254B52-6593-FDF5-2D81-CB51CA769BDC}"/>
              </a:ext>
            </a:extLst>
          </p:cNvPr>
          <p:cNvSpPr/>
          <p:nvPr/>
        </p:nvSpPr>
        <p:spPr>
          <a:xfrm>
            <a:off x="3015630" y="6154629"/>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4CE39DB3-884B-2FC6-D68A-5A2011D046BC}"/>
              </a:ext>
            </a:extLst>
          </p:cNvPr>
          <p:cNvSpPr/>
          <p:nvPr/>
        </p:nvSpPr>
        <p:spPr>
          <a:xfrm>
            <a:off x="6635887" y="6084116"/>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EFEB89C3-9AEB-12B7-6D1A-F7F75DF739A1}"/>
              </a:ext>
            </a:extLst>
          </p:cNvPr>
          <p:cNvSpPr/>
          <p:nvPr/>
        </p:nvSpPr>
        <p:spPr>
          <a:xfrm>
            <a:off x="6705816" y="6154626"/>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D5073CFA-B812-BF61-6856-0178455C74F4}"/>
              </a:ext>
            </a:extLst>
          </p:cNvPr>
          <p:cNvSpPr txBox="1"/>
          <p:nvPr/>
        </p:nvSpPr>
        <p:spPr>
          <a:xfrm>
            <a:off x="6518857" y="5800681"/>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69" name="テキスト ボックス 68">
            <a:extLst>
              <a:ext uri="{FF2B5EF4-FFF2-40B4-BE49-F238E27FC236}">
                <a16:creationId xmlns:a16="http://schemas.microsoft.com/office/drawing/2014/main" id="{F3ECD034-3764-A318-CC1B-FB29552C072A}"/>
              </a:ext>
            </a:extLst>
          </p:cNvPr>
          <p:cNvSpPr txBox="1"/>
          <p:nvPr/>
        </p:nvSpPr>
        <p:spPr>
          <a:xfrm>
            <a:off x="2828671" y="5781647"/>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70" name="テキスト ボックス 69">
            <a:extLst>
              <a:ext uri="{FF2B5EF4-FFF2-40B4-BE49-F238E27FC236}">
                <a16:creationId xmlns:a16="http://schemas.microsoft.com/office/drawing/2014/main" id="{8542C391-07E5-1A87-D807-2F672CFB2571}"/>
              </a:ext>
            </a:extLst>
          </p:cNvPr>
          <p:cNvSpPr txBox="1"/>
          <p:nvPr/>
        </p:nvSpPr>
        <p:spPr>
          <a:xfrm>
            <a:off x="7636605" y="4995159"/>
            <a:ext cx="822661" cy="276999"/>
          </a:xfrm>
          <a:prstGeom prst="rect">
            <a:avLst/>
          </a:prstGeom>
          <a:noFill/>
        </p:spPr>
        <p:txBody>
          <a:bodyPr wrap="none" rtlCol="0">
            <a:spAutoFit/>
          </a:bodyPr>
          <a:lstStyle/>
          <a:p>
            <a:r>
              <a:rPr lang="ja-JP" altLang="en-US" sz="1200" dirty="0"/>
              <a:t>長さ：</a:t>
            </a:r>
            <a:r>
              <a:rPr lang="en-US" altLang="ja-JP" sz="1200" dirty="0"/>
              <a:t>L1</a:t>
            </a:r>
            <a:endParaRPr kumimoji="1" lang="ja-JP" altLang="en-US" sz="1200" dirty="0"/>
          </a:p>
        </p:txBody>
      </p:sp>
      <p:sp>
        <p:nvSpPr>
          <p:cNvPr id="71" name="テキスト ボックス 70">
            <a:extLst>
              <a:ext uri="{FF2B5EF4-FFF2-40B4-BE49-F238E27FC236}">
                <a16:creationId xmlns:a16="http://schemas.microsoft.com/office/drawing/2014/main" id="{394CE271-822E-3F99-B673-ACA8991175A9}"/>
              </a:ext>
            </a:extLst>
          </p:cNvPr>
          <p:cNvSpPr txBox="1"/>
          <p:nvPr/>
        </p:nvSpPr>
        <p:spPr>
          <a:xfrm>
            <a:off x="4066349" y="4924842"/>
            <a:ext cx="822661" cy="276999"/>
          </a:xfrm>
          <a:prstGeom prst="rect">
            <a:avLst/>
          </a:prstGeom>
          <a:noFill/>
        </p:spPr>
        <p:txBody>
          <a:bodyPr wrap="none" rtlCol="0">
            <a:spAutoFit/>
          </a:bodyPr>
          <a:lstStyle/>
          <a:p>
            <a:r>
              <a:rPr lang="ja-JP" altLang="en-US" sz="1200" dirty="0"/>
              <a:t>長さ：</a:t>
            </a:r>
            <a:r>
              <a:rPr lang="en-US" altLang="ja-JP" sz="1200" dirty="0"/>
              <a:t>L0</a:t>
            </a:r>
            <a:endParaRPr kumimoji="1" lang="ja-JP" altLang="en-US" sz="1200" dirty="0"/>
          </a:p>
        </p:txBody>
      </p:sp>
      <p:sp>
        <p:nvSpPr>
          <p:cNvPr id="72" name="テキスト ボックス 71">
            <a:extLst>
              <a:ext uri="{FF2B5EF4-FFF2-40B4-BE49-F238E27FC236}">
                <a16:creationId xmlns:a16="http://schemas.microsoft.com/office/drawing/2014/main" id="{8C608714-D89B-3ACD-B2DE-D8F7101DDC35}"/>
              </a:ext>
            </a:extLst>
          </p:cNvPr>
          <p:cNvSpPr txBox="1"/>
          <p:nvPr/>
        </p:nvSpPr>
        <p:spPr>
          <a:xfrm>
            <a:off x="5739973" y="3930830"/>
            <a:ext cx="712054" cy="276999"/>
          </a:xfrm>
          <a:prstGeom prst="rect">
            <a:avLst/>
          </a:prstGeom>
          <a:noFill/>
        </p:spPr>
        <p:txBody>
          <a:bodyPr wrap="none" rtlCol="0">
            <a:spAutoFit/>
          </a:bodyPr>
          <a:lstStyle/>
          <a:p>
            <a:r>
              <a:rPr lang="en-US" altLang="ja-JP" sz="1200" dirty="0"/>
              <a:t>NC</a:t>
            </a:r>
            <a:r>
              <a:rPr lang="ja-JP" altLang="en-US" sz="1200" dirty="0"/>
              <a:t>前面</a:t>
            </a:r>
            <a:endParaRPr kumimoji="1" lang="ja-JP" altLang="en-US" sz="1200" dirty="0"/>
          </a:p>
        </p:txBody>
      </p:sp>
      <p:sp>
        <p:nvSpPr>
          <p:cNvPr id="78" name="正方形/長方形 77">
            <a:extLst>
              <a:ext uri="{FF2B5EF4-FFF2-40B4-BE49-F238E27FC236}">
                <a16:creationId xmlns:a16="http://schemas.microsoft.com/office/drawing/2014/main" id="{3227459F-2476-ED0B-40CF-B04AE3BA8ABC}"/>
              </a:ext>
            </a:extLst>
          </p:cNvPr>
          <p:cNvSpPr/>
          <p:nvPr/>
        </p:nvSpPr>
        <p:spPr>
          <a:xfrm>
            <a:off x="4442112" y="3486149"/>
            <a:ext cx="419905" cy="3655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96446187-4FDA-CA1D-4A1F-7A40DBA1F80D}"/>
              </a:ext>
            </a:extLst>
          </p:cNvPr>
          <p:cNvSpPr/>
          <p:nvPr/>
        </p:nvSpPr>
        <p:spPr>
          <a:xfrm>
            <a:off x="7351641" y="3488775"/>
            <a:ext cx="419905" cy="3655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上カーブ 32">
            <a:extLst>
              <a:ext uri="{FF2B5EF4-FFF2-40B4-BE49-F238E27FC236}">
                <a16:creationId xmlns:a16="http://schemas.microsoft.com/office/drawing/2014/main" id="{54E236D5-5781-25E0-B154-88846A6B1721}"/>
              </a:ext>
            </a:extLst>
          </p:cNvPr>
          <p:cNvSpPr/>
          <p:nvPr/>
        </p:nvSpPr>
        <p:spPr>
          <a:xfrm rot="7674100">
            <a:off x="3947229" y="4066156"/>
            <a:ext cx="1303506" cy="276999"/>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35" name="矢印: 上カーブ 34">
            <a:extLst>
              <a:ext uri="{FF2B5EF4-FFF2-40B4-BE49-F238E27FC236}">
                <a16:creationId xmlns:a16="http://schemas.microsoft.com/office/drawing/2014/main" id="{4115D9BD-6DF6-A3A3-B0DF-583219CFC373}"/>
              </a:ext>
            </a:extLst>
          </p:cNvPr>
          <p:cNvSpPr/>
          <p:nvPr/>
        </p:nvSpPr>
        <p:spPr>
          <a:xfrm rot="13925900" flipH="1">
            <a:off x="6941268" y="4037660"/>
            <a:ext cx="1303506" cy="276999"/>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4DF7399D-AC0A-C113-CD92-FB7978CCE5C3}"/>
              </a:ext>
            </a:extLst>
          </p:cNvPr>
          <p:cNvSpPr txBox="1"/>
          <p:nvPr/>
        </p:nvSpPr>
        <p:spPr>
          <a:xfrm>
            <a:off x="323518" y="268590"/>
            <a:ext cx="11561178" cy="646331"/>
          </a:xfrm>
          <a:prstGeom prst="rect">
            <a:avLst/>
          </a:prstGeom>
          <a:noFill/>
        </p:spPr>
        <p:txBody>
          <a:bodyPr wrap="none" rtlCol="0">
            <a:spAutoFit/>
          </a:bodyPr>
          <a:lstStyle/>
          <a:p>
            <a:r>
              <a:rPr kumimoji="1" lang="ja-JP" altLang="en-US" dirty="0"/>
              <a:t>①テーパーのかかった翼を切り出す場合を考える。下図のように、ワーク端面の</a:t>
            </a:r>
            <a:r>
              <a:rPr kumimoji="1" lang="en-US" altLang="ja-JP" dirty="0"/>
              <a:t>CAD</a:t>
            </a:r>
            <a:r>
              <a:rPr kumimoji="1" lang="ja-JP" altLang="en-US" dirty="0"/>
              <a:t>図面を</a:t>
            </a:r>
            <a:r>
              <a:rPr kumimoji="1" lang="en-US" altLang="ja-JP" dirty="0"/>
              <a:t>XY, UV</a:t>
            </a:r>
            <a:r>
              <a:rPr kumimoji="1" lang="ja-JP" altLang="en-US" dirty="0"/>
              <a:t>座標とし、</a:t>
            </a:r>
            <a:endParaRPr kumimoji="1" lang="en-US" altLang="ja-JP" dirty="0"/>
          </a:p>
          <a:p>
            <a:r>
              <a:rPr lang="en-US" altLang="ja-JP" dirty="0"/>
              <a:t>NC</a:t>
            </a:r>
            <a:r>
              <a:rPr lang="ja-JP" altLang="en-US" dirty="0"/>
              <a:t>の熱線方向に</a:t>
            </a:r>
            <a:r>
              <a:rPr lang="en-US" altLang="ja-JP" dirty="0"/>
              <a:t>Z</a:t>
            </a:r>
            <a:r>
              <a:rPr lang="ja-JP" altLang="en-US" dirty="0"/>
              <a:t>軸を定義して考える</a:t>
            </a:r>
            <a:endParaRPr kumimoji="1" lang="en-US" altLang="ja-JP" dirty="0"/>
          </a:p>
        </p:txBody>
      </p:sp>
      <p:sp>
        <p:nvSpPr>
          <p:cNvPr id="3" name="吹き出し: 角を丸めた四角形 2">
            <a:extLst>
              <a:ext uri="{FF2B5EF4-FFF2-40B4-BE49-F238E27FC236}">
                <a16:creationId xmlns:a16="http://schemas.microsoft.com/office/drawing/2014/main" id="{1B30A5D0-C10A-53B3-380B-CF97B909F0F5}"/>
              </a:ext>
            </a:extLst>
          </p:cNvPr>
          <p:cNvSpPr/>
          <p:nvPr/>
        </p:nvSpPr>
        <p:spPr>
          <a:xfrm>
            <a:off x="2795152" y="4009562"/>
            <a:ext cx="1325671" cy="641215"/>
          </a:xfrm>
          <a:prstGeom prst="wedgeRoundRectCallout">
            <a:avLst>
              <a:gd name="adj1" fmla="val 45697"/>
              <a:gd name="adj2" fmla="val 157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00" dirty="0"/>
              <a:t>XY</a:t>
            </a:r>
            <a:r>
              <a:rPr kumimoji="1" lang="ja-JP" altLang="en-US" sz="1000" dirty="0"/>
              <a:t>端面で切り出したい形状</a:t>
            </a:r>
            <a:endParaRPr kumimoji="1" lang="en-US" altLang="ja-JP" sz="1000" dirty="0"/>
          </a:p>
          <a:p>
            <a:pPr algn="ctr"/>
            <a:r>
              <a:rPr lang="ja-JP" altLang="en-US" sz="1000" dirty="0"/>
              <a:t>＝</a:t>
            </a:r>
            <a:r>
              <a:rPr lang="en-US" altLang="ja-JP" sz="1000" dirty="0"/>
              <a:t>CAD</a:t>
            </a:r>
            <a:r>
              <a:rPr lang="ja-JP" altLang="en-US" sz="1000" dirty="0"/>
              <a:t>図面で指定</a:t>
            </a:r>
            <a:endParaRPr kumimoji="1" lang="ja-JP" altLang="en-US" sz="1000" dirty="0"/>
          </a:p>
        </p:txBody>
      </p:sp>
      <p:sp>
        <p:nvSpPr>
          <p:cNvPr id="4" name="吹き出し: 角を丸めた四角形 3">
            <a:extLst>
              <a:ext uri="{FF2B5EF4-FFF2-40B4-BE49-F238E27FC236}">
                <a16:creationId xmlns:a16="http://schemas.microsoft.com/office/drawing/2014/main" id="{6D410A30-36AE-702B-997F-55B74F2C5898}"/>
              </a:ext>
            </a:extLst>
          </p:cNvPr>
          <p:cNvSpPr/>
          <p:nvPr/>
        </p:nvSpPr>
        <p:spPr>
          <a:xfrm>
            <a:off x="8722143" y="4050943"/>
            <a:ext cx="1325671" cy="641215"/>
          </a:xfrm>
          <a:prstGeom prst="wedgeRoundRectCallout">
            <a:avLst>
              <a:gd name="adj1" fmla="val -78558"/>
              <a:gd name="adj2" fmla="val 150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00" dirty="0"/>
              <a:t>UV</a:t>
            </a:r>
            <a:r>
              <a:rPr kumimoji="1" lang="ja-JP" altLang="en-US" sz="1000" dirty="0"/>
              <a:t>端面で切り出したい形状</a:t>
            </a:r>
            <a:endParaRPr kumimoji="1" lang="en-US" altLang="ja-JP" sz="1000" dirty="0"/>
          </a:p>
          <a:p>
            <a:pPr algn="ctr"/>
            <a:r>
              <a:rPr lang="en-US" altLang="ja-JP" sz="1000" dirty="0"/>
              <a:t>=CAD</a:t>
            </a:r>
            <a:r>
              <a:rPr lang="ja-JP" altLang="en-US" sz="1000" dirty="0"/>
              <a:t>図面で指定</a:t>
            </a:r>
            <a:endParaRPr lang="en-US" altLang="ja-JP" sz="1000" dirty="0"/>
          </a:p>
        </p:txBody>
      </p:sp>
    </p:spTree>
    <p:extLst>
      <p:ext uri="{BB962C8B-B14F-4D97-AF65-F5344CB8AC3E}">
        <p14:creationId xmlns:p14="http://schemas.microsoft.com/office/powerpoint/2010/main" val="136229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グループ化 171">
            <a:extLst>
              <a:ext uri="{FF2B5EF4-FFF2-40B4-BE49-F238E27FC236}">
                <a16:creationId xmlns:a16="http://schemas.microsoft.com/office/drawing/2014/main" id="{C33F7C15-3982-2BA4-B3F9-9503DA6D7B13}"/>
              </a:ext>
            </a:extLst>
          </p:cNvPr>
          <p:cNvGrpSpPr/>
          <p:nvPr/>
        </p:nvGrpSpPr>
        <p:grpSpPr>
          <a:xfrm>
            <a:off x="404913" y="2644781"/>
            <a:ext cx="6557574" cy="3200601"/>
            <a:chOff x="744160" y="2519034"/>
            <a:chExt cx="6557574" cy="3200601"/>
          </a:xfrm>
        </p:grpSpPr>
        <p:cxnSp>
          <p:nvCxnSpPr>
            <p:cNvPr id="92" name="直線コネクタ 91">
              <a:extLst>
                <a:ext uri="{FF2B5EF4-FFF2-40B4-BE49-F238E27FC236}">
                  <a16:creationId xmlns:a16="http://schemas.microsoft.com/office/drawing/2014/main" id="{F1CEACF2-BF0C-ACC7-FC20-B6CF1BD7F0F4}"/>
                </a:ext>
              </a:extLst>
            </p:cNvPr>
            <p:cNvCxnSpPr>
              <a:cxnSpLocks/>
            </p:cNvCxnSpPr>
            <p:nvPr/>
          </p:nvCxnSpPr>
          <p:spPr>
            <a:xfrm flipV="1">
              <a:off x="2055896" y="3771660"/>
              <a:ext cx="2099402" cy="10361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FAA9648-5686-83D2-2B37-3C354FF45ED6}"/>
                </a:ext>
              </a:extLst>
            </p:cNvPr>
            <p:cNvCxnSpPr>
              <a:cxnSpLocks/>
              <a:stCxn id="87" idx="0"/>
            </p:cNvCxnSpPr>
            <p:nvPr/>
          </p:nvCxnSpPr>
          <p:spPr>
            <a:xfrm flipV="1">
              <a:off x="1455561" y="4807760"/>
              <a:ext cx="600335" cy="2859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B40CD09-6BCF-5601-58E9-218505D76AF6}"/>
                </a:ext>
              </a:extLst>
            </p:cNvPr>
            <p:cNvCxnSpPr>
              <a:cxnSpLocks/>
              <a:stCxn id="87" idx="3"/>
              <a:endCxn id="85" idx="3"/>
            </p:cNvCxnSpPr>
            <p:nvPr/>
          </p:nvCxnSpPr>
          <p:spPr>
            <a:xfrm flipV="1">
              <a:off x="3208135" y="4836214"/>
              <a:ext cx="415613" cy="28905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249E7A4-F987-B1CD-3CBD-AECE23A490F4}"/>
                </a:ext>
              </a:extLst>
            </p:cNvPr>
            <p:cNvCxnSpPr>
              <a:cxnSpLocks/>
              <a:stCxn id="91" idx="3"/>
            </p:cNvCxnSpPr>
            <p:nvPr/>
          </p:nvCxnSpPr>
          <p:spPr>
            <a:xfrm flipV="1">
              <a:off x="5074791" y="3499921"/>
              <a:ext cx="417838" cy="30753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70356C3E-1265-FA9A-CA23-FA53A9C69731}"/>
                </a:ext>
              </a:extLst>
            </p:cNvPr>
            <p:cNvCxnSpPr>
              <a:cxnSpLocks/>
              <a:stCxn id="91" idx="0"/>
            </p:cNvCxnSpPr>
            <p:nvPr/>
          </p:nvCxnSpPr>
          <p:spPr>
            <a:xfrm flipV="1">
              <a:off x="4124408" y="3487965"/>
              <a:ext cx="607482" cy="299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BFA909F0-EEB9-84CB-6D70-D79E0CEC1B8C}"/>
                </a:ext>
              </a:extLst>
            </p:cNvPr>
            <p:cNvSpPr/>
            <p:nvPr/>
          </p:nvSpPr>
          <p:spPr>
            <a:xfrm>
              <a:off x="1690531" y="4127541"/>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9C05C945-52EC-F197-62D1-3CBA762EE588}"/>
                </a:ext>
              </a:extLst>
            </p:cNvPr>
            <p:cNvSpPr/>
            <p:nvPr/>
          </p:nvSpPr>
          <p:spPr>
            <a:xfrm>
              <a:off x="2038434" y="4540735"/>
              <a:ext cx="1585314"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6FB5D986-2C33-438C-02E9-6DB011F4425C}"/>
                </a:ext>
              </a:extLst>
            </p:cNvPr>
            <p:cNvSpPr/>
            <p:nvPr/>
          </p:nvSpPr>
          <p:spPr>
            <a:xfrm>
              <a:off x="1285212" y="4402926"/>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A5AE58B2-82F7-48C4-33EF-184F9B63A148}"/>
                </a:ext>
              </a:extLst>
            </p:cNvPr>
            <p:cNvSpPr/>
            <p:nvPr/>
          </p:nvSpPr>
          <p:spPr>
            <a:xfrm>
              <a:off x="1455561" y="4765579"/>
              <a:ext cx="1752574" cy="359694"/>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76E6B8B-5E90-F0FD-3852-508900C4A05E}"/>
                </a:ext>
              </a:extLst>
            </p:cNvPr>
            <p:cNvSpPr/>
            <p:nvPr/>
          </p:nvSpPr>
          <p:spPr>
            <a:xfrm>
              <a:off x="3678216" y="2791248"/>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図形 88">
              <a:extLst>
                <a:ext uri="{FF2B5EF4-FFF2-40B4-BE49-F238E27FC236}">
                  <a16:creationId xmlns:a16="http://schemas.microsoft.com/office/drawing/2014/main" id="{3C39B1B2-AE6C-00BC-C265-CA3D2F93A687}"/>
                </a:ext>
              </a:extLst>
            </p:cNvPr>
            <p:cNvSpPr/>
            <p:nvPr/>
          </p:nvSpPr>
          <p:spPr>
            <a:xfrm>
              <a:off x="4731890" y="3338372"/>
              <a:ext cx="760739" cy="16154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F6E24B68-A773-BEE0-B92F-06300F90E49F}"/>
                </a:ext>
              </a:extLst>
            </p:cNvPr>
            <p:cNvSpPr/>
            <p:nvPr/>
          </p:nvSpPr>
          <p:spPr>
            <a:xfrm>
              <a:off x="3275014" y="3066633"/>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フリーフォーム: 図形 90">
              <a:extLst>
                <a:ext uri="{FF2B5EF4-FFF2-40B4-BE49-F238E27FC236}">
                  <a16:creationId xmlns:a16="http://schemas.microsoft.com/office/drawing/2014/main" id="{AAA25842-8E7E-FBB6-A27A-166E422BD5AA}"/>
                </a:ext>
              </a:extLst>
            </p:cNvPr>
            <p:cNvSpPr/>
            <p:nvPr/>
          </p:nvSpPr>
          <p:spPr>
            <a:xfrm>
              <a:off x="4124408" y="3584586"/>
              <a:ext cx="950383" cy="22286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64803EEE-2CA1-EF73-14FC-0674F94EBB84}"/>
                </a:ext>
              </a:extLst>
            </p:cNvPr>
            <p:cNvCxnSpPr>
              <a:cxnSpLocks/>
              <a:endCxn id="91" idx="3"/>
            </p:cNvCxnSpPr>
            <p:nvPr/>
          </p:nvCxnSpPr>
          <p:spPr>
            <a:xfrm flipV="1">
              <a:off x="3622917" y="3807455"/>
              <a:ext cx="1451874" cy="102271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9DAFA30-FAB7-3AB2-C002-CFC171D467EF}"/>
                </a:ext>
              </a:extLst>
            </p:cNvPr>
            <p:cNvCxnSpPr/>
            <p:nvPr/>
          </p:nvCxnSpPr>
          <p:spPr>
            <a:xfrm flipV="1">
              <a:off x="1690531" y="3066633"/>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7EE3C082-7B12-E2E0-40E1-8649B0868B1C}"/>
                </a:ext>
              </a:extLst>
            </p:cNvPr>
            <p:cNvCxnSpPr/>
            <p:nvPr/>
          </p:nvCxnSpPr>
          <p:spPr>
            <a:xfrm flipV="1">
              <a:off x="3766380" y="3078822"/>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1D80D91-4808-93B8-9C58-F222F02015CA}"/>
                </a:ext>
              </a:extLst>
            </p:cNvPr>
            <p:cNvCxnSpPr/>
            <p:nvPr/>
          </p:nvCxnSpPr>
          <p:spPr>
            <a:xfrm flipV="1">
              <a:off x="3783804" y="4277306"/>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D657EFC4-9665-FF9B-CEE4-9D2EDBBB8E42}"/>
                </a:ext>
              </a:extLst>
            </p:cNvPr>
            <p:cNvCxnSpPr/>
            <p:nvPr/>
          </p:nvCxnSpPr>
          <p:spPr>
            <a:xfrm flipV="1">
              <a:off x="1703680" y="4265350"/>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2DF23531-A8E6-6B0A-3143-674A7DA087B6}"/>
                </a:ext>
              </a:extLst>
            </p:cNvPr>
            <p:cNvSpPr txBox="1"/>
            <p:nvPr/>
          </p:nvSpPr>
          <p:spPr>
            <a:xfrm>
              <a:off x="744160" y="4125927"/>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sp>
          <p:nvSpPr>
            <p:cNvPr id="99" name="テキスト ボックス 98">
              <a:extLst>
                <a:ext uri="{FF2B5EF4-FFF2-40B4-BE49-F238E27FC236}">
                  <a16:creationId xmlns:a16="http://schemas.microsoft.com/office/drawing/2014/main" id="{A06AF477-9874-4423-A1CB-8A0F9DE848E0}"/>
                </a:ext>
              </a:extLst>
            </p:cNvPr>
            <p:cNvSpPr txBox="1"/>
            <p:nvPr/>
          </p:nvSpPr>
          <p:spPr>
            <a:xfrm>
              <a:off x="874222" y="3836972"/>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sp>
          <p:nvSpPr>
            <p:cNvPr id="100" name="テキスト ボックス 99">
              <a:extLst>
                <a:ext uri="{FF2B5EF4-FFF2-40B4-BE49-F238E27FC236}">
                  <a16:creationId xmlns:a16="http://schemas.microsoft.com/office/drawing/2014/main" id="{CFDAFA6A-EF34-0048-E25E-92D68966C4CA}"/>
                </a:ext>
              </a:extLst>
            </p:cNvPr>
            <p:cNvSpPr txBox="1"/>
            <p:nvPr/>
          </p:nvSpPr>
          <p:spPr>
            <a:xfrm>
              <a:off x="2433045" y="2825708"/>
              <a:ext cx="1013419" cy="276999"/>
            </a:xfrm>
            <a:prstGeom prst="rect">
              <a:avLst/>
            </a:prstGeom>
            <a:noFill/>
          </p:spPr>
          <p:txBody>
            <a:bodyPr wrap="none" rtlCol="0">
              <a:spAutoFit/>
            </a:bodyPr>
            <a:lstStyle/>
            <a:p>
              <a:r>
                <a:rPr lang="en-US" altLang="ja-JP" sz="1200" dirty="0"/>
                <a:t>UV</a:t>
              </a:r>
              <a:r>
                <a:rPr lang="ja-JP" altLang="en-US" sz="1200" dirty="0"/>
                <a:t>ワーク</a:t>
              </a:r>
              <a:r>
                <a:rPr kumimoji="1" lang="ja-JP" altLang="en-US" sz="1200" dirty="0"/>
                <a:t>面</a:t>
              </a:r>
            </a:p>
          </p:txBody>
        </p:sp>
        <p:sp>
          <p:nvSpPr>
            <p:cNvPr id="101" name="テキスト ボックス 100">
              <a:extLst>
                <a:ext uri="{FF2B5EF4-FFF2-40B4-BE49-F238E27FC236}">
                  <a16:creationId xmlns:a16="http://schemas.microsoft.com/office/drawing/2014/main" id="{AA5EAA75-3F80-71A4-C47F-1168108F135F}"/>
                </a:ext>
              </a:extLst>
            </p:cNvPr>
            <p:cNvSpPr txBox="1"/>
            <p:nvPr/>
          </p:nvSpPr>
          <p:spPr>
            <a:xfrm>
              <a:off x="3129109" y="2519034"/>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sp>
          <p:nvSpPr>
            <p:cNvPr id="102" name="テキスト ボックス 101">
              <a:extLst>
                <a:ext uri="{FF2B5EF4-FFF2-40B4-BE49-F238E27FC236}">
                  <a16:creationId xmlns:a16="http://schemas.microsoft.com/office/drawing/2014/main" id="{D6336C65-474D-0F96-C2F0-E854942CE4C2}"/>
                </a:ext>
              </a:extLst>
            </p:cNvPr>
            <p:cNvSpPr txBox="1"/>
            <p:nvPr/>
          </p:nvSpPr>
          <p:spPr>
            <a:xfrm>
              <a:off x="4266348" y="5343110"/>
              <a:ext cx="1187344" cy="276999"/>
            </a:xfrm>
            <a:prstGeom prst="rect">
              <a:avLst/>
            </a:prstGeom>
            <a:noFill/>
          </p:spPr>
          <p:txBody>
            <a:bodyPr wrap="square" rtlCol="0">
              <a:spAutoFit/>
            </a:bodyPr>
            <a:lstStyle/>
            <a:p>
              <a:r>
                <a:rPr kumimoji="1" lang="ja-JP" altLang="en-US" sz="1200" dirty="0"/>
                <a:t>長さ</a:t>
              </a:r>
              <a:r>
                <a:rPr kumimoji="1" lang="en-US" altLang="ja-JP" sz="1200" dirty="0"/>
                <a:t>L0</a:t>
              </a:r>
              <a:endParaRPr kumimoji="1" lang="ja-JP" altLang="en-US" sz="1200" dirty="0"/>
            </a:p>
          </p:txBody>
        </p:sp>
        <p:cxnSp>
          <p:nvCxnSpPr>
            <p:cNvPr id="103" name="直線矢印コネクタ 102">
              <a:extLst>
                <a:ext uri="{FF2B5EF4-FFF2-40B4-BE49-F238E27FC236}">
                  <a16:creationId xmlns:a16="http://schemas.microsoft.com/office/drawing/2014/main" id="{D54BE316-3A98-89FB-C532-F0FBE2D0081A}"/>
                </a:ext>
              </a:extLst>
            </p:cNvPr>
            <p:cNvCxnSpPr>
              <a:cxnSpLocks/>
              <a:stCxn id="102" idx="1"/>
            </p:cNvCxnSpPr>
            <p:nvPr/>
          </p:nvCxnSpPr>
          <p:spPr>
            <a:xfrm flipH="1" flipV="1">
              <a:off x="3200555" y="5020152"/>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231FFE84-185C-D428-5280-B0A26DA8DA11}"/>
                </a:ext>
              </a:extLst>
            </p:cNvPr>
            <p:cNvSpPr txBox="1"/>
            <p:nvPr/>
          </p:nvSpPr>
          <p:spPr>
            <a:xfrm>
              <a:off x="4621056" y="5070191"/>
              <a:ext cx="1187344" cy="276999"/>
            </a:xfrm>
            <a:prstGeom prst="rect">
              <a:avLst/>
            </a:prstGeom>
            <a:noFill/>
          </p:spPr>
          <p:txBody>
            <a:bodyPr wrap="square" rtlCol="0">
              <a:spAutoFit/>
            </a:bodyPr>
            <a:lstStyle/>
            <a:p>
              <a:r>
                <a:rPr kumimoji="1" lang="ja-JP" altLang="en-US" sz="1200" dirty="0"/>
                <a:t>長さ</a:t>
              </a:r>
              <a:r>
                <a:rPr kumimoji="1" lang="en-US" altLang="ja-JP" sz="1200" dirty="0"/>
                <a:t>L1</a:t>
              </a:r>
              <a:endParaRPr kumimoji="1" lang="ja-JP" altLang="en-US" sz="1200" dirty="0"/>
            </a:p>
          </p:txBody>
        </p:sp>
        <p:cxnSp>
          <p:nvCxnSpPr>
            <p:cNvPr id="114" name="直線矢印コネクタ 113">
              <a:extLst>
                <a:ext uri="{FF2B5EF4-FFF2-40B4-BE49-F238E27FC236}">
                  <a16:creationId xmlns:a16="http://schemas.microsoft.com/office/drawing/2014/main" id="{5C4D2E9E-F399-CE5A-5706-32EEA92B9DEB}"/>
                </a:ext>
              </a:extLst>
            </p:cNvPr>
            <p:cNvCxnSpPr>
              <a:cxnSpLocks/>
            </p:cNvCxnSpPr>
            <p:nvPr/>
          </p:nvCxnSpPr>
          <p:spPr>
            <a:xfrm flipH="1" flipV="1">
              <a:off x="3558875" y="4714899"/>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385240CD-7CC9-2416-0A68-C5382A456DDA}"/>
                </a:ext>
              </a:extLst>
            </p:cNvPr>
            <p:cNvCxnSpPr>
              <a:cxnSpLocks/>
            </p:cNvCxnSpPr>
            <p:nvPr/>
          </p:nvCxnSpPr>
          <p:spPr>
            <a:xfrm flipH="1" flipV="1">
              <a:off x="5056401" y="3700387"/>
              <a:ext cx="751999" cy="397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83E7A1EC-EBF6-F47E-A010-B51AB54BA04B}"/>
                </a:ext>
              </a:extLst>
            </p:cNvPr>
            <p:cNvSpPr txBox="1"/>
            <p:nvPr/>
          </p:nvSpPr>
          <p:spPr>
            <a:xfrm>
              <a:off x="5664685" y="4095391"/>
              <a:ext cx="1187344" cy="276999"/>
            </a:xfrm>
            <a:prstGeom prst="rect">
              <a:avLst/>
            </a:prstGeom>
            <a:noFill/>
          </p:spPr>
          <p:txBody>
            <a:bodyPr wrap="square" rtlCol="0">
              <a:spAutoFit/>
            </a:bodyPr>
            <a:lstStyle/>
            <a:p>
              <a:r>
                <a:rPr kumimoji="1" lang="ja-JP" altLang="en-US" sz="1200" dirty="0"/>
                <a:t>長さ</a:t>
              </a:r>
              <a:r>
                <a:rPr kumimoji="1" lang="en-US" altLang="ja-JP" sz="1200" dirty="0"/>
                <a:t>L2</a:t>
              </a:r>
              <a:endParaRPr kumimoji="1" lang="ja-JP" altLang="en-US" sz="1200" dirty="0"/>
            </a:p>
          </p:txBody>
        </p:sp>
        <p:cxnSp>
          <p:nvCxnSpPr>
            <p:cNvPr id="118" name="直線矢印コネクタ 117">
              <a:extLst>
                <a:ext uri="{FF2B5EF4-FFF2-40B4-BE49-F238E27FC236}">
                  <a16:creationId xmlns:a16="http://schemas.microsoft.com/office/drawing/2014/main" id="{9D0D5379-B1C7-3BDD-6363-B52565714CF9}"/>
                </a:ext>
              </a:extLst>
            </p:cNvPr>
            <p:cNvCxnSpPr>
              <a:cxnSpLocks/>
            </p:cNvCxnSpPr>
            <p:nvPr/>
          </p:nvCxnSpPr>
          <p:spPr>
            <a:xfrm flipH="1" flipV="1">
              <a:off x="5450788" y="3410411"/>
              <a:ext cx="723903" cy="329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B63C8275-F8ED-3841-80B1-D7C51B53B803}"/>
                </a:ext>
              </a:extLst>
            </p:cNvPr>
            <p:cNvSpPr txBox="1"/>
            <p:nvPr/>
          </p:nvSpPr>
          <p:spPr>
            <a:xfrm>
              <a:off x="6114390" y="3597129"/>
              <a:ext cx="1187344" cy="276999"/>
            </a:xfrm>
            <a:prstGeom prst="rect">
              <a:avLst/>
            </a:prstGeom>
            <a:noFill/>
          </p:spPr>
          <p:txBody>
            <a:bodyPr wrap="square" rtlCol="0">
              <a:spAutoFit/>
            </a:bodyPr>
            <a:lstStyle/>
            <a:p>
              <a:r>
                <a:rPr kumimoji="1" lang="ja-JP" altLang="en-US" sz="1200" dirty="0"/>
                <a:t>長さ</a:t>
              </a:r>
              <a:r>
                <a:rPr kumimoji="1" lang="en-US" altLang="ja-JP" sz="1200" dirty="0"/>
                <a:t>L3</a:t>
              </a:r>
              <a:endParaRPr kumimoji="1" lang="ja-JP" altLang="en-US" sz="1200" dirty="0"/>
            </a:p>
          </p:txBody>
        </p:sp>
        <p:cxnSp>
          <p:nvCxnSpPr>
            <p:cNvPr id="121" name="直線矢印コネクタ 120">
              <a:extLst>
                <a:ext uri="{FF2B5EF4-FFF2-40B4-BE49-F238E27FC236}">
                  <a16:creationId xmlns:a16="http://schemas.microsoft.com/office/drawing/2014/main" id="{B3CD6C71-4BEB-301F-E3ED-472FC51452D5}"/>
                </a:ext>
              </a:extLst>
            </p:cNvPr>
            <p:cNvCxnSpPr>
              <a:cxnSpLocks/>
            </p:cNvCxnSpPr>
            <p:nvPr/>
          </p:nvCxnSpPr>
          <p:spPr>
            <a:xfrm flipV="1">
              <a:off x="5711732" y="5085047"/>
              <a:ext cx="486868" cy="488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41FE1172-3D62-A2A6-17D6-E234A296B630}"/>
                </a:ext>
              </a:extLst>
            </p:cNvPr>
            <p:cNvCxnSpPr>
              <a:cxnSpLocks/>
            </p:cNvCxnSpPr>
            <p:nvPr/>
          </p:nvCxnSpPr>
          <p:spPr>
            <a:xfrm flipV="1">
              <a:off x="5711732" y="4981207"/>
              <a:ext cx="0" cy="589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11E6AC01-4B69-7650-56D6-42F39EBB7327}"/>
                </a:ext>
              </a:extLst>
            </p:cNvPr>
            <p:cNvCxnSpPr>
              <a:cxnSpLocks/>
            </p:cNvCxnSpPr>
            <p:nvPr/>
          </p:nvCxnSpPr>
          <p:spPr>
            <a:xfrm>
              <a:off x="5711732" y="5570406"/>
              <a:ext cx="6714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AD19E5BC-15EF-C368-6B76-E834EC8D3516}"/>
                </a:ext>
              </a:extLst>
            </p:cNvPr>
            <p:cNvSpPr txBox="1"/>
            <p:nvPr/>
          </p:nvSpPr>
          <p:spPr>
            <a:xfrm>
              <a:off x="6407694" y="5442636"/>
              <a:ext cx="481222" cy="276999"/>
            </a:xfrm>
            <a:prstGeom prst="rect">
              <a:avLst/>
            </a:prstGeom>
            <a:noFill/>
          </p:spPr>
          <p:txBody>
            <a:bodyPr wrap="none" rtlCol="0">
              <a:spAutoFit/>
            </a:bodyPr>
            <a:lstStyle/>
            <a:p>
              <a:r>
                <a:rPr kumimoji="1" lang="en-US" altLang="ja-JP" sz="1200" dirty="0"/>
                <a:t>X, U</a:t>
              </a:r>
              <a:endParaRPr kumimoji="1" lang="ja-JP" altLang="en-US" sz="1200" dirty="0"/>
            </a:p>
          </p:txBody>
        </p:sp>
        <p:sp>
          <p:nvSpPr>
            <p:cNvPr id="128" name="テキスト ボックス 127">
              <a:extLst>
                <a:ext uri="{FF2B5EF4-FFF2-40B4-BE49-F238E27FC236}">
                  <a16:creationId xmlns:a16="http://schemas.microsoft.com/office/drawing/2014/main" id="{62576972-7D5E-ED02-3740-D8932C43A262}"/>
                </a:ext>
              </a:extLst>
            </p:cNvPr>
            <p:cNvSpPr txBox="1"/>
            <p:nvPr/>
          </p:nvSpPr>
          <p:spPr>
            <a:xfrm>
              <a:off x="5398167" y="4771536"/>
              <a:ext cx="466794" cy="276999"/>
            </a:xfrm>
            <a:prstGeom prst="rect">
              <a:avLst/>
            </a:prstGeom>
            <a:noFill/>
          </p:spPr>
          <p:txBody>
            <a:bodyPr wrap="none" rtlCol="0">
              <a:spAutoFit/>
            </a:bodyPr>
            <a:lstStyle/>
            <a:p>
              <a:r>
                <a:rPr kumimoji="1" lang="en-US" altLang="ja-JP" sz="1200" dirty="0"/>
                <a:t>Y, V</a:t>
              </a:r>
              <a:endParaRPr kumimoji="1" lang="ja-JP" altLang="en-US" sz="1200" dirty="0"/>
            </a:p>
          </p:txBody>
        </p:sp>
        <p:sp>
          <p:nvSpPr>
            <p:cNvPr id="129" name="テキスト ボックス 128">
              <a:extLst>
                <a:ext uri="{FF2B5EF4-FFF2-40B4-BE49-F238E27FC236}">
                  <a16:creationId xmlns:a16="http://schemas.microsoft.com/office/drawing/2014/main" id="{F3E065F0-C0EA-D7D4-3EF0-F821D0BB6934}"/>
                </a:ext>
              </a:extLst>
            </p:cNvPr>
            <p:cNvSpPr txBox="1"/>
            <p:nvPr/>
          </p:nvSpPr>
          <p:spPr>
            <a:xfrm>
              <a:off x="6134910" y="4899358"/>
              <a:ext cx="279244" cy="276999"/>
            </a:xfrm>
            <a:prstGeom prst="rect">
              <a:avLst/>
            </a:prstGeom>
            <a:noFill/>
          </p:spPr>
          <p:txBody>
            <a:bodyPr wrap="none" rtlCol="0">
              <a:spAutoFit/>
            </a:bodyPr>
            <a:lstStyle/>
            <a:p>
              <a:r>
                <a:rPr lang="en-US" altLang="ja-JP" sz="1200" dirty="0"/>
                <a:t>Z</a:t>
              </a:r>
              <a:endParaRPr kumimoji="1" lang="ja-JP" altLang="en-US" sz="1200" dirty="0"/>
            </a:p>
          </p:txBody>
        </p:sp>
      </p:grpSp>
      <p:sp>
        <p:nvSpPr>
          <p:cNvPr id="170" name="テキスト ボックス 169">
            <a:extLst>
              <a:ext uri="{FF2B5EF4-FFF2-40B4-BE49-F238E27FC236}">
                <a16:creationId xmlns:a16="http://schemas.microsoft.com/office/drawing/2014/main" id="{2FA63AEE-00DC-7B13-BF7D-174929C0A687}"/>
              </a:ext>
            </a:extLst>
          </p:cNvPr>
          <p:cNvSpPr txBox="1"/>
          <p:nvPr/>
        </p:nvSpPr>
        <p:spPr>
          <a:xfrm>
            <a:off x="298536" y="262860"/>
            <a:ext cx="11802674" cy="923330"/>
          </a:xfrm>
          <a:prstGeom prst="rect">
            <a:avLst/>
          </a:prstGeom>
          <a:noFill/>
        </p:spPr>
        <p:txBody>
          <a:bodyPr wrap="square" rtlCol="0">
            <a:spAutoFit/>
          </a:bodyPr>
          <a:lstStyle/>
          <a:p>
            <a:r>
              <a:rPr lang="ja-JP" altLang="en-US" dirty="0"/>
              <a:t>②ワークから</a:t>
            </a:r>
            <a:r>
              <a:rPr lang="en-US" altLang="ja-JP" dirty="0"/>
              <a:t>NC</a:t>
            </a:r>
            <a:r>
              <a:rPr lang="ja-JP" altLang="en-US" dirty="0"/>
              <a:t>の駆動面までは一定の距離があり、かつ</a:t>
            </a:r>
            <a:r>
              <a:rPr lang="en-US" altLang="ja-JP" dirty="0"/>
              <a:t>G</a:t>
            </a:r>
            <a:r>
              <a:rPr lang="ja-JP" altLang="en-US" dirty="0"/>
              <a:t>コードは</a:t>
            </a:r>
            <a:r>
              <a:rPr lang="en-US" altLang="ja-JP" dirty="0"/>
              <a:t>NC</a:t>
            </a:r>
            <a:r>
              <a:rPr lang="ja-JP" altLang="en-US" dirty="0"/>
              <a:t>の駆動面座標にて指定する必要があるため、</a:t>
            </a:r>
            <a:endParaRPr lang="en-US" altLang="ja-JP" dirty="0"/>
          </a:p>
          <a:p>
            <a:r>
              <a:rPr lang="en-US" altLang="ja-JP" dirty="0"/>
              <a:t>G</a:t>
            </a:r>
            <a:r>
              <a:rPr lang="ja-JP" altLang="en-US" dirty="0"/>
              <a:t>コードに出力する座標は、</a:t>
            </a:r>
            <a:r>
              <a:rPr lang="en-US" altLang="ja-JP" dirty="0"/>
              <a:t>CAD</a:t>
            </a:r>
            <a:r>
              <a:rPr lang="ja-JP" altLang="en-US" dirty="0"/>
              <a:t>図面の</a:t>
            </a:r>
            <a:r>
              <a:rPr lang="en-US" altLang="ja-JP" dirty="0"/>
              <a:t>XY-UV</a:t>
            </a:r>
            <a:r>
              <a:rPr lang="ja-JP" altLang="en-US" dirty="0"/>
              <a:t>座標を</a:t>
            </a:r>
            <a:r>
              <a:rPr lang="en-US" altLang="ja-JP" dirty="0"/>
              <a:t>Z</a:t>
            </a:r>
            <a:r>
              <a:rPr lang="ja-JP" altLang="en-US" dirty="0"/>
              <a:t>軸方向に外挿した座標となる</a:t>
            </a:r>
            <a:endParaRPr lang="en-US" altLang="ja-JP" dirty="0"/>
          </a:p>
          <a:p>
            <a:r>
              <a:rPr kumimoji="1" lang="ja-JP" altLang="en-US" dirty="0"/>
              <a:t>このため各断面での熱線が通過する長さ（</a:t>
            </a:r>
            <a:r>
              <a:rPr kumimoji="1" lang="en-US" altLang="ja-JP" dirty="0"/>
              <a:t>L0, L1, L2, L3</a:t>
            </a:r>
            <a:r>
              <a:rPr kumimoji="1" lang="ja-JP" altLang="en-US" dirty="0"/>
              <a:t>）は、各断面で異なり、その関係は右下図のようになる</a:t>
            </a:r>
            <a:endParaRPr kumimoji="1" lang="en-US" altLang="ja-JP" dirty="0"/>
          </a:p>
        </p:txBody>
      </p:sp>
      <p:grpSp>
        <p:nvGrpSpPr>
          <p:cNvPr id="173" name="グループ化 172">
            <a:extLst>
              <a:ext uri="{FF2B5EF4-FFF2-40B4-BE49-F238E27FC236}">
                <a16:creationId xmlns:a16="http://schemas.microsoft.com/office/drawing/2014/main" id="{E1490704-C077-AF48-1F21-DDDEDBE7637A}"/>
              </a:ext>
            </a:extLst>
          </p:cNvPr>
          <p:cNvGrpSpPr/>
          <p:nvPr/>
        </p:nvGrpSpPr>
        <p:grpSpPr>
          <a:xfrm>
            <a:off x="6397752" y="2325584"/>
            <a:ext cx="5419342" cy="3274269"/>
            <a:chOff x="6270319" y="2032370"/>
            <a:chExt cx="5419342" cy="3274269"/>
          </a:xfrm>
        </p:grpSpPr>
        <p:cxnSp>
          <p:nvCxnSpPr>
            <p:cNvPr id="131" name="直線矢印コネクタ 130">
              <a:extLst>
                <a:ext uri="{FF2B5EF4-FFF2-40B4-BE49-F238E27FC236}">
                  <a16:creationId xmlns:a16="http://schemas.microsoft.com/office/drawing/2014/main" id="{2AD2717D-F4C0-B3DB-D928-FDF2BDB0E121}"/>
                </a:ext>
              </a:extLst>
            </p:cNvPr>
            <p:cNvCxnSpPr/>
            <p:nvPr/>
          </p:nvCxnSpPr>
          <p:spPr>
            <a:xfrm flipV="1">
              <a:off x="8031677" y="48297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6C758E6A-C259-48B0-C3AA-4DA12CF6A0E2}"/>
                </a:ext>
              </a:extLst>
            </p:cNvPr>
            <p:cNvCxnSpPr>
              <a:cxnSpLocks/>
            </p:cNvCxnSpPr>
            <p:nvPr/>
          </p:nvCxnSpPr>
          <p:spPr>
            <a:xfrm flipV="1">
              <a:off x="8031677" y="27502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193BFC6E-5176-7578-BDA0-074756CEC0AA}"/>
                </a:ext>
              </a:extLst>
            </p:cNvPr>
            <p:cNvSpPr txBox="1"/>
            <p:nvPr/>
          </p:nvSpPr>
          <p:spPr>
            <a:xfrm>
              <a:off x="11410417" y="4691280"/>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135" name="テキスト ボックス 134">
              <a:extLst>
                <a:ext uri="{FF2B5EF4-FFF2-40B4-BE49-F238E27FC236}">
                  <a16:creationId xmlns:a16="http://schemas.microsoft.com/office/drawing/2014/main" id="{EAD3C2E9-E583-CEDE-9542-CC950CAF3A72}"/>
                </a:ext>
              </a:extLst>
            </p:cNvPr>
            <p:cNvSpPr txBox="1"/>
            <p:nvPr/>
          </p:nvSpPr>
          <p:spPr>
            <a:xfrm>
              <a:off x="7666569" y="2506282"/>
              <a:ext cx="1187344" cy="276999"/>
            </a:xfrm>
            <a:prstGeom prst="rect">
              <a:avLst/>
            </a:prstGeom>
            <a:noFill/>
          </p:spPr>
          <p:txBody>
            <a:bodyPr wrap="square" rtlCol="0">
              <a:spAutoFit/>
            </a:bodyPr>
            <a:lstStyle/>
            <a:p>
              <a:r>
                <a:rPr kumimoji="1" lang="ja-JP" altLang="en-US" sz="1200" dirty="0"/>
                <a:t>線の長さ</a:t>
              </a:r>
            </a:p>
          </p:txBody>
        </p:sp>
        <p:cxnSp>
          <p:nvCxnSpPr>
            <p:cNvPr id="136" name="直線コネクタ 135">
              <a:extLst>
                <a:ext uri="{FF2B5EF4-FFF2-40B4-BE49-F238E27FC236}">
                  <a16:creationId xmlns:a16="http://schemas.microsoft.com/office/drawing/2014/main" id="{DF771DC6-A91C-9E1F-931D-67DB14A59D1E}"/>
                </a:ext>
              </a:extLst>
            </p:cNvPr>
            <p:cNvCxnSpPr>
              <a:cxnSpLocks/>
            </p:cNvCxnSpPr>
            <p:nvPr/>
          </p:nvCxnSpPr>
          <p:spPr>
            <a:xfrm flipV="1">
              <a:off x="8031677" y="48297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B24C08FA-D441-05B0-2F62-1CD499F7F7A8}"/>
                </a:ext>
              </a:extLst>
            </p:cNvPr>
            <p:cNvSpPr txBox="1"/>
            <p:nvPr/>
          </p:nvSpPr>
          <p:spPr>
            <a:xfrm>
              <a:off x="7518621" y="5029639"/>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139" name="直線コネクタ 138">
              <a:extLst>
                <a:ext uri="{FF2B5EF4-FFF2-40B4-BE49-F238E27FC236}">
                  <a16:creationId xmlns:a16="http://schemas.microsoft.com/office/drawing/2014/main" id="{41152AF4-24EF-2632-6302-53A5626DC51D}"/>
                </a:ext>
              </a:extLst>
            </p:cNvPr>
            <p:cNvCxnSpPr>
              <a:cxnSpLocks/>
            </p:cNvCxnSpPr>
            <p:nvPr/>
          </p:nvCxnSpPr>
          <p:spPr>
            <a:xfrm flipV="1">
              <a:off x="8540758"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5C6A59A2-D7E0-F75D-E309-4EF57348DB40}"/>
                </a:ext>
              </a:extLst>
            </p:cNvPr>
            <p:cNvSpPr txBox="1"/>
            <p:nvPr/>
          </p:nvSpPr>
          <p:spPr>
            <a:xfrm>
              <a:off x="8277826" y="5029640"/>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43" name="直線コネクタ 142">
              <a:extLst>
                <a:ext uri="{FF2B5EF4-FFF2-40B4-BE49-F238E27FC236}">
                  <a16:creationId xmlns:a16="http://schemas.microsoft.com/office/drawing/2014/main" id="{A003986E-E31C-6E9F-49AD-E9D23E948F0F}"/>
                </a:ext>
              </a:extLst>
            </p:cNvPr>
            <p:cNvCxnSpPr>
              <a:cxnSpLocks/>
            </p:cNvCxnSpPr>
            <p:nvPr/>
          </p:nvCxnSpPr>
          <p:spPr>
            <a:xfrm flipV="1">
              <a:off x="10196273"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07FF679B-0D5C-5ABC-E32C-5D6A8787F8DD}"/>
                </a:ext>
              </a:extLst>
            </p:cNvPr>
            <p:cNvSpPr txBox="1"/>
            <p:nvPr/>
          </p:nvSpPr>
          <p:spPr>
            <a:xfrm>
              <a:off x="9522965" y="5029640"/>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45" name="テキスト ボックス 144">
              <a:extLst>
                <a:ext uri="{FF2B5EF4-FFF2-40B4-BE49-F238E27FC236}">
                  <a16:creationId xmlns:a16="http://schemas.microsoft.com/office/drawing/2014/main" id="{4B074091-C427-B558-937E-493CC850ED6B}"/>
                </a:ext>
              </a:extLst>
            </p:cNvPr>
            <p:cNvSpPr txBox="1"/>
            <p:nvPr/>
          </p:nvSpPr>
          <p:spPr>
            <a:xfrm>
              <a:off x="10477354" y="5029639"/>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6" name="直線コネクタ 145">
              <a:extLst>
                <a:ext uri="{FF2B5EF4-FFF2-40B4-BE49-F238E27FC236}">
                  <a16:creationId xmlns:a16="http://schemas.microsoft.com/office/drawing/2014/main" id="{3A3FAE86-3D39-EE2C-BDD0-420CFE6F4819}"/>
                </a:ext>
              </a:extLst>
            </p:cNvPr>
            <p:cNvCxnSpPr>
              <a:cxnSpLocks/>
            </p:cNvCxnSpPr>
            <p:nvPr/>
          </p:nvCxnSpPr>
          <p:spPr>
            <a:xfrm flipV="1">
              <a:off x="10724809"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DAD574EB-8A11-1976-C994-8205DC3D3228}"/>
                </a:ext>
              </a:extLst>
            </p:cNvPr>
            <p:cNvSpPr/>
            <p:nvPr/>
          </p:nvSpPr>
          <p:spPr>
            <a:xfrm>
              <a:off x="8450758" y="365230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0C9F9E52-D9EA-2CE5-2F0A-983E3EED68EE}"/>
                </a:ext>
              </a:extLst>
            </p:cNvPr>
            <p:cNvSpPr/>
            <p:nvPr/>
          </p:nvSpPr>
          <p:spPr>
            <a:xfrm>
              <a:off x="10106273" y="402806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a:extLst>
                <a:ext uri="{FF2B5EF4-FFF2-40B4-BE49-F238E27FC236}">
                  <a16:creationId xmlns:a16="http://schemas.microsoft.com/office/drawing/2014/main" id="{2F5B70AE-AB59-C942-941E-34A1163217E0}"/>
                </a:ext>
              </a:extLst>
            </p:cNvPr>
            <p:cNvCxnSpPr/>
            <p:nvPr/>
          </p:nvCxnSpPr>
          <p:spPr>
            <a:xfrm>
              <a:off x="8031677" y="3608711"/>
              <a:ext cx="2693132" cy="64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D9E59FFE-215A-6CE3-C1AC-7CA8CADA63BF}"/>
                </a:ext>
              </a:extLst>
            </p:cNvPr>
            <p:cNvCxnSpPr>
              <a:cxnSpLocks/>
            </p:cNvCxnSpPr>
            <p:nvPr/>
          </p:nvCxnSpPr>
          <p:spPr>
            <a:xfrm>
              <a:off x="8031677" y="3742302"/>
              <a:ext cx="5587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C06DBC5-40FC-1526-CC09-D883C75026F6}"/>
                </a:ext>
              </a:extLst>
            </p:cNvPr>
            <p:cNvCxnSpPr>
              <a:cxnSpLocks/>
              <a:endCxn id="148" idx="6"/>
            </p:cNvCxnSpPr>
            <p:nvPr/>
          </p:nvCxnSpPr>
          <p:spPr>
            <a:xfrm flipV="1">
              <a:off x="8049475" y="4118069"/>
              <a:ext cx="22367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CA2B48D3-724E-2952-88E1-E73C990B1C15}"/>
                </a:ext>
              </a:extLst>
            </p:cNvPr>
            <p:cNvCxnSpPr>
              <a:cxnSpLocks/>
            </p:cNvCxnSpPr>
            <p:nvPr/>
          </p:nvCxnSpPr>
          <p:spPr>
            <a:xfrm>
              <a:off x="8031677" y="4249926"/>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32F10262-9C82-7A71-995A-F211F57BA310}"/>
                </a:ext>
              </a:extLst>
            </p:cNvPr>
            <p:cNvSpPr txBox="1"/>
            <p:nvPr/>
          </p:nvSpPr>
          <p:spPr>
            <a:xfrm>
              <a:off x="7666569" y="3435977"/>
              <a:ext cx="486868" cy="276999"/>
            </a:xfrm>
            <a:prstGeom prst="rect">
              <a:avLst/>
            </a:prstGeom>
            <a:noFill/>
          </p:spPr>
          <p:txBody>
            <a:bodyPr wrap="square" rtlCol="0">
              <a:spAutoFit/>
            </a:bodyPr>
            <a:lstStyle/>
            <a:p>
              <a:r>
                <a:rPr kumimoji="1" lang="en-US" altLang="ja-JP" sz="1200" dirty="0"/>
                <a:t>L0</a:t>
              </a:r>
              <a:endParaRPr kumimoji="1" lang="ja-JP" altLang="en-US" sz="1200" dirty="0"/>
            </a:p>
          </p:txBody>
        </p:sp>
        <p:sp>
          <p:nvSpPr>
            <p:cNvPr id="164" name="テキスト ボックス 163">
              <a:extLst>
                <a:ext uri="{FF2B5EF4-FFF2-40B4-BE49-F238E27FC236}">
                  <a16:creationId xmlns:a16="http://schemas.microsoft.com/office/drawing/2014/main" id="{046FF732-AC63-3C8B-7B40-40E6883416BE}"/>
                </a:ext>
              </a:extLst>
            </p:cNvPr>
            <p:cNvSpPr txBox="1"/>
            <p:nvPr/>
          </p:nvSpPr>
          <p:spPr>
            <a:xfrm>
              <a:off x="7666569" y="3608710"/>
              <a:ext cx="486868" cy="276999"/>
            </a:xfrm>
            <a:prstGeom prst="rect">
              <a:avLst/>
            </a:prstGeom>
            <a:noFill/>
          </p:spPr>
          <p:txBody>
            <a:bodyPr wrap="square" rtlCol="0">
              <a:spAutoFit/>
            </a:bodyPr>
            <a:lstStyle/>
            <a:p>
              <a:r>
                <a:rPr kumimoji="1" lang="en-US" altLang="ja-JP" sz="1200" dirty="0"/>
                <a:t>L1</a:t>
              </a:r>
              <a:endParaRPr kumimoji="1" lang="ja-JP" altLang="en-US" sz="1200" dirty="0"/>
            </a:p>
          </p:txBody>
        </p:sp>
        <p:sp>
          <p:nvSpPr>
            <p:cNvPr id="165" name="テキスト ボックス 164">
              <a:extLst>
                <a:ext uri="{FF2B5EF4-FFF2-40B4-BE49-F238E27FC236}">
                  <a16:creationId xmlns:a16="http://schemas.microsoft.com/office/drawing/2014/main" id="{809841EC-E9E7-D5A7-D75F-54176EFE8E92}"/>
                </a:ext>
              </a:extLst>
            </p:cNvPr>
            <p:cNvSpPr txBox="1"/>
            <p:nvPr/>
          </p:nvSpPr>
          <p:spPr>
            <a:xfrm>
              <a:off x="7666569" y="3979569"/>
              <a:ext cx="486868" cy="276999"/>
            </a:xfrm>
            <a:prstGeom prst="rect">
              <a:avLst/>
            </a:prstGeom>
            <a:noFill/>
          </p:spPr>
          <p:txBody>
            <a:bodyPr wrap="square" rtlCol="0">
              <a:spAutoFit/>
            </a:bodyPr>
            <a:lstStyle/>
            <a:p>
              <a:r>
                <a:rPr kumimoji="1" lang="en-US" altLang="ja-JP" sz="1200" dirty="0"/>
                <a:t>L2</a:t>
              </a:r>
              <a:endParaRPr kumimoji="1" lang="ja-JP" altLang="en-US" sz="1200" dirty="0"/>
            </a:p>
          </p:txBody>
        </p:sp>
        <p:sp>
          <p:nvSpPr>
            <p:cNvPr id="166" name="テキスト ボックス 165">
              <a:extLst>
                <a:ext uri="{FF2B5EF4-FFF2-40B4-BE49-F238E27FC236}">
                  <a16:creationId xmlns:a16="http://schemas.microsoft.com/office/drawing/2014/main" id="{D778D2E8-B99D-6A48-BEF3-FC8E71A33ADF}"/>
                </a:ext>
              </a:extLst>
            </p:cNvPr>
            <p:cNvSpPr txBox="1"/>
            <p:nvPr/>
          </p:nvSpPr>
          <p:spPr>
            <a:xfrm>
              <a:off x="7666569" y="4144559"/>
              <a:ext cx="486868" cy="276999"/>
            </a:xfrm>
            <a:prstGeom prst="rect">
              <a:avLst/>
            </a:prstGeom>
            <a:noFill/>
          </p:spPr>
          <p:txBody>
            <a:bodyPr wrap="square" rtlCol="0">
              <a:spAutoFit/>
            </a:bodyPr>
            <a:lstStyle/>
            <a:p>
              <a:r>
                <a:rPr kumimoji="1" lang="en-US" altLang="ja-JP" sz="1200" dirty="0"/>
                <a:t>L3</a:t>
              </a:r>
              <a:endParaRPr kumimoji="1" lang="ja-JP" altLang="en-US" sz="1200" dirty="0"/>
            </a:p>
          </p:txBody>
        </p:sp>
        <p:sp>
          <p:nvSpPr>
            <p:cNvPr id="167" name="吹き出し: 角を丸めた四角形 166">
              <a:extLst>
                <a:ext uri="{FF2B5EF4-FFF2-40B4-BE49-F238E27FC236}">
                  <a16:creationId xmlns:a16="http://schemas.microsoft.com/office/drawing/2014/main" id="{8B9F34FF-A02F-0FEC-CB0E-83A0FF1DD81B}"/>
                </a:ext>
              </a:extLst>
            </p:cNvPr>
            <p:cNvSpPr/>
            <p:nvPr/>
          </p:nvSpPr>
          <p:spPr>
            <a:xfrm>
              <a:off x="8960596" y="2032370"/>
              <a:ext cx="1325671" cy="641215"/>
            </a:xfrm>
            <a:prstGeom prst="wedgeRoundRectCallout">
              <a:avLst>
                <a:gd name="adj1" fmla="val -76601"/>
                <a:gd name="adj2" fmla="val 2030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8" name="吹き出し: 角を丸めた四角形 167">
              <a:extLst>
                <a:ext uri="{FF2B5EF4-FFF2-40B4-BE49-F238E27FC236}">
                  <a16:creationId xmlns:a16="http://schemas.microsoft.com/office/drawing/2014/main" id="{2C0AFA4D-1A7A-164C-7349-B6712D50BA75}"/>
                </a:ext>
              </a:extLst>
            </p:cNvPr>
            <p:cNvSpPr/>
            <p:nvPr/>
          </p:nvSpPr>
          <p:spPr>
            <a:xfrm>
              <a:off x="8960602" y="2035223"/>
              <a:ext cx="1516750" cy="641215"/>
            </a:xfrm>
            <a:prstGeom prst="wedgeRoundRectCallout">
              <a:avLst>
                <a:gd name="adj1" fmla="val 30465"/>
                <a:gd name="adj2" fmla="val 2607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dirty="0"/>
                <a:t>ワーク端面での線長は</a:t>
              </a:r>
              <a:r>
                <a:rPr lang="en-US" altLang="ja-JP" sz="1000" dirty="0"/>
                <a:t>CAD</a:t>
              </a:r>
              <a:r>
                <a:rPr lang="ja-JP" altLang="en-US" sz="1000" dirty="0"/>
                <a:t>図面から決まる</a:t>
              </a:r>
              <a:endParaRPr kumimoji="1" lang="ja-JP" altLang="en-US" sz="1000" dirty="0"/>
            </a:p>
          </p:txBody>
        </p:sp>
        <p:sp>
          <p:nvSpPr>
            <p:cNvPr id="171" name="吹き出し: 角を丸めた四角形 170">
              <a:extLst>
                <a:ext uri="{FF2B5EF4-FFF2-40B4-BE49-F238E27FC236}">
                  <a16:creationId xmlns:a16="http://schemas.microsoft.com/office/drawing/2014/main" id="{E04290B5-803D-772B-A491-B4F71C99FA0C}"/>
                </a:ext>
              </a:extLst>
            </p:cNvPr>
            <p:cNvSpPr/>
            <p:nvPr/>
          </p:nvSpPr>
          <p:spPr>
            <a:xfrm>
              <a:off x="6270319" y="2385352"/>
              <a:ext cx="1325671" cy="733446"/>
            </a:xfrm>
            <a:prstGeom prst="wedgeRoundRectCallout">
              <a:avLst>
                <a:gd name="adj1" fmla="val 63308"/>
                <a:gd name="adj2" fmla="val 968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駆動面での長さは、</a:t>
              </a:r>
              <a:r>
                <a:rPr lang="ja-JP" altLang="en-US" sz="1000" dirty="0"/>
                <a:t>駆動面とワーク面の距離が決まれば一意に定まる</a:t>
              </a:r>
              <a:endParaRPr kumimoji="1" lang="ja-JP" altLang="en-US" sz="1000" dirty="0"/>
            </a:p>
          </p:txBody>
        </p:sp>
      </p:grpSp>
    </p:spTree>
    <p:extLst>
      <p:ext uri="{BB962C8B-B14F-4D97-AF65-F5344CB8AC3E}">
        <p14:creationId xmlns:p14="http://schemas.microsoft.com/office/powerpoint/2010/main" val="421492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3" name="正方形/長方形 2">
            <a:extLst>
              <a:ext uri="{FF2B5EF4-FFF2-40B4-BE49-F238E27FC236}">
                <a16:creationId xmlns:a16="http://schemas.microsoft.com/office/drawing/2014/main" id="{AAF872DE-D265-486B-AE03-A6D6F7B596C0}"/>
              </a:ext>
            </a:extLst>
          </p:cNvPr>
          <p:cNvSpPr/>
          <p:nvPr/>
        </p:nvSpPr>
        <p:spPr>
          <a:xfrm>
            <a:off x="433470" y="1381599"/>
            <a:ext cx="4045907" cy="23315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C85A065-6956-43D1-8310-E85D72E432E5}"/>
              </a:ext>
            </a:extLst>
          </p:cNvPr>
          <p:cNvSpPr/>
          <p:nvPr/>
        </p:nvSpPr>
        <p:spPr>
          <a:xfrm>
            <a:off x="433469" y="3774279"/>
            <a:ext cx="4045907" cy="225155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840A37C-721A-402C-8868-A83B64A2E762}"/>
              </a:ext>
            </a:extLst>
          </p:cNvPr>
          <p:cNvSpPr/>
          <p:nvPr/>
        </p:nvSpPr>
        <p:spPr>
          <a:xfrm>
            <a:off x="4574940" y="1381598"/>
            <a:ext cx="2025886"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842B72-14E2-4C3D-A102-CEFFF05A2B7A}"/>
              </a:ext>
            </a:extLst>
          </p:cNvPr>
          <p:cNvSpPr/>
          <p:nvPr/>
        </p:nvSpPr>
        <p:spPr>
          <a:xfrm>
            <a:off x="6679406" y="1381599"/>
            <a:ext cx="2006995"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843DF80-E346-4C1D-8A0E-3DEB98DF4FC4}"/>
              </a:ext>
            </a:extLst>
          </p:cNvPr>
          <p:cNvSpPr/>
          <p:nvPr/>
        </p:nvSpPr>
        <p:spPr>
          <a:xfrm>
            <a:off x="4574938" y="3949539"/>
            <a:ext cx="4111463" cy="1110617"/>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0AFB400-0D8D-4988-9896-0F733A75E8F7}"/>
              </a:ext>
            </a:extLst>
          </p:cNvPr>
          <p:cNvSpPr/>
          <p:nvPr/>
        </p:nvSpPr>
        <p:spPr>
          <a:xfrm>
            <a:off x="4574938" y="5153500"/>
            <a:ext cx="4111463" cy="87233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55E92DD-4C9D-4CF4-A546-66FE39E400FF}"/>
              </a:ext>
            </a:extLst>
          </p:cNvPr>
          <p:cNvSpPr txBox="1"/>
          <p:nvPr/>
        </p:nvSpPr>
        <p:spPr>
          <a:xfrm>
            <a:off x="1647190" y="2341562"/>
            <a:ext cx="1507144" cy="369332"/>
          </a:xfrm>
          <a:prstGeom prst="rect">
            <a:avLst/>
          </a:prstGeom>
          <a:noFill/>
        </p:spPr>
        <p:txBody>
          <a:bodyPr wrap="none" rtlCol="0">
            <a:spAutoFit/>
          </a:bodyPr>
          <a:lstStyle/>
          <a:p>
            <a:r>
              <a:rPr kumimoji="1" lang="ja-JP" altLang="en-US" dirty="0">
                <a:solidFill>
                  <a:srgbClr val="FF0000"/>
                </a:solidFill>
              </a:rPr>
              <a:t>①</a:t>
            </a:r>
            <a:r>
              <a:rPr kumimoji="1" lang="en-US" altLang="ja-JP" dirty="0">
                <a:solidFill>
                  <a:srgbClr val="FF0000"/>
                </a:solidFill>
              </a:rPr>
              <a:t>X-Y</a:t>
            </a:r>
            <a:r>
              <a:rPr kumimoji="1" lang="ja-JP" altLang="en-US" dirty="0">
                <a:solidFill>
                  <a:srgbClr val="FF0000"/>
                </a:solidFill>
              </a:rPr>
              <a:t>グラフ</a:t>
            </a:r>
          </a:p>
        </p:txBody>
      </p:sp>
      <p:sp>
        <p:nvSpPr>
          <p:cNvPr id="16" name="テキスト ボックス 15">
            <a:extLst>
              <a:ext uri="{FF2B5EF4-FFF2-40B4-BE49-F238E27FC236}">
                <a16:creationId xmlns:a16="http://schemas.microsoft.com/office/drawing/2014/main" id="{327D797E-4465-4ADD-983D-B3E8967FED34}"/>
              </a:ext>
            </a:extLst>
          </p:cNvPr>
          <p:cNvSpPr txBox="1"/>
          <p:nvPr/>
        </p:nvSpPr>
        <p:spPr>
          <a:xfrm>
            <a:off x="1647190" y="4715389"/>
            <a:ext cx="1527982" cy="369332"/>
          </a:xfrm>
          <a:prstGeom prst="rect">
            <a:avLst/>
          </a:prstGeom>
          <a:noFill/>
        </p:spPr>
        <p:txBody>
          <a:bodyPr wrap="none" rtlCol="0">
            <a:spAutoFit/>
          </a:bodyPr>
          <a:lstStyle/>
          <a:p>
            <a:r>
              <a:rPr lang="ja-JP" altLang="en-US" dirty="0">
                <a:solidFill>
                  <a:srgbClr val="FF0000"/>
                </a:solidFill>
              </a:rPr>
              <a:t>②</a:t>
            </a:r>
            <a:r>
              <a:rPr lang="en-US" altLang="ja-JP" dirty="0">
                <a:solidFill>
                  <a:srgbClr val="FF0000"/>
                </a:solidFill>
              </a:rPr>
              <a:t>U-V</a:t>
            </a:r>
            <a:r>
              <a:rPr kumimoji="1" lang="ja-JP" altLang="en-US" dirty="0">
                <a:solidFill>
                  <a:srgbClr val="FF0000"/>
                </a:solidFill>
              </a:rPr>
              <a:t>グラフ</a:t>
            </a:r>
          </a:p>
        </p:txBody>
      </p:sp>
      <p:sp>
        <p:nvSpPr>
          <p:cNvPr id="18" name="テキスト ボックス 17">
            <a:extLst>
              <a:ext uri="{FF2B5EF4-FFF2-40B4-BE49-F238E27FC236}">
                <a16:creationId xmlns:a16="http://schemas.microsoft.com/office/drawing/2014/main" id="{F351857C-BB86-48A0-B211-6B5BD0A31CEB}"/>
              </a:ext>
            </a:extLst>
          </p:cNvPr>
          <p:cNvSpPr txBox="1"/>
          <p:nvPr/>
        </p:nvSpPr>
        <p:spPr>
          <a:xfrm>
            <a:off x="4733817" y="2456058"/>
            <a:ext cx="1737976" cy="369332"/>
          </a:xfrm>
          <a:prstGeom prst="rect">
            <a:avLst/>
          </a:prstGeom>
          <a:noFill/>
        </p:spPr>
        <p:txBody>
          <a:bodyPr wrap="none" rtlCol="0">
            <a:spAutoFit/>
          </a:bodyPr>
          <a:lstStyle/>
          <a:p>
            <a:r>
              <a:rPr lang="ja-JP" altLang="en-US" dirty="0">
                <a:solidFill>
                  <a:srgbClr val="FF0000"/>
                </a:solidFill>
              </a:rPr>
              <a:t>③</a:t>
            </a:r>
            <a:r>
              <a:rPr kumimoji="1" lang="en-US" altLang="ja-JP" dirty="0">
                <a:solidFill>
                  <a:srgbClr val="FF0000"/>
                </a:solidFill>
              </a:rPr>
              <a:t>X-Y</a:t>
            </a:r>
            <a:r>
              <a:rPr kumimoji="1" lang="ja-JP" altLang="en-US" dirty="0">
                <a:solidFill>
                  <a:srgbClr val="FF0000"/>
                </a:solidFill>
              </a:rPr>
              <a:t>テーブル</a:t>
            </a:r>
          </a:p>
        </p:txBody>
      </p:sp>
      <p:sp>
        <p:nvSpPr>
          <p:cNvPr id="20" name="テキスト ボックス 19">
            <a:extLst>
              <a:ext uri="{FF2B5EF4-FFF2-40B4-BE49-F238E27FC236}">
                <a16:creationId xmlns:a16="http://schemas.microsoft.com/office/drawing/2014/main" id="{0209F6CC-E8A7-4D74-8998-8A417A99458E}"/>
              </a:ext>
            </a:extLst>
          </p:cNvPr>
          <p:cNvSpPr txBox="1"/>
          <p:nvPr/>
        </p:nvSpPr>
        <p:spPr>
          <a:xfrm>
            <a:off x="6789547" y="2456058"/>
            <a:ext cx="1758815" cy="369332"/>
          </a:xfrm>
          <a:prstGeom prst="rect">
            <a:avLst/>
          </a:prstGeom>
          <a:noFill/>
        </p:spPr>
        <p:txBody>
          <a:bodyPr wrap="none" rtlCol="0">
            <a:spAutoFit/>
          </a:bodyPr>
          <a:lstStyle/>
          <a:p>
            <a:r>
              <a:rPr kumimoji="1" lang="ja-JP" altLang="en-US" dirty="0">
                <a:solidFill>
                  <a:srgbClr val="FF0000"/>
                </a:solidFill>
              </a:rPr>
              <a:t>④</a:t>
            </a:r>
            <a:r>
              <a:rPr lang="en-US" altLang="ja-JP" dirty="0">
                <a:solidFill>
                  <a:srgbClr val="FF0000"/>
                </a:solidFill>
              </a:rPr>
              <a:t>U-V</a:t>
            </a:r>
            <a:r>
              <a:rPr kumimoji="1" lang="ja-JP" altLang="en-US" dirty="0">
                <a:solidFill>
                  <a:srgbClr val="FF0000"/>
                </a:solidFill>
              </a:rPr>
              <a:t>テーブル</a:t>
            </a:r>
          </a:p>
        </p:txBody>
      </p:sp>
      <p:sp>
        <p:nvSpPr>
          <p:cNvPr id="22" name="テキスト ボックス 21">
            <a:extLst>
              <a:ext uri="{FF2B5EF4-FFF2-40B4-BE49-F238E27FC236}">
                <a16:creationId xmlns:a16="http://schemas.microsoft.com/office/drawing/2014/main" id="{526EB805-282E-4402-8889-98D2325F0680}"/>
              </a:ext>
            </a:extLst>
          </p:cNvPr>
          <p:cNvSpPr txBox="1"/>
          <p:nvPr/>
        </p:nvSpPr>
        <p:spPr>
          <a:xfrm>
            <a:off x="6569577" y="4252415"/>
            <a:ext cx="1737976" cy="369332"/>
          </a:xfrm>
          <a:prstGeom prst="rect">
            <a:avLst/>
          </a:prstGeom>
          <a:noFill/>
        </p:spPr>
        <p:txBody>
          <a:bodyPr wrap="none" rtlCol="0">
            <a:spAutoFit/>
          </a:bodyPr>
          <a:lstStyle/>
          <a:p>
            <a:r>
              <a:rPr lang="ja-JP" altLang="en-US" dirty="0">
                <a:solidFill>
                  <a:srgbClr val="FF0000"/>
                </a:solidFill>
              </a:rPr>
              <a:t>⑤</a:t>
            </a:r>
            <a:r>
              <a:rPr lang="en-US" altLang="ja-JP" dirty="0">
                <a:solidFill>
                  <a:srgbClr val="FF0000"/>
                </a:solidFill>
              </a:rPr>
              <a:t>G</a:t>
            </a:r>
            <a:r>
              <a:rPr lang="ja-JP" altLang="en-US" dirty="0">
                <a:solidFill>
                  <a:srgbClr val="FF0000"/>
                </a:solidFill>
              </a:rPr>
              <a:t>コード生成</a:t>
            </a:r>
            <a:endParaRPr kumimoji="1" lang="ja-JP" altLang="en-US" dirty="0">
              <a:solidFill>
                <a:srgbClr val="FF0000"/>
              </a:solidFill>
            </a:endParaRPr>
          </a:p>
        </p:txBody>
      </p:sp>
      <p:sp>
        <p:nvSpPr>
          <p:cNvPr id="24" name="テキスト ボックス 23">
            <a:extLst>
              <a:ext uri="{FF2B5EF4-FFF2-40B4-BE49-F238E27FC236}">
                <a16:creationId xmlns:a16="http://schemas.microsoft.com/office/drawing/2014/main" id="{F394A72A-4E60-41F6-BC9F-0375207EA9C9}"/>
              </a:ext>
            </a:extLst>
          </p:cNvPr>
          <p:cNvSpPr txBox="1"/>
          <p:nvPr/>
        </p:nvSpPr>
        <p:spPr>
          <a:xfrm>
            <a:off x="5899663" y="5367692"/>
            <a:ext cx="2031325" cy="369332"/>
          </a:xfrm>
          <a:prstGeom prst="rect">
            <a:avLst/>
          </a:prstGeom>
          <a:noFill/>
        </p:spPr>
        <p:txBody>
          <a:bodyPr wrap="none" rtlCol="0">
            <a:spAutoFit/>
          </a:bodyPr>
          <a:lstStyle/>
          <a:p>
            <a:r>
              <a:rPr kumimoji="1" lang="ja-JP" altLang="en-US" dirty="0">
                <a:solidFill>
                  <a:srgbClr val="FF0000"/>
                </a:solidFill>
              </a:rPr>
              <a:t>⑥メッセージ出力</a:t>
            </a:r>
          </a:p>
        </p:txBody>
      </p:sp>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339102" cy="523220"/>
          </a:xfrm>
          <a:prstGeom prst="rect">
            <a:avLst/>
          </a:prstGeom>
          <a:noFill/>
        </p:spPr>
        <p:txBody>
          <a:bodyPr wrap="none" rtlCol="0">
            <a:spAutoFit/>
          </a:bodyPr>
          <a:lstStyle/>
          <a:p>
            <a:r>
              <a:rPr kumimoji="1" lang="ja-JP" altLang="en-US" sz="2800" dirty="0"/>
              <a:t>①画面の説明</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4739759"/>
          </a:xfrm>
          <a:prstGeom prst="rect">
            <a:avLst/>
          </a:prstGeom>
          <a:noFill/>
        </p:spPr>
        <p:txBody>
          <a:bodyPr wrap="square" rtlCol="0">
            <a:spAutoFit/>
          </a:bodyPr>
          <a:lstStyle/>
          <a:p>
            <a:r>
              <a:rPr kumimoji="1" lang="ja-JP" altLang="en-US" dirty="0"/>
              <a:t>①</a:t>
            </a:r>
            <a:r>
              <a:rPr kumimoji="1" lang="en-US" altLang="ja-JP" dirty="0"/>
              <a:t>X-Y</a:t>
            </a:r>
            <a:r>
              <a:rPr kumimoji="1" lang="ja-JP" altLang="en-US" dirty="0"/>
              <a:t>グラフ</a:t>
            </a:r>
            <a:endParaRPr kumimoji="1" lang="en-US" altLang="ja-JP" dirty="0"/>
          </a:p>
          <a:p>
            <a:r>
              <a:rPr kumimoji="1" lang="ja-JP" altLang="en-US" sz="1000" dirty="0"/>
              <a:t>　</a:t>
            </a:r>
            <a:r>
              <a:rPr kumimoji="1" lang="en-US" altLang="ja-JP" sz="1000" dirty="0"/>
              <a:t>X-Y</a:t>
            </a:r>
            <a:r>
              <a:rPr kumimoji="1" lang="ja-JP" altLang="en-US" sz="1000" dirty="0"/>
              <a:t>座標用として読み込んだ</a:t>
            </a:r>
            <a:r>
              <a:rPr kumimoji="1" lang="en-US" altLang="ja-JP" sz="1000" dirty="0" err="1"/>
              <a:t>dxf</a:t>
            </a:r>
            <a:r>
              <a:rPr kumimoji="1" lang="ja-JP" altLang="en-US" sz="1000" dirty="0"/>
              <a:t>ファイルをプロットする．</a:t>
            </a:r>
            <a:endParaRPr kumimoji="1" lang="en-US" altLang="ja-JP" sz="1000" dirty="0"/>
          </a:p>
          <a:p>
            <a:endParaRPr kumimoji="1" lang="en-US" altLang="ja-JP" dirty="0"/>
          </a:p>
          <a:p>
            <a:r>
              <a:rPr lang="ja-JP" altLang="en-US" dirty="0"/>
              <a:t>②</a:t>
            </a:r>
            <a:r>
              <a:rPr lang="en-US" altLang="ja-JP" dirty="0"/>
              <a:t>U-V</a:t>
            </a:r>
            <a:r>
              <a:rPr lang="ja-JP" altLang="en-US" dirty="0"/>
              <a:t>グラフ</a:t>
            </a:r>
            <a:endParaRPr lang="en-US" altLang="ja-JP" dirty="0"/>
          </a:p>
          <a:p>
            <a:r>
              <a:rPr lang="ja-JP" altLang="en-US" sz="1000" dirty="0"/>
              <a:t>　</a:t>
            </a:r>
            <a:r>
              <a:rPr lang="en-US" altLang="ja-JP" sz="1000" dirty="0"/>
              <a:t>U-V</a:t>
            </a:r>
            <a:r>
              <a:rPr lang="ja-JP" altLang="en-US" sz="1000" dirty="0"/>
              <a:t>座標用として読み込んだ</a:t>
            </a:r>
            <a:r>
              <a:rPr lang="en-US" altLang="ja-JP" sz="1000" dirty="0" err="1"/>
              <a:t>dxf</a:t>
            </a:r>
            <a:r>
              <a:rPr lang="ja-JP" altLang="en-US" sz="1000" dirty="0"/>
              <a:t>ファイルをプロットする．</a:t>
            </a:r>
            <a:endParaRPr lang="en-US" altLang="ja-JP" sz="1000" dirty="0"/>
          </a:p>
          <a:p>
            <a:endParaRPr lang="en-US" altLang="ja-JP" dirty="0"/>
          </a:p>
          <a:p>
            <a:r>
              <a:rPr kumimoji="1" lang="ja-JP" altLang="en-US" dirty="0"/>
              <a:t>③</a:t>
            </a:r>
            <a:r>
              <a:rPr kumimoji="1" lang="en-US" altLang="ja-JP" dirty="0"/>
              <a:t>X-Y</a:t>
            </a:r>
            <a:r>
              <a:rPr kumimoji="1" lang="ja-JP" altLang="en-US" dirty="0"/>
              <a:t>テーブル</a:t>
            </a:r>
            <a:endParaRPr kumimoji="1" lang="en-US" altLang="ja-JP" dirty="0"/>
          </a:p>
          <a:p>
            <a:r>
              <a:rPr lang="ja-JP" altLang="en-US" sz="1000" dirty="0"/>
              <a:t>　</a:t>
            </a:r>
            <a:r>
              <a:rPr lang="en-US" altLang="ja-JP" sz="1000" dirty="0"/>
              <a:t>X-Y</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④</a:t>
            </a:r>
            <a:r>
              <a:rPr kumimoji="1" lang="en-US" altLang="ja-JP" dirty="0"/>
              <a:t>U-V</a:t>
            </a:r>
            <a:r>
              <a:rPr kumimoji="1" lang="ja-JP" altLang="en-US" dirty="0"/>
              <a:t>テーブル</a:t>
            </a:r>
            <a:endParaRPr kumimoji="1" lang="en-US" altLang="ja-JP" dirty="0"/>
          </a:p>
          <a:p>
            <a:r>
              <a:rPr lang="ja-JP" altLang="en-US" sz="1000" dirty="0"/>
              <a:t>　</a:t>
            </a:r>
            <a:r>
              <a:rPr lang="en-US" altLang="ja-JP" sz="1000" dirty="0"/>
              <a:t>U-V</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⑤</a:t>
            </a:r>
            <a:r>
              <a:rPr kumimoji="1" lang="en-US" altLang="ja-JP" dirty="0"/>
              <a:t>G</a:t>
            </a:r>
            <a:r>
              <a:rPr kumimoji="1" lang="ja-JP" altLang="en-US" dirty="0"/>
              <a:t>コード生成</a:t>
            </a:r>
            <a:endParaRPr kumimoji="1" lang="en-US" altLang="ja-JP" dirty="0"/>
          </a:p>
          <a:p>
            <a:r>
              <a:rPr lang="ja-JP" altLang="en-US" sz="1000" dirty="0"/>
              <a:t>　</a:t>
            </a:r>
            <a:r>
              <a:rPr lang="en-US" altLang="ja-JP" sz="1000" dirty="0"/>
              <a:t>G</a:t>
            </a:r>
            <a:r>
              <a:rPr lang="ja-JP" altLang="en-US" sz="1000" dirty="0"/>
              <a:t>コード生成に必要な情報を入力する．</a:t>
            </a:r>
            <a:endParaRPr lang="en-US" altLang="ja-JP" sz="1000" dirty="0"/>
          </a:p>
          <a:p>
            <a:endParaRPr lang="en-US" altLang="ja-JP" sz="1000" dirty="0"/>
          </a:p>
          <a:p>
            <a:r>
              <a:rPr kumimoji="1" lang="ja-JP" altLang="en-US" dirty="0"/>
              <a:t>⑥メッセージ出力</a:t>
            </a:r>
            <a:endParaRPr kumimoji="1" lang="en-US" altLang="ja-JP" dirty="0"/>
          </a:p>
          <a:p>
            <a:r>
              <a:rPr lang="ja-JP" altLang="en-US" sz="1000" dirty="0"/>
              <a:t>　各種メッセージを表示する．</a:t>
            </a:r>
            <a:endParaRPr lang="en-US" altLang="ja-JP" sz="1000" dirty="0"/>
          </a:p>
          <a:p>
            <a:endParaRPr lang="en-US" altLang="ja-JP" sz="1000" dirty="0"/>
          </a:p>
          <a:p>
            <a:endParaRPr kumimoji="1" lang="ja-JP" altLang="en-US" dirty="0"/>
          </a:p>
        </p:txBody>
      </p:sp>
    </p:spTree>
    <p:extLst>
      <p:ext uri="{BB962C8B-B14F-4D97-AF65-F5344CB8AC3E}">
        <p14:creationId xmlns:p14="http://schemas.microsoft.com/office/powerpoint/2010/main" val="159483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9E42C-C73F-4226-FFDB-6A712155628D}"/>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424B0138-A214-DA9F-7988-C0B3162D1FA7}"/>
              </a:ext>
            </a:extLst>
          </p:cNvPr>
          <p:cNvSpPr txBox="1"/>
          <p:nvPr/>
        </p:nvSpPr>
        <p:spPr>
          <a:xfrm>
            <a:off x="298536" y="262860"/>
            <a:ext cx="11499764" cy="646331"/>
          </a:xfrm>
          <a:prstGeom prst="rect">
            <a:avLst/>
          </a:prstGeom>
          <a:noFill/>
        </p:spPr>
        <p:txBody>
          <a:bodyPr wrap="square" rtlCol="0">
            <a:spAutoFit/>
          </a:bodyPr>
          <a:lstStyle/>
          <a:p>
            <a:r>
              <a:rPr lang="ja-JP" altLang="en-US" dirty="0"/>
              <a:t>③熱線</a:t>
            </a:r>
            <a:r>
              <a:rPr kumimoji="1" lang="ja-JP" altLang="en-US" dirty="0"/>
              <a:t>は、各断面の端点を同時に通過する必要があるため、各断面を通過する熱線の速度（</a:t>
            </a:r>
            <a:r>
              <a:rPr kumimoji="1" lang="en-US" altLang="ja-JP" dirty="0"/>
              <a:t>F0, F1, F2, F3</a:t>
            </a:r>
            <a:r>
              <a:rPr kumimoji="1" lang="ja-JP" altLang="en-US" dirty="0"/>
              <a:t>）の比は、</a:t>
            </a:r>
            <a:r>
              <a:rPr lang="ja-JP" altLang="en-US" dirty="0"/>
              <a:t>各断面を熱線が通過する長さ（</a:t>
            </a:r>
            <a:r>
              <a:rPr lang="en-US" altLang="ja-JP" dirty="0"/>
              <a:t>L0, L1, L2, L3</a:t>
            </a:r>
            <a:r>
              <a:rPr lang="ja-JP" altLang="en-US" dirty="0"/>
              <a:t>）の逆比となる</a:t>
            </a:r>
            <a:endParaRPr kumimoji="1" lang="en-US" altLang="ja-JP" dirty="0"/>
          </a:p>
        </p:txBody>
      </p:sp>
      <p:grpSp>
        <p:nvGrpSpPr>
          <p:cNvPr id="32" name="グループ化 31">
            <a:extLst>
              <a:ext uri="{FF2B5EF4-FFF2-40B4-BE49-F238E27FC236}">
                <a16:creationId xmlns:a16="http://schemas.microsoft.com/office/drawing/2014/main" id="{7409EFAD-4FCE-B65E-5E69-5F0202599AC0}"/>
              </a:ext>
            </a:extLst>
          </p:cNvPr>
          <p:cNvGrpSpPr/>
          <p:nvPr/>
        </p:nvGrpSpPr>
        <p:grpSpPr>
          <a:xfrm>
            <a:off x="1405388" y="3767852"/>
            <a:ext cx="4171040" cy="2800357"/>
            <a:chOff x="1277680" y="2780040"/>
            <a:chExt cx="4171040" cy="2800357"/>
          </a:xfrm>
        </p:grpSpPr>
        <p:cxnSp>
          <p:nvCxnSpPr>
            <p:cNvPr id="131" name="直線矢印コネクタ 130">
              <a:extLst>
                <a:ext uri="{FF2B5EF4-FFF2-40B4-BE49-F238E27FC236}">
                  <a16:creationId xmlns:a16="http://schemas.microsoft.com/office/drawing/2014/main" id="{81EBB138-77F6-0983-1E10-DA3F5C0A21C2}"/>
                </a:ext>
              </a:extLst>
            </p:cNvPr>
            <p:cNvCxnSpPr/>
            <p:nvPr/>
          </p:nvCxnSpPr>
          <p:spPr>
            <a:xfrm flipV="1">
              <a:off x="1790736" y="5103538"/>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73C3814C-6045-9F30-A13F-C6B495A48756}"/>
                </a:ext>
              </a:extLst>
            </p:cNvPr>
            <p:cNvCxnSpPr>
              <a:cxnSpLocks/>
            </p:cNvCxnSpPr>
            <p:nvPr/>
          </p:nvCxnSpPr>
          <p:spPr>
            <a:xfrm flipV="1">
              <a:off x="1790736" y="3023965"/>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1A336618-557D-2DA8-0926-CE0B79FCF1B4}"/>
                </a:ext>
              </a:extLst>
            </p:cNvPr>
            <p:cNvSpPr txBox="1"/>
            <p:nvPr/>
          </p:nvSpPr>
          <p:spPr>
            <a:xfrm>
              <a:off x="5169476" y="4965038"/>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135" name="テキスト ボックス 134">
              <a:extLst>
                <a:ext uri="{FF2B5EF4-FFF2-40B4-BE49-F238E27FC236}">
                  <a16:creationId xmlns:a16="http://schemas.microsoft.com/office/drawing/2014/main" id="{F16FB09C-6721-8B6B-F047-BDD0623A012E}"/>
                </a:ext>
              </a:extLst>
            </p:cNvPr>
            <p:cNvSpPr txBox="1"/>
            <p:nvPr/>
          </p:nvSpPr>
          <p:spPr>
            <a:xfrm>
              <a:off x="1425628" y="2780040"/>
              <a:ext cx="1187344" cy="276999"/>
            </a:xfrm>
            <a:prstGeom prst="rect">
              <a:avLst/>
            </a:prstGeom>
            <a:noFill/>
          </p:spPr>
          <p:txBody>
            <a:bodyPr wrap="square" rtlCol="0">
              <a:spAutoFit/>
            </a:bodyPr>
            <a:lstStyle/>
            <a:p>
              <a:r>
                <a:rPr kumimoji="1" lang="ja-JP" altLang="en-US" sz="1200" dirty="0"/>
                <a:t>線の長さ</a:t>
              </a:r>
            </a:p>
          </p:txBody>
        </p:sp>
        <p:cxnSp>
          <p:nvCxnSpPr>
            <p:cNvPr id="136" name="直線コネクタ 135">
              <a:extLst>
                <a:ext uri="{FF2B5EF4-FFF2-40B4-BE49-F238E27FC236}">
                  <a16:creationId xmlns:a16="http://schemas.microsoft.com/office/drawing/2014/main" id="{1F8E1B30-9B28-0384-7A5F-4412B50BE3E7}"/>
                </a:ext>
              </a:extLst>
            </p:cNvPr>
            <p:cNvCxnSpPr>
              <a:cxnSpLocks/>
            </p:cNvCxnSpPr>
            <p:nvPr/>
          </p:nvCxnSpPr>
          <p:spPr>
            <a:xfrm flipV="1">
              <a:off x="1790736" y="5103537"/>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C3922BFE-F375-95CB-6E82-0B47F3AB35A3}"/>
                </a:ext>
              </a:extLst>
            </p:cNvPr>
            <p:cNvSpPr txBox="1"/>
            <p:nvPr/>
          </p:nvSpPr>
          <p:spPr>
            <a:xfrm>
              <a:off x="1277680" y="5303397"/>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139" name="直線コネクタ 138">
              <a:extLst>
                <a:ext uri="{FF2B5EF4-FFF2-40B4-BE49-F238E27FC236}">
                  <a16:creationId xmlns:a16="http://schemas.microsoft.com/office/drawing/2014/main" id="{8A82507E-821A-4EA5-7CA2-32ED32431633}"/>
                </a:ext>
              </a:extLst>
            </p:cNvPr>
            <p:cNvCxnSpPr>
              <a:cxnSpLocks/>
            </p:cNvCxnSpPr>
            <p:nvPr/>
          </p:nvCxnSpPr>
          <p:spPr>
            <a:xfrm flipV="1">
              <a:off x="2299817"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EA2782D3-0307-C97B-26DC-EE441BB906A5}"/>
                </a:ext>
              </a:extLst>
            </p:cNvPr>
            <p:cNvSpPr txBox="1"/>
            <p:nvPr/>
          </p:nvSpPr>
          <p:spPr>
            <a:xfrm>
              <a:off x="2036885" y="5303398"/>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43" name="直線コネクタ 142">
              <a:extLst>
                <a:ext uri="{FF2B5EF4-FFF2-40B4-BE49-F238E27FC236}">
                  <a16:creationId xmlns:a16="http://schemas.microsoft.com/office/drawing/2014/main" id="{A9381472-1767-5230-1F36-15D19B7FC8E7}"/>
                </a:ext>
              </a:extLst>
            </p:cNvPr>
            <p:cNvCxnSpPr>
              <a:cxnSpLocks/>
            </p:cNvCxnSpPr>
            <p:nvPr/>
          </p:nvCxnSpPr>
          <p:spPr>
            <a:xfrm flipV="1">
              <a:off x="3955332"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64BE39D8-3113-44DF-1C22-F99E598D1F5C}"/>
                </a:ext>
              </a:extLst>
            </p:cNvPr>
            <p:cNvSpPr txBox="1"/>
            <p:nvPr/>
          </p:nvSpPr>
          <p:spPr>
            <a:xfrm>
              <a:off x="3282024" y="5303398"/>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45" name="テキスト ボックス 144">
              <a:extLst>
                <a:ext uri="{FF2B5EF4-FFF2-40B4-BE49-F238E27FC236}">
                  <a16:creationId xmlns:a16="http://schemas.microsoft.com/office/drawing/2014/main" id="{B79DA97C-008A-4A3D-AE86-A87C5AAAE682}"/>
                </a:ext>
              </a:extLst>
            </p:cNvPr>
            <p:cNvSpPr txBox="1"/>
            <p:nvPr/>
          </p:nvSpPr>
          <p:spPr>
            <a:xfrm>
              <a:off x="4236413" y="5303397"/>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6" name="直線コネクタ 145">
              <a:extLst>
                <a:ext uri="{FF2B5EF4-FFF2-40B4-BE49-F238E27FC236}">
                  <a16:creationId xmlns:a16="http://schemas.microsoft.com/office/drawing/2014/main" id="{8B4A2666-AE8E-9C35-A34E-9271DCC5E339}"/>
                </a:ext>
              </a:extLst>
            </p:cNvPr>
            <p:cNvCxnSpPr>
              <a:cxnSpLocks/>
            </p:cNvCxnSpPr>
            <p:nvPr/>
          </p:nvCxnSpPr>
          <p:spPr>
            <a:xfrm flipV="1">
              <a:off x="4483868"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E71B518-046B-F535-A59C-51F3DC683240}"/>
                </a:ext>
              </a:extLst>
            </p:cNvPr>
            <p:cNvSpPr/>
            <p:nvPr/>
          </p:nvSpPr>
          <p:spPr>
            <a:xfrm>
              <a:off x="2209817"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9646BEE2-C234-EF8E-FF75-8B9203D095B3}"/>
                </a:ext>
              </a:extLst>
            </p:cNvPr>
            <p:cNvSpPr/>
            <p:nvPr/>
          </p:nvSpPr>
          <p:spPr>
            <a:xfrm>
              <a:off x="3865332"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a:extLst>
                <a:ext uri="{FF2B5EF4-FFF2-40B4-BE49-F238E27FC236}">
                  <a16:creationId xmlns:a16="http://schemas.microsoft.com/office/drawing/2014/main" id="{9B460D04-F2D0-AE04-3894-E76E5F8E4811}"/>
                </a:ext>
              </a:extLst>
            </p:cNvPr>
            <p:cNvCxnSpPr/>
            <p:nvPr/>
          </p:nvCxnSpPr>
          <p:spPr>
            <a:xfrm>
              <a:off x="1790736" y="3882469"/>
              <a:ext cx="2693132" cy="64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3A1FA455-E474-4857-6B92-E6AAF6863110}"/>
                </a:ext>
              </a:extLst>
            </p:cNvPr>
            <p:cNvCxnSpPr>
              <a:cxnSpLocks/>
            </p:cNvCxnSpPr>
            <p:nvPr/>
          </p:nvCxnSpPr>
          <p:spPr>
            <a:xfrm>
              <a:off x="1790736" y="4016060"/>
              <a:ext cx="5587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877A3F61-F877-0AAC-5253-DB755F7E3E6C}"/>
                </a:ext>
              </a:extLst>
            </p:cNvPr>
            <p:cNvCxnSpPr>
              <a:cxnSpLocks/>
              <a:endCxn id="148" idx="6"/>
            </p:cNvCxnSpPr>
            <p:nvPr/>
          </p:nvCxnSpPr>
          <p:spPr>
            <a:xfrm flipV="1">
              <a:off x="1808534" y="4391827"/>
              <a:ext cx="22367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BEEACA79-76C4-E1CB-4EF9-229745706BA4}"/>
                </a:ext>
              </a:extLst>
            </p:cNvPr>
            <p:cNvCxnSpPr>
              <a:cxnSpLocks/>
            </p:cNvCxnSpPr>
            <p:nvPr/>
          </p:nvCxnSpPr>
          <p:spPr>
            <a:xfrm>
              <a:off x="1790736" y="4523684"/>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177DAC35-FB67-E099-293B-9666B7AE2B66}"/>
                </a:ext>
              </a:extLst>
            </p:cNvPr>
            <p:cNvSpPr txBox="1"/>
            <p:nvPr/>
          </p:nvSpPr>
          <p:spPr>
            <a:xfrm>
              <a:off x="1425628" y="3709735"/>
              <a:ext cx="486868" cy="276999"/>
            </a:xfrm>
            <a:prstGeom prst="rect">
              <a:avLst/>
            </a:prstGeom>
            <a:noFill/>
          </p:spPr>
          <p:txBody>
            <a:bodyPr wrap="square" rtlCol="0">
              <a:spAutoFit/>
            </a:bodyPr>
            <a:lstStyle/>
            <a:p>
              <a:r>
                <a:rPr kumimoji="1" lang="en-US" altLang="ja-JP" sz="1200" dirty="0"/>
                <a:t>L0</a:t>
              </a:r>
              <a:endParaRPr kumimoji="1" lang="ja-JP" altLang="en-US" sz="1200" dirty="0"/>
            </a:p>
          </p:txBody>
        </p:sp>
        <p:sp>
          <p:nvSpPr>
            <p:cNvPr id="164" name="テキスト ボックス 163">
              <a:extLst>
                <a:ext uri="{FF2B5EF4-FFF2-40B4-BE49-F238E27FC236}">
                  <a16:creationId xmlns:a16="http://schemas.microsoft.com/office/drawing/2014/main" id="{5435E7E5-0E7B-9C8F-5968-31EDAC79A0A6}"/>
                </a:ext>
              </a:extLst>
            </p:cNvPr>
            <p:cNvSpPr txBox="1"/>
            <p:nvPr/>
          </p:nvSpPr>
          <p:spPr>
            <a:xfrm>
              <a:off x="1425628" y="3882468"/>
              <a:ext cx="486868" cy="276999"/>
            </a:xfrm>
            <a:prstGeom prst="rect">
              <a:avLst/>
            </a:prstGeom>
            <a:noFill/>
          </p:spPr>
          <p:txBody>
            <a:bodyPr wrap="square" rtlCol="0">
              <a:spAutoFit/>
            </a:bodyPr>
            <a:lstStyle/>
            <a:p>
              <a:r>
                <a:rPr kumimoji="1" lang="en-US" altLang="ja-JP" sz="1200" dirty="0"/>
                <a:t>L1</a:t>
              </a:r>
              <a:endParaRPr kumimoji="1" lang="ja-JP" altLang="en-US" sz="1200" dirty="0"/>
            </a:p>
          </p:txBody>
        </p:sp>
        <p:sp>
          <p:nvSpPr>
            <p:cNvPr id="165" name="テキスト ボックス 164">
              <a:extLst>
                <a:ext uri="{FF2B5EF4-FFF2-40B4-BE49-F238E27FC236}">
                  <a16:creationId xmlns:a16="http://schemas.microsoft.com/office/drawing/2014/main" id="{79E18637-FBC5-DEEC-5118-DBA35BD1E2F0}"/>
                </a:ext>
              </a:extLst>
            </p:cNvPr>
            <p:cNvSpPr txBox="1"/>
            <p:nvPr/>
          </p:nvSpPr>
          <p:spPr>
            <a:xfrm>
              <a:off x="1425628" y="4253327"/>
              <a:ext cx="486868" cy="276999"/>
            </a:xfrm>
            <a:prstGeom prst="rect">
              <a:avLst/>
            </a:prstGeom>
            <a:noFill/>
          </p:spPr>
          <p:txBody>
            <a:bodyPr wrap="square" rtlCol="0">
              <a:spAutoFit/>
            </a:bodyPr>
            <a:lstStyle/>
            <a:p>
              <a:r>
                <a:rPr kumimoji="1" lang="en-US" altLang="ja-JP" sz="1200" dirty="0"/>
                <a:t>L2</a:t>
              </a:r>
              <a:endParaRPr kumimoji="1" lang="ja-JP" altLang="en-US" sz="1200" dirty="0"/>
            </a:p>
          </p:txBody>
        </p:sp>
        <p:sp>
          <p:nvSpPr>
            <p:cNvPr id="166" name="テキスト ボックス 165">
              <a:extLst>
                <a:ext uri="{FF2B5EF4-FFF2-40B4-BE49-F238E27FC236}">
                  <a16:creationId xmlns:a16="http://schemas.microsoft.com/office/drawing/2014/main" id="{06D0E021-EB79-7EC4-A922-E1E9E3622B33}"/>
                </a:ext>
              </a:extLst>
            </p:cNvPr>
            <p:cNvSpPr txBox="1"/>
            <p:nvPr/>
          </p:nvSpPr>
          <p:spPr>
            <a:xfrm>
              <a:off x="1425628" y="4418317"/>
              <a:ext cx="486868" cy="276999"/>
            </a:xfrm>
            <a:prstGeom prst="rect">
              <a:avLst/>
            </a:prstGeom>
            <a:noFill/>
          </p:spPr>
          <p:txBody>
            <a:bodyPr wrap="square" rtlCol="0">
              <a:spAutoFit/>
            </a:bodyPr>
            <a:lstStyle/>
            <a:p>
              <a:r>
                <a:rPr kumimoji="1" lang="en-US" altLang="ja-JP" sz="1200" dirty="0"/>
                <a:t>L3</a:t>
              </a:r>
              <a:endParaRPr kumimoji="1" lang="ja-JP" altLang="en-US" sz="1200" dirty="0"/>
            </a:p>
          </p:txBody>
        </p:sp>
      </p:grpSp>
      <p:sp>
        <p:nvSpPr>
          <p:cNvPr id="2" name="矢印: 右 1">
            <a:extLst>
              <a:ext uri="{FF2B5EF4-FFF2-40B4-BE49-F238E27FC236}">
                <a16:creationId xmlns:a16="http://schemas.microsoft.com/office/drawing/2014/main" id="{39FC2C68-F2A0-047F-210C-78573E28701A}"/>
              </a:ext>
            </a:extLst>
          </p:cNvPr>
          <p:cNvSpPr/>
          <p:nvPr/>
        </p:nvSpPr>
        <p:spPr>
          <a:xfrm>
            <a:off x="5983629" y="4661275"/>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A6434372-52CE-EEDA-FC0A-2D371F7683B8}"/>
              </a:ext>
            </a:extLst>
          </p:cNvPr>
          <p:cNvGrpSpPr/>
          <p:nvPr/>
        </p:nvGrpSpPr>
        <p:grpSpPr>
          <a:xfrm>
            <a:off x="6908148" y="3765658"/>
            <a:ext cx="4171040" cy="2809193"/>
            <a:chOff x="6780440" y="2777846"/>
            <a:chExt cx="4171040" cy="2809193"/>
          </a:xfrm>
        </p:grpSpPr>
        <p:cxnSp>
          <p:nvCxnSpPr>
            <p:cNvPr id="3" name="直線矢印コネクタ 2">
              <a:extLst>
                <a:ext uri="{FF2B5EF4-FFF2-40B4-BE49-F238E27FC236}">
                  <a16:creationId xmlns:a16="http://schemas.microsoft.com/office/drawing/2014/main" id="{968553D4-27FE-1182-0FAD-63F626A5551C}"/>
                </a:ext>
              </a:extLst>
            </p:cNvPr>
            <p:cNvCxnSpPr/>
            <p:nvPr/>
          </p:nvCxnSpPr>
          <p:spPr>
            <a:xfrm flipV="1">
              <a:off x="7293496" y="51101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D1AF0B02-7417-4EBB-E566-13B118C75B40}"/>
                </a:ext>
              </a:extLst>
            </p:cNvPr>
            <p:cNvCxnSpPr>
              <a:cxnSpLocks/>
            </p:cNvCxnSpPr>
            <p:nvPr/>
          </p:nvCxnSpPr>
          <p:spPr>
            <a:xfrm flipV="1">
              <a:off x="7293496" y="30306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02F0885-CCD3-CF5A-5076-BE8A35CBB5F3}"/>
                </a:ext>
              </a:extLst>
            </p:cNvPr>
            <p:cNvSpPr txBox="1"/>
            <p:nvPr/>
          </p:nvSpPr>
          <p:spPr>
            <a:xfrm>
              <a:off x="10672236" y="4971680"/>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6" name="テキスト ボックス 5">
              <a:extLst>
                <a:ext uri="{FF2B5EF4-FFF2-40B4-BE49-F238E27FC236}">
                  <a16:creationId xmlns:a16="http://schemas.microsoft.com/office/drawing/2014/main" id="{6623D9B2-B79E-AB5C-4858-23E7BB623342}"/>
                </a:ext>
              </a:extLst>
            </p:cNvPr>
            <p:cNvSpPr txBox="1"/>
            <p:nvPr/>
          </p:nvSpPr>
          <p:spPr>
            <a:xfrm>
              <a:off x="7004161" y="2777846"/>
              <a:ext cx="507774" cy="276999"/>
            </a:xfrm>
            <a:prstGeom prst="rect">
              <a:avLst/>
            </a:prstGeom>
            <a:noFill/>
          </p:spPr>
          <p:txBody>
            <a:bodyPr wrap="square" rtlCol="0">
              <a:spAutoFit/>
            </a:bodyPr>
            <a:lstStyle/>
            <a:p>
              <a:pPr algn="ctr"/>
              <a:r>
                <a:rPr kumimoji="1" lang="ja-JP" altLang="en-US" sz="1200" dirty="0"/>
                <a:t>速度</a:t>
              </a:r>
            </a:p>
          </p:txBody>
        </p:sp>
        <p:cxnSp>
          <p:nvCxnSpPr>
            <p:cNvPr id="7" name="直線コネクタ 6">
              <a:extLst>
                <a:ext uri="{FF2B5EF4-FFF2-40B4-BE49-F238E27FC236}">
                  <a16:creationId xmlns:a16="http://schemas.microsoft.com/office/drawing/2014/main" id="{58CA8E99-1899-DE87-061C-DE0E11069052}"/>
                </a:ext>
              </a:extLst>
            </p:cNvPr>
            <p:cNvCxnSpPr>
              <a:cxnSpLocks/>
            </p:cNvCxnSpPr>
            <p:nvPr/>
          </p:nvCxnSpPr>
          <p:spPr>
            <a:xfrm flipV="1">
              <a:off x="7293496" y="51101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CD88CB2-747B-FCC0-D224-D36C2ED660B2}"/>
                </a:ext>
              </a:extLst>
            </p:cNvPr>
            <p:cNvSpPr txBox="1"/>
            <p:nvPr/>
          </p:nvSpPr>
          <p:spPr>
            <a:xfrm>
              <a:off x="6780440" y="5310039"/>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9" name="直線コネクタ 8">
              <a:extLst>
                <a:ext uri="{FF2B5EF4-FFF2-40B4-BE49-F238E27FC236}">
                  <a16:creationId xmlns:a16="http://schemas.microsoft.com/office/drawing/2014/main" id="{46EA69B1-0EF5-BF70-3DD0-EC0914851FC9}"/>
                </a:ext>
              </a:extLst>
            </p:cNvPr>
            <p:cNvCxnSpPr>
              <a:cxnSpLocks/>
            </p:cNvCxnSpPr>
            <p:nvPr/>
          </p:nvCxnSpPr>
          <p:spPr>
            <a:xfrm flipV="1">
              <a:off x="7802577"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13AB00E-37F8-137B-0D06-99300117B8D0}"/>
                </a:ext>
              </a:extLst>
            </p:cNvPr>
            <p:cNvSpPr txBox="1"/>
            <p:nvPr/>
          </p:nvSpPr>
          <p:spPr>
            <a:xfrm>
              <a:off x="7539645" y="5310040"/>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1" name="直線コネクタ 10">
              <a:extLst>
                <a:ext uri="{FF2B5EF4-FFF2-40B4-BE49-F238E27FC236}">
                  <a16:creationId xmlns:a16="http://schemas.microsoft.com/office/drawing/2014/main" id="{DA214B0B-6FCF-4053-1ACA-2B437630B00E}"/>
                </a:ext>
              </a:extLst>
            </p:cNvPr>
            <p:cNvCxnSpPr>
              <a:cxnSpLocks/>
            </p:cNvCxnSpPr>
            <p:nvPr/>
          </p:nvCxnSpPr>
          <p:spPr>
            <a:xfrm flipV="1">
              <a:off x="9458092"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9A677972-5EB9-7D24-846B-9FED36E786B3}"/>
                </a:ext>
              </a:extLst>
            </p:cNvPr>
            <p:cNvSpPr txBox="1"/>
            <p:nvPr/>
          </p:nvSpPr>
          <p:spPr>
            <a:xfrm>
              <a:off x="8784784" y="5310040"/>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3" name="テキスト ボックス 12">
              <a:extLst>
                <a:ext uri="{FF2B5EF4-FFF2-40B4-BE49-F238E27FC236}">
                  <a16:creationId xmlns:a16="http://schemas.microsoft.com/office/drawing/2014/main" id="{FB2D32BD-362C-04EB-9FB2-DCAD65404BAF}"/>
                </a:ext>
              </a:extLst>
            </p:cNvPr>
            <p:cNvSpPr txBox="1"/>
            <p:nvPr/>
          </p:nvSpPr>
          <p:spPr>
            <a:xfrm>
              <a:off x="9739173" y="5310039"/>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 name="直線コネクタ 13">
              <a:extLst>
                <a:ext uri="{FF2B5EF4-FFF2-40B4-BE49-F238E27FC236}">
                  <a16:creationId xmlns:a16="http://schemas.microsoft.com/office/drawing/2014/main" id="{38338360-7194-7784-5AB2-5080A01EF6A7}"/>
                </a:ext>
              </a:extLst>
            </p:cNvPr>
            <p:cNvCxnSpPr>
              <a:cxnSpLocks/>
            </p:cNvCxnSpPr>
            <p:nvPr/>
          </p:nvCxnSpPr>
          <p:spPr>
            <a:xfrm flipV="1">
              <a:off x="9986628"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A36AB8D-8DC1-058C-784F-74A66D2DA8A6}"/>
                </a:ext>
              </a:extLst>
            </p:cNvPr>
            <p:cNvSpPr/>
            <p:nvPr/>
          </p:nvSpPr>
          <p:spPr>
            <a:xfrm>
              <a:off x="7712577"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4156749-AC52-8E40-6DD6-0DBCD364AA86}"/>
                </a:ext>
              </a:extLst>
            </p:cNvPr>
            <p:cNvSpPr/>
            <p:nvPr/>
          </p:nvSpPr>
          <p:spPr>
            <a:xfrm>
              <a:off x="9368092"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B382D7B6-05C7-80BD-9E81-1CCBC0817AC4}"/>
                </a:ext>
              </a:extLst>
            </p:cNvPr>
            <p:cNvCxnSpPr>
              <a:cxnSpLocks/>
            </p:cNvCxnSpPr>
            <p:nvPr/>
          </p:nvCxnSpPr>
          <p:spPr>
            <a:xfrm flipV="1">
              <a:off x="7286625" y="3882468"/>
              <a:ext cx="2700003" cy="64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2F17001-CE98-8D8C-6C44-F9F8A41D0E05}"/>
                </a:ext>
              </a:extLst>
            </p:cNvPr>
            <p:cNvCxnSpPr>
              <a:cxnSpLocks/>
            </p:cNvCxnSpPr>
            <p:nvPr/>
          </p:nvCxnSpPr>
          <p:spPr>
            <a:xfrm>
              <a:off x="7293496" y="4022702"/>
              <a:ext cx="21645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061F5AD-D6CA-D900-3E90-1E18FEADC3C4}"/>
                </a:ext>
              </a:extLst>
            </p:cNvPr>
            <p:cNvCxnSpPr>
              <a:cxnSpLocks/>
            </p:cNvCxnSpPr>
            <p:nvPr/>
          </p:nvCxnSpPr>
          <p:spPr>
            <a:xfrm>
              <a:off x="7293496" y="3882468"/>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6CF3B45-8B99-BF25-E91A-B295BD158C42}"/>
                </a:ext>
              </a:extLst>
            </p:cNvPr>
            <p:cNvSpPr txBox="1"/>
            <p:nvPr/>
          </p:nvSpPr>
          <p:spPr>
            <a:xfrm>
              <a:off x="6928388" y="3716377"/>
              <a:ext cx="486868" cy="276999"/>
            </a:xfrm>
            <a:prstGeom prst="rect">
              <a:avLst/>
            </a:prstGeom>
            <a:noFill/>
          </p:spPr>
          <p:txBody>
            <a:bodyPr wrap="square" rtlCol="0">
              <a:spAutoFit/>
            </a:bodyPr>
            <a:lstStyle/>
            <a:p>
              <a:r>
                <a:rPr lang="en-US" altLang="ja-JP" sz="1200" dirty="0"/>
                <a:t>F</a:t>
              </a:r>
              <a:r>
                <a:rPr kumimoji="1" lang="en-US" altLang="ja-JP" sz="1200" dirty="0"/>
                <a:t>0</a:t>
              </a:r>
              <a:endParaRPr kumimoji="1" lang="ja-JP" altLang="en-US" sz="1200" dirty="0"/>
            </a:p>
          </p:txBody>
        </p:sp>
        <p:sp>
          <p:nvSpPr>
            <p:cNvPr id="22" name="テキスト ボックス 21">
              <a:extLst>
                <a:ext uri="{FF2B5EF4-FFF2-40B4-BE49-F238E27FC236}">
                  <a16:creationId xmlns:a16="http://schemas.microsoft.com/office/drawing/2014/main" id="{9741F46E-E087-FF8A-3552-B713A6626194}"/>
                </a:ext>
              </a:extLst>
            </p:cNvPr>
            <p:cNvSpPr txBox="1"/>
            <p:nvPr/>
          </p:nvSpPr>
          <p:spPr>
            <a:xfrm>
              <a:off x="6928388" y="3889110"/>
              <a:ext cx="486868" cy="276999"/>
            </a:xfrm>
            <a:prstGeom prst="rect">
              <a:avLst/>
            </a:prstGeom>
            <a:noFill/>
          </p:spPr>
          <p:txBody>
            <a:bodyPr wrap="square" rtlCol="0">
              <a:spAutoFit/>
            </a:bodyPr>
            <a:lstStyle/>
            <a:p>
              <a:r>
                <a:rPr lang="en-US" altLang="ja-JP" sz="1200" dirty="0"/>
                <a:t>F</a:t>
              </a:r>
              <a:r>
                <a:rPr kumimoji="1" lang="en-US" altLang="ja-JP" sz="1200" dirty="0"/>
                <a:t>1</a:t>
              </a:r>
              <a:endParaRPr kumimoji="1" lang="ja-JP" altLang="en-US" sz="1200" dirty="0"/>
            </a:p>
          </p:txBody>
        </p:sp>
        <p:sp>
          <p:nvSpPr>
            <p:cNvPr id="23" name="テキスト ボックス 22">
              <a:extLst>
                <a:ext uri="{FF2B5EF4-FFF2-40B4-BE49-F238E27FC236}">
                  <a16:creationId xmlns:a16="http://schemas.microsoft.com/office/drawing/2014/main" id="{24B150B4-14B1-40C2-7BEB-4C1B3CE21858}"/>
                </a:ext>
              </a:extLst>
            </p:cNvPr>
            <p:cNvSpPr txBox="1"/>
            <p:nvPr/>
          </p:nvSpPr>
          <p:spPr>
            <a:xfrm>
              <a:off x="6928388" y="4259969"/>
              <a:ext cx="486868" cy="276999"/>
            </a:xfrm>
            <a:prstGeom prst="rect">
              <a:avLst/>
            </a:prstGeom>
            <a:noFill/>
          </p:spPr>
          <p:txBody>
            <a:bodyPr wrap="square" rtlCol="0">
              <a:spAutoFit/>
            </a:bodyPr>
            <a:lstStyle/>
            <a:p>
              <a:r>
                <a:rPr lang="en-US" altLang="ja-JP" sz="1200" dirty="0"/>
                <a:t>F</a:t>
              </a:r>
              <a:r>
                <a:rPr kumimoji="1" lang="en-US" altLang="ja-JP" sz="1200" dirty="0"/>
                <a:t>2</a:t>
              </a:r>
              <a:endParaRPr kumimoji="1" lang="ja-JP" altLang="en-US" sz="1200" dirty="0"/>
            </a:p>
          </p:txBody>
        </p:sp>
        <p:sp>
          <p:nvSpPr>
            <p:cNvPr id="24" name="テキスト ボックス 23">
              <a:extLst>
                <a:ext uri="{FF2B5EF4-FFF2-40B4-BE49-F238E27FC236}">
                  <a16:creationId xmlns:a16="http://schemas.microsoft.com/office/drawing/2014/main" id="{D28C0CF5-AE23-692C-40D7-C980161C2326}"/>
                </a:ext>
              </a:extLst>
            </p:cNvPr>
            <p:cNvSpPr txBox="1"/>
            <p:nvPr/>
          </p:nvSpPr>
          <p:spPr>
            <a:xfrm>
              <a:off x="6928388" y="4424959"/>
              <a:ext cx="486868" cy="276999"/>
            </a:xfrm>
            <a:prstGeom prst="rect">
              <a:avLst/>
            </a:prstGeom>
            <a:noFill/>
          </p:spPr>
          <p:txBody>
            <a:bodyPr wrap="square" rtlCol="0">
              <a:spAutoFit/>
            </a:bodyPr>
            <a:lstStyle/>
            <a:p>
              <a:r>
                <a:rPr lang="en-US" altLang="ja-JP" sz="1200" dirty="0"/>
                <a:t>F</a:t>
              </a:r>
              <a:r>
                <a:rPr kumimoji="1" lang="en-US" altLang="ja-JP" sz="1200" dirty="0"/>
                <a:t>3</a:t>
              </a:r>
              <a:endParaRPr kumimoji="1" lang="ja-JP" altLang="en-US" sz="1200" dirty="0"/>
            </a:p>
          </p:txBody>
        </p:sp>
        <p:cxnSp>
          <p:nvCxnSpPr>
            <p:cNvPr id="26" name="直線コネクタ 25">
              <a:extLst>
                <a:ext uri="{FF2B5EF4-FFF2-40B4-BE49-F238E27FC236}">
                  <a16:creationId xmlns:a16="http://schemas.microsoft.com/office/drawing/2014/main" id="{E8D0ED5B-2F59-DA90-445D-1B57A82C49A6}"/>
                </a:ext>
              </a:extLst>
            </p:cNvPr>
            <p:cNvCxnSpPr>
              <a:cxnSpLocks/>
              <a:endCxn id="15" idx="2"/>
            </p:cNvCxnSpPr>
            <p:nvPr/>
          </p:nvCxnSpPr>
          <p:spPr>
            <a:xfrm flipV="1">
              <a:off x="7311294" y="4391827"/>
              <a:ext cx="401283" cy="66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3865BE44-76F2-ADDF-C3D3-CEAF058A6FE4}"/>
              </a:ext>
            </a:extLst>
          </p:cNvPr>
          <p:cNvGrpSpPr/>
          <p:nvPr/>
        </p:nvGrpSpPr>
        <p:grpSpPr>
          <a:xfrm>
            <a:off x="1656996" y="1301487"/>
            <a:ext cx="4439004" cy="2187172"/>
            <a:chOff x="580715" y="2480576"/>
            <a:chExt cx="6721019" cy="3311560"/>
          </a:xfrm>
        </p:grpSpPr>
        <p:cxnSp>
          <p:nvCxnSpPr>
            <p:cNvPr id="35" name="直線コネクタ 34">
              <a:extLst>
                <a:ext uri="{FF2B5EF4-FFF2-40B4-BE49-F238E27FC236}">
                  <a16:creationId xmlns:a16="http://schemas.microsoft.com/office/drawing/2014/main" id="{8E583EEC-F7C8-23D7-D67C-E4EB3CE2F1A0}"/>
                </a:ext>
              </a:extLst>
            </p:cNvPr>
            <p:cNvCxnSpPr>
              <a:cxnSpLocks/>
            </p:cNvCxnSpPr>
            <p:nvPr/>
          </p:nvCxnSpPr>
          <p:spPr>
            <a:xfrm flipV="1">
              <a:off x="2055896" y="3771660"/>
              <a:ext cx="2099402" cy="10361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E913C4A-1C1A-9295-A228-F07A52DC3D9A}"/>
                </a:ext>
              </a:extLst>
            </p:cNvPr>
            <p:cNvCxnSpPr>
              <a:cxnSpLocks/>
              <a:stCxn id="43" idx="0"/>
            </p:cNvCxnSpPr>
            <p:nvPr/>
          </p:nvCxnSpPr>
          <p:spPr>
            <a:xfrm flipV="1">
              <a:off x="1455561" y="4807760"/>
              <a:ext cx="600335" cy="2859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FE58C4C-92B0-E68B-8FB8-669F211EB3CF}"/>
                </a:ext>
              </a:extLst>
            </p:cNvPr>
            <p:cNvCxnSpPr>
              <a:cxnSpLocks/>
              <a:stCxn id="43" idx="3"/>
              <a:endCxn id="41" idx="3"/>
            </p:cNvCxnSpPr>
            <p:nvPr/>
          </p:nvCxnSpPr>
          <p:spPr>
            <a:xfrm flipV="1">
              <a:off x="3208135" y="4836214"/>
              <a:ext cx="415613" cy="28905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0C979D8-BF87-21E7-2D85-BC5197A62967}"/>
                </a:ext>
              </a:extLst>
            </p:cNvPr>
            <p:cNvCxnSpPr>
              <a:cxnSpLocks/>
              <a:stCxn id="47" idx="3"/>
            </p:cNvCxnSpPr>
            <p:nvPr/>
          </p:nvCxnSpPr>
          <p:spPr>
            <a:xfrm flipV="1">
              <a:off x="5074791" y="3499921"/>
              <a:ext cx="417838" cy="30753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BEE6680-D711-4D76-5E0B-F47AE54CDFA0}"/>
                </a:ext>
              </a:extLst>
            </p:cNvPr>
            <p:cNvCxnSpPr>
              <a:cxnSpLocks/>
              <a:stCxn id="47" idx="0"/>
            </p:cNvCxnSpPr>
            <p:nvPr/>
          </p:nvCxnSpPr>
          <p:spPr>
            <a:xfrm flipV="1">
              <a:off x="4124408" y="3487965"/>
              <a:ext cx="607482" cy="299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3A16655-68A3-02DC-1039-085E5049CC6F}"/>
                </a:ext>
              </a:extLst>
            </p:cNvPr>
            <p:cNvSpPr/>
            <p:nvPr/>
          </p:nvSpPr>
          <p:spPr>
            <a:xfrm>
              <a:off x="1690531" y="4127541"/>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1" name="フリーフォーム: 図形 40">
              <a:extLst>
                <a:ext uri="{FF2B5EF4-FFF2-40B4-BE49-F238E27FC236}">
                  <a16:creationId xmlns:a16="http://schemas.microsoft.com/office/drawing/2014/main" id="{3B34EA54-EA6D-28F3-010D-F64479991F3F}"/>
                </a:ext>
              </a:extLst>
            </p:cNvPr>
            <p:cNvSpPr/>
            <p:nvPr/>
          </p:nvSpPr>
          <p:spPr>
            <a:xfrm>
              <a:off x="2038434" y="4540735"/>
              <a:ext cx="1585314"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42" name="正方形/長方形 41">
              <a:extLst>
                <a:ext uri="{FF2B5EF4-FFF2-40B4-BE49-F238E27FC236}">
                  <a16:creationId xmlns:a16="http://schemas.microsoft.com/office/drawing/2014/main" id="{64FBCB99-7844-1C01-354B-585A1C2E39B2}"/>
                </a:ext>
              </a:extLst>
            </p:cNvPr>
            <p:cNvSpPr/>
            <p:nvPr/>
          </p:nvSpPr>
          <p:spPr>
            <a:xfrm>
              <a:off x="1285212" y="4402926"/>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フリーフォーム: 図形 42">
              <a:extLst>
                <a:ext uri="{FF2B5EF4-FFF2-40B4-BE49-F238E27FC236}">
                  <a16:creationId xmlns:a16="http://schemas.microsoft.com/office/drawing/2014/main" id="{A243F04A-501A-ADBC-1657-B7FED4289FE1}"/>
                </a:ext>
              </a:extLst>
            </p:cNvPr>
            <p:cNvSpPr/>
            <p:nvPr/>
          </p:nvSpPr>
          <p:spPr>
            <a:xfrm>
              <a:off x="1455561" y="4765579"/>
              <a:ext cx="1752574" cy="359694"/>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4" name="正方形/長方形 43">
              <a:extLst>
                <a:ext uri="{FF2B5EF4-FFF2-40B4-BE49-F238E27FC236}">
                  <a16:creationId xmlns:a16="http://schemas.microsoft.com/office/drawing/2014/main" id="{15A8F08B-35F9-8663-A0C6-3072DB0AF4A8}"/>
                </a:ext>
              </a:extLst>
            </p:cNvPr>
            <p:cNvSpPr/>
            <p:nvPr/>
          </p:nvSpPr>
          <p:spPr>
            <a:xfrm>
              <a:off x="3678216" y="2791248"/>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5" name="フリーフォーム: 図形 44">
              <a:extLst>
                <a:ext uri="{FF2B5EF4-FFF2-40B4-BE49-F238E27FC236}">
                  <a16:creationId xmlns:a16="http://schemas.microsoft.com/office/drawing/2014/main" id="{690FF0B3-5A59-BC6D-A494-D77AE235B2DA}"/>
                </a:ext>
              </a:extLst>
            </p:cNvPr>
            <p:cNvSpPr/>
            <p:nvPr/>
          </p:nvSpPr>
          <p:spPr>
            <a:xfrm>
              <a:off x="4731890" y="3338372"/>
              <a:ext cx="760739" cy="16154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6" name="正方形/長方形 45">
              <a:extLst>
                <a:ext uri="{FF2B5EF4-FFF2-40B4-BE49-F238E27FC236}">
                  <a16:creationId xmlns:a16="http://schemas.microsoft.com/office/drawing/2014/main" id="{25505DAA-F896-1AA6-CD5A-85DB148537B1}"/>
                </a:ext>
              </a:extLst>
            </p:cNvPr>
            <p:cNvSpPr/>
            <p:nvPr/>
          </p:nvSpPr>
          <p:spPr>
            <a:xfrm>
              <a:off x="3275014" y="3066633"/>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7" name="フリーフォーム: 図形 46">
              <a:extLst>
                <a:ext uri="{FF2B5EF4-FFF2-40B4-BE49-F238E27FC236}">
                  <a16:creationId xmlns:a16="http://schemas.microsoft.com/office/drawing/2014/main" id="{6F118A4C-098A-8625-BC57-31184489FA44}"/>
                </a:ext>
              </a:extLst>
            </p:cNvPr>
            <p:cNvSpPr/>
            <p:nvPr/>
          </p:nvSpPr>
          <p:spPr>
            <a:xfrm>
              <a:off x="4124408" y="3584586"/>
              <a:ext cx="950383" cy="22286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cxnSp>
          <p:nvCxnSpPr>
            <p:cNvPr id="48" name="直線コネクタ 47">
              <a:extLst>
                <a:ext uri="{FF2B5EF4-FFF2-40B4-BE49-F238E27FC236}">
                  <a16:creationId xmlns:a16="http://schemas.microsoft.com/office/drawing/2014/main" id="{48B84A29-400A-EF11-4637-E4DE358C4481}"/>
                </a:ext>
              </a:extLst>
            </p:cNvPr>
            <p:cNvCxnSpPr>
              <a:cxnSpLocks/>
              <a:endCxn id="47" idx="3"/>
            </p:cNvCxnSpPr>
            <p:nvPr/>
          </p:nvCxnSpPr>
          <p:spPr>
            <a:xfrm flipV="1">
              <a:off x="3622917" y="3807455"/>
              <a:ext cx="1451874" cy="102271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E7CCDAD-1FC1-6B98-C078-AD74334CC10C}"/>
                </a:ext>
              </a:extLst>
            </p:cNvPr>
            <p:cNvCxnSpPr/>
            <p:nvPr/>
          </p:nvCxnSpPr>
          <p:spPr>
            <a:xfrm flipV="1">
              <a:off x="1690531" y="3066633"/>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668DA6C-7539-43CF-7612-D20C94A2CD59}"/>
                </a:ext>
              </a:extLst>
            </p:cNvPr>
            <p:cNvCxnSpPr/>
            <p:nvPr/>
          </p:nvCxnSpPr>
          <p:spPr>
            <a:xfrm flipV="1">
              <a:off x="3766380" y="3078822"/>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2A49A4-E6B9-BE67-CFC4-BF8648A81556}"/>
                </a:ext>
              </a:extLst>
            </p:cNvPr>
            <p:cNvCxnSpPr/>
            <p:nvPr/>
          </p:nvCxnSpPr>
          <p:spPr>
            <a:xfrm flipV="1">
              <a:off x="3783804" y="4277306"/>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3280EFB-A9AE-1799-0410-3AF2D143A7BA}"/>
                </a:ext>
              </a:extLst>
            </p:cNvPr>
            <p:cNvCxnSpPr/>
            <p:nvPr/>
          </p:nvCxnSpPr>
          <p:spPr>
            <a:xfrm flipV="1">
              <a:off x="1703680" y="4265350"/>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6C6E4A-2740-31E8-B753-A0764DD19067}"/>
                </a:ext>
              </a:extLst>
            </p:cNvPr>
            <p:cNvSpPr txBox="1"/>
            <p:nvPr/>
          </p:nvSpPr>
          <p:spPr>
            <a:xfrm>
              <a:off x="580715" y="4125927"/>
              <a:ext cx="1031994" cy="349499"/>
            </a:xfrm>
            <a:prstGeom prst="rect">
              <a:avLst/>
            </a:prstGeom>
            <a:noFill/>
          </p:spPr>
          <p:txBody>
            <a:bodyPr wrap="none" rtlCol="0">
              <a:spAutoFit/>
            </a:bodyPr>
            <a:lstStyle/>
            <a:p>
              <a:r>
                <a:rPr kumimoji="1" lang="en-US" altLang="ja-JP" sz="900" dirty="0"/>
                <a:t>XY</a:t>
              </a:r>
              <a:r>
                <a:rPr kumimoji="1" lang="ja-JP" altLang="en-US" sz="900" dirty="0"/>
                <a:t>駆動面</a:t>
              </a:r>
            </a:p>
          </p:txBody>
        </p:sp>
        <p:sp>
          <p:nvSpPr>
            <p:cNvPr id="54" name="テキスト ボックス 53">
              <a:extLst>
                <a:ext uri="{FF2B5EF4-FFF2-40B4-BE49-F238E27FC236}">
                  <a16:creationId xmlns:a16="http://schemas.microsoft.com/office/drawing/2014/main" id="{EADF23F9-ADFB-46FA-FDDA-AC5B708207E9}"/>
                </a:ext>
              </a:extLst>
            </p:cNvPr>
            <p:cNvSpPr txBox="1"/>
            <p:nvPr/>
          </p:nvSpPr>
          <p:spPr>
            <a:xfrm>
              <a:off x="768464" y="3798516"/>
              <a:ext cx="1206744" cy="349499"/>
            </a:xfrm>
            <a:prstGeom prst="rect">
              <a:avLst/>
            </a:prstGeom>
            <a:noFill/>
          </p:spPr>
          <p:txBody>
            <a:bodyPr wrap="none" rtlCol="0">
              <a:spAutoFit/>
            </a:bodyPr>
            <a:lstStyle/>
            <a:p>
              <a:r>
                <a:rPr kumimoji="1" lang="en-US" altLang="ja-JP" sz="900" dirty="0"/>
                <a:t>XY</a:t>
              </a:r>
              <a:r>
                <a:rPr kumimoji="1" lang="ja-JP" altLang="en-US" sz="900" dirty="0"/>
                <a:t>ワーク面</a:t>
              </a:r>
            </a:p>
          </p:txBody>
        </p:sp>
        <p:sp>
          <p:nvSpPr>
            <p:cNvPr id="55" name="テキスト ボックス 54">
              <a:extLst>
                <a:ext uri="{FF2B5EF4-FFF2-40B4-BE49-F238E27FC236}">
                  <a16:creationId xmlns:a16="http://schemas.microsoft.com/office/drawing/2014/main" id="{ACA47A96-B777-7671-E42D-E4DEEAAC41E1}"/>
                </a:ext>
              </a:extLst>
            </p:cNvPr>
            <p:cNvSpPr txBox="1"/>
            <p:nvPr/>
          </p:nvSpPr>
          <p:spPr>
            <a:xfrm>
              <a:off x="2279214" y="2787251"/>
              <a:ext cx="1221306" cy="349499"/>
            </a:xfrm>
            <a:prstGeom prst="rect">
              <a:avLst/>
            </a:prstGeom>
            <a:noFill/>
          </p:spPr>
          <p:txBody>
            <a:bodyPr wrap="none" rtlCol="0">
              <a:spAutoFit/>
            </a:bodyPr>
            <a:lstStyle/>
            <a:p>
              <a:r>
                <a:rPr lang="en-US" altLang="ja-JP" sz="900" dirty="0"/>
                <a:t>UV</a:t>
              </a:r>
              <a:r>
                <a:rPr lang="ja-JP" altLang="en-US" sz="900" dirty="0"/>
                <a:t>ワーク</a:t>
              </a:r>
              <a:r>
                <a:rPr kumimoji="1" lang="ja-JP" altLang="en-US" sz="900" dirty="0"/>
                <a:t>面</a:t>
              </a:r>
            </a:p>
          </p:txBody>
        </p:sp>
        <p:sp>
          <p:nvSpPr>
            <p:cNvPr id="56" name="テキスト ボックス 55">
              <a:extLst>
                <a:ext uri="{FF2B5EF4-FFF2-40B4-BE49-F238E27FC236}">
                  <a16:creationId xmlns:a16="http://schemas.microsoft.com/office/drawing/2014/main" id="{714EB359-6582-5418-C7E0-1393D688B775}"/>
                </a:ext>
              </a:extLst>
            </p:cNvPr>
            <p:cNvSpPr txBox="1"/>
            <p:nvPr/>
          </p:nvSpPr>
          <p:spPr>
            <a:xfrm>
              <a:off x="3234867" y="2480576"/>
              <a:ext cx="1046557" cy="349499"/>
            </a:xfrm>
            <a:prstGeom prst="rect">
              <a:avLst/>
            </a:prstGeom>
            <a:noFill/>
          </p:spPr>
          <p:txBody>
            <a:bodyPr wrap="none" rtlCol="0">
              <a:spAutoFit/>
            </a:bodyPr>
            <a:lstStyle/>
            <a:p>
              <a:r>
                <a:rPr kumimoji="1" lang="en-US" altLang="ja-JP" sz="900" dirty="0"/>
                <a:t>UV</a:t>
              </a:r>
              <a:r>
                <a:rPr kumimoji="1" lang="ja-JP" altLang="en-US" sz="900" dirty="0"/>
                <a:t>駆動面</a:t>
              </a:r>
            </a:p>
          </p:txBody>
        </p:sp>
        <p:sp>
          <p:nvSpPr>
            <p:cNvPr id="57" name="テキスト ボックス 56">
              <a:extLst>
                <a:ext uri="{FF2B5EF4-FFF2-40B4-BE49-F238E27FC236}">
                  <a16:creationId xmlns:a16="http://schemas.microsoft.com/office/drawing/2014/main" id="{F780531A-D552-05C6-18DD-282B02BEDF50}"/>
                </a:ext>
              </a:extLst>
            </p:cNvPr>
            <p:cNvSpPr txBox="1"/>
            <p:nvPr/>
          </p:nvSpPr>
          <p:spPr>
            <a:xfrm>
              <a:off x="4266348" y="5343110"/>
              <a:ext cx="1187344" cy="349499"/>
            </a:xfrm>
            <a:prstGeom prst="rect">
              <a:avLst/>
            </a:prstGeom>
            <a:noFill/>
          </p:spPr>
          <p:txBody>
            <a:bodyPr wrap="square" rtlCol="0">
              <a:spAutoFit/>
            </a:bodyPr>
            <a:lstStyle/>
            <a:p>
              <a:r>
                <a:rPr kumimoji="1" lang="ja-JP" altLang="en-US" sz="900" dirty="0"/>
                <a:t>長さ</a:t>
              </a:r>
              <a:r>
                <a:rPr kumimoji="1" lang="en-US" altLang="ja-JP" sz="900" dirty="0"/>
                <a:t>L0</a:t>
              </a:r>
              <a:endParaRPr kumimoji="1" lang="ja-JP" altLang="en-US" sz="900" dirty="0"/>
            </a:p>
          </p:txBody>
        </p:sp>
        <p:cxnSp>
          <p:nvCxnSpPr>
            <p:cNvPr id="58" name="直線矢印コネクタ 57">
              <a:extLst>
                <a:ext uri="{FF2B5EF4-FFF2-40B4-BE49-F238E27FC236}">
                  <a16:creationId xmlns:a16="http://schemas.microsoft.com/office/drawing/2014/main" id="{08F3EFC0-5F46-9E9E-AF33-1C05D440C7B3}"/>
                </a:ext>
              </a:extLst>
            </p:cNvPr>
            <p:cNvCxnSpPr>
              <a:cxnSpLocks/>
              <a:stCxn id="57" idx="1"/>
            </p:cNvCxnSpPr>
            <p:nvPr/>
          </p:nvCxnSpPr>
          <p:spPr>
            <a:xfrm flipH="1" flipV="1">
              <a:off x="3200553" y="5020153"/>
              <a:ext cx="1065795" cy="497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77881BB-2EAC-F5D6-46CF-8B34AC5AEB05}"/>
                </a:ext>
              </a:extLst>
            </p:cNvPr>
            <p:cNvSpPr txBox="1"/>
            <p:nvPr/>
          </p:nvSpPr>
          <p:spPr>
            <a:xfrm>
              <a:off x="4621055" y="5070192"/>
              <a:ext cx="1187344" cy="349499"/>
            </a:xfrm>
            <a:prstGeom prst="rect">
              <a:avLst/>
            </a:prstGeom>
            <a:noFill/>
          </p:spPr>
          <p:txBody>
            <a:bodyPr wrap="square" rtlCol="0">
              <a:spAutoFit/>
            </a:bodyPr>
            <a:lstStyle/>
            <a:p>
              <a:r>
                <a:rPr kumimoji="1" lang="ja-JP" altLang="en-US" sz="900" dirty="0"/>
                <a:t>長さ</a:t>
              </a:r>
              <a:r>
                <a:rPr kumimoji="1" lang="en-US" altLang="ja-JP" sz="900" dirty="0"/>
                <a:t>L1</a:t>
              </a:r>
              <a:endParaRPr kumimoji="1" lang="ja-JP" altLang="en-US" sz="900" dirty="0"/>
            </a:p>
          </p:txBody>
        </p:sp>
        <p:cxnSp>
          <p:nvCxnSpPr>
            <p:cNvPr id="60" name="直線矢印コネクタ 59">
              <a:extLst>
                <a:ext uri="{FF2B5EF4-FFF2-40B4-BE49-F238E27FC236}">
                  <a16:creationId xmlns:a16="http://schemas.microsoft.com/office/drawing/2014/main" id="{424E7808-ED71-FFD8-3BC4-B997D4337DCF}"/>
                </a:ext>
              </a:extLst>
            </p:cNvPr>
            <p:cNvCxnSpPr>
              <a:cxnSpLocks/>
            </p:cNvCxnSpPr>
            <p:nvPr/>
          </p:nvCxnSpPr>
          <p:spPr>
            <a:xfrm flipH="1" flipV="1">
              <a:off x="3558875" y="4714899"/>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71CCE3AB-06C0-1515-E999-D94D6EB9273F}"/>
                </a:ext>
              </a:extLst>
            </p:cNvPr>
            <p:cNvCxnSpPr>
              <a:cxnSpLocks/>
            </p:cNvCxnSpPr>
            <p:nvPr/>
          </p:nvCxnSpPr>
          <p:spPr>
            <a:xfrm flipH="1" flipV="1">
              <a:off x="5056401" y="3700387"/>
              <a:ext cx="751999" cy="397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C31F4320-A479-0CE5-3800-0A1BE6AF3200}"/>
                </a:ext>
              </a:extLst>
            </p:cNvPr>
            <p:cNvSpPr txBox="1"/>
            <p:nvPr/>
          </p:nvSpPr>
          <p:spPr>
            <a:xfrm>
              <a:off x="5664685" y="4095391"/>
              <a:ext cx="1187344" cy="349499"/>
            </a:xfrm>
            <a:prstGeom prst="rect">
              <a:avLst/>
            </a:prstGeom>
            <a:noFill/>
          </p:spPr>
          <p:txBody>
            <a:bodyPr wrap="square" rtlCol="0">
              <a:spAutoFit/>
            </a:bodyPr>
            <a:lstStyle/>
            <a:p>
              <a:r>
                <a:rPr kumimoji="1" lang="ja-JP" altLang="en-US" sz="900" dirty="0"/>
                <a:t>長さ</a:t>
              </a:r>
              <a:r>
                <a:rPr kumimoji="1" lang="en-US" altLang="ja-JP" sz="900" dirty="0"/>
                <a:t>L2</a:t>
              </a:r>
              <a:endParaRPr kumimoji="1" lang="ja-JP" altLang="en-US" sz="900" dirty="0"/>
            </a:p>
          </p:txBody>
        </p:sp>
        <p:cxnSp>
          <p:nvCxnSpPr>
            <p:cNvPr id="63" name="直線矢印コネクタ 62">
              <a:extLst>
                <a:ext uri="{FF2B5EF4-FFF2-40B4-BE49-F238E27FC236}">
                  <a16:creationId xmlns:a16="http://schemas.microsoft.com/office/drawing/2014/main" id="{43591598-BD30-BB03-3AE4-4E9A96A7335B}"/>
                </a:ext>
              </a:extLst>
            </p:cNvPr>
            <p:cNvCxnSpPr>
              <a:cxnSpLocks/>
            </p:cNvCxnSpPr>
            <p:nvPr/>
          </p:nvCxnSpPr>
          <p:spPr>
            <a:xfrm flipH="1" flipV="1">
              <a:off x="5450788" y="3410411"/>
              <a:ext cx="723903" cy="329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603AD55-5046-8861-F1F7-7562C9F50A00}"/>
                </a:ext>
              </a:extLst>
            </p:cNvPr>
            <p:cNvSpPr txBox="1"/>
            <p:nvPr/>
          </p:nvSpPr>
          <p:spPr>
            <a:xfrm>
              <a:off x="6114390" y="3597129"/>
              <a:ext cx="1187344" cy="349499"/>
            </a:xfrm>
            <a:prstGeom prst="rect">
              <a:avLst/>
            </a:prstGeom>
            <a:noFill/>
          </p:spPr>
          <p:txBody>
            <a:bodyPr wrap="square" rtlCol="0">
              <a:spAutoFit/>
            </a:bodyPr>
            <a:lstStyle/>
            <a:p>
              <a:r>
                <a:rPr kumimoji="1" lang="ja-JP" altLang="en-US" sz="900" dirty="0"/>
                <a:t>長さ</a:t>
              </a:r>
              <a:r>
                <a:rPr kumimoji="1" lang="en-US" altLang="ja-JP" sz="900" dirty="0"/>
                <a:t>L3</a:t>
              </a:r>
              <a:endParaRPr kumimoji="1" lang="ja-JP" altLang="en-US" sz="900" dirty="0"/>
            </a:p>
          </p:txBody>
        </p:sp>
        <p:cxnSp>
          <p:nvCxnSpPr>
            <p:cNvPr id="65" name="直線矢印コネクタ 64">
              <a:extLst>
                <a:ext uri="{FF2B5EF4-FFF2-40B4-BE49-F238E27FC236}">
                  <a16:creationId xmlns:a16="http://schemas.microsoft.com/office/drawing/2014/main" id="{39F48991-8E2E-9C07-7A72-B0DB904A8F71}"/>
                </a:ext>
              </a:extLst>
            </p:cNvPr>
            <p:cNvCxnSpPr>
              <a:cxnSpLocks/>
            </p:cNvCxnSpPr>
            <p:nvPr/>
          </p:nvCxnSpPr>
          <p:spPr>
            <a:xfrm flipV="1">
              <a:off x="5711732" y="5085047"/>
              <a:ext cx="486868" cy="488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8AE23414-D26D-3B8C-E5A8-57A0B84E538F}"/>
                </a:ext>
              </a:extLst>
            </p:cNvPr>
            <p:cNvCxnSpPr>
              <a:cxnSpLocks/>
            </p:cNvCxnSpPr>
            <p:nvPr/>
          </p:nvCxnSpPr>
          <p:spPr>
            <a:xfrm flipV="1">
              <a:off x="5711732" y="4981207"/>
              <a:ext cx="0" cy="589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C95B6EE-805C-3616-1FE2-6E35833363A8}"/>
                </a:ext>
              </a:extLst>
            </p:cNvPr>
            <p:cNvCxnSpPr>
              <a:cxnSpLocks/>
            </p:cNvCxnSpPr>
            <p:nvPr/>
          </p:nvCxnSpPr>
          <p:spPr>
            <a:xfrm>
              <a:off x="5711732" y="5570406"/>
              <a:ext cx="6714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3BB479AC-B9D5-9CF7-BE0E-7B6C3483137B}"/>
                </a:ext>
              </a:extLst>
            </p:cNvPr>
            <p:cNvSpPr txBox="1"/>
            <p:nvPr/>
          </p:nvSpPr>
          <p:spPr>
            <a:xfrm>
              <a:off x="6407694" y="5442637"/>
              <a:ext cx="619390" cy="349499"/>
            </a:xfrm>
            <a:prstGeom prst="rect">
              <a:avLst/>
            </a:prstGeom>
            <a:noFill/>
          </p:spPr>
          <p:txBody>
            <a:bodyPr wrap="none" rtlCol="0">
              <a:spAutoFit/>
            </a:bodyPr>
            <a:lstStyle/>
            <a:p>
              <a:r>
                <a:rPr kumimoji="1" lang="en-US" altLang="ja-JP" sz="900" dirty="0"/>
                <a:t>X, U</a:t>
              </a:r>
              <a:endParaRPr kumimoji="1" lang="ja-JP" altLang="en-US" sz="900" dirty="0"/>
            </a:p>
          </p:txBody>
        </p:sp>
        <p:sp>
          <p:nvSpPr>
            <p:cNvPr id="69" name="テキスト ボックス 68">
              <a:extLst>
                <a:ext uri="{FF2B5EF4-FFF2-40B4-BE49-F238E27FC236}">
                  <a16:creationId xmlns:a16="http://schemas.microsoft.com/office/drawing/2014/main" id="{015CC958-9B22-3A7F-508C-716EA210568A}"/>
                </a:ext>
              </a:extLst>
            </p:cNvPr>
            <p:cNvSpPr txBox="1"/>
            <p:nvPr/>
          </p:nvSpPr>
          <p:spPr>
            <a:xfrm>
              <a:off x="5398167" y="4771535"/>
              <a:ext cx="604828" cy="349499"/>
            </a:xfrm>
            <a:prstGeom prst="rect">
              <a:avLst/>
            </a:prstGeom>
            <a:noFill/>
          </p:spPr>
          <p:txBody>
            <a:bodyPr wrap="none" rtlCol="0">
              <a:spAutoFit/>
            </a:bodyPr>
            <a:lstStyle/>
            <a:p>
              <a:r>
                <a:rPr kumimoji="1" lang="en-US" altLang="ja-JP" sz="900" dirty="0"/>
                <a:t>Y, V</a:t>
              </a:r>
              <a:endParaRPr kumimoji="1" lang="ja-JP" altLang="en-US" sz="900" dirty="0"/>
            </a:p>
          </p:txBody>
        </p:sp>
        <p:sp>
          <p:nvSpPr>
            <p:cNvPr id="70" name="テキスト ボックス 69">
              <a:extLst>
                <a:ext uri="{FF2B5EF4-FFF2-40B4-BE49-F238E27FC236}">
                  <a16:creationId xmlns:a16="http://schemas.microsoft.com/office/drawing/2014/main" id="{06E7FAC2-4298-C47C-F617-A408F1A90E16}"/>
                </a:ext>
              </a:extLst>
            </p:cNvPr>
            <p:cNvSpPr txBox="1"/>
            <p:nvPr/>
          </p:nvSpPr>
          <p:spPr>
            <a:xfrm>
              <a:off x="6134911" y="4899359"/>
              <a:ext cx="386391" cy="349499"/>
            </a:xfrm>
            <a:prstGeom prst="rect">
              <a:avLst/>
            </a:prstGeom>
            <a:noFill/>
          </p:spPr>
          <p:txBody>
            <a:bodyPr wrap="none" rtlCol="0">
              <a:spAutoFit/>
            </a:bodyPr>
            <a:lstStyle/>
            <a:p>
              <a:r>
                <a:rPr lang="en-US" altLang="ja-JP" sz="900" dirty="0"/>
                <a:t>Z</a:t>
              </a:r>
              <a:endParaRPr kumimoji="1" lang="ja-JP" altLang="en-US" sz="900" dirty="0"/>
            </a:p>
          </p:txBody>
        </p:sp>
      </p:grpSp>
      <p:cxnSp>
        <p:nvCxnSpPr>
          <p:cNvPr id="71" name="直線コネクタ 70">
            <a:extLst>
              <a:ext uri="{FF2B5EF4-FFF2-40B4-BE49-F238E27FC236}">
                <a16:creationId xmlns:a16="http://schemas.microsoft.com/office/drawing/2014/main" id="{2DA988EB-953F-F935-A999-84C2C479FD2C}"/>
              </a:ext>
            </a:extLst>
          </p:cNvPr>
          <p:cNvCxnSpPr>
            <a:cxnSpLocks/>
            <a:stCxn id="43" idx="3"/>
          </p:cNvCxnSpPr>
          <p:nvPr/>
        </p:nvCxnSpPr>
        <p:spPr>
          <a:xfrm flipV="1">
            <a:off x="3392317" y="1962734"/>
            <a:ext cx="1539635" cy="1085485"/>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623FEAF-DFB7-91EC-3180-CCE74F7C3270}"/>
              </a:ext>
            </a:extLst>
          </p:cNvPr>
          <p:cNvCxnSpPr>
            <a:cxnSpLocks/>
          </p:cNvCxnSpPr>
          <p:nvPr/>
        </p:nvCxnSpPr>
        <p:spPr>
          <a:xfrm flipV="1">
            <a:off x="2230267" y="1980197"/>
            <a:ext cx="2136535" cy="1034219"/>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78" name="吹き出し: 角を丸めた四角形 77">
            <a:extLst>
              <a:ext uri="{FF2B5EF4-FFF2-40B4-BE49-F238E27FC236}">
                <a16:creationId xmlns:a16="http://schemas.microsoft.com/office/drawing/2014/main" id="{2546DDAE-DC58-77BC-67CB-C8DA8E6629EB}"/>
              </a:ext>
            </a:extLst>
          </p:cNvPr>
          <p:cNvSpPr/>
          <p:nvPr/>
        </p:nvSpPr>
        <p:spPr>
          <a:xfrm>
            <a:off x="5264514" y="1079670"/>
            <a:ext cx="3384186" cy="559175"/>
          </a:xfrm>
          <a:prstGeom prst="wedgeRoundRectCallout">
            <a:avLst>
              <a:gd name="adj1" fmla="val -59900"/>
              <a:gd name="adj2" fmla="val 1147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熱線は、各断面の端点を同時に通過する必要がある</a:t>
            </a:r>
            <a:endParaRPr kumimoji="1" lang="en-US" altLang="ja-JP" sz="1000" dirty="0"/>
          </a:p>
          <a:p>
            <a:pPr algn="ctr"/>
            <a:r>
              <a:rPr lang="ja-JP" altLang="en-US" sz="1000" dirty="0"/>
              <a:t>→熱線が通過する速度は、各断面の長さの逆比になる</a:t>
            </a:r>
            <a:endParaRPr kumimoji="1" lang="ja-JP" altLang="en-US" sz="1000" dirty="0"/>
          </a:p>
        </p:txBody>
      </p:sp>
    </p:spTree>
    <p:extLst>
      <p:ext uri="{BB962C8B-B14F-4D97-AF65-F5344CB8AC3E}">
        <p14:creationId xmlns:p14="http://schemas.microsoft.com/office/powerpoint/2010/main" val="331437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87ED0-BCAB-5FF3-9779-9D697E09123E}"/>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C2A92706-330A-7664-F5BA-3B37F91258E3}"/>
              </a:ext>
            </a:extLst>
          </p:cNvPr>
          <p:cNvSpPr txBox="1"/>
          <p:nvPr/>
        </p:nvSpPr>
        <p:spPr>
          <a:xfrm>
            <a:off x="298536" y="262860"/>
            <a:ext cx="11802674" cy="1200329"/>
          </a:xfrm>
          <a:prstGeom prst="rect">
            <a:avLst/>
          </a:prstGeom>
          <a:noFill/>
        </p:spPr>
        <p:txBody>
          <a:bodyPr wrap="square" rtlCol="0">
            <a:spAutoFit/>
          </a:bodyPr>
          <a:lstStyle/>
          <a:p>
            <a:r>
              <a:rPr kumimoji="1" lang="ja-JP" altLang="en-US" dirty="0"/>
              <a:t>④</a:t>
            </a:r>
            <a:r>
              <a:rPr kumimoji="1" lang="en-US" altLang="ja-JP" dirty="0"/>
              <a:t>G</a:t>
            </a:r>
            <a:r>
              <a:rPr lang="ja-JP" altLang="en-US" dirty="0"/>
              <a:t>コードでの送り速度は、最も早い座標面での移動速度に対して適用される。つまり、下図での</a:t>
            </a:r>
            <a:r>
              <a:rPr lang="en-US" altLang="ja-JP" dirty="0"/>
              <a:t>F0</a:t>
            </a:r>
            <a:r>
              <a:rPr lang="ja-JP" altLang="en-US" dirty="0"/>
              <a:t>が</a:t>
            </a:r>
            <a:r>
              <a:rPr lang="en-US" altLang="ja-JP" dirty="0"/>
              <a:t>G</a:t>
            </a:r>
            <a:r>
              <a:rPr lang="ja-JP" altLang="en-US" dirty="0"/>
              <a:t>コードで</a:t>
            </a:r>
            <a:endParaRPr lang="en-US" altLang="ja-JP" dirty="0"/>
          </a:p>
          <a:p>
            <a:r>
              <a:rPr kumimoji="1" lang="ja-JP" altLang="en-US" dirty="0"/>
              <a:t>指定した送り速度になる。カットする形状（テーパー比）によりカット速度が変動しないように、ワークの中心が</a:t>
            </a:r>
            <a:r>
              <a:rPr kumimoji="1" lang="en-US" altLang="ja-JP" dirty="0"/>
              <a:t>CAM</a:t>
            </a:r>
            <a:r>
              <a:rPr kumimoji="1" lang="ja-JP" altLang="en-US" dirty="0"/>
              <a:t>で指定した送り速度（</a:t>
            </a:r>
            <a:r>
              <a:rPr kumimoji="1" lang="en-US" altLang="ja-JP" dirty="0"/>
              <a:t>F_CAM</a:t>
            </a:r>
            <a:r>
              <a:rPr kumimoji="1" lang="ja-JP" altLang="en-US" dirty="0"/>
              <a:t>）になるようにする</a:t>
            </a:r>
            <a:endParaRPr kumimoji="1" lang="en-US" altLang="ja-JP" dirty="0"/>
          </a:p>
          <a:p>
            <a:r>
              <a:rPr lang="en-US" altLang="ja-JP" dirty="0"/>
              <a:t>G</a:t>
            </a:r>
            <a:r>
              <a:rPr lang="ja-JP" altLang="en-US" dirty="0"/>
              <a:t>コードでは前述の線長の比と</a:t>
            </a:r>
            <a:r>
              <a:rPr lang="en-US" altLang="ja-JP" dirty="0"/>
              <a:t>F_CAM</a:t>
            </a:r>
            <a:r>
              <a:rPr lang="ja-JP" altLang="en-US" dirty="0"/>
              <a:t>から</a:t>
            </a:r>
            <a:r>
              <a:rPr lang="en-US" altLang="ja-JP" dirty="0"/>
              <a:t>F0</a:t>
            </a:r>
            <a:r>
              <a:rPr lang="ja-JP" altLang="en-US" dirty="0"/>
              <a:t>を算出し、送り速度とする</a:t>
            </a:r>
            <a:endParaRPr kumimoji="1" lang="en-US" altLang="ja-JP" dirty="0"/>
          </a:p>
        </p:txBody>
      </p:sp>
      <p:grpSp>
        <p:nvGrpSpPr>
          <p:cNvPr id="33" name="グループ化 32">
            <a:extLst>
              <a:ext uri="{FF2B5EF4-FFF2-40B4-BE49-F238E27FC236}">
                <a16:creationId xmlns:a16="http://schemas.microsoft.com/office/drawing/2014/main" id="{4A0BE859-B6FF-E608-37CC-49A1497C1A42}"/>
              </a:ext>
            </a:extLst>
          </p:cNvPr>
          <p:cNvGrpSpPr/>
          <p:nvPr/>
        </p:nvGrpSpPr>
        <p:grpSpPr>
          <a:xfrm>
            <a:off x="3225148" y="1894396"/>
            <a:ext cx="6390837" cy="4294197"/>
            <a:chOff x="6780440" y="2777846"/>
            <a:chExt cx="4091076" cy="2748918"/>
          </a:xfrm>
        </p:grpSpPr>
        <p:cxnSp>
          <p:nvCxnSpPr>
            <p:cNvPr id="3" name="直線矢印コネクタ 2">
              <a:extLst>
                <a:ext uri="{FF2B5EF4-FFF2-40B4-BE49-F238E27FC236}">
                  <a16:creationId xmlns:a16="http://schemas.microsoft.com/office/drawing/2014/main" id="{9B6625E0-A96A-ABC9-AF61-75AEB4B5C4EC}"/>
                </a:ext>
              </a:extLst>
            </p:cNvPr>
            <p:cNvCxnSpPr/>
            <p:nvPr/>
          </p:nvCxnSpPr>
          <p:spPr>
            <a:xfrm flipV="1">
              <a:off x="7293496" y="51101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0DB1D1FF-023C-EDA3-D71C-B32BD96B69BE}"/>
                </a:ext>
              </a:extLst>
            </p:cNvPr>
            <p:cNvCxnSpPr>
              <a:cxnSpLocks/>
            </p:cNvCxnSpPr>
            <p:nvPr/>
          </p:nvCxnSpPr>
          <p:spPr>
            <a:xfrm flipV="1">
              <a:off x="7293496" y="30306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57C0F34-F47B-1080-3490-72D0704886F5}"/>
                </a:ext>
              </a:extLst>
            </p:cNvPr>
            <p:cNvSpPr txBox="1"/>
            <p:nvPr/>
          </p:nvSpPr>
          <p:spPr>
            <a:xfrm>
              <a:off x="10672236" y="4971680"/>
              <a:ext cx="199280" cy="216724"/>
            </a:xfrm>
            <a:prstGeom prst="rect">
              <a:avLst/>
            </a:prstGeom>
            <a:noFill/>
          </p:spPr>
          <p:txBody>
            <a:bodyPr wrap="none" rtlCol="0">
              <a:spAutoFit/>
            </a:bodyPr>
            <a:lstStyle/>
            <a:p>
              <a:r>
                <a:rPr lang="en-US" altLang="ja-JP" sz="1600" dirty="0"/>
                <a:t>Z</a:t>
              </a:r>
              <a:endParaRPr kumimoji="1" lang="ja-JP" altLang="en-US" sz="1600" dirty="0"/>
            </a:p>
          </p:txBody>
        </p:sp>
        <p:sp>
          <p:nvSpPr>
            <p:cNvPr id="6" name="テキスト ボックス 5">
              <a:extLst>
                <a:ext uri="{FF2B5EF4-FFF2-40B4-BE49-F238E27FC236}">
                  <a16:creationId xmlns:a16="http://schemas.microsoft.com/office/drawing/2014/main" id="{6C4EAD4F-181D-7924-A621-6494FE39DD43}"/>
                </a:ext>
              </a:extLst>
            </p:cNvPr>
            <p:cNvSpPr txBox="1"/>
            <p:nvPr/>
          </p:nvSpPr>
          <p:spPr>
            <a:xfrm>
              <a:off x="7004161" y="2777846"/>
              <a:ext cx="507774" cy="216724"/>
            </a:xfrm>
            <a:prstGeom prst="rect">
              <a:avLst/>
            </a:prstGeom>
            <a:noFill/>
          </p:spPr>
          <p:txBody>
            <a:bodyPr wrap="square" rtlCol="0">
              <a:spAutoFit/>
            </a:bodyPr>
            <a:lstStyle/>
            <a:p>
              <a:pPr algn="ctr"/>
              <a:r>
                <a:rPr kumimoji="1" lang="ja-JP" altLang="en-US" sz="1600" dirty="0"/>
                <a:t>速度</a:t>
              </a:r>
            </a:p>
          </p:txBody>
        </p:sp>
        <p:cxnSp>
          <p:nvCxnSpPr>
            <p:cNvPr id="7" name="直線コネクタ 6">
              <a:extLst>
                <a:ext uri="{FF2B5EF4-FFF2-40B4-BE49-F238E27FC236}">
                  <a16:creationId xmlns:a16="http://schemas.microsoft.com/office/drawing/2014/main" id="{EFBC2071-D49F-74FC-BCAF-152F993759F4}"/>
                </a:ext>
              </a:extLst>
            </p:cNvPr>
            <p:cNvCxnSpPr>
              <a:cxnSpLocks/>
            </p:cNvCxnSpPr>
            <p:nvPr/>
          </p:nvCxnSpPr>
          <p:spPr>
            <a:xfrm flipV="1">
              <a:off x="7293496" y="51101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5E31ED5-77AC-7D42-D1D6-4D359F3547EB}"/>
                </a:ext>
              </a:extLst>
            </p:cNvPr>
            <p:cNvSpPr txBox="1"/>
            <p:nvPr/>
          </p:nvSpPr>
          <p:spPr>
            <a:xfrm>
              <a:off x="6780440" y="5310039"/>
              <a:ext cx="682600" cy="216724"/>
            </a:xfrm>
            <a:prstGeom prst="rect">
              <a:avLst/>
            </a:prstGeom>
            <a:noFill/>
          </p:spPr>
          <p:txBody>
            <a:bodyPr wrap="none" rtlCol="0">
              <a:spAutoFit/>
            </a:bodyPr>
            <a:lstStyle/>
            <a:p>
              <a:r>
                <a:rPr kumimoji="1" lang="en-US" altLang="ja-JP" sz="1600" dirty="0"/>
                <a:t>XY</a:t>
              </a:r>
              <a:r>
                <a:rPr kumimoji="1" lang="ja-JP" altLang="en-US" sz="1600" dirty="0"/>
                <a:t>駆動面</a:t>
              </a:r>
            </a:p>
          </p:txBody>
        </p:sp>
        <p:cxnSp>
          <p:nvCxnSpPr>
            <p:cNvPr id="9" name="直線コネクタ 8">
              <a:extLst>
                <a:ext uri="{FF2B5EF4-FFF2-40B4-BE49-F238E27FC236}">
                  <a16:creationId xmlns:a16="http://schemas.microsoft.com/office/drawing/2014/main" id="{E9371A2E-D31E-4E6F-25CE-F218BA80BB6F}"/>
                </a:ext>
              </a:extLst>
            </p:cNvPr>
            <p:cNvCxnSpPr>
              <a:cxnSpLocks/>
            </p:cNvCxnSpPr>
            <p:nvPr/>
          </p:nvCxnSpPr>
          <p:spPr>
            <a:xfrm flipV="1">
              <a:off x="7802577"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A08003-55FA-DBA5-C8A3-BDE6DF66D0A8}"/>
                </a:ext>
              </a:extLst>
            </p:cNvPr>
            <p:cNvSpPr txBox="1"/>
            <p:nvPr/>
          </p:nvSpPr>
          <p:spPr>
            <a:xfrm>
              <a:off x="7539645" y="5310040"/>
              <a:ext cx="813948" cy="216724"/>
            </a:xfrm>
            <a:prstGeom prst="rect">
              <a:avLst/>
            </a:prstGeom>
            <a:noFill/>
          </p:spPr>
          <p:txBody>
            <a:bodyPr wrap="none" rtlCol="0">
              <a:spAutoFit/>
            </a:bodyPr>
            <a:lstStyle/>
            <a:p>
              <a:r>
                <a:rPr kumimoji="1" lang="en-US" altLang="ja-JP" sz="1600" dirty="0"/>
                <a:t>XY</a:t>
              </a:r>
              <a:r>
                <a:rPr kumimoji="1" lang="ja-JP" altLang="en-US" sz="1600" dirty="0"/>
                <a:t>ワーク面</a:t>
              </a:r>
            </a:p>
          </p:txBody>
        </p:sp>
        <p:cxnSp>
          <p:nvCxnSpPr>
            <p:cNvPr id="11" name="直線コネクタ 10">
              <a:extLst>
                <a:ext uri="{FF2B5EF4-FFF2-40B4-BE49-F238E27FC236}">
                  <a16:creationId xmlns:a16="http://schemas.microsoft.com/office/drawing/2014/main" id="{033032E6-5850-CB84-288F-E98BBFB1D131}"/>
                </a:ext>
              </a:extLst>
            </p:cNvPr>
            <p:cNvCxnSpPr>
              <a:cxnSpLocks/>
            </p:cNvCxnSpPr>
            <p:nvPr/>
          </p:nvCxnSpPr>
          <p:spPr>
            <a:xfrm flipV="1">
              <a:off x="9458092"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2B60DEA-6198-B97C-C420-268937EE2030}"/>
                </a:ext>
              </a:extLst>
            </p:cNvPr>
            <p:cNvSpPr txBox="1"/>
            <p:nvPr/>
          </p:nvSpPr>
          <p:spPr>
            <a:xfrm>
              <a:off x="8942123" y="5310038"/>
              <a:ext cx="825236" cy="216724"/>
            </a:xfrm>
            <a:prstGeom prst="rect">
              <a:avLst/>
            </a:prstGeom>
            <a:noFill/>
          </p:spPr>
          <p:txBody>
            <a:bodyPr wrap="none" rtlCol="0">
              <a:spAutoFit/>
            </a:bodyPr>
            <a:lstStyle/>
            <a:p>
              <a:r>
                <a:rPr kumimoji="1" lang="en-US" altLang="ja-JP" sz="1600" dirty="0"/>
                <a:t>UV</a:t>
              </a:r>
              <a:r>
                <a:rPr kumimoji="1" lang="ja-JP" altLang="en-US" sz="1600" dirty="0"/>
                <a:t>ワーク面</a:t>
              </a:r>
            </a:p>
          </p:txBody>
        </p:sp>
        <p:sp>
          <p:nvSpPr>
            <p:cNvPr id="13" name="テキスト ボックス 12">
              <a:extLst>
                <a:ext uri="{FF2B5EF4-FFF2-40B4-BE49-F238E27FC236}">
                  <a16:creationId xmlns:a16="http://schemas.microsoft.com/office/drawing/2014/main" id="{D283E911-CC3B-E263-B72D-7BE32BA5B56B}"/>
                </a:ext>
              </a:extLst>
            </p:cNvPr>
            <p:cNvSpPr txBox="1"/>
            <p:nvPr/>
          </p:nvSpPr>
          <p:spPr>
            <a:xfrm>
              <a:off x="9739173" y="5310039"/>
              <a:ext cx="693888" cy="216724"/>
            </a:xfrm>
            <a:prstGeom prst="rect">
              <a:avLst/>
            </a:prstGeom>
            <a:noFill/>
          </p:spPr>
          <p:txBody>
            <a:bodyPr wrap="none" rtlCol="0">
              <a:spAutoFit/>
            </a:bodyPr>
            <a:lstStyle/>
            <a:p>
              <a:r>
                <a:rPr kumimoji="1" lang="en-US" altLang="ja-JP" sz="1600" dirty="0"/>
                <a:t>UV</a:t>
              </a:r>
              <a:r>
                <a:rPr kumimoji="1" lang="ja-JP" altLang="en-US" sz="1600" dirty="0"/>
                <a:t>駆動面</a:t>
              </a:r>
            </a:p>
          </p:txBody>
        </p:sp>
        <p:cxnSp>
          <p:nvCxnSpPr>
            <p:cNvPr id="14" name="直線コネクタ 13">
              <a:extLst>
                <a:ext uri="{FF2B5EF4-FFF2-40B4-BE49-F238E27FC236}">
                  <a16:creationId xmlns:a16="http://schemas.microsoft.com/office/drawing/2014/main" id="{6DF7A216-7B99-E126-3DDD-8F1DB2799353}"/>
                </a:ext>
              </a:extLst>
            </p:cNvPr>
            <p:cNvCxnSpPr>
              <a:cxnSpLocks/>
            </p:cNvCxnSpPr>
            <p:nvPr/>
          </p:nvCxnSpPr>
          <p:spPr>
            <a:xfrm flipV="1">
              <a:off x="9986628"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EA9838C9-9334-4700-8405-9CA7982DD4B2}"/>
                </a:ext>
              </a:extLst>
            </p:cNvPr>
            <p:cNvSpPr/>
            <p:nvPr/>
          </p:nvSpPr>
          <p:spPr>
            <a:xfrm>
              <a:off x="7712577"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楕円 15">
              <a:extLst>
                <a:ext uri="{FF2B5EF4-FFF2-40B4-BE49-F238E27FC236}">
                  <a16:creationId xmlns:a16="http://schemas.microsoft.com/office/drawing/2014/main" id="{87599A95-41C4-AD7B-1CAD-DD7230FCAAF2}"/>
                </a:ext>
              </a:extLst>
            </p:cNvPr>
            <p:cNvSpPr/>
            <p:nvPr/>
          </p:nvSpPr>
          <p:spPr>
            <a:xfrm>
              <a:off x="9368092"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7" name="直線コネクタ 16">
              <a:extLst>
                <a:ext uri="{FF2B5EF4-FFF2-40B4-BE49-F238E27FC236}">
                  <a16:creationId xmlns:a16="http://schemas.microsoft.com/office/drawing/2014/main" id="{F05309C9-251E-5890-0BFB-571E8FC96345}"/>
                </a:ext>
              </a:extLst>
            </p:cNvPr>
            <p:cNvCxnSpPr>
              <a:cxnSpLocks/>
            </p:cNvCxnSpPr>
            <p:nvPr/>
          </p:nvCxnSpPr>
          <p:spPr>
            <a:xfrm flipV="1">
              <a:off x="7286625" y="3882468"/>
              <a:ext cx="2700003" cy="64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09A2F39-FAB6-12B7-3C38-8D43AF1D9D0D}"/>
                </a:ext>
              </a:extLst>
            </p:cNvPr>
            <p:cNvCxnSpPr>
              <a:cxnSpLocks/>
            </p:cNvCxnSpPr>
            <p:nvPr/>
          </p:nvCxnSpPr>
          <p:spPr>
            <a:xfrm>
              <a:off x="7293496" y="4022702"/>
              <a:ext cx="21645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2F39966-78ED-1590-9D67-BFD3947D818D}"/>
                </a:ext>
              </a:extLst>
            </p:cNvPr>
            <p:cNvCxnSpPr>
              <a:cxnSpLocks/>
            </p:cNvCxnSpPr>
            <p:nvPr/>
          </p:nvCxnSpPr>
          <p:spPr>
            <a:xfrm>
              <a:off x="7293496" y="3882468"/>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73A20A3-B844-DD3F-A6D6-8E9D4A927DCC}"/>
                </a:ext>
              </a:extLst>
            </p:cNvPr>
            <p:cNvSpPr txBox="1"/>
            <p:nvPr/>
          </p:nvSpPr>
          <p:spPr>
            <a:xfrm>
              <a:off x="6928388" y="3716377"/>
              <a:ext cx="486868" cy="216724"/>
            </a:xfrm>
            <a:prstGeom prst="rect">
              <a:avLst/>
            </a:prstGeom>
            <a:noFill/>
          </p:spPr>
          <p:txBody>
            <a:bodyPr wrap="square" rtlCol="0">
              <a:spAutoFit/>
            </a:bodyPr>
            <a:lstStyle/>
            <a:p>
              <a:r>
                <a:rPr lang="en-US" altLang="ja-JP" sz="1600" dirty="0">
                  <a:solidFill>
                    <a:srgbClr val="FF0000"/>
                  </a:solidFill>
                </a:rPr>
                <a:t>F</a:t>
              </a:r>
              <a:r>
                <a:rPr kumimoji="1" lang="en-US" altLang="ja-JP" sz="1600" dirty="0">
                  <a:solidFill>
                    <a:srgbClr val="FF0000"/>
                  </a:solidFill>
                </a:rPr>
                <a:t>0</a:t>
              </a:r>
              <a:endParaRPr kumimoji="1" lang="ja-JP" altLang="en-US" sz="1600" dirty="0">
                <a:solidFill>
                  <a:srgbClr val="FF0000"/>
                </a:solidFill>
              </a:endParaRPr>
            </a:p>
          </p:txBody>
        </p:sp>
        <p:sp>
          <p:nvSpPr>
            <p:cNvPr id="22" name="テキスト ボックス 21">
              <a:extLst>
                <a:ext uri="{FF2B5EF4-FFF2-40B4-BE49-F238E27FC236}">
                  <a16:creationId xmlns:a16="http://schemas.microsoft.com/office/drawing/2014/main" id="{64A05D09-B9DE-A1C4-53A0-EB5A7B1E3ABB}"/>
                </a:ext>
              </a:extLst>
            </p:cNvPr>
            <p:cNvSpPr txBox="1"/>
            <p:nvPr/>
          </p:nvSpPr>
          <p:spPr>
            <a:xfrm>
              <a:off x="6928388" y="3889110"/>
              <a:ext cx="486868" cy="216724"/>
            </a:xfrm>
            <a:prstGeom prst="rect">
              <a:avLst/>
            </a:prstGeom>
            <a:noFill/>
          </p:spPr>
          <p:txBody>
            <a:bodyPr wrap="square" rtlCol="0">
              <a:spAutoFit/>
            </a:bodyPr>
            <a:lstStyle/>
            <a:p>
              <a:r>
                <a:rPr lang="en-US" altLang="ja-JP" sz="1600" dirty="0"/>
                <a:t>F</a:t>
              </a:r>
              <a:r>
                <a:rPr kumimoji="1" lang="en-US" altLang="ja-JP" sz="1600" dirty="0"/>
                <a:t>1</a:t>
              </a:r>
              <a:endParaRPr kumimoji="1" lang="ja-JP" altLang="en-US" sz="1600" dirty="0"/>
            </a:p>
          </p:txBody>
        </p:sp>
        <p:sp>
          <p:nvSpPr>
            <p:cNvPr id="23" name="テキスト ボックス 22">
              <a:extLst>
                <a:ext uri="{FF2B5EF4-FFF2-40B4-BE49-F238E27FC236}">
                  <a16:creationId xmlns:a16="http://schemas.microsoft.com/office/drawing/2014/main" id="{B1D8AA52-03E6-CF5B-9ABF-1BC56401A0B3}"/>
                </a:ext>
              </a:extLst>
            </p:cNvPr>
            <p:cNvSpPr txBox="1"/>
            <p:nvPr/>
          </p:nvSpPr>
          <p:spPr>
            <a:xfrm>
              <a:off x="6928388" y="4259969"/>
              <a:ext cx="486868" cy="216724"/>
            </a:xfrm>
            <a:prstGeom prst="rect">
              <a:avLst/>
            </a:prstGeom>
            <a:noFill/>
          </p:spPr>
          <p:txBody>
            <a:bodyPr wrap="square" rtlCol="0">
              <a:spAutoFit/>
            </a:bodyPr>
            <a:lstStyle/>
            <a:p>
              <a:r>
                <a:rPr lang="en-US" altLang="ja-JP" sz="1600" dirty="0"/>
                <a:t>F</a:t>
              </a:r>
              <a:r>
                <a:rPr kumimoji="1" lang="en-US" altLang="ja-JP" sz="1600" dirty="0"/>
                <a:t>2</a:t>
              </a:r>
              <a:endParaRPr kumimoji="1" lang="ja-JP" altLang="en-US" sz="1600" dirty="0"/>
            </a:p>
          </p:txBody>
        </p:sp>
        <p:sp>
          <p:nvSpPr>
            <p:cNvPr id="24" name="テキスト ボックス 23">
              <a:extLst>
                <a:ext uri="{FF2B5EF4-FFF2-40B4-BE49-F238E27FC236}">
                  <a16:creationId xmlns:a16="http://schemas.microsoft.com/office/drawing/2014/main" id="{9482BAD0-82D2-45FE-0812-993DD7C50D46}"/>
                </a:ext>
              </a:extLst>
            </p:cNvPr>
            <p:cNvSpPr txBox="1"/>
            <p:nvPr/>
          </p:nvSpPr>
          <p:spPr>
            <a:xfrm>
              <a:off x="6928388" y="4424959"/>
              <a:ext cx="486868" cy="216724"/>
            </a:xfrm>
            <a:prstGeom prst="rect">
              <a:avLst/>
            </a:prstGeom>
            <a:noFill/>
          </p:spPr>
          <p:txBody>
            <a:bodyPr wrap="square" rtlCol="0">
              <a:spAutoFit/>
            </a:bodyPr>
            <a:lstStyle/>
            <a:p>
              <a:r>
                <a:rPr lang="en-US" altLang="ja-JP" sz="1600" dirty="0"/>
                <a:t>F</a:t>
              </a:r>
              <a:r>
                <a:rPr kumimoji="1" lang="en-US" altLang="ja-JP" sz="1600" dirty="0"/>
                <a:t>3</a:t>
              </a:r>
              <a:endParaRPr kumimoji="1" lang="ja-JP" altLang="en-US" sz="1600" dirty="0"/>
            </a:p>
          </p:txBody>
        </p:sp>
        <p:cxnSp>
          <p:nvCxnSpPr>
            <p:cNvPr id="26" name="直線コネクタ 25">
              <a:extLst>
                <a:ext uri="{FF2B5EF4-FFF2-40B4-BE49-F238E27FC236}">
                  <a16:creationId xmlns:a16="http://schemas.microsoft.com/office/drawing/2014/main" id="{9F6EF007-F656-0BA7-EAF3-02953503F65A}"/>
                </a:ext>
              </a:extLst>
            </p:cNvPr>
            <p:cNvCxnSpPr>
              <a:cxnSpLocks/>
              <a:endCxn id="15" idx="2"/>
            </p:cNvCxnSpPr>
            <p:nvPr/>
          </p:nvCxnSpPr>
          <p:spPr>
            <a:xfrm flipV="1">
              <a:off x="7311294" y="4391827"/>
              <a:ext cx="401283" cy="66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F213D5AE-8BFB-C914-51A6-75779C3A59FB}"/>
              </a:ext>
            </a:extLst>
          </p:cNvPr>
          <p:cNvCxnSpPr>
            <a:cxnSpLocks/>
          </p:cNvCxnSpPr>
          <p:nvPr/>
        </p:nvCxnSpPr>
        <p:spPr>
          <a:xfrm>
            <a:off x="4026614" y="4125993"/>
            <a:ext cx="206938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D4EA81D-C92D-9718-1BA9-57A2C7D4678E}"/>
              </a:ext>
            </a:extLst>
          </p:cNvPr>
          <p:cNvCxnSpPr>
            <a:cxnSpLocks/>
          </p:cNvCxnSpPr>
          <p:nvPr/>
        </p:nvCxnSpPr>
        <p:spPr>
          <a:xfrm flipV="1">
            <a:off x="6096000" y="4127795"/>
            <a:ext cx="0" cy="14287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31D60D15-9612-C150-7E25-7C6087728534}"/>
              </a:ext>
            </a:extLst>
          </p:cNvPr>
          <p:cNvSpPr txBox="1"/>
          <p:nvPr/>
        </p:nvSpPr>
        <p:spPr>
          <a:xfrm>
            <a:off x="3119759" y="3968899"/>
            <a:ext cx="981003" cy="338554"/>
          </a:xfrm>
          <a:prstGeom prst="rect">
            <a:avLst/>
          </a:prstGeom>
          <a:noFill/>
        </p:spPr>
        <p:txBody>
          <a:bodyPr wrap="square" rtlCol="0">
            <a:spAutoFit/>
          </a:bodyPr>
          <a:lstStyle/>
          <a:p>
            <a:r>
              <a:rPr lang="en-US" altLang="ja-JP" sz="1600" dirty="0">
                <a:solidFill>
                  <a:srgbClr val="FF0000"/>
                </a:solidFill>
              </a:rPr>
              <a:t>F_CAM</a:t>
            </a:r>
            <a:endParaRPr kumimoji="1" lang="ja-JP" altLang="en-US" sz="1600" dirty="0">
              <a:solidFill>
                <a:srgbClr val="FF0000"/>
              </a:solidFill>
            </a:endParaRPr>
          </a:p>
        </p:txBody>
      </p:sp>
      <p:sp>
        <p:nvSpPr>
          <p:cNvPr id="72" name="テキスト ボックス 71">
            <a:extLst>
              <a:ext uri="{FF2B5EF4-FFF2-40B4-BE49-F238E27FC236}">
                <a16:creationId xmlns:a16="http://schemas.microsoft.com/office/drawing/2014/main" id="{7B82A89D-7FA5-DF18-68A5-9C35776452AA}"/>
              </a:ext>
            </a:extLst>
          </p:cNvPr>
          <p:cNvSpPr txBox="1"/>
          <p:nvPr/>
        </p:nvSpPr>
        <p:spPr>
          <a:xfrm>
            <a:off x="5490163" y="5547168"/>
            <a:ext cx="1210588" cy="338554"/>
          </a:xfrm>
          <a:prstGeom prst="rect">
            <a:avLst/>
          </a:prstGeom>
          <a:noFill/>
        </p:spPr>
        <p:txBody>
          <a:bodyPr wrap="none" rtlCol="0">
            <a:spAutoFit/>
          </a:bodyPr>
          <a:lstStyle/>
          <a:p>
            <a:r>
              <a:rPr kumimoji="1" lang="ja-JP" altLang="en-US" sz="1600" dirty="0">
                <a:solidFill>
                  <a:srgbClr val="FF0000"/>
                </a:solidFill>
              </a:rPr>
              <a:t>ワーク中央</a:t>
            </a:r>
          </a:p>
        </p:txBody>
      </p:sp>
      <p:sp>
        <p:nvSpPr>
          <p:cNvPr id="73" name="矢印: 右カーブ 72">
            <a:extLst>
              <a:ext uri="{FF2B5EF4-FFF2-40B4-BE49-F238E27FC236}">
                <a16:creationId xmlns:a16="http://schemas.microsoft.com/office/drawing/2014/main" id="{51831E55-6D5A-EF16-C0CA-A1814D2322D4}"/>
              </a:ext>
            </a:extLst>
          </p:cNvPr>
          <p:cNvSpPr/>
          <p:nvPr/>
        </p:nvSpPr>
        <p:spPr>
          <a:xfrm rot="1207514" flipV="1">
            <a:off x="3010577" y="3334132"/>
            <a:ext cx="241300" cy="780681"/>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吹き出し: 角を丸めた四角形 74">
            <a:extLst>
              <a:ext uri="{FF2B5EF4-FFF2-40B4-BE49-F238E27FC236}">
                <a16:creationId xmlns:a16="http://schemas.microsoft.com/office/drawing/2014/main" id="{049A45D3-8C8D-3094-B26C-5A5C5F5B5E78}"/>
              </a:ext>
            </a:extLst>
          </p:cNvPr>
          <p:cNvSpPr/>
          <p:nvPr/>
        </p:nvSpPr>
        <p:spPr>
          <a:xfrm>
            <a:off x="968370" y="2277383"/>
            <a:ext cx="2256778" cy="699144"/>
          </a:xfrm>
          <a:prstGeom prst="wedgeRoundRectCallout">
            <a:avLst>
              <a:gd name="adj1" fmla="val 44209"/>
              <a:gd name="adj2" fmla="val 1238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ワーク中央の熱線のカット速度が</a:t>
            </a:r>
            <a:r>
              <a:rPr kumimoji="1" lang="en-US" altLang="ja-JP" sz="1000" dirty="0"/>
              <a:t>F_CAM</a:t>
            </a:r>
            <a:r>
              <a:rPr kumimoji="1" lang="ja-JP" altLang="en-US" sz="1000" dirty="0"/>
              <a:t>になるように、</a:t>
            </a:r>
            <a:r>
              <a:rPr kumimoji="1" lang="en-US" altLang="ja-JP" sz="1000" dirty="0"/>
              <a:t>F0</a:t>
            </a:r>
            <a:r>
              <a:rPr kumimoji="1" lang="ja-JP" altLang="en-US" sz="1000" dirty="0"/>
              <a:t>の速度を算出し、</a:t>
            </a:r>
            <a:r>
              <a:rPr kumimoji="1" lang="en-US" altLang="ja-JP" sz="1000" dirty="0"/>
              <a:t>G</a:t>
            </a:r>
            <a:r>
              <a:rPr kumimoji="1" lang="ja-JP" altLang="en-US" sz="1000" dirty="0"/>
              <a:t>コードに出力する</a:t>
            </a:r>
          </a:p>
        </p:txBody>
      </p:sp>
      <p:sp>
        <p:nvSpPr>
          <p:cNvPr id="76" name="楕円 75">
            <a:extLst>
              <a:ext uri="{FF2B5EF4-FFF2-40B4-BE49-F238E27FC236}">
                <a16:creationId xmlns:a16="http://schemas.microsoft.com/office/drawing/2014/main" id="{60D2C862-94D9-C8BF-FA3C-4F0B98637CEB}"/>
              </a:ext>
            </a:extLst>
          </p:cNvPr>
          <p:cNvSpPr/>
          <p:nvPr/>
        </p:nvSpPr>
        <p:spPr>
          <a:xfrm>
            <a:off x="5955408" y="3993884"/>
            <a:ext cx="281185" cy="28118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108659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B16A4-0181-6331-A4FC-C7F7CD100434}"/>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73C0BB6C-9231-C9F3-15B1-4E229AFC4E6F}"/>
              </a:ext>
            </a:extLst>
          </p:cNvPr>
          <p:cNvSpPr txBox="1"/>
          <p:nvPr/>
        </p:nvSpPr>
        <p:spPr>
          <a:xfrm>
            <a:off x="298536" y="262860"/>
            <a:ext cx="11575964" cy="923330"/>
          </a:xfrm>
          <a:prstGeom prst="rect">
            <a:avLst/>
          </a:prstGeom>
          <a:noFill/>
        </p:spPr>
        <p:txBody>
          <a:bodyPr wrap="square" rtlCol="0">
            <a:spAutoFit/>
          </a:bodyPr>
          <a:lstStyle/>
          <a:p>
            <a:r>
              <a:rPr kumimoji="1" lang="ja-JP" altLang="en-US" dirty="0"/>
              <a:t>⑤熱線によるスタイロの溶け量は、カット速度が遅いほど大きくなる。これを補正するため、座標点をカット速度に応じて外側にオフセットする。④にて、</a:t>
            </a:r>
            <a:r>
              <a:rPr kumimoji="1" lang="en-US" altLang="ja-JP" dirty="0"/>
              <a:t>XY</a:t>
            </a:r>
            <a:r>
              <a:rPr kumimoji="1" lang="ja-JP" altLang="en-US" dirty="0"/>
              <a:t>、</a:t>
            </a:r>
            <a:r>
              <a:rPr kumimoji="1" lang="en-US" altLang="ja-JP" dirty="0"/>
              <a:t>UV</a:t>
            </a:r>
            <a:r>
              <a:rPr kumimoji="1" lang="ja-JP" altLang="en-US" dirty="0"/>
              <a:t>断面でのカット速度（</a:t>
            </a:r>
            <a:r>
              <a:rPr kumimoji="1" lang="en-US" altLang="ja-JP" dirty="0"/>
              <a:t>F1</a:t>
            </a:r>
            <a:r>
              <a:rPr kumimoji="1" lang="ja-JP" altLang="en-US" dirty="0"/>
              <a:t>、</a:t>
            </a:r>
            <a:r>
              <a:rPr kumimoji="1" lang="en-US" altLang="ja-JP" dirty="0"/>
              <a:t>F2</a:t>
            </a:r>
            <a:r>
              <a:rPr kumimoji="1" lang="ja-JP" altLang="en-US" dirty="0"/>
              <a:t>）は既知である。スタイロの溶け量とカット速度の関係を実験的に取得し、</a:t>
            </a:r>
            <a:r>
              <a:rPr kumimoji="1" lang="en-US" altLang="ja-JP" dirty="0"/>
              <a:t>F1, F2</a:t>
            </a:r>
            <a:r>
              <a:rPr kumimoji="1" lang="ja-JP" altLang="en-US" dirty="0"/>
              <a:t>の分だけオフセットするように設定する。</a:t>
            </a:r>
            <a:endParaRPr kumimoji="1" lang="en-US" altLang="ja-JP" dirty="0"/>
          </a:p>
        </p:txBody>
      </p:sp>
      <p:cxnSp>
        <p:nvCxnSpPr>
          <p:cNvPr id="52" name="直線矢印コネクタ 51">
            <a:extLst>
              <a:ext uri="{FF2B5EF4-FFF2-40B4-BE49-F238E27FC236}">
                <a16:creationId xmlns:a16="http://schemas.microsoft.com/office/drawing/2014/main" id="{CEAD8353-4E53-260F-5A3B-6CEFC2715346}"/>
              </a:ext>
            </a:extLst>
          </p:cNvPr>
          <p:cNvCxnSpPr/>
          <p:nvPr/>
        </p:nvCxnSpPr>
        <p:spPr>
          <a:xfrm flipV="1">
            <a:off x="1804144" y="484675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1402F80-7D33-29CB-F564-53B8ECB8C3DC}"/>
              </a:ext>
            </a:extLst>
          </p:cNvPr>
          <p:cNvCxnSpPr>
            <a:cxnSpLocks/>
          </p:cNvCxnSpPr>
          <p:nvPr/>
        </p:nvCxnSpPr>
        <p:spPr>
          <a:xfrm flipV="1">
            <a:off x="1804144" y="276717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2E24AC1D-333F-1A0D-32A8-1355AD1D6BDF}"/>
              </a:ext>
            </a:extLst>
          </p:cNvPr>
          <p:cNvSpPr txBox="1"/>
          <p:nvPr/>
        </p:nvSpPr>
        <p:spPr>
          <a:xfrm>
            <a:off x="5182884" y="4708250"/>
            <a:ext cx="954107" cy="276999"/>
          </a:xfrm>
          <a:prstGeom prst="rect">
            <a:avLst/>
          </a:prstGeom>
          <a:noFill/>
        </p:spPr>
        <p:txBody>
          <a:bodyPr wrap="none" rtlCol="0">
            <a:spAutoFit/>
          </a:bodyPr>
          <a:lstStyle/>
          <a:p>
            <a:r>
              <a:rPr kumimoji="1" lang="ja-JP" altLang="en-US" sz="1200" dirty="0"/>
              <a:t>カット速度</a:t>
            </a:r>
          </a:p>
        </p:txBody>
      </p:sp>
      <p:sp>
        <p:nvSpPr>
          <p:cNvPr id="55" name="テキスト ボックス 54">
            <a:extLst>
              <a:ext uri="{FF2B5EF4-FFF2-40B4-BE49-F238E27FC236}">
                <a16:creationId xmlns:a16="http://schemas.microsoft.com/office/drawing/2014/main" id="{C1FB9EA0-7FE3-61A3-4F37-69A06A5489B6}"/>
              </a:ext>
            </a:extLst>
          </p:cNvPr>
          <p:cNvSpPr txBox="1"/>
          <p:nvPr/>
        </p:nvSpPr>
        <p:spPr>
          <a:xfrm>
            <a:off x="1023739" y="2445178"/>
            <a:ext cx="1694061" cy="276999"/>
          </a:xfrm>
          <a:prstGeom prst="rect">
            <a:avLst/>
          </a:prstGeom>
          <a:noFill/>
        </p:spPr>
        <p:txBody>
          <a:bodyPr wrap="square" rtlCol="0">
            <a:spAutoFit/>
          </a:bodyPr>
          <a:lstStyle/>
          <a:p>
            <a:pPr algn="ctr"/>
            <a:r>
              <a:rPr lang="ja-JP" altLang="en-US" sz="1200" dirty="0"/>
              <a:t>スタイロの溶け量</a:t>
            </a:r>
            <a:endParaRPr kumimoji="1" lang="ja-JP" altLang="en-US" sz="1200" dirty="0"/>
          </a:p>
        </p:txBody>
      </p:sp>
      <p:sp>
        <p:nvSpPr>
          <p:cNvPr id="64" name="楕円 63">
            <a:extLst>
              <a:ext uri="{FF2B5EF4-FFF2-40B4-BE49-F238E27FC236}">
                <a16:creationId xmlns:a16="http://schemas.microsoft.com/office/drawing/2014/main" id="{3CEE62E6-2F95-0D80-59FB-793DFF3CC3BA}"/>
              </a:ext>
            </a:extLst>
          </p:cNvPr>
          <p:cNvSpPr/>
          <p:nvPr/>
        </p:nvSpPr>
        <p:spPr>
          <a:xfrm>
            <a:off x="2194650" y="3393000"/>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6FBB437C-AB23-52DB-52E8-20695352369E}"/>
              </a:ext>
            </a:extLst>
          </p:cNvPr>
          <p:cNvSpPr/>
          <p:nvPr/>
        </p:nvSpPr>
        <p:spPr>
          <a:xfrm>
            <a:off x="3878740" y="40450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32B2CFCB-D5D3-DCA9-09F6-804EBFD19482}"/>
              </a:ext>
            </a:extLst>
          </p:cNvPr>
          <p:cNvCxnSpPr>
            <a:cxnSpLocks/>
          </p:cNvCxnSpPr>
          <p:nvPr/>
        </p:nvCxnSpPr>
        <p:spPr>
          <a:xfrm>
            <a:off x="1804144" y="3451888"/>
            <a:ext cx="2783096" cy="897951"/>
          </a:xfrm>
          <a:prstGeom prst="line">
            <a:avLst/>
          </a:prstGeom>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8FEC0520-4966-5B32-F293-E22DD513F05D}"/>
              </a:ext>
            </a:extLst>
          </p:cNvPr>
          <p:cNvSpPr/>
          <p:nvPr/>
        </p:nvSpPr>
        <p:spPr>
          <a:xfrm>
            <a:off x="2266650" y="38742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2A2BCA-0DFA-528C-7F73-155CA83CA3B7}"/>
              </a:ext>
            </a:extLst>
          </p:cNvPr>
          <p:cNvSpPr/>
          <p:nvPr/>
        </p:nvSpPr>
        <p:spPr>
          <a:xfrm>
            <a:off x="2514300" y="3648863"/>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7273349-A0D8-C425-F576-B04AA63ED00C}"/>
              </a:ext>
            </a:extLst>
          </p:cNvPr>
          <p:cNvSpPr/>
          <p:nvPr/>
        </p:nvSpPr>
        <p:spPr>
          <a:xfrm>
            <a:off x="2805442" y="40450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35801236-09F3-83FA-B592-FBB507A2ED8D}"/>
              </a:ext>
            </a:extLst>
          </p:cNvPr>
          <p:cNvSpPr/>
          <p:nvPr/>
        </p:nvSpPr>
        <p:spPr>
          <a:xfrm>
            <a:off x="3114710" y="38022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06475F5B-C133-CB84-C52C-B30E64A178CC}"/>
              </a:ext>
            </a:extLst>
          </p:cNvPr>
          <p:cNvSpPr/>
          <p:nvPr/>
        </p:nvSpPr>
        <p:spPr>
          <a:xfrm>
            <a:off x="3267110" y="39546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E0AEF7D8-CD55-23EF-51AA-D725AC35120D}"/>
              </a:ext>
            </a:extLst>
          </p:cNvPr>
          <p:cNvSpPr/>
          <p:nvPr/>
        </p:nvSpPr>
        <p:spPr>
          <a:xfrm>
            <a:off x="4031140" y="41974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9F08414C-418F-AB96-3F1D-B67C992770CD}"/>
              </a:ext>
            </a:extLst>
          </p:cNvPr>
          <p:cNvSpPr/>
          <p:nvPr/>
        </p:nvSpPr>
        <p:spPr>
          <a:xfrm>
            <a:off x="4183540" y="43498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08411B8-8AE2-2DC9-BE2A-E5D16BD3AF2D}"/>
              </a:ext>
            </a:extLst>
          </p:cNvPr>
          <p:cNvSpPr/>
          <p:nvPr/>
        </p:nvSpPr>
        <p:spPr>
          <a:xfrm>
            <a:off x="3637004" y="416016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44483CF9-992E-FF80-8A3B-7EBD309174F9}"/>
              </a:ext>
            </a:extLst>
          </p:cNvPr>
          <p:cNvSpPr/>
          <p:nvPr/>
        </p:nvSpPr>
        <p:spPr>
          <a:xfrm>
            <a:off x="4219540" y="4023912"/>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吹き出し: 角を丸めた四角形 90">
            <a:extLst>
              <a:ext uri="{FF2B5EF4-FFF2-40B4-BE49-F238E27FC236}">
                <a16:creationId xmlns:a16="http://schemas.microsoft.com/office/drawing/2014/main" id="{0F56FFFE-2C98-E5C1-0499-E08024A69AFE}"/>
              </a:ext>
            </a:extLst>
          </p:cNvPr>
          <p:cNvSpPr/>
          <p:nvPr/>
        </p:nvSpPr>
        <p:spPr>
          <a:xfrm>
            <a:off x="3017822" y="2799525"/>
            <a:ext cx="2640027" cy="559175"/>
          </a:xfrm>
          <a:prstGeom prst="wedgeRoundRectCallout">
            <a:avLst>
              <a:gd name="adj1" fmla="val -37839"/>
              <a:gd name="adj2" fmla="val 135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実験的に取得したスタイロの溶け量（</a:t>
            </a:r>
            <a:r>
              <a:rPr kumimoji="1" lang="en-US" altLang="ja-JP" sz="1000" dirty="0"/>
              <a:t>d)</a:t>
            </a:r>
            <a:r>
              <a:rPr kumimoji="1" lang="ja-JP" altLang="en-US" sz="1000" dirty="0"/>
              <a:t>とカット速度</a:t>
            </a:r>
            <a:r>
              <a:rPr lang="ja-JP" altLang="en-US" sz="1000" dirty="0"/>
              <a:t>（</a:t>
            </a:r>
            <a:r>
              <a:rPr lang="en-US" altLang="ja-JP" sz="1000" dirty="0"/>
              <a:t>F</a:t>
            </a:r>
            <a:r>
              <a:rPr lang="ja-JP" altLang="en-US" sz="1000" dirty="0"/>
              <a:t>）</a:t>
            </a:r>
            <a:r>
              <a:rPr kumimoji="1" lang="ja-JP" altLang="en-US" sz="1000" dirty="0"/>
              <a:t>の実験式</a:t>
            </a:r>
            <a:endParaRPr kumimoji="1" lang="en-US" altLang="ja-JP" sz="1000" dirty="0"/>
          </a:p>
          <a:p>
            <a:pPr algn="ctr"/>
            <a:r>
              <a:rPr lang="en-US" altLang="ja-JP" sz="1000" dirty="0"/>
              <a:t>d = f(F)</a:t>
            </a:r>
            <a:endParaRPr kumimoji="1" lang="en-US" altLang="ja-JP" sz="1000" dirty="0"/>
          </a:p>
        </p:txBody>
      </p:sp>
      <p:cxnSp>
        <p:nvCxnSpPr>
          <p:cNvPr id="92" name="直線コネクタ 91">
            <a:extLst>
              <a:ext uri="{FF2B5EF4-FFF2-40B4-BE49-F238E27FC236}">
                <a16:creationId xmlns:a16="http://schemas.microsoft.com/office/drawing/2014/main" id="{CEA4102E-5F3C-9136-AA7F-6A72099DE714}"/>
              </a:ext>
            </a:extLst>
          </p:cNvPr>
          <p:cNvCxnSpPr>
            <a:cxnSpLocks/>
          </p:cNvCxnSpPr>
          <p:nvPr/>
        </p:nvCxnSpPr>
        <p:spPr>
          <a:xfrm flipV="1">
            <a:off x="2645300" y="3720863"/>
            <a:ext cx="0" cy="11378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DE03682B-98EE-3C2D-A1DA-7084D149FAD2}"/>
              </a:ext>
            </a:extLst>
          </p:cNvPr>
          <p:cNvCxnSpPr>
            <a:cxnSpLocks/>
          </p:cNvCxnSpPr>
          <p:nvPr/>
        </p:nvCxnSpPr>
        <p:spPr>
          <a:xfrm flipV="1">
            <a:off x="3781950" y="4095912"/>
            <a:ext cx="0" cy="7508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3744A23-8E52-1FC3-466C-A149110FE517}"/>
              </a:ext>
            </a:extLst>
          </p:cNvPr>
          <p:cNvCxnSpPr>
            <a:cxnSpLocks/>
          </p:cNvCxnSpPr>
          <p:nvPr/>
        </p:nvCxnSpPr>
        <p:spPr>
          <a:xfrm flipH="1">
            <a:off x="1804144" y="3720863"/>
            <a:ext cx="8411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251170A4-BE6B-BFE3-93A7-EA195B69BC87}"/>
              </a:ext>
            </a:extLst>
          </p:cNvPr>
          <p:cNvCxnSpPr>
            <a:cxnSpLocks/>
          </p:cNvCxnSpPr>
          <p:nvPr/>
        </p:nvCxnSpPr>
        <p:spPr>
          <a:xfrm flipH="1">
            <a:off x="1804144" y="4091442"/>
            <a:ext cx="197780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79B05E0E-1E07-802B-81B5-7CB57F866E04}"/>
              </a:ext>
            </a:extLst>
          </p:cNvPr>
          <p:cNvSpPr txBox="1"/>
          <p:nvPr/>
        </p:nvSpPr>
        <p:spPr>
          <a:xfrm>
            <a:off x="3581172" y="4858706"/>
            <a:ext cx="760556" cy="338553"/>
          </a:xfrm>
          <a:prstGeom prst="rect">
            <a:avLst/>
          </a:prstGeom>
          <a:noFill/>
        </p:spPr>
        <p:txBody>
          <a:bodyPr wrap="square" rtlCol="0">
            <a:spAutoFit/>
          </a:bodyPr>
          <a:lstStyle/>
          <a:p>
            <a:r>
              <a:rPr lang="en-US" altLang="ja-JP" sz="1600" dirty="0"/>
              <a:t>F</a:t>
            </a:r>
            <a:r>
              <a:rPr kumimoji="1" lang="en-US" altLang="ja-JP" sz="1600" dirty="0"/>
              <a:t>1</a:t>
            </a:r>
            <a:endParaRPr kumimoji="1" lang="ja-JP" altLang="en-US" sz="1600" dirty="0"/>
          </a:p>
        </p:txBody>
      </p:sp>
      <p:sp>
        <p:nvSpPr>
          <p:cNvPr id="107" name="テキスト ボックス 106">
            <a:extLst>
              <a:ext uri="{FF2B5EF4-FFF2-40B4-BE49-F238E27FC236}">
                <a16:creationId xmlns:a16="http://schemas.microsoft.com/office/drawing/2014/main" id="{60EED5EF-D8DC-1EBD-4165-F995242F08CE}"/>
              </a:ext>
            </a:extLst>
          </p:cNvPr>
          <p:cNvSpPr txBox="1"/>
          <p:nvPr/>
        </p:nvSpPr>
        <p:spPr>
          <a:xfrm>
            <a:off x="2419027" y="4865273"/>
            <a:ext cx="760556" cy="338553"/>
          </a:xfrm>
          <a:prstGeom prst="rect">
            <a:avLst/>
          </a:prstGeom>
          <a:noFill/>
        </p:spPr>
        <p:txBody>
          <a:bodyPr wrap="square" rtlCol="0">
            <a:spAutoFit/>
          </a:bodyPr>
          <a:lstStyle/>
          <a:p>
            <a:r>
              <a:rPr lang="en-US" altLang="ja-JP" sz="1600" dirty="0"/>
              <a:t>F2</a:t>
            </a:r>
            <a:endParaRPr kumimoji="1" lang="ja-JP" altLang="en-US" sz="1600" dirty="0"/>
          </a:p>
        </p:txBody>
      </p:sp>
      <p:sp>
        <p:nvSpPr>
          <p:cNvPr id="108" name="テキスト ボックス 107">
            <a:extLst>
              <a:ext uri="{FF2B5EF4-FFF2-40B4-BE49-F238E27FC236}">
                <a16:creationId xmlns:a16="http://schemas.microsoft.com/office/drawing/2014/main" id="{78AEDCA2-D98C-9E66-AA2E-2AB03829C623}"/>
              </a:ext>
            </a:extLst>
          </p:cNvPr>
          <p:cNvSpPr txBox="1"/>
          <p:nvPr/>
        </p:nvSpPr>
        <p:spPr>
          <a:xfrm>
            <a:off x="1371694" y="3925737"/>
            <a:ext cx="760556" cy="338553"/>
          </a:xfrm>
          <a:prstGeom prst="rect">
            <a:avLst/>
          </a:prstGeom>
          <a:noFill/>
        </p:spPr>
        <p:txBody>
          <a:bodyPr wrap="square" rtlCol="0">
            <a:spAutoFit/>
          </a:bodyPr>
          <a:lstStyle/>
          <a:p>
            <a:r>
              <a:rPr lang="en-US" altLang="ja-JP" sz="1600" dirty="0">
                <a:solidFill>
                  <a:srgbClr val="FF0000"/>
                </a:solidFill>
              </a:rPr>
              <a:t>d1</a:t>
            </a:r>
            <a:endParaRPr kumimoji="1" lang="ja-JP" altLang="en-US" sz="1600" dirty="0">
              <a:solidFill>
                <a:srgbClr val="FF0000"/>
              </a:solidFill>
            </a:endParaRPr>
          </a:p>
        </p:txBody>
      </p:sp>
      <p:sp>
        <p:nvSpPr>
          <p:cNvPr id="109" name="テキスト ボックス 108">
            <a:extLst>
              <a:ext uri="{FF2B5EF4-FFF2-40B4-BE49-F238E27FC236}">
                <a16:creationId xmlns:a16="http://schemas.microsoft.com/office/drawing/2014/main" id="{10358571-A0FA-ECA7-F8F0-6C018D30216F}"/>
              </a:ext>
            </a:extLst>
          </p:cNvPr>
          <p:cNvSpPr txBox="1"/>
          <p:nvPr/>
        </p:nvSpPr>
        <p:spPr>
          <a:xfrm>
            <a:off x="1371694" y="3557310"/>
            <a:ext cx="760556" cy="338553"/>
          </a:xfrm>
          <a:prstGeom prst="rect">
            <a:avLst/>
          </a:prstGeom>
          <a:noFill/>
        </p:spPr>
        <p:txBody>
          <a:bodyPr wrap="square" rtlCol="0">
            <a:spAutoFit/>
          </a:bodyPr>
          <a:lstStyle/>
          <a:p>
            <a:r>
              <a:rPr lang="en-US" altLang="ja-JP" sz="1600" dirty="0">
                <a:solidFill>
                  <a:srgbClr val="FF0000"/>
                </a:solidFill>
              </a:rPr>
              <a:t>d2</a:t>
            </a:r>
            <a:endParaRPr kumimoji="1" lang="ja-JP" altLang="en-US" sz="1600" dirty="0">
              <a:solidFill>
                <a:srgbClr val="FF0000"/>
              </a:solidFill>
            </a:endParaRPr>
          </a:p>
        </p:txBody>
      </p:sp>
      <p:sp>
        <p:nvSpPr>
          <p:cNvPr id="112" name="正方形/長方形 111">
            <a:extLst>
              <a:ext uri="{FF2B5EF4-FFF2-40B4-BE49-F238E27FC236}">
                <a16:creationId xmlns:a16="http://schemas.microsoft.com/office/drawing/2014/main" id="{DE80E6E4-1541-77AB-BDE2-6FDBE4FDEA1E}"/>
              </a:ext>
            </a:extLst>
          </p:cNvPr>
          <p:cNvSpPr/>
          <p:nvPr/>
        </p:nvSpPr>
        <p:spPr>
          <a:xfrm>
            <a:off x="8195431" y="3887396"/>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3" name="フリーフォーム: 図形 112">
            <a:extLst>
              <a:ext uri="{FF2B5EF4-FFF2-40B4-BE49-F238E27FC236}">
                <a16:creationId xmlns:a16="http://schemas.microsoft.com/office/drawing/2014/main" id="{27CCD3C6-C6B1-017D-B840-BFA72212C22F}"/>
              </a:ext>
            </a:extLst>
          </p:cNvPr>
          <p:cNvSpPr/>
          <p:nvPr/>
        </p:nvSpPr>
        <p:spPr>
          <a:xfrm>
            <a:off x="8570153" y="4296395"/>
            <a:ext cx="1439693"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619FBE9C-321E-BAD9-169D-8D4CAD8DB141}"/>
              </a:ext>
            </a:extLst>
          </p:cNvPr>
          <p:cNvSpPr txBox="1"/>
          <p:nvPr/>
        </p:nvSpPr>
        <p:spPr>
          <a:xfrm>
            <a:off x="8888381" y="5177901"/>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sp>
        <p:nvSpPr>
          <p:cNvPr id="115" name="正方形/長方形 114">
            <a:extLst>
              <a:ext uri="{FF2B5EF4-FFF2-40B4-BE49-F238E27FC236}">
                <a16:creationId xmlns:a16="http://schemas.microsoft.com/office/drawing/2014/main" id="{20B3D62B-CEC0-247B-4BD8-1A7483DB9D66}"/>
              </a:ext>
            </a:extLst>
          </p:cNvPr>
          <p:cNvSpPr/>
          <p:nvPr/>
        </p:nvSpPr>
        <p:spPr>
          <a:xfrm>
            <a:off x="8195432" y="2122818"/>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フリーフォーム: 図形 115">
            <a:extLst>
              <a:ext uri="{FF2B5EF4-FFF2-40B4-BE49-F238E27FC236}">
                <a16:creationId xmlns:a16="http://schemas.microsoft.com/office/drawing/2014/main" id="{5456F23E-EFD2-943E-75C0-2D7553700ADF}"/>
              </a:ext>
            </a:extLst>
          </p:cNvPr>
          <p:cNvSpPr/>
          <p:nvPr/>
        </p:nvSpPr>
        <p:spPr>
          <a:xfrm>
            <a:off x="8888381" y="2623053"/>
            <a:ext cx="72587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77312223-0A17-5FB3-ECFD-3B6615A5BCFD}"/>
              </a:ext>
            </a:extLst>
          </p:cNvPr>
          <p:cNvSpPr txBox="1"/>
          <p:nvPr/>
        </p:nvSpPr>
        <p:spPr>
          <a:xfrm>
            <a:off x="8931667" y="3382346"/>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sp>
        <p:nvSpPr>
          <p:cNvPr id="118" name="矢印: 右 117">
            <a:extLst>
              <a:ext uri="{FF2B5EF4-FFF2-40B4-BE49-F238E27FC236}">
                <a16:creationId xmlns:a16="http://schemas.microsoft.com/office/drawing/2014/main" id="{F495EAF7-32BB-B5A9-61D9-8116FD255A10}"/>
              </a:ext>
            </a:extLst>
          </p:cNvPr>
          <p:cNvSpPr/>
          <p:nvPr/>
        </p:nvSpPr>
        <p:spPr>
          <a:xfrm>
            <a:off x="6773483" y="3266872"/>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図形 118">
            <a:extLst>
              <a:ext uri="{FF2B5EF4-FFF2-40B4-BE49-F238E27FC236}">
                <a16:creationId xmlns:a16="http://schemas.microsoft.com/office/drawing/2014/main" id="{040E0E1C-1E45-0FAE-3825-BA58B59FCD57}"/>
              </a:ext>
            </a:extLst>
          </p:cNvPr>
          <p:cNvSpPr/>
          <p:nvPr/>
        </p:nvSpPr>
        <p:spPr>
          <a:xfrm>
            <a:off x="8838786" y="2459088"/>
            <a:ext cx="82506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図形 120">
            <a:extLst>
              <a:ext uri="{FF2B5EF4-FFF2-40B4-BE49-F238E27FC236}">
                <a16:creationId xmlns:a16="http://schemas.microsoft.com/office/drawing/2014/main" id="{A4A7D7D0-FE07-3E22-A9A4-5FAE1561AF22}"/>
              </a:ext>
            </a:extLst>
          </p:cNvPr>
          <p:cNvSpPr/>
          <p:nvPr/>
        </p:nvSpPr>
        <p:spPr>
          <a:xfrm>
            <a:off x="8516621" y="4203262"/>
            <a:ext cx="1524918"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23" name="直線矢印コネクタ 122">
            <a:extLst>
              <a:ext uri="{FF2B5EF4-FFF2-40B4-BE49-F238E27FC236}">
                <a16:creationId xmlns:a16="http://schemas.microsoft.com/office/drawing/2014/main" id="{619B29E4-CDA0-0FE3-EF99-77DEA50F2EFA}"/>
              </a:ext>
            </a:extLst>
          </p:cNvPr>
          <p:cNvCxnSpPr>
            <a:cxnSpLocks/>
          </p:cNvCxnSpPr>
          <p:nvPr/>
        </p:nvCxnSpPr>
        <p:spPr>
          <a:xfrm flipH="1" flipV="1">
            <a:off x="8985250" y="2534034"/>
            <a:ext cx="55033" cy="159850"/>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A72F34BF-17BB-104D-C90F-0A06BA13AADC}"/>
              </a:ext>
            </a:extLst>
          </p:cNvPr>
          <p:cNvCxnSpPr>
            <a:cxnSpLocks/>
          </p:cNvCxnSpPr>
          <p:nvPr/>
        </p:nvCxnSpPr>
        <p:spPr>
          <a:xfrm flipH="1" flipV="1">
            <a:off x="9195136" y="2466202"/>
            <a:ext cx="18657" cy="153406"/>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F0AE9215-128F-004E-9ACF-AB9EE14E5A27}"/>
              </a:ext>
            </a:extLst>
          </p:cNvPr>
          <p:cNvCxnSpPr>
            <a:cxnSpLocks/>
          </p:cNvCxnSpPr>
          <p:nvPr/>
        </p:nvCxnSpPr>
        <p:spPr>
          <a:xfrm flipV="1">
            <a:off x="9372066" y="2477409"/>
            <a:ext cx="38731" cy="149651"/>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09588B0F-E4A4-6114-DC37-A7D28ADDCEEB}"/>
              </a:ext>
            </a:extLst>
          </p:cNvPr>
          <p:cNvCxnSpPr>
            <a:cxnSpLocks/>
            <a:stCxn id="116" idx="2"/>
          </p:cNvCxnSpPr>
          <p:nvPr/>
        </p:nvCxnSpPr>
        <p:spPr>
          <a:xfrm flipV="1">
            <a:off x="9539052" y="2556707"/>
            <a:ext cx="75203" cy="127170"/>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3D1B165B-0313-EADF-7D36-1BB6154D3FBF}"/>
              </a:ext>
            </a:extLst>
          </p:cNvPr>
          <p:cNvCxnSpPr>
            <a:cxnSpLocks/>
          </p:cNvCxnSpPr>
          <p:nvPr/>
        </p:nvCxnSpPr>
        <p:spPr>
          <a:xfrm flipH="1" flipV="1">
            <a:off x="8665950" y="4398664"/>
            <a:ext cx="53763" cy="9731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6E62232-6831-39A8-853B-09E8214BAF48}"/>
              </a:ext>
            </a:extLst>
          </p:cNvPr>
          <p:cNvCxnSpPr>
            <a:cxnSpLocks/>
          </p:cNvCxnSpPr>
          <p:nvPr/>
        </p:nvCxnSpPr>
        <p:spPr>
          <a:xfrm flipH="1" flipV="1">
            <a:off x="8888381" y="4315883"/>
            <a:ext cx="43286" cy="8554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5ED07482-BDF7-E70D-D840-C52070451DF2}"/>
              </a:ext>
            </a:extLst>
          </p:cNvPr>
          <p:cNvCxnSpPr>
            <a:cxnSpLocks/>
          </p:cNvCxnSpPr>
          <p:nvPr/>
        </p:nvCxnSpPr>
        <p:spPr>
          <a:xfrm flipH="1" flipV="1">
            <a:off x="9141883" y="4232168"/>
            <a:ext cx="27517" cy="83715"/>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64F310CC-8D46-EE53-595D-EBB0E48B120E}"/>
              </a:ext>
            </a:extLst>
          </p:cNvPr>
          <p:cNvCxnSpPr>
            <a:cxnSpLocks/>
          </p:cNvCxnSpPr>
          <p:nvPr/>
        </p:nvCxnSpPr>
        <p:spPr>
          <a:xfrm flipV="1">
            <a:off x="9442435" y="4212680"/>
            <a:ext cx="0" cy="7710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99715254-F53C-75D7-B4AA-A7CE8CE8DFB0}"/>
              </a:ext>
            </a:extLst>
          </p:cNvPr>
          <p:cNvCxnSpPr>
            <a:cxnSpLocks/>
          </p:cNvCxnSpPr>
          <p:nvPr/>
        </p:nvCxnSpPr>
        <p:spPr>
          <a:xfrm flipV="1">
            <a:off x="9685626" y="4272368"/>
            <a:ext cx="35439" cy="86287"/>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8ACC9547-A4D4-AF27-69AD-A89324C20D8D}"/>
              </a:ext>
            </a:extLst>
          </p:cNvPr>
          <p:cNvCxnSpPr>
            <a:cxnSpLocks/>
          </p:cNvCxnSpPr>
          <p:nvPr/>
        </p:nvCxnSpPr>
        <p:spPr>
          <a:xfrm flipV="1">
            <a:off x="9905252" y="4373576"/>
            <a:ext cx="59033" cy="65511"/>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CFF3BE09-03C5-4032-4BBC-2BBFAA9184F5}"/>
              </a:ext>
            </a:extLst>
          </p:cNvPr>
          <p:cNvSpPr txBox="1"/>
          <p:nvPr/>
        </p:nvSpPr>
        <p:spPr>
          <a:xfrm>
            <a:off x="8171111" y="4428970"/>
            <a:ext cx="760556" cy="338553"/>
          </a:xfrm>
          <a:prstGeom prst="rect">
            <a:avLst/>
          </a:prstGeom>
          <a:noFill/>
        </p:spPr>
        <p:txBody>
          <a:bodyPr wrap="square" rtlCol="0">
            <a:spAutoFit/>
          </a:bodyPr>
          <a:lstStyle/>
          <a:p>
            <a:r>
              <a:rPr lang="en-US" altLang="ja-JP" sz="1600" dirty="0">
                <a:solidFill>
                  <a:srgbClr val="FF0000"/>
                </a:solidFill>
              </a:rPr>
              <a:t>d1</a:t>
            </a:r>
            <a:endParaRPr kumimoji="1" lang="ja-JP" altLang="en-US" sz="1600" dirty="0">
              <a:solidFill>
                <a:srgbClr val="FF0000"/>
              </a:solidFill>
            </a:endParaRPr>
          </a:p>
        </p:txBody>
      </p:sp>
      <p:sp>
        <p:nvSpPr>
          <p:cNvPr id="152" name="テキスト ボックス 151">
            <a:extLst>
              <a:ext uri="{FF2B5EF4-FFF2-40B4-BE49-F238E27FC236}">
                <a16:creationId xmlns:a16="http://schemas.microsoft.com/office/drawing/2014/main" id="{9573DB2B-FE98-B8EA-6488-80A63C2D9476}"/>
              </a:ext>
            </a:extLst>
          </p:cNvPr>
          <p:cNvSpPr txBox="1"/>
          <p:nvPr/>
        </p:nvSpPr>
        <p:spPr>
          <a:xfrm>
            <a:off x="8481511" y="2549554"/>
            <a:ext cx="760556" cy="338553"/>
          </a:xfrm>
          <a:prstGeom prst="rect">
            <a:avLst/>
          </a:prstGeom>
          <a:noFill/>
        </p:spPr>
        <p:txBody>
          <a:bodyPr wrap="square" rtlCol="0">
            <a:spAutoFit/>
          </a:bodyPr>
          <a:lstStyle/>
          <a:p>
            <a:r>
              <a:rPr lang="en-US" altLang="ja-JP" sz="1600" dirty="0">
                <a:solidFill>
                  <a:srgbClr val="FF0000"/>
                </a:solidFill>
              </a:rPr>
              <a:t>d2</a:t>
            </a:r>
            <a:endParaRPr kumimoji="1" lang="ja-JP" altLang="en-US" sz="1600" dirty="0">
              <a:solidFill>
                <a:srgbClr val="FF0000"/>
              </a:solidFill>
            </a:endParaRPr>
          </a:p>
        </p:txBody>
      </p:sp>
      <p:sp>
        <p:nvSpPr>
          <p:cNvPr id="153" name="吹き出し: 角を丸めた四角形 152">
            <a:extLst>
              <a:ext uri="{FF2B5EF4-FFF2-40B4-BE49-F238E27FC236}">
                <a16:creationId xmlns:a16="http://schemas.microsoft.com/office/drawing/2014/main" id="{DF1BAD12-70C3-9844-ECC3-6F7E48E38ECE}"/>
              </a:ext>
            </a:extLst>
          </p:cNvPr>
          <p:cNvSpPr/>
          <p:nvPr/>
        </p:nvSpPr>
        <p:spPr>
          <a:xfrm>
            <a:off x="8861790" y="1344509"/>
            <a:ext cx="2093274" cy="559175"/>
          </a:xfrm>
          <a:prstGeom prst="wedgeRoundRectCallout">
            <a:avLst>
              <a:gd name="adj1" fmla="val -37839"/>
              <a:gd name="adj2" fmla="val 135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各断面でのカット速度に応じた溶け量分だけ、オフセットする</a:t>
            </a:r>
            <a:endParaRPr kumimoji="1" lang="en-US" altLang="ja-JP" sz="1000" dirty="0"/>
          </a:p>
        </p:txBody>
      </p:sp>
    </p:spTree>
    <p:extLst>
      <p:ext uri="{BB962C8B-B14F-4D97-AF65-F5344CB8AC3E}">
        <p14:creationId xmlns:p14="http://schemas.microsoft.com/office/powerpoint/2010/main" val="255614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8DDDF-36EF-7F06-3CE0-1018E29DA273}"/>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5B936F9B-F6E8-F59A-62A4-6A8270229492}"/>
              </a:ext>
            </a:extLst>
          </p:cNvPr>
          <p:cNvSpPr txBox="1"/>
          <p:nvPr/>
        </p:nvSpPr>
        <p:spPr>
          <a:xfrm>
            <a:off x="298536" y="262860"/>
            <a:ext cx="11575964" cy="646331"/>
          </a:xfrm>
          <a:prstGeom prst="rect">
            <a:avLst/>
          </a:prstGeom>
          <a:noFill/>
        </p:spPr>
        <p:txBody>
          <a:bodyPr wrap="square" rtlCol="0">
            <a:spAutoFit/>
          </a:bodyPr>
          <a:lstStyle/>
          <a:p>
            <a:r>
              <a:rPr kumimoji="1" lang="ja-JP" altLang="en-US" dirty="0"/>
              <a:t>⑥オフセットした線と線の間は、オフセットにより隙間が空く。何もしないとこの隙間を</a:t>
            </a:r>
            <a:r>
              <a:rPr kumimoji="1" lang="en-US" altLang="ja-JP" dirty="0"/>
              <a:t>NC</a:t>
            </a:r>
            <a:r>
              <a:rPr lang="ja-JP" altLang="en-US" dirty="0"/>
              <a:t>は線形補完するが、</a:t>
            </a:r>
            <a:endParaRPr lang="en-US" altLang="ja-JP" dirty="0"/>
          </a:p>
          <a:p>
            <a:r>
              <a:rPr kumimoji="1" lang="ja-JP" altLang="en-US" dirty="0"/>
              <a:t>線形補完では角が丸くなってしまう。よって、角を逃がすように、フィレット補完する。</a:t>
            </a:r>
            <a:endParaRPr kumimoji="1" lang="en-US" altLang="ja-JP" dirty="0"/>
          </a:p>
        </p:txBody>
      </p:sp>
      <p:grpSp>
        <p:nvGrpSpPr>
          <p:cNvPr id="41" name="グループ化 40">
            <a:extLst>
              <a:ext uri="{FF2B5EF4-FFF2-40B4-BE49-F238E27FC236}">
                <a16:creationId xmlns:a16="http://schemas.microsoft.com/office/drawing/2014/main" id="{5C71C1EF-A9B2-073E-8782-F8718D377A2A}"/>
              </a:ext>
            </a:extLst>
          </p:cNvPr>
          <p:cNvGrpSpPr/>
          <p:nvPr/>
        </p:nvGrpSpPr>
        <p:grpSpPr>
          <a:xfrm>
            <a:off x="508109" y="1769883"/>
            <a:ext cx="5951793" cy="3318233"/>
            <a:chOff x="1549509" y="1473900"/>
            <a:chExt cx="5951793" cy="3318233"/>
          </a:xfrm>
        </p:grpSpPr>
        <p:cxnSp>
          <p:nvCxnSpPr>
            <p:cNvPr id="3" name="直線コネクタ 2">
              <a:extLst>
                <a:ext uri="{FF2B5EF4-FFF2-40B4-BE49-F238E27FC236}">
                  <a16:creationId xmlns:a16="http://schemas.microsoft.com/office/drawing/2014/main" id="{BB415E75-64B9-FC40-6B92-349C11D83C6D}"/>
                </a:ext>
              </a:extLst>
            </p:cNvPr>
            <p:cNvCxnSpPr/>
            <p:nvPr/>
          </p:nvCxnSpPr>
          <p:spPr>
            <a:xfrm flipV="1">
              <a:off x="1761067" y="2836333"/>
              <a:ext cx="2844800" cy="127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84F364-414F-0B1E-E61D-87A4981A7A96}"/>
                </a:ext>
              </a:extLst>
            </p:cNvPr>
            <p:cNvCxnSpPr>
              <a:cxnSpLocks/>
            </p:cNvCxnSpPr>
            <p:nvPr/>
          </p:nvCxnSpPr>
          <p:spPr>
            <a:xfrm flipH="1" flipV="1">
              <a:off x="4605867" y="2836333"/>
              <a:ext cx="101600" cy="195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88A4DE9-ECB0-8414-894B-773F8AC6416D}"/>
                </a:ext>
              </a:extLst>
            </p:cNvPr>
            <p:cNvCxnSpPr>
              <a:cxnSpLocks/>
            </p:cNvCxnSpPr>
            <p:nvPr/>
          </p:nvCxnSpPr>
          <p:spPr>
            <a:xfrm flipH="1" flipV="1">
              <a:off x="5342467" y="2777066"/>
              <a:ext cx="101600" cy="195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076804C-0BC7-A4E7-7A82-EE5C32957BF9}"/>
                </a:ext>
              </a:extLst>
            </p:cNvPr>
            <p:cNvCxnSpPr/>
            <p:nvPr/>
          </p:nvCxnSpPr>
          <p:spPr>
            <a:xfrm flipV="1">
              <a:off x="1710267" y="2167466"/>
              <a:ext cx="2844800"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F2ACE80-334B-D58A-8E9F-F3721EEA7277}"/>
                </a:ext>
              </a:extLst>
            </p:cNvPr>
            <p:cNvCxnSpPr>
              <a:cxnSpLocks/>
            </p:cNvCxnSpPr>
            <p:nvPr/>
          </p:nvCxnSpPr>
          <p:spPr>
            <a:xfrm flipH="1" flipV="1">
              <a:off x="1914715" y="2286382"/>
              <a:ext cx="58538" cy="629011"/>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78363FC-D559-6E18-61B7-38E9077D5EB3}"/>
                </a:ext>
              </a:extLst>
            </p:cNvPr>
            <p:cNvCxnSpPr>
              <a:cxnSpLocks/>
            </p:cNvCxnSpPr>
            <p:nvPr/>
          </p:nvCxnSpPr>
          <p:spPr>
            <a:xfrm flipH="1" flipV="1">
              <a:off x="2936267" y="2240107"/>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35D7D59-4BD0-C98D-3303-19DC64E3A2B6}"/>
                </a:ext>
              </a:extLst>
            </p:cNvPr>
            <p:cNvCxnSpPr>
              <a:cxnSpLocks/>
            </p:cNvCxnSpPr>
            <p:nvPr/>
          </p:nvCxnSpPr>
          <p:spPr>
            <a:xfrm flipV="1">
              <a:off x="4710854" y="370828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980D43-4296-1DAC-7E8E-3A9B52127469}"/>
                </a:ext>
              </a:extLst>
            </p:cNvPr>
            <p:cNvCxnSpPr>
              <a:cxnSpLocks/>
            </p:cNvCxnSpPr>
            <p:nvPr/>
          </p:nvCxnSpPr>
          <p:spPr>
            <a:xfrm flipV="1">
              <a:off x="4761654" y="450076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E796284-407F-D23E-7AFE-BC88A1DF25D1}"/>
                </a:ext>
              </a:extLst>
            </p:cNvPr>
            <p:cNvSpPr txBox="1"/>
            <p:nvPr/>
          </p:nvSpPr>
          <p:spPr>
            <a:xfrm>
              <a:off x="1549509" y="2454073"/>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4" name="テキスト ボックス 23">
              <a:extLst>
                <a:ext uri="{FF2B5EF4-FFF2-40B4-BE49-F238E27FC236}">
                  <a16:creationId xmlns:a16="http://schemas.microsoft.com/office/drawing/2014/main" id="{DD2FB727-5666-EF76-D6EB-178CCCE52A72}"/>
                </a:ext>
              </a:extLst>
            </p:cNvPr>
            <p:cNvSpPr txBox="1"/>
            <p:nvPr/>
          </p:nvSpPr>
          <p:spPr>
            <a:xfrm>
              <a:off x="2625515" y="243161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5" name="テキスト ボックス 24">
              <a:extLst>
                <a:ext uri="{FF2B5EF4-FFF2-40B4-BE49-F238E27FC236}">
                  <a16:creationId xmlns:a16="http://schemas.microsoft.com/office/drawing/2014/main" id="{A470A0DB-B91A-8AB9-701E-1E38314819D4}"/>
                </a:ext>
              </a:extLst>
            </p:cNvPr>
            <p:cNvSpPr txBox="1"/>
            <p:nvPr/>
          </p:nvSpPr>
          <p:spPr>
            <a:xfrm>
              <a:off x="4895069" y="342900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6" name="テキスト ボックス 25">
              <a:extLst>
                <a:ext uri="{FF2B5EF4-FFF2-40B4-BE49-F238E27FC236}">
                  <a16:creationId xmlns:a16="http://schemas.microsoft.com/office/drawing/2014/main" id="{7B1EE4A0-3CFD-21DB-67FF-328A20CE17DD}"/>
                </a:ext>
              </a:extLst>
            </p:cNvPr>
            <p:cNvSpPr txBox="1"/>
            <p:nvPr/>
          </p:nvSpPr>
          <p:spPr>
            <a:xfrm>
              <a:off x="4950192" y="4181686"/>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7" name="吹き出し: 角を丸めた四角形 26">
              <a:extLst>
                <a:ext uri="{FF2B5EF4-FFF2-40B4-BE49-F238E27FC236}">
                  <a16:creationId xmlns:a16="http://schemas.microsoft.com/office/drawing/2014/main" id="{8B495F38-2D80-35B9-B2A5-5F5F4FC5B26A}"/>
                </a:ext>
              </a:extLst>
            </p:cNvPr>
            <p:cNvSpPr/>
            <p:nvPr/>
          </p:nvSpPr>
          <p:spPr>
            <a:xfrm>
              <a:off x="2167420" y="3372932"/>
              <a:ext cx="1613398" cy="318534"/>
            </a:xfrm>
            <a:prstGeom prst="wedgeRoundRectCallout">
              <a:avLst>
                <a:gd name="adj1" fmla="val -22967"/>
                <a:gd name="adj2" fmla="val -1722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元の形状（</a:t>
              </a:r>
              <a:r>
                <a:rPr kumimoji="1" lang="en-US" altLang="ja-JP" sz="1000" dirty="0"/>
                <a:t>CAD</a:t>
              </a:r>
              <a:r>
                <a:rPr kumimoji="1" lang="ja-JP" altLang="en-US" sz="1000" dirty="0"/>
                <a:t>図面）</a:t>
              </a:r>
              <a:endParaRPr kumimoji="1" lang="en-US" altLang="ja-JP" sz="1000" dirty="0"/>
            </a:p>
          </p:txBody>
        </p:sp>
        <p:sp>
          <p:nvSpPr>
            <p:cNvPr id="28" name="吹き出し: 角を丸めた四角形 27">
              <a:extLst>
                <a:ext uri="{FF2B5EF4-FFF2-40B4-BE49-F238E27FC236}">
                  <a16:creationId xmlns:a16="http://schemas.microsoft.com/office/drawing/2014/main" id="{21702CA0-BC50-89CD-97E5-4CD564EB2FCE}"/>
                </a:ext>
              </a:extLst>
            </p:cNvPr>
            <p:cNvSpPr/>
            <p:nvPr/>
          </p:nvSpPr>
          <p:spPr>
            <a:xfrm>
              <a:off x="2668574" y="1598600"/>
              <a:ext cx="2038893" cy="318534"/>
            </a:xfrm>
            <a:prstGeom prst="wedgeRoundRectCallout">
              <a:avLst>
                <a:gd name="adj1" fmla="val -27157"/>
                <a:gd name="adj2" fmla="val 1470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⑤によりオフセットした座標</a:t>
              </a:r>
              <a:endParaRPr kumimoji="1" lang="en-US" altLang="ja-JP" sz="1000" dirty="0"/>
            </a:p>
          </p:txBody>
        </p:sp>
        <p:sp>
          <p:nvSpPr>
            <p:cNvPr id="29" name="楕円 28">
              <a:extLst>
                <a:ext uri="{FF2B5EF4-FFF2-40B4-BE49-F238E27FC236}">
                  <a16:creationId xmlns:a16="http://schemas.microsoft.com/office/drawing/2014/main" id="{354DA3FD-074A-CA69-AC1B-5D9F9B2409D9}"/>
                </a:ext>
              </a:extLst>
            </p:cNvPr>
            <p:cNvSpPr/>
            <p:nvPr/>
          </p:nvSpPr>
          <p:spPr>
            <a:xfrm>
              <a:off x="4483067" y="2080547"/>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楕円 29">
              <a:extLst>
                <a:ext uri="{FF2B5EF4-FFF2-40B4-BE49-F238E27FC236}">
                  <a16:creationId xmlns:a16="http://schemas.microsoft.com/office/drawing/2014/main" id="{2950EBAF-4444-454A-6CCA-70B3E32CC5AC}"/>
                </a:ext>
              </a:extLst>
            </p:cNvPr>
            <p:cNvSpPr/>
            <p:nvPr/>
          </p:nvSpPr>
          <p:spPr>
            <a:xfrm>
              <a:off x="5276283" y="2705066"/>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1" name="楕円 30">
              <a:extLst>
                <a:ext uri="{FF2B5EF4-FFF2-40B4-BE49-F238E27FC236}">
                  <a16:creationId xmlns:a16="http://schemas.microsoft.com/office/drawing/2014/main" id="{4B1147E4-6AF8-3FFA-9616-27277E908058}"/>
                </a:ext>
              </a:extLst>
            </p:cNvPr>
            <p:cNvSpPr/>
            <p:nvPr/>
          </p:nvSpPr>
          <p:spPr>
            <a:xfrm>
              <a:off x="4519651" y="2771393"/>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32" name="直線矢印コネクタ 31">
              <a:extLst>
                <a:ext uri="{FF2B5EF4-FFF2-40B4-BE49-F238E27FC236}">
                  <a16:creationId xmlns:a16="http://schemas.microsoft.com/office/drawing/2014/main" id="{B3B64F52-736B-35CF-77DD-42F92EF2F30C}"/>
                </a:ext>
              </a:extLst>
            </p:cNvPr>
            <p:cNvCxnSpPr>
              <a:cxnSpLocks/>
            </p:cNvCxnSpPr>
            <p:nvPr/>
          </p:nvCxnSpPr>
          <p:spPr>
            <a:xfrm flipV="1">
              <a:off x="4627067" y="280444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E97B726-A84A-4B4F-C6BA-A182D96A097C}"/>
                </a:ext>
              </a:extLst>
            </p:cNvPr>
            <p:cNvCxnSpPr>
              <a:cxnSpLocks/>
            </p:cNvCxnSpPr>
            <p:nvPr/>
          </p:nvCxnSpPr>
          <p:spPr>
            <a:xfrm flipH="1" flipV="1">
              <a:off x="4541116" y="2192660"/>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8A8549-3FF6-1816-9816-FA44F097A5CF}"/>
                </a:ext>
              </a:extLst>
            </p:cNvPr>
            <p:cNvSpPr txBox="1"/>
            <p:nvPr/>
          </p:nvSpPr>
          <p:spPr>
            <a:xfrm>
              <a:off x="4283373" y="235813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35" name="テキスト ボックス 34">
              <a:extLst>
                <a:ext uri="{FF2B5EF4-FFF2-40B4-BE49-F238E27FC236}">
                  <a16:creationId xmlns:a16="http://schemas.microsoft.com/office/drawing/2014/main" id="{5263B53B-5039-F30B-4DD4-554D3B836738}"/>
                </a:ext>
              </a:extLst>
            </p:cNvPr>
            <p:cNvSpPr txBox="1"/>
            <p:nvPr/>
          </p:nvSpPr>
          <p:spPr>
            <a:xfrm>
              <a:off x="4956502" y="2978802"/>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36" name="吹き出し: 角を丸めた四角形 35">
              <a:extLst>
                <a:ext uri="{FF2B5EF4-FFF2-40B4-BE49-F238E27FC236}">
                  <a16:creationId xmlns:a16="http://schemas.microsoft.com/office/drawing/2014/main" id="{4029B8BD-8567-BC10-8D37-F54228726FC2}"/>
                </a:ext>
              </a:extLst>
            </p:cNvPr>
            <p:cNvSpPr/>
            <p:nvPr/>
          </p:nvSpPr>
          <p:spPr>
            <a:xfrm>
              <a:off x="5740349" y="4148228"/>
              <a:ext cx="1168452" cy="584637"/>
            </a:xfrm>
            <a:prstGeom prst="wedgeRoundRectCallout">
              <a:avLst>
                <a:gd name="adj1" fmla="val -73639"/>
                <a:gd name="adj2" fmla="val -261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⑤により</a:t>
              </a:r>
              <a:endParaRPr kumimoji="1" lang="en-US" altLang="ja-JP" sz="1000" dirty="0"/>
            </a:p>
            <a:p>
              <a:pPr algn="ctr"/>
              <a:r>
                <a:rPr kumimoji="1" lang="ja-JP" altLang="en-US" sz="1000" dirty="0"/>
                <a:t>オフセットした座標</a:t>
              </a:r>
              <a:endParaRPr kumimoji="1" lang="en-US" altLang="ja-JP" sz="1000" dirty="0"/>
            </a:p>
          </p:txBody>
        </p:sp>
        <p:cxnSp>
          <p:nvCxnSpPr>
            <p:cNvPr id="38" name="直線コネクタ 37">
              <a:extLst>
                <a:ext uri="{FF2B5EF4-FFF2-40B4-BE49-F238E27FC236}">
                  <a16:creationId xmlns:a16="http://schemas.microsoft.com/office/drawing/2014/main" id="{AC1F622F-A648-21FB-ED6C-B0FCBA0C6BAE}"/>
                </a:ext>
              </a:extLst>
            </p:cNvPr>
            <p:cNvCxnSpPr>
              <a:stCxn id="29" idx="6"/>
              <a:endCxn id="30" idx="6"/>
            </p:cNvCxnSpPr>
            <p:nvPr/>
          </p:nvCxnSpPr>
          <p:spPr>
            <a:xfrm>
              <a:off x="4627067" y="2152547"/>
              <a:ext cx="793216" cy="6245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吹き出し: 角を丸めた四角形 38">
              <a:extLst>
                <a:ext uri="{FF2B5EF4-FFF2-40B4-BE49-F238E27FC236}">
                  <a16:creationId xmlns:a16="http://schemas.microsoft.com/office/drawing/2014/main" id="{5A1ED45F-FCAF-8D13-7AB9-0B5E77C18241}"/>
                </a:ext>
              </a:extLst>
            </p:cNvPr>
            <p:cNvSpPr/>
            <p:nvPr/>
          </p:nvSpPr>
          <p:spPr>
            <a:xfrm>
              <a:off x="5275347" y="1473900"/>
              <a:ext cx="2225955" cy="646331"/>
            </a:xfrm>
            <a:prstGeom prst="wedgeRoundRectCallout">
              <a:avLst>
                <a:gd name="adj1" fmla="val -55339"/>
                <a:gd name="adj2" fmla="val 1138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何もしないと、</a:t>
              </a:r>
              <a:r>
                <a:rPr kumimoji="1" lang="en-US" altLang="ja-JP" sz="1000" dirty="0"/>
                <a:t>NC</a:t>
              </a:r>
              <a:r>
                <a:rPr kumimoji="1" lang="ja-JP" altLang="en-US" sz="1000" dirty="0"/>
                <a:t>は端点を線形でつなぐので、熱線はオフセット量より短い距離で角を通過する</a:t>
              </a:r>
              <a:endParaRPr kumimoji="1" lang="en-US" altLang="ja-JP" sz="1000" dirty="0"/>
            </a:p>
            <a:p>
              <a:pPr algn="ctr"/>
              <a:r>
                <a:rPr lang="ja-JP" altLang="en-US" sz="1000" dirty="0"/>
                <a:t>→角が丸まってしまう</a:t>
              </a:r>
              <a:endParaRPr kumimoji="1" lang="en-US" altLang="ja-JP" sz="1000" dirty="0"/>
            </a:p>
          </p:txBody>
        </p:sp>
        <p:sp>
          <p:nvSpPr>
            <p:cNvPr id="40" name="円弧 39">
              <a:extLst>
                <a:ext uri="{FF2B5EF4-FFF2-40B4-BE49-F238E27FC236}">
                  <a16:creationId xmlns:a16="http://schemas.microsoft.com/office/drawing/2014/main" id="{1E6C407F-5200-00BD-E70E-1D652E10A5F9}"/>
                </a:ext>
              </a:extLst>
            </p:cNvPr>
            <p:cNvSpPr/>
            <p:nvPr/>
          </p:nvSpPr>
          <p:spPr>
            <a:xfrm>
              <a:off x="3649729" y="2870616"/>
              <a:ext cx="956138" cy="879116"/>
            </a:xfrm>
            <a:prstGeom prst="arc">
              <a:avLst>
                <a:gd name="adj1" fmla="val 16200000"/>
                <a:gd name="adj2" fmla="val 21393831"/>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2" name="矢印: 右 41">
            <a:extLst>
              <a:ext uri="{FF2B5EF4-FFF2-40B4-BE49-F238E27FC236}">
                <a16:creationId xmlns:a16="http://schemas.microsoft.com/office/drawing/2014/main" id="{C2AA882A-C29C-D1F3-681B-8014A54CF9B8}"/>
              </a:ext>
            </a:extLst>
          </p:cNvPr>
          <p:cNvSpPr/>
          <p:nvPr/>
        </p:nvSpPr>
        <p:spPr>
          <a:xfrm>
            <a:off x="5911883" y="3069713"/>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B742F88D-6390-D90F-9FDD-4B1C80B99426}"/>
              </a:ext>
            </a:extLst>
          </p:cNvPr>
          <p:cNvCxnSpPr/>
          <p:nvPr/>
        </p:nvCxnSpPr>
        <p:spPr>
          <a:xfrm flipV="1">
            <a:off x="7235676" y="3450850"/>
            <a:ext cx="2844800" cy="127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EA4CC70-F66D-3121-9B60-423610D8657F}"/>
              </a:ext>
            </a:extLst>
          </p:cNvPr>
          <p:cNvCxnSpPr>
            <a:cxnSpLocks/>
          </p:cNvCxnSpPr>
          <p:nvPr/>
        </p:nvCxnSpPr>
        <p:spPr>
          <a:xfrm flipH="1" flipV="1">
            <a:off x="10080476" y="3450850"/>
            <a:ext cx="101600" cy="195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105BA9B2-D288-0330-A9FC-7B2D6844A5F1}"/>
              </a:ext>
            </a:extLst>
          </p:cNvPr>
          <p:cNvCxnSpPr>
            <a:cxnSpLocks/>
          </p:cNvCxnSpPr>
          <p:nvPr/>
        </p:nvCxnSpPr>
        <p:spPr>
          <a:xfrm flipH="1" flipV="1">
            <a:off x="10817076" y="3391583"/>
            <a:ext cx="101600" cy="195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F362711-4E16-075A-6756-871130D447DE}"/>
              </a:ext>
            </a:extLst>
          </p:cNvPr>
          <p:cNvCxnSpPr/>
          <p:nvPr/>
        </p:nvCxnSpPr>
        <p:spPr>
          <a:xfrm flipV="1">
            <a:off x="7184876" y="2781983"/>
            <a:ext cx="2844800"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BF87959-A2AD-B794-9B63-871B3500E254}"/>
              </a:ext>
            </a:extLst>
          </p:cNvPr>
          <p:cNvCxnSpPr>
            <a:cxnSpLocks/>
          </p:cNvCxnSpPr>
          <p:nvPr/>
        </p:nvCxnSpPr>
        <p:spPr>
          <a:xfrm flipH="1" flipV="1">
            <a:off x="7389324" y="2900899"/>
            <a:ext cx="58538" cy="629011"/>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569687D6-F36D-2133-6D76-12273380FAAE}"/>
              </a:ext>
            </a:extLst>
          </p:cNvPr>
          <p:cNvCxnSpPr>
            <a:cxnSpLocks/>
          </p:cNvCxnSpPr>
          <p:nvPr/>
        </p:nvCxnSpPr>
        <p:spPr>
          <a:xfrm flipH="1" flipV="1">
            <a:off x="8410876" y="2854624"/>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AFAFAD97-3B90-3D94-7329-38BC1A126D83}"/>
              </a:ext>
            </a:extLst>
          </p:cNvPr>
          <p:cNvCxnSpPr>
            <a:cxnSpLocks/>
          </p:cNvCxnSpPr>
          <p:nvPr/>
        </p:nvCxnSpPr>
        <p:spPr>
          <a:xfrm flipV="1">
            <a:off x="10185463" y="432280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B844D2F-D74B-A201-7F56-747526D3C7B4}"/>
              </a:ext>
            </a:extLst>
          </p:cNvPr>
          <p:cNvCxnSpPr>
            <a:cxnSpLocks/>
          </p:cNvCxnSpPr>
          <p:nvPr/>
        </p:nvCxnSpPr>
        <p:spPr>
          <a:xfrm flipV="1">
            <a:off x="10236263" y="511528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EF29523D-DAEA-A9CD-59DF-B8DE0FB9AB3C}"/>
              </a:ext>
            </a:extLst>
          </p:cNvPr>
          <p:cNvSpPr txBox="1"/>
          <p:nvPr/>
        </p:nvSpPr>
        <p:spPr>
          <a:xfrm>
            <a:off x="7024118" y="306859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7" name="テキスト ボックス 56">
            <a:extLst>
              <a:ext uri="{FF2B5EF4-FFF2-40B4-BE49-F238E27FC236}">
                <a16:creationId xmlns:a16="http://schemas.microsoft.com/office/drawing/2014/main" id="{70A1D0C2-F382-7C56-142C-7B0025F68E0F}"/>
              </a:ext>
            </a:extLst>
          </p:cNvPr>
          <p:cNvSpPr txBox="1"/>
          <p:nvPr/>
        </p:nvSpPr>
        <p:spPr>
          <a:xfrm>
            <a:off x="8100124" y="304612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8" name="テキスト ボックス 57">
            <a:extLst>
              <a:ext uri="{FF2B5EF4-FFF2-40B4-BE49-F238E27FC236}">
                <a16:creationId xmlns:a16="http://schemas.microsoft.com/office/drawing/2014/main" id="{885488C3-F111-DEC2-5B11-BFF8597FE6BD}"/>
              </a:ext>
            </a:extLst>
          </p:cNvPr>
          <p:cNvSpPr txBox="1"/>
          <p:nvPr/>
        </p:nvSpPr>
        <p:spPr>
          <a:xfrm>
            <a:off x="10369678" y="404351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9" name="テキスト ボックス 58">
            <a:extLst>
              <a:ext uri="{FF2B5EF4-FFF2-40B4-BE49-F238E27FC236}">
                <a16:creationId xmlns:a16="http://schemas.microsoft.com/office/drawing/2014/main" id="{60270293-7603-AD02-7C90-BF75B4B6763E}"/>
              </a:ext>
            </a:extLst>
          </p:cNvPr>
          <p:cNvSpPr txBox="1"/>
          <p:nvPr/>
        </p:nvSpPr>
        <p:spPr>
          <a:xfrm>
            <a:off x="10424801" y="4796203"/>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62" name="楕円 61">
            <a:extLst>
              <a:ext uri="{FF2B5EF4-FFF2-40B4-BE49-F238E27FC236}">
                <a16:creationId xmlns:a16="http://schemas.microsoft.com/office/drawing/2014/main" id="{6F5B651E-83F2-6078-ED34-D57EB39F9EE4}"/>
              </a:ext>
            </a:extLst>
          </p:cNvPr>
          <p:cNvSpPr/>
          <p:nvPr/>
        </p:nvSpPr>
        <p:spPr>
          <a:xfrm>
            <a:off x="9957676" y="2695064"/>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63" name="楕円 62">
            <a:extLst>
              <a:ext uri="{FF2B5EF4-FFF2-40B4-BE49-F238E27FC236}">
                <a16:creationId xmlns:a16="http://schemas.microsoft.com/office/drawing/2014/main" id="{6F7E1EA6-9E04-4D3D-345F-CEEC213F31B4}"/>
              </a:ext>
            </a:extLst>
          </p:cNvPr>
          <p:cNvSpPr/>
          <p:nvPr/>
        </p:nvSpPr>
        <p:spPr>
          <a:xfrm>
            <a:off x="10750892" y="3319583"/>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67" name="楕円 66">
            <a:extLst>
              <a:ext uri="{FF2B5EF4-FFF2-40B4-BE49-F238E27FC236}">
                <a16:creationId xmlns:a16="http://schemas.microsoft.com/office/drawing/2014/main" id="{157A0CEB-2283-08DA-01F9-5EE010161EA8}"/>
              </a:ext>
            </a:extLst>
          </p:cNvPr>
          <p:cNvSpPr/>
          <p:nvPr/>
        </p:nvSpPr>
        <p:spPr>
          <a:xfrm>
            <a:off x="9994260" y="3385910"/>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68" name="直線矢印コネクタ 67">
            <a:extLst>
              <a:ext uri="{FF2B5EF4-FFF2-40B4-BE49-F238E27FC236}">
                <a16:creationId xmlns:a16="http://schemas.microsoft.com/office/drawing/2014/main" id="{5968AC2E-AAD9-626B-848E-2A6FEA042186}"/>
              </a:ext>
            </a:extLst>
          </p:cNvPr>
          <p:cNvCxnSpPr>
            <a:cxnSpLocks/>
          </p:cNvCxnSpPr>
          <p:nvPr/>
        </p:nvCxnSpPr>
        <p:spPr>
          <a:xfrm flipV="1">
            <a:off x="10101676" y="341896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5C40C22-88D8-EEAB-F187-8EAB2F2E520A}"/>
              </a:ext>
            </a:extLst>
          </p:cNvPr>
          <p:cNvCxnSpPr>
            <a:cxnSpLocks/>
          </p:cNvCxnSpPr>
          <p:nvPr/>
        </p:nvCxnSpPr>
        <p:spPr>
          <a:xfrm flipH="1" flipV="1">
            <a:off x="10015725" y="2807177"/>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E06CCE35-BA55-C6E6-2315-E92D0A883675}"/>
              </a:ext>
            </a:extLst>
          </p:cNvPr>
          <p:cNvSpPr txBox="1"/>
          <p:nvPr/>
        </p:nvSpPr>
        <p:spPr>
          <a:xfrm>
            <a:off x="9757982" y="2972654"/>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71" name="テキスト ボックス 70">
            <a:extLst>
              <a:ext uri="{FF2B5EF4-FFF2-40B4-BE49-F238E27FC236}">
                <a16:creationId xmlns:a16="http://schemas.microsoft.com/office/drawing/2014/main" id="{AD2C35DF-4E55-BA5B-2CDD-A858A629D569}"/>
              </a:ext>
            </a:extLst>
          </p:cNvPr>
          <p:cNvSpPr txBox="1"/>
          <p:nvPr/>
        </p:nvSpPr>
        <p:spPr>
          <a:xfrm>
            <a:off x="10431111" y="3593319"/>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75" name="円弧 74">
            <a:extLst>
              <a:ext uri="{FF2B5EF4-FFF2-40B4-BE49-F238E27FC236}">
                <a16:creationId xmlns:a16="http://schemas.microsoft.com/office/drawing/2014/main" id="{970CA02D-C108-B3C7-5589-A28E8660BD5D}"/>
              </a:ext>
            </a:extLst>
          </p:cNvPr>
          <p:cNvSpPr/>
          <p:nvPr/>
        </p:nvSpPr>
        <p:spPr>
          <a:xfrm>
            <a:off x="9343536" y="2783400"/>
            <a:ext cx="1504647" cy="1165618"/>
          </a:xfrm>
          <a:prstGeom prst="arc">
            <a:avLst>
              <a:gd name="adj1" fmla="val 16200000"/>
              <a:gd name="adj2" fmla="val 21393831"/>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27226F8F-0C5B-FE68-A425-4067FB397091}"/>
              </a:ext>
            </a:extLst>
          </p:cNvPr>
          <p:cNvCxnSpPr>
            <a:cxnSpLocks/>
          </p:cNvCxnSpPr>
          <p:nvPr/>
        </p:nvCxnSpPr>
        <p:spPr>
          <a:xfrm flipV="1">
            <a:off x="10132939" y="2952334"/>
            <a:ext cx="443648" cy="455449"/>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4EF49F2B-211F-F2C5-DA5E-B745F31587F5}"/>
              </a:ext>
            </a:extLst>
          </p:cNvPr>
          <p:cNvSpPr txBox="1"/>
          <p:nvPr/>
        </p:nvSpPr>
        <p:spPr>
          <a:xfrm>
            <a:off x="10320886" y="3058955"/>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89" name="吹き出し: 角を丸めた四角形 88">
            <a:extLst>
              <a:ext uri="{FF2B5EF4-FFF2-40B4-BE49-F238E27FC236}">
                <a16:creationId xmlns:a16="http://schemas.microsoft.com/office/drawing/2014/main" id="{99480054-E4D8-0722-D5D6-6936A4EA071E}"/>
              </a:ext>
            </a:extLst>
          </p:cNvPr>
          <p:cNvSpPr/>
          <p:nvPr/>
        </p:nvSpPr>
        <p:spPr>
          <a:xfrm>
            <a:off x="9207908" y="1642404"/>
            <a:ext cx="2225955" cy="646331"/>
          </a:xfrm>
          <a:prstGeom prst="wedgeRoundRectCallout">
            <a:avLst>
              <a:gd name="adj1" fmla="val 4378"/>
              <a:gd name="adj2" fmla="val 1347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dirty="0"/>
              <a:t>フィレット半径</a:t>
            </a:r>
            <a:r>
              <a:rPr lang="en-US" altLang="ja-JP" sz="1000" dirty="0"/>
              <a:t>d</a:t>
            </a:r>
            <a:r>
              <a:rPr lang="ja-JP" altLang="en-US" sz="1000" dirty="0"/>
              <a:t>のフィレットで、</a:t>
            </a:r>
            <a:endParaRPr lang="en-US" altLang="ja-JP" sz="1000" dirty="0"/>
          </a:p>
          <a:p>
            <a:pPr algn="ctr"/>
            <a:r>
              <a:rPr kumimoji="1" lang="ja-JP" altLang="en-US" sz="1000" dirty="0"/>
              <a:t>オフセットした線の端点間を補完することで、角の丸まりを防ぐ</a:t>
            </a:r>
            <a:endParaRPr kumimoji="1" lang="en-US" altLang="ja-JP" sz="1000" dirty="0"/>
          </a:p>
        </p:txBody>
      </p:sp>
    </p:spTree>
    <p:extLst>
      <p:ext uri="{BB962C8B-B14F-4D97-AF65-F5344CB8AC3E}">
        <p14:creationId xmlns:p14="http://schemas.microsoft.com/office/powerpoint/2010/main" val="124324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②ファイルの読み込み</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
        <p:nvSpPr>
          <p:cNvPr id="4" name="正方形/長方形 3">
            <a:extLst>
              <a:ext uri="{FF2B5EF4-FFF2-40B4-BE49-F238E27FC236}">
                <a16:creationId xmlns:a16="http://schemas.microsoft.com/office/drawing/2014/main" id="{E708156E-DF22-48F4-A8B0-7A261B00B24E}"/>
              </a:ext>
            </a:extLst>
          </p:cNvPr>
          <p:cNvSpPr/>
          <p:nvPr/>
        </p:nvSpPr>
        <p:spPr>
          <a:xfrm>
            <a:off x="4574940"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8673D8-F8E1-4D33-B4BD-AF1B3012779C}"/>
              </a:ext>
            </a:extLst>
          </p:cNvPr>
          <p:cNvSpPr/>
          <p:nvPr/>
        </p:nvSpPr>
        <p:spPr>
          <a:xfrm>
            <a:off x="6600826"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10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570756" cy="523220"/>
          </a:xfrm>
          <a:prstGeom prst="rect">
            <a:avLst/>
          </a:prstGeom>
          <a:noFill/>
        </p:spPr>
        <p:txBody>
          <a:bodyPr wrap="none" rtlCol="0">
            <a:spAutoFit/>
          </a:bodyPr>
          <a:lstStyle/>
          <a:p>
            <a:r>
              <a:rPr kumimoji="1" lang="ja-JP" altLang="en-US" sz="2800" dirty="0"/>
              <a:t>②ファイルの読み込み（読込後）</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Tree>
    <p:extLst>
      <p:ext uri="{BB962C8B-B14F-4D97-AF65-F5344CB8AC3E}">
        <p14:creationId xmlns:p14="http://schemas.microsoft.com/office/powerpoint/2010/main" val="2452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288901" cy="523220"/>
          </a:xfrm>
          <a:prstGeom prst="rect">
            <a:avLst/>
          </a:prstGeom>
          <a:noFill/>
        </p:spPr>
        <p:txBody>
          <a:bodyPr wrap="none" rtlCol="0">
            <a:spAutoFit/>
          </a:bodyPr>
          <a:lstStyle/>
          <a:p>
            <a:r>
              <a:rPr lang="ja-JP" altLang="en-US" sz="2800" dirty="0"/>
              <a:t>③</a:t>
            </a:r>
            <a:r>
              <a:rPr kumimoji="1" lang="ja-JP" altLang="en-US" sz="2800" dirty="0"/>
              <a:t>切り出し原点，切り出し終点の入力</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308324"/>
          </a:xfrm>
          <a:prstGeom prst="rect">
            <a:avLst/>
          </a:prstGeom>
          <a:noFill/>
        </p:spPr>
        <p:txBody>
          <a:bodyPr wrap="square" rtlCol="0">
            <a:spAutoFit/>
          </a:bodyPr>
          <a:lstStyle/>
          <a:p>
            <a:pPr marL="342900" indent="-342900">
              <a:buFont typeface="+mj-lt"/>
              <a:buAutoNum type="arabicPeriod"/>
            </a:pPr>
            <a:r>
              <a:rPr lang="ja-JP" altLang="en-US" dirty="0"/>
              <a:t>切り出しの始点の座標を「切り出し原点」に入力する．</a:t>
            </a:r>
            <a:r>
              <a:rPr lang="en-US" altLang="ja-JP" dirty="0"/>
              <a:t>X-Y</a:t>
            </a:r>
            <a:r>
              <a:rPr lang="ja-JP" altLang="en-US" dirty="0"/>
              <a:t>，</a:t>
            </a:r>
            <a:r>
              <a:rPr lang="en-US" altLang="ja-JP" dirty="0"/>
              <a:t>U-V</a:t>
            </a:r>
            <a:r>
              <a:rPr lang="ja-JP" altLang="en-US" dirty="0"/>
              <a:t>は同じ座標が始点となる．座標は</a:t>
            </a:r>
            <a:r>
              <a:rPr lang="en-US" altLang="ja-JP" dirty="0"/>
              <a:t>.</a:t>
            </a:r>
            <a:r>
              <a:rPr lang="en-US" altLang="ja-JP" dirty="0" err="1"/>
              <a:t>dxf</a:t>
            </a:r>
            <a:r>
              <a:rPr lang="ja-JP" altLang="en-US" dirty="0"/>
              <a:t>ファイルと同じである．</a:t>
            </a:r>
            <a:endParaRPr lang="en-US" altLang="ja-JP" dirty="0"/>
          </a:p>
          <a:p>
            <a:pPr marL="342900" indent="-342900">
              <a:buFont typeface="+mj-lt"/>
              <a:buAutoNum type="arabicPeriod"/>
            </a:pPr>
            <a:r>
              <a:rPr lang="ja-JP" altLang="en-US" dirty="0"/>
              <a:t>切り出し終点の座標を入力する．</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5324240" y="3898900"/>
            <a:ext cx="1336910"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76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kumimoji="1" lang="ja-JP" altLang="en-US" sz="2800" dirty="0"/>
              <a:t>④ラインの並び替え，カット方向の調整</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585323"/>
          </a:xfrm>
          <a:prstGeom prst="rect">
            <a:avLst/>
          </a:prstGeom>
          <a:noFill/>
        </p:spPr>
        <p:txBody>
          <a:bodyPr wrap="square" rtlCol="0">
            <a:spAutoFit/>
          </a:bodyPr>
          <a:lstStyle/>
          <a:p>
            <a:pPr marL="342900" indent="-342900">
              <a:buFont typeface="+mj-lt"/>
              <a:buAutoNum type="arabicPeriod"/>
            </a:pPr>
            <a:r>
              <a:rPr lang="ja-JP" altLang="en-US" dirty="0"/>
              <a:t>必要に応じて，自動整列を行う</a:t>
            </a:r>
            <a:endParaRPr lang="en-US" altLang="ja-JP" dirty="0"/>
          </a:p>
          <a:p>
            <a:pPr marL="342900" indent="-342900">
              <a:buFont typeface="+mj-lt"/>
              <a:buAutoNum type="arabicPeriod"/>
            </a:pPr>
            <a:r>
              <a:rPr lang="en-US" altLang="ja-JP" dirty="0"/>
              <a:t>X-Y</a:t>
            </a:r>
            <a:r>
              <a:rPr lang="ja-JP" altLang="en-US" dirty="0"/>
              <a:t>，</a:t>
            </a:r>
            <a:r>
              <a:rPr lang="en-US" altLang="ja-JP" dirty="0"/>
              <a:t>U-V</a:t>
            </a:r>
            <a:r>
              <a:rPr lang="ja-JP" altLang="en-US" dirty="0"/>
              <a:t>テーブルの両方で，意図した順番，向きでラインがカットされるように，ラインの入れ替え，カット方向の変更，不要なラインの削除を行う．</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6784740" y="3873500"/>
            <a:ext cx="81621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F99C41B-23A5-49A2-B4CC-170DF0258027}"/>
              </a:ext>
            </a:extLst>
          </p:cNvPr>
          <p:cNvSpPr/>
          <p:nvPr/>
        </p:nvSpPr>
        <p:spPr>
          <a:xfrm>
            <a:off x="4603750"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941FDD2-F5C0-4B63-98DD-A9C484E99A4A}"/>
              </a:ext>
            </a:extLst>
          </p:cNvPr>
          <p:cNvSpPr/>
          <p:nvPr/>
        </p:nvSpPr>
        <p:spPr>
          <a:xfrm>
            <a:off x="6629398"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20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④ラインの並び替え方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入れ替えたい２本を選択する．</a:t>
            </a:r>
            <a:endParaRPr lang="en-US" altLang="ja-JP" dirty="0"/>
          </a:p>
          <a:p>
            <a:pPr marL="342900" indent="-342900">
              <a:buFont typeface="+mj-lt"/>
              <a:buAutoNum type="arabicPeriod"/>
            </a:pPr>
            <a:r>
              <a:rPr lang="ja-JP" altLang="en-US" dirty="0"/>
              <a:t>ライン入れ替えをクリックする．</a:t>
            </a:r>
            <a:endParaRPr lang="en-US" altLang="ja-JP" dirty="0"/>
          </a:p>
          <a:p>
            <a:pPr marL="342900" indent="-342900">
              <a:buFont typeface="+mj-lt"/>
              <a:buAutoNum type="arabicPeriod"/>
            </a:pPr>
            <a:r>
              <a:rPr lang="ja-JP" altLang="en-US" dirty="0"/>
              <a:t>ラインが入れ替わったことを確認する．</a:t>
            </a:r>
            <a:endParaRPr lang="en-US" altLang="ja-JP" dirty="0"/>
          </a:p>
        </p:txBody>
      </p:sp>
      <p:pic>
        <p:nvPicPr>
          <p:cNvPr id="6" name="図 5">
            <a:extLst>
              <a:ext uri="{FF2B5EF4-FFF2-40B4-BE49-F238E27FC236}">
                <a16:creationId xmlns:a16="http://schemas.microsoft.com/office/drawing/2014/main" id="{07EA3DE5-3440-4D5A-99AF-65CC9369A0BC}"/>
              </a:ext>
            </a:extLst>
          </p:cNvPr>
          <p:cNvPicPr>
            <a:picLocks noChangeAspect="1"/>
          </p:cNvPicPr>
          <p:nvPr/>
        </p:nvPicPr>
        <p:blipFill>
          <a:blip r:embed="rId2"/>
          <a:stretch>
            <a:fillRect/>
          </a:stretch>
        </p:blipFill>
        <p:spPr>
          <a:xfrm>
            <a:off x="158273" y="1222571"/>
            <a:ext cx="3952875" cy="4733925"/>
          </a:xfrm>
          <a:prstGeom prst="rect">
            <a:avLst/>
          </a:prstGeom>
        </p:spPr>
      </p:pic>
      <p:pic>
        <p:nvPicPr>
          <p:cNvPr id="9" name="図 8">
            <a:extLst>
              <a:ext uri="{FF2B5EF4-FFF2-40B4-BE49-F238E27FC236}">
                <a16:creationId xmlns:a16="http://schemas.microsoft.com/office/drawing/2014/main" id="{8FB5F2EE-B93D-406D-A4F0-99424A9B3C30}"/>
              </a:ext>
            </a:extLst>
          </p:cNvPr>
          <p:cNvPicPr>
            <a:picLocks noChangeAspect="1"/>
          </p:cNvPicPr>
          <p:nvPr/>
        </p:nvPicPr>
        <p:blipFill>
          <a:blip r:embed="rId3"/>
          <a:stretch>
            <a:fillRect/>
          </a:stretch>
        </p:blipFill>
        <p:spPr>
          <a:xfrm>
            <a:off x="4903787" y="1222571"/>
            <a:ext cx="3933825" cy="4791075"/>
          </a:xfrm>
          <a:prstGeom prst="rect">
            <a:avLst/>
          </a:prstGeom>
        </p:spPr>
      </p:pic>
      <p:sp>
        <p:nvSpPr>
          <p:cNvPr id="10" name="二等辺三角形 9">
            <a:extLst>
              <a:ext uri="{FF2B5EF4-FFF2-40B4-BE49-F238E27FC236}">
                <a16:creationId xmlns:a16="http://schemas.microsoft.com/office/drawing/2014/main" id="{72578B90-FF76-4209-BD5B-24E01C7BF7D2}"/>
              </a:ext>
            </a:extLst>
          </p:cNvPr>
          <p:cNvSpPr/>
          <p:nvPr/>
        </p:nvSpPr>
        <p:spPr>
          <a:xfrm rot="5400000">
            <a:off x="3889206" y="3454923"/>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247014" y="5581846"/>
            <a:ext cx="1962785"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842351"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139223"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04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90DD1DF-9EF6-4A76-9B1B-A6DF95BD1E26}"/>
              </a:ext>
            </a:extLst>
          </p:cNvPr>
          <p:cNvPicPr>
            <a:picLocks noChangeAspect="1"/>
          </p:cNvPicPr>
          <p:nvPr/>
        </p:nvPicPr>
        <p:blipFill>
          <a:blip r:embed="rId2"/>
          <a:stretch>
            <a:fillRect/>
          </a:stretch>
        </p:blipFill>
        <p:spPr>
          <a:xfrm>
            <a:off x="1586347" y="998710"/>
            <a:ext cx="6545663" cy="2597150"/>
          </a:xfrm>
          <a:prstGeom prst="rect">
            <a:avLst/>
          </a:prstGeom>
        </p:spPr>
      </p:pic>
      <p:pic>
        <p:nvPicPr>
          <p:cNvPr id="3" name="図 2">
            <a:extLst>
              <a:ext uri="{FF2B5EF4-FFF2-40B4-BE49-F238E27FC236}">
                <a16:creationId xmlns:a16="http://schemas.microsoft.com/office/drawing/2014/main" id="{B61DB4EA-6C34-4EB1-A2FC-5F8E6564E8FD}"/>
              </a:ext>
            </a:extLst>
          </p:cNvPr>
          <p:cNvPicPr>
            <a:picLocks noChangeAspect="1"/>
          </p:cNvPicPr>
          <p:nvPr/>
        </p:nvPicPr>
        <p:blipFill>
          <a:blip r:embed="rId3"/>
          <a:stretch>
            <a:fillRect/>
          </a:stretch>
        </p:blipFill>
        <p:spPr>
          <a:xfrm>
            <a:off x="1569520" y="3969646"/>
            <a:ext cx="6545662" cy="2561346"/>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493538" cy="523220"/>
          </a:xfrm>
          <a:prstGeom prst="rect">
            <a:avLst/>
          </a:prstGeom>
          <a:noFill/>
        </p:spPr>
        <p:txBody>
          <a:bodyPr wrap="none" rtlCol="0">
            <a:spAutoFit/>
          </a:bodyPr>
          <a:lstStyle/>
          <a:p>
            <a:r>
              <a:rPr kumimoji="1" lang="ja-JP" altLang="en-US" sz="2800" dirty="0"/>
              <a:t>④カット方向の入れ替え方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カット方向を入れ替えたいラインを選択する．複数選択可である．</a:t>
            </a:r>
            <a:endParaRPr lang="en-US" altLang="ja-JP" dirty="0"/>
          </a:p>
          <a:p>
            <a:pPr marL="342900" indent="-342900">
              <a:buFont typeface="+mj-lt"/>
              <a:buAutoNum type="arabicPeriod"/>
            </a:pPr>
            <a:r>
              <a:rPr lang="ja-JP" altLang="en-US" dirty="0"/>
              <a:t>カット方向入れ替えをクリックする．</a:t>
            </a:r>
            <a:endParaRPr lang="en-US" altLang="ja-JP" dirty="0"/>
          </a:p>
          <a:p>
            <a:pPr marL="342900" indent="-342900">
              <a:buFont typeface="+mj-lt"/>
              <a:buAutoNum type="arabicPeriod"/>
            </a:pPr>
            <a:r>
              <a:rPr lang="ja-JP" altLang="en-US" dirty="0"/>
              <a:t>テーブルにてカット方向が</a:t>
            </a:r>
            <a:r>
              <a:rPr lang="en-US" altLang="ja-JP" dirty="0"/>
              <a:t>F</a:t>
            </a:r>
            <a:r>
              <a:rPr lang="ja-JP" altLang="en-US" dirty="0"/>
              <a:t>→</a:t>
            </a:r>
            <a:r>
              <a:rPr lang="en-US" altLang="ja-JP" dirty="0"/>
              <a:t>R</a:t>
            </a:r>
            <a:r>
              <a:rPr lang="ja-JP" altLang="en-US" dirty="0"/>
              <a:t>または</a:t>
            </a:r>
            <a:r>
              <a:rPr lang="en-US" altLang="ja-JP" dirty="0"/>
              <a:t>R</a:t>
            </a:r>
            <a:r>
              <a:rPr lang="ja-JP" altLang="en-US" dirty="0"/>
              <a:t>→</a:t>
            </a:r>
            <a:r>
              <a:rPr lang="en-US" altLang="ja-JP" dirty="0"/>
              <a:t>F</a:t>
            </a:r>
            <a:r>
              <a:rPr lang="ja-JP" altLang="en-US" dirty="0"/>
              <a:t>に変化したことを確認する．</a:t>
            </a:r>
            <a:endParaRPr lang="en-US" altLang="ja-JP" dirty="0"/>
          </a:p>
          <a:p>
            <a:pPr marL="342900" indent="-342900">
              <a:buFont typeface="+mj-lt"/>
              <a:buAutoNum type="arabicPeriod"/>
            </a:pPr>
            <a:r>
              <a:rPr lang="ja-JP" altLang="en-US" dirty="0"/>
              <a:t>グラフで入れ替えたラインのカット方向が逆転していることを確認する．</a:t>
            </a:r>
            <a:endParaRPr lang="en-US" altLang="ja-JP" dirty="0"/>
          </a:p>
        </p:txBody>
      </p:sp>
      <p:sp>
        <p:nvSpPr>
          <p:cNvPr id="10" name="二等辺三角形 9">
            <a:extLst>
              <a:ext uri="{FF2B5EF4-FFF2-40B4-BE49-F238E27FC236}">
                <a16:creationId xmlns:a16="http://schemas.microsoft.com/office/drawing/2014/main" id="{72578B90-FF76-4209-BD5B-24E01C7BF7D2}"/>
              </a:ext>
            </a:extLst>
          </p:cNvPr>
          <p:cNvSpPr/>
          <p:nvPr/>
        </p:nvSpPr>
        <p:spPr>
          <a:xfrm rot="10800000">
            <a:off x="4434125" y="3595860"/>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5930105" y="3162104"/>
            <a:ext cx="791212" cy="26689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629228" y="247034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6325711" y="4220529"/>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FDCA76-3284-4C0D-98CC-5B7495390EF1}"/>
              </a:ext>
            </a:extLst>
          </p:cNvPr>
          <p:cNvSpPr/>
          <p:nvPr/>
        </p:nvSpPr>
        <p:spPr>
          <a:xfrm>
            <a:off x="4629228" y="4280338"/>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2EF764B-DA29-4A79-8E64-06E35F0B2B0E}"/>
              </a:ext>
            </a:extLst>
          </p:cNvPr>
          <p:cNvSpPr/>
          <p:nvPr/>
        </p:nvSpPr>
        <p:spPr>
          <a:xfrm>
            <a:off x="6336108" y="1222571"/>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964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698175" cy="523220"/>
          </a:xfrm>
          <a:prstGeom prst="rect">
            <a:avLst/>
          </a:prstGeom>
          <a:noFill/>
        </p:spPr>
        <p:txBody>
          <a:bodyPr wrap="none" rtlCol="0">
            <a:spAutoFit/>
          </a:bodyPr>
          <a:lstStyle/>
          <a:p>
            <a:r>
              <a:rPr lang="ja-JP" altLang="en-US" sz="2800" dirty="0"/>
              <a:t>④ラインの削除</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削除したいラインを選択する．複数選択可である．</a:t>
            </a:r>
            <a:endParaRPr lang="en-US" altLang="ja-JP" dirty="0"/>
          </a:p>
          <a:p>
            <a:pPr marL="342900" indent="-342900">
              <a:buFont typeface="+mj-lt"/>
              <a:buAutoNum type="arabicPeriod"/>
            </a:pPr>
            <a:r>
              <a:rPr lang="ja-JP" altLang="en-US" dirty="0"/>
              <a:t>ライン削除をクリックする．</a:t>
            </a:r>
            <a:r>
              <a:rPr lang="en-US" altLang="ja-JP" dirty="0"/>
              <a:t>【</a:t>
            </a:r>
            <a:r>
              <a:rPr lang="ja-JP" altLang="en-US" dirty="0"/>
              <a:t>注意</a:t>
            </a:r>
            <a:r>
              <a:rPr lang="en-US" altLang="ja-JP" dirty="0"/>
              <a:t>】</a:t>
            </a:r>
            <a:r>
              <a:rPr lang="ja-JP" altLang="en-US" dirty="0"/>
              <a:t>削除したラインはもとに戻せないため，注意する．</a:t>
            </a:r>
            <a:endParaRPr lang="en-US" altLang="ja-JP" dirty="0"/>
          </a:p>
          <a:p>
            <a:pPr marL="342900" indent="-342900">
              <a:buFont typeface="+mj-lt"/>
              <a:buAutoNum type="arabicPeriod"/>
            </a:pPr>
            <a:r>
              <a:rPr lang="ja-JP" altLang="en-US" dirty="0"/>
              <a:t>テーブル，グラフからラインが消えたことを確認する．</a:t>
            </a:r>
            <a:endParaRPr lang="en-US" altLang="ja-JP" dirty="0"/>
          </a:p>
          <a:p>
            <a:pPr marL="342900" indent="-342900">
              <a:buFont typeface="+mj-lt"/>
              <a:buAutoNum type="arabicPeriod"/>
            </a:pPr>
            <a:r>
              <a:rPr lang="ja-JP" altLang="en-US" dirty="0"/>
              <a:t>やり直す場合は，ファイルの「読込」をクリックする．</a:t>
            </a:r>
            <a:endParaRPr lang="en-US" altLang="ja-JP" dirty="0"/>
          </a:p>
        </p:txBody>
      </p:sp>
      <p:pic>
        <p:nvPicPr>
          <p:cNvPr id="6" name="図 5">
            <a:extLst>
              <a:ext uri="{FF2B5EF4-FFF2-40B4-BE49-F238E27FC236}">
                <a16:creationId xmlns:a16="http://schemas.microsoft.com/office/drawing/2014/main" id="{48596B41-351D-495F-83F5-C8EB73B118D8}"/>
              </a:ext>
            </a:extLst>
          </p:cNvPr>
          <p:cNvPicPr>
            <a:picLocks noChangeAspect="1"/>
          </p:cNvPicPr>
          <p:nvPr/>
        </p:nvPicPr>
        <p:blipFill>
          <a:blip r:embed="rId2"/>
          <a:stretch>
            <a:fillRect/>
          </a:stretch>
        </p:blipFill>
        <p:spPr>
          <a:xfrm>
            <a:off x="1931768" y="939700"/>
            <a:ext cx="6335932" cy="2489300"/>
          </a:xfrm>
          <a:prstGeom prst="rect">
            <a:avLst/>
          </a:prstGeom>
        </p:spPr>
      </p:pic>
      <p:pic>
        <p:nvPicPr>
          <p:cNvPr id="8" name="図 7">
            <a:extLst>
              <a:ext uri="{FF2B5EF4-FFF2-40B4-BE49-F238E27FC236}">
                <a16:creationId xmlns:a16="http://schemas.microsoft.com/office/drawing/2014/main" id="{E8CE0256-825C-437B-9947-ECEF2AABE524}"/>
              </a:ext>
            </a:extLst>
          </p:cNvPr>
          <p:cNvPicPr>
            <a:picLocks noChangeAspect="1"/>
          </p:cNvPicPr>
          <p:nvPr/>
        </p:nvPicPr>
        <p:blipFill>
          <a:blip r:embed="rId3"/>
          <a:stretch>
            <a:fillRect/>
          </a:stretch>
        </p:blipFill>
        <p:spPr>
          <a:xfrm>
            <a:off x="1931768" y="4084893"/>
            <a:ext cx="6335932" cy="2557953"/>
          </a:xfrm>
          <a:prstGeom prst="rect">
            <a:avLst/>
          </a:prstGeom>
        </p:spPr>
      </p:pic>
      <p:sp>
        <p:nvSpPr>
          <p:cNvPr id="9" name="二等辺三角形 8">
            <a:extLst>
              <a:ext uri="{FF2B5EF4-FFF2-40B4-BE49-F238E27FC236}">
                <a16:creationId xmlns:a16="http://schemas.microsoft.com/office/drawing/2014/main" id="{EC3D25C6-E3B7-4CD3-8AEA-BC84975029D0}"/>
              </a:ext>
            </a:extLst>
          </p:cNvPr>
          <p:cNvSpPr/>
          <p:nvPr/>
        </p:nvSpPr>
        <p:spPr>
          <a:xfrm rot="10800000">
            <a:off x="4461559" y="3536532"/>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061002C-D81E-4565-A1C1-920B60345EA7}"/>
              </a:ext>
            </a:extLst>
          </p:cNvPr>
          <p:cNvSpPr/>
          <p:nvPr/>
        </p:nvSpPr>
        <p:spPr>
          <a:xfrm>
            <a:off x="7110808" y="3172034"/>
            <a:ext cx="1156892" cy="25696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3612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1025</TotalTime>
  <Words>1822</Words>
  <Application>Microsoft Office PowerPoint</Application>
  <PresentationFormat>ワイド画面</PresentationFormat>
  <Paragraphs>228</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hirabayashi naoto</dc:creator>
  <cp:lastModifiedBy>naoto hirabayashi</cp:lastModifiedBy>
  <cp:revision>41</cp:revision>
  <dcterms:created xsi:type="dcterms:W3CDTF">2020-07-12T11:29:43Z</dcterms:created>
  <dcterms:modified xsi:type="dcterms:W3CDTF">2025-09-27T16:14:47Z</dcterms:modified>
</cp:coreProperties>
</file>