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3"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 id="272" r:id="rId1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85" autoAdjust="0"/>
    <p:restoredTop sz="94660"/>
  </p:normalViewPr>
  <p:slideViewPr>
    <p:cSldViewPr snapToGrid="0">
      <p:cViewPr>
        <p:scale>
          <a:sx n="125" d="100"/>
          <a:sy n="125" d="100"/>
        </p:scale>
        <p:origin x="5514" y="30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E93F60-4A99-4E42-A40B-DCED073C698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81B2D70-C48B-496B-9666-CCBC1AA3B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1B7A6E7-A786-4F2F-BA59-19A76247F3EF}"/>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5" name="フッター プレースホルダー 4">
            <a:extLst>
              <a:ext uri="{FF2B5EF4-FFF2-40B4-BE49-F238E27FC236}">
                <a16:creationId xmlns:a16="http://schemas.microsoft.com/office/drawing/2014/main" id="{1F330C04-0BC0-4D0E-93B0-F6A6E5A6DD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5D9F798-717E-46FC-B9A5-F7A583D9C4CA}"/>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1669433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0EF6EA-7A70-49FA-A557-36813C1DB4E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898E14A-FCA1-4D73-8760-BD9A3E2D50B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5CB7FC3-5211-449E-82ED-FAB2F5F8D1F6}"/>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5" name="フッター プレースホルダー 4">
            <a:extLst>
              <a:ext uri="{FF2B5EF4-FFF2-40B4-BE49-F238E27FC236}">
                <a16:creationId xmlns:a16="http://schemas.microsoft.com/office/drawing/2014/main" id="{82FE9594-20C0-4ECD-80BC-3D5FFD3C8B1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B35BBD-CD5D-4529-80FC-84A776961DF2}"/>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46460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DD9BA23-F650-40A9-839C-CEE4C602C1A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9817743-4CD7-492B-A728-614FF65EE05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9BEB064-3E76-4514-A678-5456CDEB4FBF}"/>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5" name="フッター プレースホルダー 4">
            <a:extLst>
              <a:ext uri="{FF2B5EF4-FFF2-40B4-BE49-F238E27FC236}">
                <a16:creationId xmlns:a16="http://schemas.microsoft.com/office/drawing/2014/main" id="{4461AE6B-D740-4FAF-AFB5-24E1B5E6542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35F6DD-A6D2-4F3E-A3CE-797F53A66B39}"/>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40312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E71F91-0230-409E-9A50-FA5B722D28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69ABCB8-78D0-4062-AB7F-9EF5B237C09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C9D2CC-79B0-4232-B5B2-6250DAAA7C80}"/>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5" name="フッター プレースホルダー 4">
            <a:extLst>
              <a:ext uri="{FF2B5EF4-FFF2-40B4-BE49-F238E27FC236}">
                <a16:creationId xmlns:a16="http://schemas.microsoft.com/office/drawing/2014/main" id="{6DBE2797-687A-4203-8A59-7DE7ACC5F2C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BF16BB9-DEE7-480E-A505-483EE565504B}"/>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148532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BA3FAF-70C6-4813-B401-27703EBBCEA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BCFB5F2-5A44-4A39-AC5F-EB96F6AD3C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82FFE43-3B21-4693-8B00-7C81DCECD62D}"/>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5" name="フッター プレースホルダー 4">
            <a:extLst>
              <a:ext uri="{FF2B5EF4-FFF2-40B4-BE49-F238E27FC236}">
                <a16:creationId xmlns:a16="http://schemas.microsoft.com/office/drawing/2014/main" id="{74EE2628-B934-4D24-AFC4-5DFBB91F3E1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EF1091-ACB6-4A25-AC90-50D387BB8BB8}"/>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19005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9B8C61-1DB0-4A12-9775-4F1746367FE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D2259C-80E8-4080-BD82-E2B6D5D0415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559C9A-3B2D-472A-9B7E-9FF8F3808DE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72468B-EBC2-4BF2-91FC-4C56D1D23044}"/>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6" name="フッター プレースホルダー 5">
            <a:extLst>
              <a:ext uri="{FF2B5EF4-FFF2-40B4-BE49-F238E27FC236}">
                <a16:creationId xmlns:a16="http://schemas.microsoft.com/office/drawing/2014/main" id="{142D056B-90BE-415B-BC78-B95C0121A6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7BCC98-1F70-4091-8885-82523D0F5E58}"/>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88264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5F898C-8C5D-41B0-B8B4-152AD75AAC88}"/>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C5AAB1-05B8-4987-85E4-16CC6A1D63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30956A7-E6C0-4625-AC10-C1CC9B95F53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766C68-1CA2-409C-AA8B-DD59441F43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56AC119-8158-4035-B849-65E0A514F56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174D499-7B78-4A78-90B3-1CA0A3E5C988}"/>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8" name="フッター プレースホルダー 7">
            <a:extLst>
              <a:ext uri="{FF2B5EF4-FFF2-40B4-BE49-F238E27FC236}">
                <a16:creationId xmlns:a16="http://schemas.microsoft.com/office/drawing/2014/main" id="{00F230D4-5D0F-45CF-9ED6-F2A4FF23328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33D3F10-C07E-499D-8E8B-DD229EA7CEDC}"/>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96298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F68219-9789-446C-8571-9893C5734B2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AB88E7B-0BE3-4F8F-865E-6477BF178CEB}"/>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4" name="フッター プレースホルダー 3">
            <a:extLst>
              <a:ext uri="{FF2B5EF4-FFF2-40B4-BE49-F238E27FC236}">
                <a16:creationId xmlns:a16="http://schemas.microsoft.com/office/drawing/2014/main" id="{445B0784-1D99-409D-8606-C4CF6DC117F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B3C1C34-3B76-4834-87E0-5418A7FEE173}"/>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11058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ED34987-B64E-4B90-A5FE-4ADBCA97AD30}"/>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3" name="フッター プレースホルダー 2">
            <a:extLst>
              <a:ext uri="{FF2B5EF4-FFF2-40B4-BE49-F238E27FC236}">
                <a16:creationId xmlns:a16="http://schemas.microsoft.com/office/drawing/2014/main" id="{C3D6E74F-9716-4AF7-B22F-C2A43DEAF82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EEF1065-84B5-4B0A-998A-EF8C06D428C4}"/>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3026319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75B25E-5605-4038-AA79-944833B3E51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CCA3FF-2C7E-44C5-897B-67EFE96D30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03A97B-32E2-4CF7-9F56-ECA3A4DF5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75A6D5-8320-4447-ADB4-5715A3F97998}"/>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6" name="フッター プレースホルダー 5">
            <a:extLst>
              <a:ext uri="{FF2B5EF4-FFF2-40B4-BE49-F238E27FC236}">
                <a16:creationId xmlns:a16="http://schemas.microsoft.com/office/drawing/2014/main" id="{91A8BA12-08E7-4FEA-8F74-4C53C9CBF8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523F25B-A8DE-4AD7-926B-B48E3A5A6477}"/>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2976924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708E0-C3DE-4DE0-9F51-313A3A5A5A6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707C23-166A-42CE-A8D0-E83A782609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9E0FA90-BDFE-4405-BCAD-53116B25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7D45214-C99E-48F2-B4EA-F47422996915}"/>
              </a:ext>
            </a:extLst>
          </p:cNvPr>
          <p:cNvSpPr>
            <a:spLocks noGrp="1"/>
          </p:cNvSpPr>
          <p:nvPr>
            <p:ph type="dt" sz="half" idx="10"/>
          </p:nvPr>
        </p:nvSpPr>
        <p:spPr/>
        <p:txBody>
          <a:bodyPr/>
          <a:lstStyle/>
          <a:p>
            <a:fld id="{32F77FF6-819B-4E59-96F0-080C904F55A3}" type="datetimeFigureOut">
              <a:rPr kumimoji="1" lang="ja-JP" altLang="en-US" smtClean="0"/>
              <a:t>2020/7/12</a:t>
            </a:fld>
            <a:endParaRPr kumimoji="1" lang="ja-JP" altLang="en-US"/>
          </a:p>
        </p:txBody>
      </p:sp>
      <p:sp>
        <p:nvSpPr>
          <p:cNvPr id="6" name="フッター プレースホルダー 5">
            <a:extLst>
              <a:ext uri="{FF2B5EF4-FFF2-40B4-BE49-F238E27FC236}">
                <a16:creationId xmlns:a16="http://schemas.microsoft.com/office/drawing/2014/main" id="{A7FD0377-31B0-43CE-86A4-4EA28D30CBF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49EA3E3-8CF4-4878-8941-3A7F393EB7A3}"/>
              </a:ext>
            </a:extLst>
          </p:cNvPr>
          <p:cNvSpPr>
            <a:spLocks noGrp="1"/>
          </p:cNvSpPr>
          <p:nvPr>
            <p:ph type="sldNum" sz="quarter" idx="12"/>
          </p:nvPr>
        </p:nvSpPr>
        <p:spPr/>
        <p:txBody>
          <a:body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171733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7C1EFEE-FD31-4A4A-B5BB-D3C7887090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513B2D3-398D-4440-8972-AB09EEC5F5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286FB3-E606-41F1-B71F-91846CCE92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F77FF6-819B-4E59-96F0-080C904F55A3}" type="datetimeFigureOut">
              <a:rPr kumimoji="1" lang="ja-JP" altLang="en-US" smtClean="0"/>
              <a:t>2020/7/12</a:t>
            </a:fld>
            <a:endParaRPr kumimoji="1" lang="ja-JP" altLang="en-US"/>
          </a:p>
        </p:txBody>
      </p:sp>
      <p:sp>
        <p:nvSpPr>
          <p:cNvPr id="5" name="フッター プレースホルダー 4">
            <a:extLst>
              <a:ext uri="{FF2B5EF4-FFF2-40B4-BE49-F238E27FC236}">
                <a16:creationId xmlns:a16="http://schemas.microsoft.com/office/drawing/2014/main" id="{94E10CBB-3BA2-4EED-B158-D2E6066160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DBBD372-9082-4A36-B2D1-CB79912BB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64EC3-C326-4DFF-9579-B9300EB24D4F}" type="slidenum">
              <a:rPr kumimoji="1" lang="ja-JP" altLang="en-US" smtClean="0"/>
              <a:t>‹#›</a:t>
            </a:fld>
            <a:endParaRPr kumimoji="1" lang="ja-JP" altLang="en-US"/>
          </a:p>
        </p:txBody>
      </p:sp>
    </p:spTree>
    <p:extLst>
      <p:ext uri="{BB962C8B-B14F-4D97-AF65-F5344CB8AC3E}">
        <p14:creationId xmlns:p14="http://schemas.microsoft.com/office/powerpoint/2010/main" val="428892126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1011AE-A609-4BF2-AC2F-2B9CA4A8AF9F}"/>
              </a:ext>
            </a:extLst>
          </p:cNvPr>
          <p:cNvSpPr txBox="1"/>
          <p:nvPr/>
        </p:nvSpPr>
        <p:spPr>
          <a:xfrm>
            <a:off x="3842819" y="3167390"/>
            <a:ext cx="4395755" cy="707886"/>
          </a:xfrm>
          <a:prstGeom prst="rect">
            <a:avLst/>
          </a:prstGeom>
          <a:noFill/>
        </p:spPr>
        <p:txBody>
          <a:bodyPr wrap="none" rtlCol="0">
            <a:spAutoFit/>
          </a:bodyPr>
          <a:lstStyle/>
          <a:p>
            <a:r>
              <a:rPr lang="en-US" altLang="ja-JP" sz="4000" dirty="0"/>
              <a:t>HW CAM</a:t>
            </a:r>
            <a:r>
              <a:rPr lang="ja-JP" altLang="en-US" sz="4000" dirty="0"/>
              <a:t>の使い方</a:t>
            </a:r>
            <a:endParaRPr kumimoji="1" lang="ja-JP" altLang="en-US" sz="4000" dirty="0"/>
          </a:p>
        </p:txBody>
      </p:sp>
    </p:spTree>
    <p:extLst>
      <p:ext uri="{BB962C8B-B14F-4D97-AF65-F5344CB8AC3E}">
        <p14:creationId xmlns:p14="http://schemas.microsoft.com/office/powerpoint/2010/main" val="799689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4134465" cy="523220"/>
          </a:xfrm>
          <a:prstGeom prst="rect">
            <a:avLst/>
          </a:prstGeom>
          <a:noFill/>
        </p:spPr>
        <p:txBody>
          <a:bodyPr wrap="none" rtlCol="0">
            <a:spAutoFit/>
          </a:bodyPr>
          <a:lstStyle/>
          <a:p>
            <a:r>
              <a:rPr lang="ja-JP" altLang="en-US" sz="2800" dirty="0"/>
              <a:t>⑤オフセット方向の設定</a:t>
            </a:r>
            <a:endParaRPr kumimoji="1" lang="ja-JP" altLang="en-US" sz="2800" dirty="0"/>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4524315"/>
          </a:xfrm>
          <a:prstGeom prst="rect">
            <a:avLst/>
          </a:prstGeom>
          <a:noFill/>
        </p:spPr>
        <p:txBody>
          <a:bodyPr wrap="square" rtlCol="0">
            <a:spAutoFit/>
          </a:bodyPr>
          <a:lstStyle/>
          <a:p>
            <a:pPr marL="342900" indent="-342900">
              <a:buFont typeface="+mj-lt"/>
              <a:buAutoNum type="arabicPeriod"/>
            </a:pPr>
            <a:r>
              <a:rPr lang="ja-JP" altLang="en-US" dirty="0"/>
              <a:t>オフセット距離に</a:t>
            </a:r>
            <a:r>
              <a:rPr lang="en-US" altLang="ja-JP" dirty="0"/>
              <a:t>0</a:t>
            </a:r>
            <a:r>
              <a:rPr lang="ja-JP" altLang="en-US" dirty="0"/>
              <a:t>以外の値を入力し，「更新」をクリックする．</a:t>
            </a:r>
            <a:endParaRPr lang="en-US" altLang="ja-JP" dirty="0"/>
          </a:p>
          <a:p>
            <a:pPr marL="342900" indent="-342900">
              <a:buFont typeface="+mj-lt"/>
              <a:buAutoNum type="arabicPeriod"/>
            </a:pPr>
            <a:r>
              <a:rPr lang="ja-JP" altLang="en-US" dirty="0"/>
              <a:t>グラフ上に黄色の矢印が表示される．矢印の方向がオフセット方向である．</a:t>
            </a:r>
            <a:endParaRPr lang="en-US" altLang="ja-JP" dirty="0"/>
          </a:p>
          <a:p>
            <a:pPr marL="342900" indent="-342900">
              <a:buFont typeface="+mj-lt"/>
              <a:buAutoNum type="arabicPeriod"/>
            </a:pPr>
            <a:r>
              <a:rPr lang="ja-JP" altLang="en-US" dirty="0"/>
              <a:t>オフセット方向が意図した方向となるように，全ラインのオフセット方法を変更する．</a:t>
            </a:r>
            <a:endParaRPr lang="en-US" altLang="ja-JP" dirty="0"/>
          </a:p>
          <a:p>
            <a:pPr marL="342900" indent="-342900">
              <a:buFont typeface="+mj-lt"/>
              <a:buAutoNum type="arabicPeriod"/>
            </a:pPr>
            <a:r>
              <a:rPr lang="ja-JP" altLang="en-US" dirty="0"/>
              <a:t>変更したいラインを選択し，「オフセット方向入れ替え」をクリックする．複数選択可である．</a:t>
            </a:r>
            <a:endParaRPr lang="en-US" altLang="ja-JP" dirty="0"/>
          </a:p>
        </p:txBody>
      </p:sp>
      <p:sp>
        <p:nvSpPr>
          <p:cNvPr id="3" name="正方形/長方形 2">
            <a:extLst>
              <a:ext uri="{FF2B5EF4-FFF2-40B4-BE49-F238E27FC236}">
                <a16:creationId xmlns:a16="http://schemas.microsoft.com/office/drawing/2014/main" id="{5F99C41B-23A5-49A2-B4CC-170DF0258027}"/>
              </a:ext>
            </a:extLst>
          </p:cNvPr>
          <p:cNvSpPr/>
          <p:nvPr/>
        </p:nvSpPr>
        <p:spPr>
          <a:xfrm>
            <a:off x="5467351" y="4413129"/>
            <a:ext cx="82550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F867BA-0F84-4EB9-9DCE-B301E4A29AF3}"/>
              </a:ext>
            </a:extLst>
          </p:cNvPr>
          <p:cNvSpPr/>
          <p:nvPr/>
        </p:nvSpPr>
        <p:spPr>
          <a:xfrm>
            <a:off x="5270500" y="3498729"/>
            <a:ext cx="71755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DEAEF614-4D79-4031-8FC2-FFB158FEA909}"/>
              </a:ext>
            </a:extLst>
          </p:cNvPr>
          <p:cNvSpPr/>
          <p:nvPr/>
        </p:nvSpPr>
        <p:spPr>
          <a:xfrm>
            <a:off x="7258050" y="3498729"/>
            <a:ext cx="71755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11" name="図 10">
            <a:extLst>
              <a:ext uri="{FF2B5EF4-FFF2-40B4-BE49-F238E27FC236}">
                <a16:creationId xmlns:a16="http://schemas.microsoft.com/office/drawing/2014/main" id="{56D054E3-3168-4C82-B725-F52057057B89}"/>
              </a:ext>
            </a:extLst>
          </p:cNvPr>
          <p:cNvPicPr>
            <a:picLocks noChangeAspect="1"/>
          </p:cNvPicPr>
          <p:nvPr/>
        </p:nvPicPr>
        <p:blipFill rotWithShape="1">
          <a:blip r:embed="rId3"/>
          <a:srcRect l="78442" t="63028" r="1661"/>
          <a:stretch/>
        </p:blipFill>
        <p:spPr>
          <a:xfrm>
            <a:off x="4492625" y="570558"/>
            <a:ext cx="1555750" cy="19203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正方形/長方形 11">
            <a:extLst>
              <a:ext uri="{FF2B5EF4-FFF2-40B4-BE49-F238E27FC236}">
                <a16:creationId xmlns:a16="http://schemas.microsoft.com/office/drawing/2014/main" id="{2BA4996C-B471-4EBF-9CEC-250A8D604A06}"/>
              </a:ext>
            </a:extLst>
          </p:cNvPr>
          <p:cNvSpPr/>
          <p:nvPr/>
        </p:nvSpPr>
        <p:spPr>
          <a:xfrm>
            <a:off x="5108576" y="1225624"/>
            <a:ext cx="717550" cy="615875"/>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8512F46A-6D76-428A-8BB2-D7E6C17D7D82}"/>
              </a:ext>
            </a:extLst>
          </p:cNvPr>
          <p:cNvCxnSpPr/>
          <p:nvPr/>
        </p:nvCxnSpPr>
        <p:spPr>
          <a:xfrm flipH="1">
            <a:off x="3732204" y="1590087"/>
            <a:ext cx="1320800" cy="20320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45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537A3B-AFD6-4462-88D5-6E3DDDFD42F8}"/>
              </a:ext>
            </a:extLst>
          </p:cNvPr>
          <p:cNvPicPr>
            <a:picLocks noChangeAspect="1"/>
          </p:cNvPicPr>
          <p:nvPr/>
        </p:nvPicPr>
        <p:blipFill>
          <a:blip r:embed="rId2"/>
          <a:stretch>
            <a:fillRect/>
          </a:stretch>
        </p:blipFill>
        <p:spPr>
          <a:xfrm>
            <a:off x="363902" y="1132637"/>
            <a:ext cx="863404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3416320" cy="523220"/>
          </a:xfrm>
          <a:prstGeom prst="rect">
            <a:avLst/>
          </a:prstGeom>
          <a:noFill/>
        </p:spPr>
        <p:txBody>
          <a:bodyPr wrap="none" rtlCol="0">
            <a:spAutoFit/>
          </a:bodyPr>
          <a:lstStyle/>
          <a:p>
            <a:r>
              <a:rPr lang="ja-JP" altLang="en-US" sz="2800" dirty="0"/>
              <a:t>⑥カット順序の確認</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4801314"/>
          </a:xfrm>
          <a:prstGeom prst="rect">
            <a:avLst/>
          </a:prstGeom>
          <a:noFill/>
        </p:spPr>
        <p:txBody>
          <a:bodyPr wrap="square" rtlCol="0">
            <a:spAutoFit/>
          </a:bodyPr>
          <a:lstStyle/>
          <a:p>
            <a:pPr marL="342900" indent="-342900">
              <a:buFont typeface="+mj-lt"/>
              <a:buAutoNum type="arabicPeriod"/>
            </a:pPr>
            <a:r>
              <a:rPr lang="en-US" altLang="ja-JP" dirty="0"/>
              <a:t>X-Y</a:t>
            </a:r>
            <a:r>
              <a:rPr lang="ja-JP" altLang="en-US" dirty="0"/>
              <a:t>および</a:t>
            </a:r>
            <a:r>
              <a:rPr lang="en-US" altLang="ja-JP" dirty="0"/>
              <a:t>U-V</a:t>
            </a:r>
            <a:r>
              <a:rPr lang="ja-JP" altLang="en-US" dirty="0"/>
              <a:t>テーブルにて，上から順番にカットしたい順でラインが並んでいることを確認する．</a:t>
            </a:r>
            <a:endParaRPr lang="en-US" altLang="ja-JP" dirty="0"/>
          </a:p>
          <a:p>
            <a:pPr marL="342900" indent="-342900">
              <a:buFont typeface="+mj-lt"/>
              <a:buAutoNum type="arabicPeriod"/>
            </a:pPr>
            <a:r>
              <a:rPr lang="ja-JP" altLang="en-US" dirty="0"/>
              <a:t>全てのラインの順序を逆転させる場合は「ライン順逆転」をクリックする．</a:t>
            </a:r>
            <a:endParaRPr lang="en-US" altLang="ja-JP" dirty="0"/>
          </a:p>
          <a:p>
            <a:pPr marL="342900" indent="-342900">
              <a:buFont typeface="+mj-lt"/>
              <a:buAutoNum type="arabicPeriod"/>
            </a:pPr>
            <a:r>
              <a:rPr lang="en-US" altLang="ja-JP" dirty="0"/>
              <a:t>X-Y,U-V</a:t>
            </a:r>
            <a:r>
              <a:rPr lang="ja-JP" altLang="en-US" dirty="0"/>
              <a:t>テーブルで，同じ行に，同時にカットするラインが並んでいることを確認する．要すれば「</a:t>
            </a:r>
            <a:r>
              <a:rPr lang="en-US" altLang="ja-JP" dirty="0"/>
              <a:t>U-V</a:t>
            </a:r>
            <a:r>
              <a:rPr lang="ja-JP" altLang="en-US" dirty="0"/>
              <a:t>画面を</a:t>
            </a:r>
            <a:r>
              <a:rPr lang="en-US" altLang="ja-JP" dirty="0"/>
              <a:t>X-Y</a:t>
            </a:r>
            <a:r>
              <a:rPr lang="ja-JP" altLang="en-US" dirty="0"/>
              <a:t>画面に連動させる」にチェックして確認する．</a:t>
            </a:r>
            <a:endParaRPr lang="en-US" altLang="ja-JP" dirty="0"/>
          </a:p>
        </p:txBody>
      </p:sp>
      <p:sp>
        <p:nvSpPr>
          <p:cNvPr id="3" name="正方形/長方形 2">
            <a:extLst>
              <a:ext uri="{FF2B5EF4-FFF2-40B4-BE49-F238E27FC236}">
                <a16:creationId xmlns:a16="http://schemas.microsoft.com/office/drawing/2014/main" id="{5F99C41B-23A5-49A2-B4CC-170DF0258027}"/>
              </a:ext>
            </a:extLst>
          </p:cNvPr>
          <p:cNvSpPr/>
          <p:nvPr/>
        </p:nvSpPr>
        <p:spPr>
          <a:xfrm>
            <a:off x="6054726" y="3429000"/>
            <a:ext cx="66357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DF867BA-0F84-4EB9-9DCE-B301E4A29AF3}"/>
              </a:ext>
            </a:extLst>
          </p:cNvPr>
          <p:cNvSpPr/>
          <p:nvPr/>
        </p:nvSpPr>
        <p:spPr>
          <a:xfrm>
            <a:off x="4653756" y="1881188"/>
            <a:ext cx="4109243" cy="203872"/>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DB67143-70CF-48A8-9029-FCB077C4DCA3}"/>
              </a:ext>
            </a:extLst>
          </p:cNvPr>
          <p:cNvSpPr/>
          <p:nvPr/>
        </p:nvSpPr>
        <p:spPr>
          <a:xfrm>
            <a:off x="8035928" y="3429000"/>
            <a:ext cx="66357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0D6E08CE-274F-4405-8425-0E9DF16A87E0}"/>
              </a:ext>
            </a:extLst>
          </p:cNvPr>
          <p:cNvSpPr/>
          <p:nvPr/>
        </p:nvSpPr>
        <p:spPr>
          <a:xfrm>
            <a:off x="7673977" y="1252537"/>
            <a:ext cx="1053303"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4959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537A3B-AFD6-4462-88D5-6E3DDDFD42F8}"/>
              </a:ext>
            </a:extLst>
          </p:cNvPr>
          <p:cNvPicPr>
            <a:picLocks noChangeAspect="1"/>
          </p:cNvPicPr>
          <p:nvPr/>
        </p:nvPicPr>
        <p:blipFill>
          <a:blip r:embed="rId2"/>
          <a:stretch>
            <a:fillRect/>
          </a:stretch>
        </p:blipFill>
        <p:spPr>
          <a:xfrm>
            <a:off x="363902" y="1132637"/>
            <a:ext cx="863404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832046" cy="523220"/>
          </a:xfrm>
          <a:prstGeom prst="rect">
            <a:avLst/>
          </a:prstGeom>
          <a:noFill/>
        </p:spPr>
        <p:txBody>
          <a:bodyPr wrap="none" rtlCol="0">
            <a:spAutoFit/>
          </a:bodyPr>
          <a:lstStyle/>
          <a:p>
            <a:r>
              <a:rPr lang="ja-JP" altLang="en-US" sz="2800" dirty="0"/>
              <a:t>⑦</a:t>
            </a:r>
            <a:r>
              <a:rPr lang="en-US" altLang="ja-JP" sz="2800" dirty="0"/>
              <a:t>G</a:t>
            </a:r>
            <a:r>
              <a:rPr lang="ja-JP" altLang="en-US" sz="2800" dirty="0"/>
              <a:t>コード生成に必要な情報の入力</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693319"/>
          </a:xfrm>
          <a:prstGeom prst="rect">
            <a:avLst/>
          </a:prstGeom>
          <a:noFill/>
        </p:spPr>
        <p:txBody>
          <a:bodyPr wrap="square" rtlCol="0">
            <a:spAutoFit/>
          </a:bodyPr>
          <a:lstStyle/>
          <a:p>
            <a:pPr marL="342900" indent="-342900">
              <a:buFont typeface="+mj-lt"/>
              <a:buAutoNum type="arabicPeriod"/>
            </a:pPr>
            <a:r>
              <a:rPr lang="ja-JP" altLang="en-US" dirty="0"/>
              <a:t>分割距離を入力する．分割距離は</a:t>
            </a:r>
            <a:r>
              <a:rPr lang="en-US" altLang="ja-JP" dirty="0"/>
              <a:t>G</a:t>
            </a:r>
            <a:r>
              <a:rPr lang="ja-JP" altLang="en-US" dirty="0"/>
              <a:t>コードで補完する点列の距離である．小さくするほど再現性は高くなるが</a:t>
            </a:r>
            <a:r>
              <a:rPr lang="en-US" altLang="ja-JP" dirty="0"/>
              <a:t>G</a:t>
            </a:r>
            <a:r>
              <a:rPr lang="ja-JP" altLang="en-US" dirty="0"/>
              <a:t>コードのサイズが大きくなる</a:t>
            </a:r>
            <a:endParaRPr lang="en-US" altLang="ja-JP" dirty="0"/>
          </a:p>
          <a:p>
            <a:pPr marL="342900" indent="-342900">
              <a:buFont typeface="+mj-lt"/>
              <a:buAutoNum type="arabicPeriod"/>
            </a:pPr>
            <a:r>
              <a:rPr lang="ja-JP" altLang="en-US" dirty="0"/>
              <a:t>カット速度を入力する</a:t>
            </a:r>
            <a:endParaRPr lang="en-US" altLang="ja-JP" dirty="0"/>
          </a:p>
          <a:p>
            <a:pPr marL="342900" indent="-342900">
              <a:buFont typeface="+mj-lt"/>
              <a:buAutoNum type="arabicPeriod"/>
            </a:pPr>
            <a:r>
              <a:rPr lang="en-US" altLang="ja-JP" dirty="0"/>
              <a:t>【</a:t>
            </a:r>
            <a:r>
              <a:rPr lang="ja-JP" altLang="en-US" dirty="0"/>
              <a:t>オプション</a:t>
            </a:r>
            <a:r>
              <a:rPr lang="en-US" altLang="ja-JP" dirty="0"/>
              <a:t>】</a:t>
            </a:r>
            <a:r>
              <a:rPr lang="ja-JP" altLang="en-US" dirty="0"/>
              <a:t>カット面距離を入力する．熱線の伸びの計算に使用する．入力しなくても</a:t>
            </a:r>
            <a:r>
              <a:rPr lang="en-US" altLang="ja-JP" dirty="0"/>
              <a:t>G</a:t>
            </a:r>
            <a:r>
              <a:rPr lang="ja-JP" altLang="en-US" dirty="0"/>
              <a:t>コードは生成できる．</a:t>
            </a:r>
            <a:endParaRPr lang="en-US" altLang="ja-JP" dirty="0"/>
          </a:p>
        </p:txBody>
      </p:sp>
      <p:sp>
        <p:nvSpPr>
          <p:cNvPr id="8" name="正方形/長方形 7">
            <a:extLst>
              <a:ext uri="{FF2B5EF4-FFF2-40B4-BE49-F238E27FC236}">
                <a16:creationId xmlns:a16="http://schemas.microsoft.com/office/drawing/2014/main" id="{0D6E08CE-274F-4405-8425-0E9DF16A87E0}"/>
              </a:ext>
            </a:extLst>
          </p:cNvPr>
          <p:cNvSpPr/>
          <p:nvPr/>
        </p:nvSpPr>
        <p:spPr>
          <a:xfrm>
            <a:off x="4653756" y="4160837"/>
            <a:ext cx="148669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5532CEC-765F-45F0-AC82-57DCC1B771F8}"/>
              </a:ext>
            </a:extLst>
          </p:cNvPr>
          <p:cNvSpPr/>
          <p:nvPr/>
        </p:nvSpPr>
        <p:spPr>
          <a:xfrm>
            <a:off x="4653756" y="4550746"/>
            <a:ext cx="148669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47B00DC-006A-466E-9D00-1F0508CA7EB8}"/>
              </a:ext>
            </a:extLst>
          </p:cNvPr>
          <p:cNvSpPr/>
          <p:nvPr/>
        </p:nvSpPr>
        <p:spPr>
          <a:xfrm>
            <a:off x="4653756" y="4765059"/>
            <a:ext cx="1486694" cy="21431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3852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2537A3B-AFD6-4462-88D5-6E3DDDFD42F8}"/>
              </a:ext>
            </a:extLst>
          </p:cNvPr>
          <p:cNvPicPr>
            <a:picLocks noChangeAspect="1"/>
          </p:cNvPicPr>
          <p:nvPr/>
        </p:nvPicPr>
        <p:blipFill>
          <a:blip r:embed="rId2"/>
          <a:stretch>
            <a:fillRect/>
          </a:stretch>
        </p:blipFill>
        <p:spPr>
          <a:xfrm>
            <a:off x="363902" y="1132637"/>
            <a:ext cx="863404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211683" cy="523220"/>
          </a:xfrm>
          <a:prstGeom prst="rect">
            <a:avLst/>
          </a:prstGeom>
          <a:noFill/>
        </p:spPr>
        <p:txBody>
          <a:bodyPr wrap="none" rtlCol="0">
            <a:spAutoFit/>
          </a:bodyPr>
          <a:lstStyle/>
          <a:p>
            <a:r>
              <a:rPr lang="ja-JP" altLang="en-US" sz="2800" dirty="0"/>
              <a:t>⑧パスチェックによる最終確認</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139321"/>
          </a:xfrm>
          <a:prstGeom prst="rect">
            <a:avLst/>
          </a:prstGeom>
          <a:noFill/>
        </p:spPr>
        <p:txBody>
          <a:bodyPr wrap="square" rtlCol="0">
            <a:spAutoFit/>
          </a:bodyPr>
          <a:lstStyle/>
          <a:p>
            <a:pPr marL="342900" indent="-342900">
              <a:buFont typeface="+mj-lt"/>
              <a:buAutoNum type="arabicPeriod"/>
            </a:pPr>
            <a:r>
              <a:rPr lang="ja-JP" altLang="en-US" dirty="0"/>
              <a:t>「パスチェック」をクリックし，意図したパスであることを確認する．</a:t>
            </a:r>
            <a:endParaRPr lang="en-US" altLang="ja-JP" dirty="0"/>
          </a:p>
          <a:p>
            <a:pPr marL="342900" indent="-342900">
              <a:buFont typeface="+mj-lt"/>
              <a:buAutoNum type="arabicPeriod"/>
            </a:pPr>
            <a:r>
              <a:rPr lang="ja-JP" altLang="en-US" dirty="0"/>
              <a:t>カットパスのグラフはドラックで回転，右クリックしながらドラックでズームができる．</a:t>
            </a:r>
            <a:endParaRPr lang="en-US" altLang="ja-JP" dirty="0"/>
          </a:p>
          <a:p>
            <a:pPr marL="342900" indent="-342900">
              <a:buFont typeface="+mj-lt"/>
              <a:buAutoNum type="arabicPeriod"/>
            </a:pPr>
            <a:r>
              <a:rPr lang="ja-JP" altLang="en-US" dirty="0"/>
              <a:t>確認出来しだい，カットパスのグラフを閉じる．</a:t>
            </a:r>
            <a:endParaRPr lang="en-US" altLang="ja-JP" dirty="0"/>
          </a:p>
        </p:txBody>
      </p:sp>
      <p:sp>
        <p:nvSpPr>
          <p:cNvPr id="8" name="正方形/長方形 7">
            <a:extLst>
              <a:ext uri="{FF2B5EF4-FFF2-40B4-BE49-F238E27FC236}">
                <a16:creationId xmlns:a16="http://schemas.microsoft.com/office/drawing/2014/main" id="{0D6E08CE-274F-4405-8425-0E9DF16A87E0}"/>
              </a:ext>
            </a:extLst>
          </p:cNvPr>
          <p:cNvSpPr/>
          <p:nvPr/>
        </p:nvSpPr>
        <p:spPr>
          <a:xfrm>
            <a:off x="6828552" y="4642998"/>
            <a:ext cx="912098" cy="33637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3" name="図 2">
            <a:extLst>
              <a:ext uri="{FF2B5EF4-FFF2-40B4-BE49-F238E27FC236}">
                <a16:creationId xmlns:a16="http://schemas.microsoft.com/office/drawing/2014/main" id="{2C654094-AE80-4950-951F-34AFF433095B}"/>
              </a:ext>
            </a:extLst>
          </p:cNvPr>
          <p:cNvPicPr>
            <a:picLocks noChangeAspect="1"/>
          </p:cNvPicPr>
          <p:nvPr/>
        </p:nvPicPr>
        <p:blipFill>
          <a:blip r:embed="rId3"/>
          <a:stretch>
            <a:fillRect/>
          </a:stretch>
        </p:blipFill>
        <p:spPr>
          <a:xfrm>
            <a:off x="516302" y="2152650"/>
            <a:ext cx="4529192" cy="3740150"/>
          </a:xfrm>
          <a:prstGeom prst="rect">
            <a:avLst/>
          </a:prstGeom>
        </p:spPr>
      </p:pic>
    </p:spTree>
    <p:extLst>
      <p:ext uri="{BB962C8B-B14F-4D97-AF65-F5344CB8AC3E}">
        <p14:creationId xmlns:p14="http://schemas.microsoft.com/office/powerpoint/2010/main" val="681632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869696" cy="523220"/>
          </a:xfrm>
          <a:prstGeom prst="rect">
            <a:avLst/>
          </a:prstGeom>
          <a:noFill/>
        </p:spPr>
        <p:txBody>
          <a:bodyPr wrap="none" rtlCol="0">
            <a:spAutoFit/>
          </a:bodyPr>
          <a:lstStyle/>
          <a:p>
            <a:r>
              <a:rPr lang="ja-JP" altLang="en-US" sz="2800" dirty="0"/>
              <a:t>⑧</a:t>
            </a:r>
            <a:r>
              <a:rPr lang="en-US" altLang="ja-JP" sz="2800" dirty="0"/>
              <a:t>NG</a:t>
            </a:r>
            <a:r>
              <a:rPr lang="ja-JP" altLang="en-US" sz="2800" dirty="0"/>
              <a:t>なパスの例</a:t>
            </a:r>
            <a:endParaRPr kumimoji="1" lang="ja-JP" altLang="en-US" sz="2800" dirty="0"/>
          </a:p>
        </p:txBody>
      </p:sp>
      <p:pic>
        <p:nvPicPr>
          <p:cNvPr id="4" name="図 3">
            <a:extLst>
              <a:ext uri="{FF2B5EF4-FFF2-40B4-BE49-F238E27FC236}">
                <a16:creationId xmlns:a16="http://schemas.microsoft.com/office/drawing/2014/main" id="{F3997156-65C7-4917-86E5-8F18C7C0FEF7}"/>
              </a:ext>
            </a:extLst>
          </p:cNvPr>
          <p:cNvPicPr>
            <a:picLocks noChangeAspect="1"/>
          </p:cNvPicPr>
          <p:nvPr/>
        </p:nvPicPr>
        <p:blipFill>
          <a:blip r:embed="rId2"/>
          <a:stretch>
            <a:fillRect/>
          </a:stretch>
        </p:blipFill>
        <p:spPr>
          <a:xfrm>
            <a:off x="1149660" y="1116993"/>
            <a:ext cx="3192624" cy="2636428"/>
          </a:xfrm>
          <a:prstGeom prst="rect">
            <a:avLst/>
          </a:prstGeom>
        </p:spPr>
      </p:pic>
      <p:pic>
        <p:nvPicPr>
          <p:cNvPr id="5" name="図 4">
            <a:extLst>
              <a:ext uri="{FF2B5EF4-FFF2-40B4-BE49-F238E27FC236}">
                <a16:creationId xmlns:a16="http://schemas.microsoft.com/office/drawing/2014/main" id="{5C84D21F-F435-48A9-84AA-33931E1A56C6}"/>
              </a:ext>
            </a:extLst>
          </p:cNvPr>
          <p:cNvPicPr>
            <a:picLocks noChangeAspect="1"/>
          </p:cNvPicPr>
          <p:nvPr/>
        </p:nvPicPr>
        <p:blipFill>
          <a:blip r:embed="rId3"/>
          <a:stretch>
            <a:fillRect/>
          </a:stretch>
        </p:blipFill>
        <p:spPr>
          <a:xfrm>
            <a:off x="7183603" y="1116993"/>
            <a:ext cx="3192623" cy="2636428"/>
          </a:xfrm>
          <a:prstGeom prst="rect">
            <a:avLst/>
          </a:prstGeom>
        </p:spPr>
      </p:pic>
      <p:pic>
        <p:nvPicPr>
          <p:cNvPr id="6" name="図 5">
            <a:extLst>
              <a:ext uri="{FF2B5EF4-FFF2-40B4-BE49-F238E27FC236}">
                <a16:creationId xmlns:a16="http://schemas.microsoft.com/office/drawing/2014/main" id="{2AFB0FCC-B9B3-4766-8FF1-0982BE31DF8C}"/>
              </a:ext>
            </a:extLst>
          </p:cNvPr>
          <p:cNvPicPr>
            <a:picLocks noChangeAspect="1"/>
          </p:cNvPicPr>
          <p:nvPr/>
        </p:nvPicPr>
        <p:blipFill>
          <a:blip r:embed="rId4"/>
          <a:stretch>
            <a:fillRect/>
          </a:stretch>
        </p:blipFill>
        <p:spPr>
          <a:xfrm>
            <a:off x="1149661" y="4177769"/>
            <a:ext cx="3192623" cy="2636428"/>
          </a:xfrm>
          <a:prstGeom prst="rect">
            <a:avLst/>
          </a:prstGeom>
        </p:spPr>
      </p:pic>
      <p:pic>
        <p:nvPicPr>
          <p:cNvPr id="9" name="図 8">
            <a:extLst>
              <a:ext uri="{FF2B5EF4-FFF2-40B4-BE49-F238E27FC236}">
                <a16:creationId xmlns:a16="http://schemas.microsoft.com/office/drawing/2014/main" id="{A05E37F9-FFAA-47B2-8A1F-DC65F8271478}"/>
              </a:ext>
            </a:extLst>
          </p:cNvPr>
          <p:cNvPicPr>
            <a:picLocks noChangeAspect="1"/>
          </p:cNvPicPr>
          <p:nvPr/>
        </p:nvPicPr>
        <p:blipFill>
          <a:blip r:embed="rId5"/>
          <a:stretch>
            <a:fillRect/>
          </a:stretch>
        </p:blipFill>
        <p:spPr>
          <a:xfrm>
            <a:off x="7183603" y="4177769"/>
            <a:ext cx="3192623" cy="2636428"/>
          </a:xfrm>
          <a:prstGeom prst="rect">
            <a:avLst/>
          </a:prstGeom>
        </p:spPr>
      </p:pic>
      <p:sp>
        <p:nvSpPr>
          <p:cNvPr id="12" name="テキスト ボックス 11">
            <a:extLst>
              <a:ext uri="{FF2B5EF4-FFF2-40B4-BE49-F238E27FC236}">
                <a16:creationId xmlns:a16="http://schemas.microsoft.com/office/drawing/2014/main" id="{5D940E22-7BA7-42D8-8F21-ACDD38B3C380}"/>
              </a:ext>
            </a:extLst>
          </p:cNvPr>
          <p:cNvSpPr txBox="1"/>
          <p:nvPr/>
        </p:nvSpPr>
        <p:spPr>
          <a:xfrm>
            <a:off x="1086691" y="774777"/>
            <a:ext cx="3255593" cy="369332"/>
          </a:xfrm>
          <a:prstGeom prst="rect">
            <a:avLst/>
          </a:prstGeom>
          <a:noFill/>
        </p:spPr>
        <p:txBody>
          <a:bodyPr wrap="square">
            <a:spAutoFit/>
          </a:bodyPr>
          <a:lstStyle/>
          <a:p>
            <a:r>
              <a:rPr lang="en-US" altLang="ja-JP" dirty="0"/>
              <a:t>A)</a:t>
            </a:r>
            <a:r>
              <a:rPr lang="ja-JP" altLang="en-US" dirty="0"/>
              <a:t>カット順が間違っている</a:t>
            </a:r>
          </a:p>
        </p:txBody>
      </p:sp>
      <p:sp>
        <p:nvSpPr>
          <p:cNvPr id="11" name="テキスト ボックス 10">
            <a:extLst>
              <a:ext uri="{FF2B5EF4-FFF2-40B4-BE49-F238E27FC236}">
                <a16:creationId xmlns:a16="http://schemas.microsoft.com/office/drawing/2014/main" id="{5339BB65-BAD2-4FEB-8189-6E14877D730E}"/>
              </a:ext>
            </a:extLst>
          </p:cNvPr>
          <p:cNvSpPr txBox="1"/>
          <p:nvPr/>
        </p:nvSpPr>
        <p:spPr>
          <a:xfrm>
            <a:off x="7120633" y="774777"/>
            <a:ext cx="4514696" cy="369332"/>
          </a:xfrm>
          <a:prstGeom prst="rect">
            <a:avLst/>
          </a:prstGeom>
          <a:noFill/>
        </p:spPr>
        <p:txBody>
          <a:bodyPr wrap="square">
            <a:spAutoFit/>
          </a:bodyPr>
          <a:lstStyle/>
          <a:p>
            <a:r>
              <a:rPr lang="en-US" altLang="ja-JP" dirty="0"/>
              <a:t>B)X-Y</a:t>
            </a:r>
            <a:r>
              <a:rPr lang="ja-JP" altLang="en-US" dirty="0"/>
              <a:t>，</a:t>
            </a:r>
            <a:r>
              <a:rPr lang="en-US" altLang="ja-JP" dirty="0"/>
              <a:t>U-V</a:t>
            </a:r>
            <a:r>
              <a:rPr lang="ja-JP" altLang="en-US" dirty="0"/>
              <a:t>でカット順が不揃いである</a:t>
            </a:r>
          </a:p>
        </p:txBody>
      </p:sp>
      <p:sp>
        <p:nvSpPr>
          <p:cNvPr id="14" name="テキスト ボックス 13">
            <a:extLst>
              <a:ext uri="{FF2B5EF4-FFF2-40B4-BE49-F238E27FC236}">
                <a16:creationId xmlns:a16="http://schemas.microsoft.com/office/drawing/2014/main" id="{7518FDDC-A17B-4DD9-8836-12CBE8F88232}"/>
              </a:ext>
            </a:extLst>
          </p:cNvPr>
          <p:cNvSpPr txBox="1"/>
          <p:nvPr/>
        </p:nvSpPr>
        <p:spPr>
          <a:xfrm>
            <a:off x="1086691" y="3839856"/>
            <a:ext cx="4514696" cy="369332"/>
          </a:xfrm>
          <a:prstGeom prst="rect">
            <a:avLst/>
          </a:prstGeom>
          <a:noFill/>
        </p:spPr>
        <p:txBody>
          <a:bodyPr wrap="square">
            <a:spAutoFit/>
          </a:bodyPr>
          <a:lstStyle/>
          <a:p>
            <a:r>
              <a:rPr lang="en-US" altLang="ja-JP" dirty="0"/>
              <a:t>C)</a:t>
            </a:r>
            <a:r>
              <a:rPr lang="ja-JP" altLang="en-US" dirty="0"/>
              <a:t>切り出し始点，終点が間違っている</a:t>
            </a:r>
          </a:p>
        </p:txBody>
      </p:sp>
      <p:sp>
        <p:nvSpPr>
          <p:cNvPr id="16" name="テキスト ボックス 15">
            <a:extLst>
              <a:ext uri="{FF2B5EF4-FFF2-40B4-BE49-F238E27FC236}">
                <a16:creationId xmlns:a16="http://schemas.microsoft.com/office/drawing/2014/main" id="{B333021E-67A8-4461-9D1B-48F823480F12}"/>
              </a:ext>
            </a:extLst>
          </p:cNvPr>
          <p:cNvSpPr txBox="1"/>
          <p:nvPr/>
        </p:nvSpPr>
        <p:spPr>
          <a:xfrm>
            <a:off x="7075918" y="3890569"/>
            <a:ext cx="4514696" cy="369332"/>
          </a:xfrm>
          <a:prstGeom prst="rect">
            <a:avLst/>
          </a:prstGeom>
          <a:noFill/>
        </p:spPr>
        <p:txBody>
          <a:bodyPr wrap="square">
            <a:spAutoFit/>
          </a:bodyPr>
          <a:lstStyle/>
          <a:p>
            <a:r>
              <a:rPr lang="en-US" altLang="ja-JP" dirty="0"/>
              <a:t>D )</a:t>
            </a:r>
            <a:r>
              <a:rPr lang="ja-JP" altLang="en-US" dirty="0"/>
              <a:t>分割距離の設定が不適切</a:t>
            </a:r>
          </a:p>
        </p:txBody>
      </p:sp>
    </p:spTree>
    <p:extLst>
      <p:ext uri="{BB962C8B-B14F-4D97-AF65-F5344CB8AC3E}">
        <p14:creationId xmlns:p14="http://schemas.microsoft.com/office/powerpoint/2010/main" val="3318985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929828" cy="523220"/>
          </a:xfrm>
          <a:prstGeom prst="rect">
            <a:avLst/>
          </a:prstGeom>
          <a:noFill/>
        </p:spPr>
        <p:txBody>
          <a:bodyPr wrap="none" rtlCol="0">
            <a:spAutoFit/>
          </a:bodyPr>
          <a:lstStyle/>
          <a:p>
            <a:r>
              <a:rPr lang="ja-JP" altLang="en-US" sz="2800" dirty="0"/>
              <a:t>⑧加工範囲，ワイヤー最大長の確認</a:t>
            </a:r>
            <a:endParaRPr kumimoji="1" lang="ja-JP" altLang="en-US" sz="2800" dirty="0"/>
          </a:p>
        </p:txBody>
      </p:sp>
      <p:pic>
        <p:nvPicPr>
          <p:cNvPr id="2" name="図 1">
            <a:extLst>
              <a:ext uri="{FF2B5EF4-FFF2-40B4-BE49-F238E27FC236}">
                <a16:creationId xmlns:a16="http://schemas.microsoft.com/office/drawing/2014/main" id="{86C7B158-C523-4DD5-82D9-950F1C689BA8}"/>
              </a:ext>
            </a:extLst>
          </p:cNvPr>
          <p:cNvPicPr>
            <a:picLocks noChangeAspect="1"/>
          </p:cNvPicPr>
          <p:nvPr/>
        </p:nvPicPr>
        <p:blipFill>
          <a:blip r:embed="rId2"/>
          <a:stretch>
            <a:fillRect/>
          </a:stretch>
        </p:blipFill>
        <p:spPr>
          <a:xfrm>
            <a:off x="795655" y="1523047"/>
            <a:ext cx="7705725" cy="1724025"/>
          </a:xfrm>
          <a:prstGeom prst="rect">
            <a:avLst/>
          </a:prstGeom>
        </p:spPr>
      </p:pic>
      <p:sp>
        <p:nvSpPr>
          <p:cNvPr id="3" name="テキスト ボックス 2">
            <a:extLst>
              <a:ext uri="{FF2B5EF4-FFF2-40B4-BE49-F238E27FC236}">
                <a16:creationId xmlns:a16="http://schemas.microsoft.com/office/drawing/2014/main" id="{3B391280-9E43-4B6D-A0D8-31865B400510}"/>
              </a:ext>
            </a:extLst>
          </p:cNvPr>
          <p:cNvSpPr txBox="1"/>
          <p:nvPr/>
        </p:nvSpPr>
        <p:spPr>
          <a:xfrm>
            <a:off x="9119235" y="1222571"/>
            <a:ext cx="2851150" cy="3416320"/>
          </a:xfrm>
          <a:prstGeom prst="rect">
            <a:avLst/>
          </a:prstGeom>
          <a:noFill/>
        </p:spPr>
        <p:txBody>
          <a:bodyPr wrap="square" rtlCol="0">
            <a:spAutoFit/>
          </a:bodyPr>
          <a:lstStyle/>
          <a:p>
            <a:pPr marL="342900" indent="-342900">
              <a:buFont typeface="+mj-lt"/>
              <a:buAutoNum type="arabicPeriod"/>
            </a:pPr>
            <a:r>
              <a:rPr lang="ja-JP" altLang="en-US" dirty="0"/>
              <a:t>メッセージウィンドウに表示される加工範囲，ワイヤーの最大長を確認する．</a:t>
            </a:r>
            <a:endParaRPr lang="en-US" altLang="ja-JP" dirty="0"/>
          </a:p>
          <a:p>
            <a:pPr marL="342900" indent="-342900">
              <a:buFont typeface="+mj-lt"/>
              <a:buAutoNum type="arabicPeriod"/>
            </a:pPr>
            <a:r>
              <a:rPr lang="ja-JP" altLang="en-US" dirty="0"/>
              <a:t>加工範囲は．</a:t>
            </a:r>
            <a:r>
              <a:rPr lang="en-US" altLang="ja-JP" dirty="0"/>
              <a:t>X,Y,U,V</a:t>
            </a:r>
            <a:r>
              <a:rPr lang="ja-JP" altLang="en-US" dirty="0"/>
              <a:t>軸での</a:t>
            </a:r>
            <a:r>
              <a:rPr lang="en-US" altLang="ja-JP" dirty="0"/>
              <a:t>CAM</a:t>
            </a:r>
            <a:r>
              <a:rPr lang="ja-JP" altLang="en-US" dirty="0"/>
              <a:t>が生成する座標の最大値と最小値を表示する</a:t>
            </a:r>
            <a:endParaRPr lang="en-US" altLang="ja-JP" dirty="0"/>
          </a:p>
          <a:p>
            <a:pPr marL="342900" indent="-342900">
              <a:buFont typeface="+mj-lt"/>
              <a:buAutoNum type="arabicPeriod"/>
            </a:pPr>
            <a:r>
              <a:rPr lang="ja-JP" altLang="en-US" dirty="0"/>
              <a:t>ワイヤー最大長は，同時に通過する</a:t>
            </a:r>
            <a:r>
              <a:rPr lang="en-US" altLang="ja-JP" dirty="0"/>
              <a:t>X-Y</a:t>
            </a:r>
            <a:r>
              <a:rPr lang="ja-JP" altLang="en-US" dirty="0"/>
              <a:t>，</a:t>
            </a:r>
            <a:r>
              <a:rPr lang="en-US" altLang="ja-JP" dirty="0"/>
              <a:t>U-V</a:t>
            </a:r>
            <a:r>
              <a:rPr lang="ja-JP" altLang="en-US" dirty="0"/>
              <a:t>座標点の最大距離を表示する</a:t>
            </a:r>
            <a:endParaRPr lang="en-US" altLang="ja-JP" dirty="0"/>
          </a:p>
        </p:txBody>
      </p:sp>
    </p:spTree>
    <p:extLst>
      <p:ext uri="{BB962C8B-B14F-4D97-AF65-F5344CB8AC3E}">
        <p14:creationId xmlns:p14="http://schemas.microsoft.com/office/powerpoint/2010/main" val="191358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959465" cy="523220"/>
          </a:xfrm>
          <a:prstGeom prst="rect">
            <a:avLst/>
          </a:prstGeom>
          <a:noFill/>
        </p:spPr>
        <p:txBody>
          <a:bodyPr wrap="none" rtlCol="0">
            <a:spAutoFit/>
          </a:bodyPr>
          <a:lstStyle/>
          <a:p>
            <a:r>
              <a:rPr lang="ja-JP" altLang="en-US" sz="2800" dirty="0"/>
              <a:t>⑨</a:t>
            </a:r>
            <a:r>
              <a:rPr lang="en-US" altLang="ja-JP" sz="2800" dirty="0"/>
              <a:t>G</a:t>
            </a:r>
            <a:r>
              <a:rPr lang="ja-JP" altLang="en-US" sz="2800" dirty="0"/>
              <a:t>コードの生成</a:t>
            </a:r>
            <a:endParaRPr kumimoji="1" lang="ja-JP" altLang="en-US" sz="2800" dirty="0"/>
          </a:p>
        </p:txBody>
      </p:sp>
      <p:pic>
        <p:nvPicPr>
          <p:cNvPr id="2" name="図 1">
            <a:extLst>
              <a:ext uri="{FF2B5EF4-FFF2-40B4-BE49-F238E27FC236}">
                <a16:creationId xmlns:a16="http://schemas.microsoft.com/office/drawing/2014/main" id="{BB5DA5FF-FDD3-46C0-9A17-446CF0866D85}"/>
              </a:ext>
            </a:extLst>
          </p:cNvPr>
          <p:cNvPicPr>
            <a:picLocks noChangeAspect="1"/>
          </p:cNvPicPr>
          <p:nvPr/>
        </p:nvPicPr>
        <p:blipFill>
          <a:blip r:embed="rId2"/>
          <a:stretch>
            <a:fillRect/>
          </a:stretch>
        </p:blipFill>
        <p:spPr>
          <a:xfrm>
            <a:off x="449580" y="1186374"/>
            <a:ext cx="8549640" cy="4932485"/>
          </a:xfrm>
          <a:prstGeom prst="rect">
            <a:avLst/>
          </a:prstGeom>
        </p:spPr>
      </p:pic>
      <p:sp>
        <p:nvSpPr>
          <p:cNvPr id="3" name="正方形/長方形 2">
            <a:extLst>
              <a:ext uri="{FF2B5EF4-FFF2-40B4-BE49-F238E27FC236}">
                <a16:creationId xmlns:a16="http://schemas.microsoft.com/office/drawing/2014/main" id="{98C7A2DA-54FA-461E-B6B9-20BF86324EE2}"/>
              </a:ext>
            </a:extLst>
          </p:cNvPr>
          <p:cNvSpPr/>
          <p:nvPr/>
        </p:nvSpPr>
        <p:spPr>
          <a:xfrm>
            <a:off x="7712472" y="4650618"/>
            <a:ext cx="912098" cy="33637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F8B9EE6E-3830-470F-B7D0-D1AF39D47938}"/>
              </a:ext>
            </a:extLst>
          </p:cNvPr>
          <p:cNvPicPr>
            <a:picLocks noChangeAspect="1"/>
          </p:cNvPicPr>
          <p:nvPr/>
        </p:nvPicPr>
        <p:blipFill>
          <a:blip r:embed="rId3"/>
          <a:stretch>
            <a:fillRect/>
          </a:stretch>
        </p:blipFill>
        <p:spPr>
          <a:xfrm>
            <a:off x="780097" y="2911415"/>
            <a:ext cx="7629525" cy="1562100"/>
          </a:xfrm>
          <a:prstGeom prst="rect">
            <a:avLst/>
          </a:prstGeom>
          <a:ln w="57150">
            <a:solidFill>
              <a:srgbClr val="FF0000"/>
            </a:solidFill>
          </a:ln>
        </p:spPr>
      </p:pic>
      <p:cxnSp>
        <p:nvCxnSpPr>
          <p:cNvPr id="15" name="直線矢印コネクタ 14">
            <a:extLst>
              <a:ext uri="{FF2B5EF4-FFF2-40B4-BE49-F238E27FC236}">
                <a16:creationId xmlns:a16="http://schemas.microsoft.com/office/drawing/2014/main" id="{D805E5EB-3F04-44AA-9674-981B1695A889}"/>
              </a:ext>
            </a:extLst>
          </p:cNvPr>
          <p:cNvCxnSpPr>
            <a:cxnSpLocks/>
          </p:cNvCxnSpPr>
          <p:nvPr/>
        </p:nvCxnSpPr>
        <p:spPr>
          <a:xfrm>
            <a:off x="4892040" y="4473515"/>
            <a:ext cx="676584" cy="105357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F6CE8A41-3264-40D9-B044-A1C2A5EC5AE6}"/>
              </a:ext>
            </a:extLst>
          </p:cNvPr>
          <p:cNvSpPr txBox="1"/>
          <p:nvPr/>
        </p:nvSpPr>
        <p:spPr>
          <a:xfrm>
            <a:off x="9119235" y="1222571"/>
            <a:ext cx="2851150" cy="1754326"/>
          </a:xfrm>
          <a:prstGeom prst="rect">
            <a:avLst/>
          </a:prstGeom>
          <a:noFill/>
        </p:spPr>
        <p:txBody>
          <a:bodyPr wrap="square" rtlCol="0">
            <a:spAutoFit/>
          </a:bodyPr>
          <a:lstStyle/>
          <a:p>
            <a:pPr marL="342900" indent="-342900">
              <a:buFont typeface="+mj-lt"/>
              <a:buAutoNum type="arabicPeriod"/>
            </a:pPr>
            <a:r>
              <a:rPr lang="ja-JP" altLang="en-US" dirty="0"/>
              <a:t>パスに問題がなければ，</a:t>
            </a:r>
            <a:r>
              <a:rPr lang="en-US" altLang="ja-JP" dirty="0"/>
              <a:t>G</a:t>
            </a:r>
            <a:r>
              <a:rPr lang="ja-JP" altLang="en-US" dirty="0"/>
              <a:t>コード生成をクリックする．</a:t>
            </a:r>
            <a:endParaRPr lang="en-US" altLang="ja-JP" dirty="0"/>
          </a:p>
          <a:p>
            <a:pPr marL="342900" indent="-342900">
              <a:buFont typeface="+mj-lt"/>
              <a:buAutoNum type="arabicPeriod"/>
            </a:pPr>
            <a:r>
              <a:rPr lang="ja-JP" altLang="en-US" dirty="0"/>
              <a:t>メッセージウィンドウに表示される名称でファイルが保存される．</a:t>
            </a:r>
            <a:endParaRPr lang="en-US" altLang="ja-JP" dirty="0"/>
          </a:p>
        </p:txBody>
      </p:sp>
    </p:spTree>
    <p:extLst>
      <p:ext uri="{BB962C8B-B14F-4D97-AF65-F5344CB8AC3E}">
        <p14:creationId xmlns:p14="http://schemas.microsoft.com/office/powerpoint/2010/main" val="149645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6647974" cy="523220"/>
          </a:xfrm>
          <a:prstGeom prst="rect">
            <a:avLst/>
          </a:prstGeom>
          <a:noFill/>
        </p:spPr>
        <p:txBody>
          <a:bodyPr wrap="none" rtlCol="0">
            <a:spAutoFit/>
          </a:bodyPr>
          <a:lstStyle/>
          <a:p>
            <a:r>
              <a:rPr lang="ja-JP" altLang="en-US" sz="2800" dirty="0"/>
              <a:t>⑩その他便利機能（初期入力値の変更）</a:t>
            </a:r>
            <a:endParaRPr kumimoji="1" lang="ja-JP" altLang="en-US" sz="2800" dirty="0"/>
          </a:p>
        </p:txBody>
      </p:sp>
      <p:sp>
        <p:nvSpPr>
          <p:cNvPr id="10" name="テキスト ボックス 9">
            <a:extLst>
              <a:ext uri="{FF2B5EF4-FFF2-40B4-BE49-F238E27FC236}">
                <a16:creationId xmlns:a16="http://schemas.microsoft.com/office/drawing/2014/main" id="{F6CE8A41-3264-40D9-B044-A1C2A5EC5AE6}"/>
              </a:ext>
            </a:extLst>
          </p:cNvPr>
          <p:cNvSpPr txBox="1"/>
          <p:nvPr/>
        </p:nvSpPr>
        <p:spPr>
          <a:xfrm>
            <a:off x="9119235" y="1222571"/>
            <a:ext cx="2851150" cy="4801314"/>
          </a:xfrm>
          <a:prstGeom prst="rect">
            <a:avLst/>
          </a:prstGeom>
          <a:noFill/>
        </p:spPr>
        <p:txBody>
          <a:bodyPr wrap="square" rtlCol="0">
            <a:spAutoFit/>
          </a:bodyPr>
          <a:lstStyle/>
          <a:p>
            <a:pPr marL="342900" indent="-342900">
              <a:buFont typeface="+mj-lt"/>
              <a:buAutoNum type="arabicPeriod"/>
            </a:pPr>
            <a:r>
              <a:rPr lang="en-US" altLang="ja-JP" dirty="0"/>
              <a:t>cofig.csv</a:t>
            </a:r>
            <a:r>
              <a:rPr lang="ja-JP" altLang="en-US" dirty="0"/>
              <a:t>を編集することで，ソフト起動時の，ファイル名，切り出し原点，終点，分割距離，オフセット距離，カット速度，カット面距離を</a:t>
            </a:r>
            <a:r>
              <a:rPr lang="en-US" altLang="ja-JP" dirty="0"/>
              <a:t>config.csv</a:t>
            </a:r>
            <a:r>
              <a:rPr lang="ja-JP" altLang="en-US" dirty="0"/>
              <a:t>の値とする．</a:t>
            </a:r>
            <a:endParaRPr lang="en-US" altLang="ja-JP" dirty="0"/>
          </a:p>
          <a:p>
            <a:pPr marL="342900" indent="-342900">
              <a:buFont typeface="+mj-lt"/>
              <a:buAutoNum type="arabicPeriod"/>
            </a:pPr>
            <a:r>
              <a:rPr lang="ja-JP" altLang="en-US" dirty="0"/>
              <a:t>また</a:t>
            </a:r>
            <a:r>
              <a:rPr lang="en-US" altLang="ja-JP" dirty="0"/>
              <a:t>G</a:t>
            </a:r>
            <a:r>
              <a:rPr lang="ja-JP" altLang="en-US" dirty="0"/>
              <a:t>コードの書き出しを</a:t>
            </a:r>
            <a:r>
              <a:rPr lang="en-US" altLang="ja-JP" dirty="0"/>
              <a:t>config.csv</a:t>
            </a:r>
            <a:r>
              <a:rPr lang="ja-JP" altLang="en-US" dirty="0"/>
              <a:t>の値とする．</a:t>
            </a:r>
            <a:endParaRPr lang="en-US" altLang="ja-JP" dirty="0"/>
          </a:p>
          <a:p>
            <a:pPr marL="342900" indent="-342900">
              <a:buFont typeface="+mj-lt"/>
              <a:buAutoNum type="arabicPeriod"/>
            </a:pPr>
            <a:r>
              <a:rPr lang="en-US" altLang="ja-JP" dirty="0"/>
              <a:t>cofig.csv</a:t>
            </a:r>
            <a:r>
              <a:rPr lang="ja-JP" altLang="en-US" dirty="0"/>
              <a:t>はソフトと同じディレクトリに配置する．</a:t>
            </a:r>
            <a:endParaRPr lang="en-US" altLang="ja-JP" dirty="0"/>
          </a:p>
          <a:p>
            <a:pPr marL="342900" indent="-342900">
              <a:buFont typeface="+mj-lt"/>
              <a:buAutoNum type="arabicPeriod"/>
            </a:pPr>
            <a:r>
              <a:rPr lang="ja-JP" altLang="en-US" dirty="0"/>
              <a:t>読込の成否はソフト起動時，メッセージウィンドウに表示される</a:t>
            </a:r>
          </a:p>
        </p:txBody>
      </p:sp>
      <p:pic>
        <p:nvPicPr>
          <p:cNvPr id="4" name="図 3">
            <a:extLst>
              <a:ext uri="{FF2B5EF4-FFF2-40B4-BE49-F238E27FC236}">
                <a16:creationId xmlns:a16="http://schemas.microsoft.com/office/drawing/2014/main" id="{C414BE25-E49D-450D-8623-9ACA3A5B7DBB}"/>
              </a:ext>
            </a:extLst>
          </p:cNvPr>
          <p:cNvPicPr>
            <a:picLocks noChangeAspect="1"/>
          </p:cNvPicPr>
          <p:nvPr/>
        </p:nvPicPr>
        <p:blipFill rotWithShape="1">
          <a:blip r:embed="rId2"/>
          <a:srcRect l="48783"/>
          <a:stretch/>
        </p:blipFill>
        <p:spPr>
          <a:xfrm>
            <a:off x="4038600" y="1036320"/>
            <a:ext cx="4843065" cy="5449888"/>
          </a:xfrm>
          <a:prstGeom prst="rect">
            <a:avLst/>
          </a:prstGeom>
        </p:spPr>
      </p:pic>
      <p:pic>
        <p:nvPicPr>
          <p:cNvPr id="5" name="図 4">
            <a:extLst>
              <a:ext uri="{FF2B5EF4-FFF2-40B4-BE49-F238E27FC236}">
                <a16:creationId xmlns:a16="http://schemas.microsoft.com/office/drawing/2014/main" id="{A24FBF1A-5D26-4262-A9B5-7F0F65D78D9B}"/>
              </a:ext>
            </a:extLst>
          </p:cNvPr>
          <p:cNvPicPr>
            <a:picLocks noChangeAspect="1"/>
          </p:cNvPicPr>
          <p:nvPr/>
        </p:nvPicPr>
        <p:blipFill>
          <a:blip r:embed="rId3"/>
          <a:stretch>
            <a:fillRect/>
          </a:stretch>
        </p:blipFill>
        <p:spPr>
          <a:xfrm>
            <a:off x="247015" y="1036320"/>
            <a:ext cx="4860405" cy="2066925"/>
          </a:xfrm>
          <a:prstGeom prst="rect">
            <a:avLst/>
          </a:prstGeom>
          <a:ln w="38100">
            <a:solidFill>
              <a:srgbClr val="FF0000"/>
            </a:solidFill>
          </a:ln>
        </p:spPr>
      </p:pic>
      <p:sp>
        <p:nvSpPr>
          <p:cNvPr id="6" name="正方形/長方形 5">
            <a:extLst>
              <a:ext uri="{FF2B5EF4-FFF2-40B4-BE49-F238E27FC236}">
                <a16:creationId xmlns:a16="http://schemas.microsoft.com/office/drawing/2014/main" id="{DB38DD7C-CE13-495E-AF1C-49D38AC17BD1}"/>
              </a:ext>
            </a:extLst>
          </p:cNvPr>
          <p:cNvSpPr/>
          <p:nvPr/>
        </p:nvSpPr>
        <p:spPr>
          <a:xfrm>
            <a:off x="1689774" y="1333817"/>
            <a:ext cx="923886" cy="171418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4F7F328-83B9-4C47-A1F2-A99549D68190}"/>
              </a:ext>
            </a:extLst>
          </p:cNvPr>
          <p:cNvSpPr/>
          <p:nvPr/>
        </p:nvSpPr>
        <p:spPr>
          <a:xfrm>
            <a:off x="5122660" y="1333817"/>
            <a:ext cx="3533660" cy="22066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97E73A1-C178-438D-A72C-21B54CA0DDE1}"/>
              </a:ext>
            </a:extLst>
          </p:cNvPr>
          <p:cNvSpPr/>
          <p:nvPr/>
        </p:nvSpPr>
        <p:spPr>
          <a:xfrm>
            <a:off x="4970260" y="3977956"/>
            <a:ext cx="1407680" cy="130270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08C0DFB-70B5-4D89-A0EC-F00E2D79644B}"/>
              </a:ext>
            </a:extLst>
          </p:cNvPr>
          <p:cNvSpPr txBox="1"/>
          <p:nvPr/>
        </p:nvSpPr>
        <p:spPr>
          <a:xfrm>
            <a:off x="1534795" y="3160831"/>
            <a:ext cx="1551305" cy="369332"/>
          </a:xfrm>
          <a:prstGeom prst="rect">
            <a:avLst/>
          </a:prstGeom>
          <a:noFill/>
        </p:spPr>
        <p:txBody>
          <a:bodyPr wrap="square">
            <a:spAutoFit/>
          </a:bodyPr>
          <a:lstStyle/>
          <a:p>
            <a:r>
              <a:rPr lang="en-US" altLang="ja-JP" dirty="0"/>
              <a:t>config.csv</a:t>
            </a:r>
            <a:endParaRPr lang="ja-JP" altLang="en-US" dirty="0"/>
          </a:p>
        </p:txBody>
      </p:sp>
    </p:spTree>
    <p:extLst>
      <p:ext uri="{BB962C8B-B14F-4D97-AF65-F5344CB8AC3E}">
        <p14:creationId xmlns:p14="http://schemas.microsoft.com/office/powerpoint/2010/main" val="137697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FFF8287-FA2A-4C9F-8BB9-23CF75313754}"/>
              </a:ext>
            </a:extLst>
          </p:cNvPr>
          <p:cNvPicPr>
            <a:picLocks noChangeAspect="1"/>
          </p:cNvPicPr>
          <p:nvPr/>
        </p:nvPicPr>
        <p:blipFill>
          <a:blip r:embed="rId2"/>
          <a:stretch>
            <a:fillRect/>
          </a:stretch>
        </p:blipFill>
        <p:spPr>
          <a:xfrm>
            <a:off x="301410" y="1222571"/>
            <a:ext cx="8642779" cy="4981182"/>
          </a:xfrm>
          <a:prstGeom prst="rect">
            <a:avLst/>
          </a:prstGeom>
        </p:spPr>
      </p:pic>
      <p:sp>
        <p:nvSpPr>
          <p:cNvPr id="3" name="正方形/長方形 2">
            <a:extLst>
              <a:ext uri="{FF2B5EF4-FFF2-40B4-BE49-F238E27FC236}">
                <a16:creationId xmlns:a16="http://schemas.microsoft.com/office/drawing/2014/main" id="{AAF872DE-D265-486B-AE03-A6D6F7B596C0}"/>
              </a:ext>
            </a:extLst>
          </p:cNvPr>
          <p:cNvSpPr/>
          <p:nvPr/>
        </p:nvSpPr>
        <p:spPr>
          <a:xfrm>
            <a:off x="433470" y="1381599"/>
            <a:ext cx="4045907" cy="2331564"/>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C85A065-6956-43D1-8310-E85D72E432E5}"/>
              </a:ext>
            </a:extLst>
          </p:cNvPr>
          <p:cNvSpPr/>
          <p:nvPr/>
        </p:nvSpPr>
        <p:spPr>
          <a:xfrm>
            <a:off x="433469" y="3774279"/>
            <a:ext cx="4045907" cy="2251553"/>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840A37C-721A-402C-8868-A83B64A2E762}"/>
              </a:ext>
            </a:extLst>
          </p:cNvPr>
          <p:cNvSpPr/>
          <p:nvPr/>
        </p:nvSpPr>
        <p:spPr>
          <a:xfrm>
            <a:off x="4574940" y="1381598"/>
            <a:ext cx="2025886" cy="2495078"/>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842B72-14E2-4C3D-A102-CEFFF05A2B7A}"/>
              </a:ext>
            </a:extLst>
          </p:cNvPr>
          <p:cNvSpPr/>
          <p:nvPr/>
        </p:nvSpPr>
        <p:spPr>
          <a:xfrm>
            <a:off x="6679406" y="1381599"/>
            <a:ext cx="2006995" cy="2495078"/>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843DF80-E346-4C1D-8A0E-3DEB98DF4FC4}"/>
              </a:ext>
            </a:extLst>
          </p:cNvPr>
          <p:cNvSpPr/>
          <p:nvPr/>
        </p:nvSpPr>
        <p:spPr>
          <a:xfrm>
            <a:off x="4574938" y="3949539"/>
            <a:ext cx="4111463" cy="1110617"/>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0AFB400-0D8D-4988-9896-0F733A75E8F7}"/>
              </a:ext>
            </a:extLst>
          </p:cNvPr>
          <p:cNvSpPr/>
          <p:nvPr/>
        </p:nvSpPr>
        <p:spPr>
          <a:xfrm>
            <a:off x="4574938" y="5153500"/>
            <a:ext cx="4111463" cy="872332"/>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055E92DD-4C9D-4CF4-A546-66FE39E400FF}"/>
              </a:ext>
            </a:extLst>
          </p:cNvPr>
          <p:cNvSpPr txBox="1"/>
          <p:nvPr/>
        </p:nvSpPr>
        <p:spPr>
          <a:xfrm>
            <a:off x="1647190" y="2341562"/>
            <a:ext cx="1507144" cy="369332"/>
          </a:xfrm>
          <a:prstGeom prst="rect">
            <a:avLst/>
          </a:prstGeom>
          <a:noFill/>
        </p:spPr>
        <p:txBody>
          <a:bodyPr wrap="none" rtlCol="0">
            <a:spAutoFit/>
          </a:bodyPr>
          <a:lstStyle/>
          <a:p>
            <a:r>
              <a:rPr kumimoji="1" lang="ja-JP" altLang="en-US" dirty="0">
                <a:solidFill>
                  <a:srgbClr val="FF0000"/>
                </a:solidFill>
              </a:rPr>
              <a:t>①</a:t>
            </a:r>
            <a:r>
              <a:rPr kumimoji="1" lang="en-US" altLang="ja-JP" dirty="0">
                <a:solidFill>
                  <a:srgbClr val="FF0000"/>
                </a:solidFill>
              </a:rPr>
              <a:t>X-Y</a:t>
            </a:r>
            <a:r>
              <a:rPr kumimoji="1" lang="ja-JP" altLang="en-US" dirty="0">
                <a:solidFill>
                  <a:srgbClr val="FF0000"/>
                </a:solidFill>
              </a:rPr>
              <a:t>グラフ</a:t>
            </a:r>
          </a:p>
        </p:txBody>
      </p:sp>
      <p:sp>
        <p:nvSpPr>
          <p:cNvPr id="16" name="テキスト ボックス 15">
            <a:extLst>
              <a:ext uri="{FF2B5EF4-FFF2-40B4-BE49-F238E27FC236}">
                <a16:creationId xmlns:a16="http://schemas.microsoft.com/office/drawing/2014/main" id="{327D797E-4465-4ADD-983D-B3E8967FED34}"/>
              </a:ext>
            </a:extLst>
          </p:cNvPr>
          <p:cNvSpPr txBox="1"/>
          <p:nvPr/>
        </p:nvSpPr>
        <p:spPr>
          <a:xfrm>
            <a:off x="1647190" y="4715389"/>
            <a:ext cx="1527982" cy="369332"/>
          </a:xfrm>
          <a:prstGeom prst="rect">
            <a:avLst/>
          </a:prstGeom>
          <a:noFill/>
        </p:spPr>
        <p:txBody>
          <a:bodyPr wrap="none" rtlCol="0">
            <a:spAutoFit/>
          </a:bodyPr>
          <a:lstStyle/>
          <a:p>
            <a:r>
              <a:rPr lang="ja-JP" altLang="en-US" dirty="0">
                <a:solidFill>
                  <a:srgbClr val="FF0000"/>
                </a:solidFill>
              </a:rPr>
              <a:t>②</a:t>
            </a:r>
            <a:r>
              <a:rPr lang="en-US" altLang="ja-JP" dirty="0">
                <a:solidFill>
                  <a:srgbClr val="FF0000"/>
                </a:solidFill>
              </a:rPr>
              <a:t>U-V</a:t>
            </a:r>
            <a:r>
              <a:rPr kumimoji="1" lang="ja-JP" altLang="en-US" dirty="0">
                <a:solidFill>
                  <a:srgbClr val="FF0000"/>
                </a:solidFill>
              </a:rPr>
              <a:t>グラフ</a:t>
            </a:r>
          </a:p>
        </p:txBody>
      </p:sp>
      <p:sp>
        <p:nvSpPr>
          <p:cNvPr id="18" name="テキスト ボックス 17">
            <a:extLst>
              <a:ext uri="{FF2B5EF4-FFF2-40B4-BE49-F238E27FC236}">
                <a16:creationId xmlns:a16="http://schemas.microsoft.com/office/drawing/2014/main" id="{F351857C-BB86-48A0-B211-6B5BD0A31CEB}"/>
              </a:ext>
            </a:extLst>
          </p:cNvPr>
          <p:cNvSpPr txBox="1"/>
          <p:nvPr/>
        </p:nvSpPr>
        <p:spPr>
          <a:xfrm>
            <a:off x="4733817" y="2456058"/>
            <a:ext cx="1737976" cy="369332"/>
          </a:xfrm>
          <a:prstGeom prst="rect">
            <a:avLst/>
          </a:prstGeom>
          <a:noFill/>
        </p:spPr>
        <p:txBody>
          <a:bodyPr wrap="none" rtlCol="0">
            <a:spAutoFit/>
          </a:bodyPr>
          <a:lstStyle/>
          <a:p>
            <a:r>
              <a:rPr lang="ja-JP" altLang="en-US" dirty="0">
                <a:solidFill>
                  <a:srgbClr val="FF0000"/>
                </a:solidFill>
              </a:rPr>
              <a:t>③</a:t>
            </a:r>
            <a:r>
              <a:rPr kumimoji="1" lang="en-US" altLang="ja-JP" dirty="0">
                <a:solidFill>
                  <a:srgbClr val="FF0000"/>
                </a:solidFill>
              </a:rPr>
              <a:t>X-Y</a:t>
            </a:r>
            <a:r>
              <a:rPr kumimoji="1" lang="ja-JP" altLang="en-US" dirty="0">
                <a:solidFill>
                  <a:srgbClr val="FF0000"/>
                </a:solidFill>
              </a:rPr>
              <a:t>テーブル</a:t>
            </a:r>
          </a:p>
        </p:txBody>
      </p:sp>
      <p:sp>
        <p:nvSpPr>
          <p:cNvPr id="20" name="テキスト ボックス 19">
            <a:extLst>
              <a:ext uri="{FF2B5EF4-FFF2-40B4-BE49-F238E27FC236}">
                <a16:creationId xmlns:a16="http://schemas.microsoft.com/office/drawing/2014/main" id="{0209F6CC-E8A7-4D74-8998-8A417A99458E}"/>
              </a:ext>
            </a:extLst>
          </p:cNvPr>
          <p:cNvSpPr txBox="1"/>
          <p:nvPr/>
        </p:nvSpPr>
        <p:spPr>
          <a:xfrm>
            <a:off x="6789547" y="2456058"/>
            <a:ext cx="1758815" cy="369332"/>
          </a:xfrm>
          <a:prstGeom prst="rect">
            <a:avLst/>
          </a:prstGeom>
          <a:noFill/>
        </p:spPr>
        <p:txBody>
          <a:bodyPr wrap="none" rtlCol="0">
            <a:spAutoFit/>
          </a:bodyPr>
          <a:lstStyle/>
          <a:p>
            <a:r>
              <a:rPr kumimoji="1" lang="ja-JP" altLang="en-US" dirty="0">
                <a:solidFill>
                  <a:srgbClr val="FF0000"/>
                </a:solidFill>
              </a:rPr>
              <a:t>④</a:t>
            </a:r>
            <a:r>
              <a:rPr lang="en-US" altLang="ja-JP" dirty="0">
                <a:solidFill>
                  <a:srgbClr val="FF0000"/>
                </a:solidFill>
              </a:rPr>
              <a:t>U-V</a:t>
            </a:r>
            <a:r>
              <a:rPr kumimoji="1" lang="ja-JP" altLang="en-US" dirty="0">
                <a:solidFill>
                  <a:srgbClr val="FF0000"/>
                </a:solidFill>
              </a:rPr>
              <a:t>テーブル</a:t>
            </a:r>
          </a:p>
        </p:txBody>
      </p:sp>
      <p:sp>
        <p:nvSpPr>
          <p:cNvPr id="22" name="テキスト ボックス 21">
            <a:extLst>
              <a:ext uri="{FF2B5EF4-FFF2-40B4-BE49-F238E27FC236}">
                <a16:creationId xmlns:a16="http://schemas.microsoft.com/office/drawing/2014/main" id="{526EB805-282E-4402-8889-98D2325F0680}"/>
              </a:ext>
            </a:extLst>
          </p:cNvPr>
          <p:cNvSpPr txBox="1"/>
          <p:nvPr/>
        </p:nvSpPr>
        <p:spPr>
          <a:xfrm>
            <a:off x="6569577" y="4252415"/>
            <a:ext cx="1737976" cy="369332"/>
          </a:xfrm>
          <a:prstGeom prst="rect">
            <a:avLst/>
          </a:prstGeom>
          <a:noFill/>
        </p:spPr>
        <p:txBody>
          <a:bodyPr wrap="none" rtlCol="0">
            <a:spAutoFit/>
          </a:bodyPr>
          <a:lstStyle/>
          <a:p>
            <a:r>
              <a:rPr lang="ja-JP" altLang="en-US" dirty="0">
                <a:solidFill>
                  <a:srgbClr val="FF0000"/>
                </a:solidFill>
              </a:rPr>
              <a:t>⑤</a:t>
            </a:r>
            <a:r>
              <a:rPr lang="en-US" altLang="ja-JP" dirty="0">
                <a:solidFill>
                  <a:srgbClr val="FF0000"/>
                </a:solidFill>
              </a:rPr>
              <a:t>G</a:t>
            </a:r>
            <a:r>
              <a:rPr lang="ja-JP" altLang="en-US" dirty="0">
                <a:solidFill>
                  <a:srgbClr val="FF0000"/>
                </a:solidFill>
              </a:rPr>
              <a:t>コード生成</a:t>
            </a:r>
            <a:endParaRPr kumimoji="1" lang="ja-JP" altLang="en-US" dirty="0">
              <a:solidFill>
                <a:srgbClr val="FF0000"/>
              </a:solidFill>
            </a:endParaRPr>
          </a:p>
        </p:txBody>
      </p:sp>
      <p:sp>
        <p:nvSpPr>
          <p:cNvPr id="24" name="テキスト ボックス 23">
            <a:extLst>
              <a:ext uri="{FF2B5EF4-FFF2-40B4-BE49-F238E27FC236}">
                <a16:creationId xmlns:a16="http://schemas.microsoft.com/office/drawing/2014/main" id="{F394A72A-4E60-41F6-BC9F-0375207EA9C9}"/>
              </a:ext>
            </a:extLst>
          </p:cNvPr>
          <p:cNvSpPr txBox="1"/>
          <p:nvPr/>
        </p:nvSpPr>
        <p:spPr>
          <a:xfrm>
            <a:off x="5899663" y="5367692"/>
            <a:ext cx="2031325" cy="369332"/>
          </a:xfrm>
          <a:prstGeom prst="rect">
            <a:avLst/>
          </a:prstGeom>
          <a:noFill/>
        </p:spPr>
        <p:txBody>
          <a:bodyPr wrap="none" rtlCol="0">
            <a:spAutoFit/>
          </a:bodyPr>
          <a:lstStyle/>
          <a:p>
            <a:r>
              <a:rPr kumimoji="1" lang="ja-JP" altLang="en-US" dirty="0">
                <a:solidFill>
                  <a:srgbClr val="FF0000"/>
                </a:solidFill>
              </a:rPr>
              <a:t>⑥メッセージ出力</a:t>
            </a:r>
          </a:p>
        </p:txBody>
      </p:sp>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339102" cy="523220"/>
          </a:xfrm>
          <a:prstGeom prst="rect">
            <a:avLst/>
          </a:prstGeom>
          <a:noFill/>
        </p:spPr>
        <p:txBody>
          <a:bodyPr wrap="none" rtlCol="0">
            <a:spAutoFit/>
          </a:bodyPr>
          <a:lstStyle/>
          <a:p>
            <a:r>
              <a:rPr kumimoji="1" lang="ja-JP" altLang="en-US" sz="2800" dirty="0"/>
              <a:t>①画面の説明</a:t>
            </a:r>
          </a:p>
        </p:txBody>
      </p:sp>
      <p:sp>
        <p:nvSpPr>
          <p:cNvPr id="27" name="テキスト ボックス 26">
            <a:extLst>
              <a:ext uri="{FF2B5EF4-FFF2-40B4-BE49-F238E27FC236}">
                <a16:creationId xmlns:a16="http://schemas.microsoft.com/office/drawing/2014/main" id="{FC3B458A-40B6-4EC3-B552-91764AA53AE5}"/>
              </a:ext>
            </a:extLst>
          </p:cNvPr>
          <p:cNvSpPr txBox="1"/>
          <p:nvPr/>
        </p:nvSpPr>
        <p:spPr>
          <a:xfrm>
            <a:off x="9119235" y="1222571"/>
            <a:ext cx="2851150" cy="4739759"/>
          </a:xfrm>
          <a:prstGeom prst="rect">
            <a:avLst/>
          </a:prstGeom>
          <a:noFill/>
        </p:spPr>
        <p:txBody>
          <a:bodyPr wrap="square" rtlCol="0">
            <a:spAutoFit/>
          </a:bodyPr>
          <a:lstStyle/>
          <a:p>
            <a:r>
              <a:rPr kumimoji="1" lang="ja-JP" altLang="en-US" dirty="0"/>
              <a:t>①</a:t>
            </a:r>
            <a:r>
              <a:rPr kumimoji="1" lang="en-US" altLang="ja-JP" dirty="0"/>
              <a:t>X-Y</a:t>
            </a:r>
            <a:r>
              <a:rPr kumimoji="1" lang="ja-JP" altLang="en-US" dirty="0"/>
              <a:t>グラフ</a:t>
            </a:r>
            <a:endParaRPr kumimoji="1" lang="en-US" altLang="ja-JP" dirty="0"/>
          </a:p>
          <a:p>
            <a:r>
              <a:rPr kumimoji="1" lang="ja-JP" altLang="en-US" sz="1000" dirty="0"/>
              <a:t>　</a:t>
            </a:r>
            <a:r>
              <a:rPr kumimoji="1" lang="en-US" altLang="ja-JP" sz="1000" dirty="0"/>
              <a:t>X-Y</a:t>
            </a:r>
            <a:r>
              <a:rPr kumimoji="1" lang="ja-JP" altLang="en-US" sz="1000" dirty="0"/>
              <a:t>座標用として読み込んだ</a:t>
            </a:r>
            <a:r>
              <a:rPr kumimoji="1" lang="en-US" altLang="ja-JP" sz="1000" dirty="0" err="1"/>
              <a:t>dxf</a:t>
            </a:r>
            <a:r>
              <a:rPr kumimoji="1" lang="ja-JP" altLang="en-US" sz="1000" dirty="0"/>
              <a:t>ファイルをプロットする．</a:t>
            </a:r>
            <a:endParaRPr kumimoji="1" lang="en-US" altLang="ja-JP" sz="1000" dirty="0"/>
          </a:p>
          <a:p>
            <a:endParaRPr kumimoji="1" lang="en-US" altLang="ja-JP" dirty="0"/>
          </a:p>
          <a:p>
            <a:r>
              <a:rPr lang="ja-JP" altLang="en-US" dirty="0"/>
              <a:t>②</a:t>
            </a:r>
            <a:r>
              <a:rPr lang="en-US" altLang="ja-JP" dirty="0"/>
              <a:t>U-V</a:t>
            </a:r>
            <a:r>
              <a:rPr lang="ja-JP" altLang="en-US" dirty="0"/>
              <a:t>グラフ</a:t>
            </a:r>
            <a:endParaRPr lang="en-US" altLang="ja-JP" dirty="0"/>
          </a:p>
          <a:p>
            <a:r>
              <a:rPr lang="ja-JP" altLang="en-US" sz="1000" dirty="0"/>
              <a:t>　</a:t>
            </a:r>
            <a:r>
              <a:rPr lang="en-US" altLang="ja-JP" sz="1000" dirty="0"/>
              <a:t>U-V</a:t>
            </a:r>
            <a:r>
              <a:rPr lang="ja-JP" altLang="en-US" sz="1000" dirty="0"/>
              <a:t>座標用として読み込んだ</a:t>
            </a:r>
            <a:r>
              <a:rPr lang="en-US" altLang="ja-JP" sz="1000" dirty="0" err="1"/>
              <a:t>dxf</a:t>
            </a:r>
            <a:r>
              <a:rPr lang="ja-JP" altLang="en-US" sz="1000" dirty="0"/>
              <a:t>ファイルをプロットする．</a:t>
            </a:r>
            <a:endParaRPr lang="en-US" altLang="ja-JP" sz="1000" dirty="0"/>
          </a:p>
          <a:p>
            <a:endParaRPr lang="en-US" altLang="ja-JP" dirty="0"/>
          </a:p>
          <a:p>
            <a:r>
              <a:rPr kumimoji="1" lang="ja-JP" altLang="en-US" dirty="0"/>
              <a:t>③</a:t>
            </a:r>
            <a:r>
              <a:rPr kumimoji="1" lang="en-US" altLang="ja-JP" dirty="0"/>
              <a:t>X-Y</a:t>
            </a:r>
            <a:r>
              <a:rPr kumimoji="1" lang="ja-JP" altLang="en-US" dirty="0"/>
              <a:t>テーブル</a:t>
            </a:r>
            <a:endParaRPr kumimoji="1" lang="en-US" altLang="ja-JP" dirty="0"/>
          </a:p>
          <a:p>
            <a:r>
              <a:rPr lang="ja-JP" altLang="en-US" sz="1000" dirty="0"/>
              <a:t>　</a:t>
            </a:r>
            <a:r>
              <a:rPr lang="en-US" altLang="ja-JP" sz="1000" dirty="0"/>
              <a:t>X-Y</a:t>
            </a:r>
            <a:r>
              <a:rPr lang="ja-JP" altLang="en-US" sz="1000" dirty="0"/>
              <a:t>面にプロットしているラインの入れ替え，オフセット，カット方向変更，削除などを行う</a:t>
            </a:r>
            <a:endParaRPr lang="en-US" altLang="ja-JP" sz="1000" dirty="0"/>
          </a:p>
          <a:p>
            <a:endParaRPr lang="en-US" altLang="ja-JP" sz="1000" dirty="0"/>
          </a:p>
          <a:p>
            <a:r>
              <a:rPr kumimoji="1" lang="ja-JP" altLang="en-US" dirty="0"/>
              <a:t>④</a:t>
            </a:r>
            <a:r>
              <a:rPr kumimoji="1" lang="en-US" altLang="ja-JP" dirty="0"/>
              <a:t>U-V</a:t>
            </a:r>
            <a:r>
              <a:rPr kumimoji="1" lang="ja-JP" altLang="en-US" dirty="0"/>
              <a:t>テーブル</a:t>
            </a:r>
            <a:endParaRPr kumimoji="1" lang="en-US" altLang="ja-JP" dirty="0"/>
          </a:p>
          <a:p>
            <a:r>
              <a:rPr lang="ja-JP" altLang="en-US" sz="1000" dirty="0"/>
              <a:t>　</a:t>
            </a:r>
            <a:r>
              <a:rPr lang="en-US" altLang="ja-JP" sz="1000" dirty="0"/>
              <a:t>U-V</a:t>
            </a:r>
            <a:r>
              <a:rPr lang="ja-JP" altLang="en-US" sz="1000" dirty="0"/>
              <a:t>面にプロットしているラインの入れ替え，オフセット，カット方向変更，削除などを行う</a:t>
            </a:r>
            <a:endParaRPr lang="en-US" altLang="ja-JP" sz="1000" dirty="0"/>
          </a:p>
          <a:p>
            <a:endParaRPr lang="en-US" altLang="ja-JP" sz="1000" dirty="0"/>
          </a:p>
          <a:p>
            <a:r>
              <a:rPr kumimoji="1" lang="ja-JP" altLang="en-US" dirty="0"/>
              <a:t>⑤</a:t>
            </a:r>
            <a:r>
              <a:rPr kumimoji="1" lang="en-US" altLang="ja-JP" dirty="0"/>
              <a:t>G</a:t>
            </a:r>
            <a:r>
              <a:rPr kumimoji="1" lang="ja-JP" altLang="en-US" dirty="0"/>
              <a:t>コード生成</a:t>
            </a:r>
            <a:endParaRPr kumimoji="1" lang="en-US" altLang="ja-JP" dirty="0"/>
          </a:p>
          <a:p>
            <a:r>
              <a:rPr lang="ja-JP" altLang="en-US" sz="1000" dirty="0"/>
              <a:t>　</a:t>
            </a:r>
            <a:r>
              <a:rPr lang="en-US" altLang="ja-JP" sz="1000" dirty="0"/>
              <a:t>G</a:t>
            </a:r>
            <a:r>
              <a:rPr lang="ja-JP" altLang="en-US" sz="1000" dirty="0"/>
              <a:t>コード生成に必要な情報を入力する．</a:t>
            </a:r>
            <a:endParaRPr lang="en-US" altLang="ja-JP" sz="1000" dirty="0"/>
          </a:p>
          <a:p>
            <a:endParaRPr lang="en-US" altLang="ja-JP" sz="1000" dirty="0"/>
          </a:p>
          <a:p>
            <a:r>
              <a:rPr kumimoji="1" lang="ja-JP" altLang="en-US" dirty="0"/>
              <a:t>⑥メッセージ出力</a:t>
            </a:r>
            <a:endParaRPr kumimoji="1" lang="en-US" altLang="ja-JP" dirty="0"/>
          </a:p>
          <a:p>
            <a:r>
              <a:rPr lang="ja-JP" altLang="en-US" sz="1000" dirty="0"/>
              <a:t>　各種メッセージを表示する．</a:t>
            </a:r>
            <a:endParaRPr lang="en-US" altLang="ja-JP" sz="1000" dirty="0"/>
          </a:p>
          <a:p>
            <a:endParaRPr lang="en-US" altLang="ja-JP" sz="1000" dirty="0"/>
          </a:p>
          <a:p>
            <a:endParaRPr kumimoji="1" lang="ja-JP" altLang="en-US" dirty="0"/>
          </a:p>
        </p:txBody>
      </p:sp>
    </p:spTree>
    <p:extLst>
      <p:ext uri="{BB962C8B-B14F-4D97-AF65-F5344CB8AC3E}">
        <p14:creationId xmlns:p14="http://schemas.microsoft.com/office/powerpoint/2010/main" val="159483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1FFF8287-FA2A-4C9F-8BB9-23CF75313754}"/>
              </a:ext>
            </a:extLst>
          </p:cNvPr>
          <p:cNvPicPr>
            <a:picLocks noChangeAspect="1"/>
          </p:cNvPicPr>
          <p:nvPr/>
        </p:nvPicPr>
        <p:blipFill>
          <a:blip r:embed="rId2"/>
          <a:stretch>
            <a:fillRect/>
          </a:stretch>
        </p:blipFill>
        <p:spPr>
          <a:xfrm>
            <a:off x="301410" y="1222571"/>
            <a:ext cx="8642779" cy="4981182"/>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3775393" cy="523220"/>
          </a:xfrm>
          <a:prstGeom prst="rect">
            <a:avLst/>
          </a:prstGeom>
          <a:noFill/>
        </p:spPr>
        <p:txBody>
          <a:bodyPr wrap="none" rtlCol="0">
            <a:spAutoFit/>
          </a:bodyPr>
          <a:lstStyle/>
          <a:p>
            <a:r>
              <a:rPr kumimoji="1" lang="ja-JP" altLang="en-US" sz="2800" dirty="0"/>
              <a:t>②ファイルの読み込み</a:t>
            </a:r>
          </a:p>
        </p:txBody>
      </p:sp>
      <p:sp>
        <p:nvSpPr>
          <p:cNvPr id="27" name="テキスト ボックス 26">
            <a:extLst>
              <a:ext uri="{FF2B5EF4-FFF2-40B4-BE49-F238E27FC236}">
                <a16:creationId xmlns:a16="http://schemas.microsoft.com/office/drawing/2014/main" id="{FC3B458A-40B6-4EC3-B552-91764AA53AE5}"/>
              </a:ext>
            </a:extLst>
          </p:cNvPr>
          <p:cNvSpPr txBox="1"/>
          <p:nvPr/>
        </p:nvSpPr>
        <p:spPr>
          <a:xfrm>
            <a:off x="9119235" y="1222571"/>
            <a:ext cx="2851150" cy="3416320"/>
          </a:xfrm>
          <a:prstGeom prst="rect">
            <a:avLst/>
          </a:prstGeom>
          <a:noFill/>
        </p:spPr>
        <p:txBody>
          <a:bodyPr wrap="square" rtlCol="0">
            <a:spAutoFit/>
          </a:bodyPr>
          <a:lstStyle/>
          <a:p>
            <a:pPr marL="342900" indent="-342900">
              <a:buFont typeface="+mj-lt"/>
              <a:buAutoNum type="arabicPeriod"/>
            </a:pPr>
            <a:r>
              <a:rPr lang="ja-JP" altLang="en-US" dirty="0"/>
              <a:t>同じディレクトリにカットしたい</a:t>
            </a:r>
            <a:r>
              <a:rPr lang="en-US" altLang="ja-JP" dirty="0"/>
              <a:t>.</a:t>
            </a:r>
            <a:r>
              <a:rPr lang="en-US" altLang="ja-JP" dirty="0" err="1"/>
              <a:t>dxf</a:t>
            </a:r>
            <a:r>
              <a:rPr lang="ja-JP" altLang="en-US" dirty="0"/>
              <a:t>ファイルをおく</a:t>
            </a:r>
            <a:endParaRPr lang="en-US" altLang="ja-JP" dirty="0"/>
          </a:p>
          <a:p>
            <a:pPr marL="342900" indent="-342900">
              <a:buFont typeface="+mj-lt"/>
              <a:buAutoNum type="arabicPeriod"/>
            </a:pPr>
            <a:r>
              <a:rPr kumimoji="1" lang="en-US" altLang="ja-JP" dirty="0"/>
              <a:t>X-Y</a:t>
            </a:r>
            <a:r>
              <a:rPr kumimoji="1" lang="ja-JP" altLang="en-US" dirty="0"/>
              <a:t>，</a:t>
            </a:r>
            <a:r>
              <a:rPr kumimoji="1" lang="en-US" altLang="ja-JP" dirty="0"/>
              <a:t>U-V</a:t>
            </a:r>
            <a:r>
              <a:rPr kumimoji="1" lang="ja-JP" altLang="en-US" dirty="0"/>
              <a:t>面について，それぞれカットしたい</a:t>
            </a:r>
            <a:r>
              <a:rPr kumimoji="1" lang="en-US" altLang="ja-JP" dirty="0"/>
              <a:t>.</a:t>
            </a:r>
            <a:r>
              <a:rPr kumimoji="1" lang="en-US" altLang="ja-JP" dirty="0" err="1"/>
              <a:t>dxf</a:t>
            </a:r>
            <a:r>
              <a:rPr kumimoji="1" lang="ja-JP" altLang="en-US" dirty="0"/>
              <a:t>ファイル名を入力する（拡張子込み）</a:t>
            </a:r>
            <a:endParaRPr kumimoji="1" lang="en-US" altLang="ja-JP" dirty="0"/>
          </a:p>
          <a:p>
            <a:pPr marL="342900" indent="-342900">
              <a:buFont typeface="+mj-lt"/>
              <a:buAutoNum type="arabicPeriod"/>
            </a:pPr>
            <a:r>
              <a:rPr kumimoji="1" lang="ja-JP" altLang="en-US" dirty="0"/>
              <a:t>読込ボタンを押す．</a:t>
            </a:r>
            <a:endParaRPr kumimoji="1" lang="en-US" altLang="ja-JP" dirty="0"/>
          </a:p>
          <a:p>
            <a:pPr marL="342900" indent="-342900">
              <a:buFont typeface="+mj-lt"/>
              <a:buAutoNum type="arabicPeriod"/>
            </a:pPr>
            <a:r>
              <a:rPr lang="ja-JP" altLang="en-US" dirty="0"/>
              <a:t>メッセージウィンドウに「～を読込ました．」と表示されることを確認する．</a:t>
            </a:r>
            <a:endParaRPr lang="en-US" altLang="ja-JP" dirty="0"/>
          </a:p>
        </p:txBody>
      </p:sp>
      <p:sp>
        <p:nvSpPr>
          <p:cNvPr id="4" name="正方形/長方形 3">
            <a:extLst>
              <a:ext uri="{FF2B5EF4-FFF2-40B4-BE49-F238E27FC236}">
                <a16:creationId xmlns:a16="http://schemas.microsoft.com/office/drawing/2014/main" id="{E708156E-DF22-48F4-A8B0-7A261B00B24E}"/>
              </a:ext>
            </a:extLst>
          </p:cNvPr>
          <p:cNvSpPr/>
          <p:nvPr/>
        </p:nvSpPr>
        <p:spPr>
          <a:xfrm>
            <a:off x="4574940" y="1504950"/>
            <a:ext cx="2025886" cy="20320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58673D8-F8E1-4D33-B4BD-AF1B3012779C}"/>
              </a:ext>
            </a:extLst>
          </p:cNvPr>
          <p:cNvSpPr/>
          <p:nvPr/>
        </p:nvSpPr>
        <p:spPr>
          <a:xfrm>
            <a:off x="6600826" y="1504950"/>
            <a:ext cx="2025886" cy="20320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7106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5570756" cy="523220"/>
          </a:xfrm>
          <a:prstGeom prst="rect">
            <a:avLst/>
          </a:prstGeom>
          <a:noFill/>
        </p:spPr>
        <p:txBody>
          <a:bodyPr wrap="none" rtlCol="0">
            <a:spAutoFit/>
          </a:bodyPr>
          <a:lstStyle/>
          <a:p>
            <a:r>
              <a:rPr kumimoji="1" lang="ja-JP" altLang="en-US" sz="2800" dirty="0"/>
              <a:t>②ファイルの読み込み（読込後）</a:t>
            </a:r>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416320"/>
          </a:xfrm>
          <a:prstGeom prst="rect">
            <a:avLst/>
          </a:prstGeom>
          <a:noFill/>
        </p:spPr>
        <p:txBody>
          <a:bodyPr wrap="square" rtlCol="0">
            <a:spAutoFit/>
          </a:bodyPr>
          <a:lstStyle/>
          <a:p>
            <a:pPr marL="342900" indent="-342900">
              <a:buFont typeface="+mj-lt"/>
              <a:buAutoNum type="arabicPeriod"/>
            </a:pPr>
            <a:r>
              <a:rPr lang="ja-JP" altLang="en-US" dirty="0"/>
              <a:t>同じディレクトリにカットしたい</a:t>
            </a:r>
            <a:r>
              <a:rPr lang="en-US" altLang="ja-JP" dirty="0"/>
              <a:t>.</a:t>
            </a:r>
            <a:r>
              <a:rPr lang="en-US" altLang="ja-JP" dirty="0" err="1"/>
              <a:t>dxf</a:t>
            </a:r>
            <a:r>
              <a:rPr lang="ja-JP" altLang="en-US" dirty="0"/>
              <a:t>ファイルをおく</a:t>
            </a:r>
            <a:endParaRPr lang="en-US" altLang="ja-JP" dirty="0"/>
          </a:p>
          <a:p>
            <a:pPr marL="342900" indent="-342900">
              <a:buFont typeface="+mj-lt"/>
              <a:buAutoNum type="arabicPeriod"/>
            </a:pPr>
            <a:r>
              <a:rPr kumimoji="1" lang="en-US" altLang="ja-JP" dirty="0"/>
              <a:t>X-Y</a:t>
            </a:r>
            <a:r>
              <a:rPr kumimoji="1" lang="ja-JP" altLang="en-US" dirty="0"/>
              <a:t>，</a:t>
            </a:r>
            <a:r>
              <a:rPr kumimoji="1" lang="en-US" altLang="ja-JP" dirty="0"/>
              <a:t>U-V</a:t>
            </a:r>
            <a:r>
              <a:rPr kumimoji="1" lang="ja-JP" altLang="en-US" dirty="0"/>
              <a:t>面について，それぞれカットしたい</a:t>
            </a:r>
            <a:r>
              <a:rPr kumimoji="1" lang="en-US" altLang="ja-JP" dirty="0"/>
              <a:t>.</a:t>
            </a:r>
            <a:r>
              <a:rPr kumimoji="1" lang="en-US" altLang="ja-JP" dirty="0" err="1"/>
              <a:t>dxf</a:t>
            </a:r>
            <a:r>
              <a:rPr kumimoji="1" lang="ja-JP" altLang="en-US" dirty="0"/>
              <a:t>ファイル名を入力する（拡張子込み）</a:t>
            </a:r>
            <a:endParaRPr kumimoji="1" lang="en-US" altLang="ja-JP" dirty="0"/>
          </a:p>
          <a:p>
            <a:pPr marL="342900" indent="-342900">
              <a:buFont typeface="+mj-lt"/>
              <a:buAutoNum type="arabicPeriod"/>
            </a:pPr>
            <a:r>
              <a:rPr kumimoji="1" lang="ja-JP" altLang="en-US" dirty="0"/>
              <a:t>読込ボタンを押す．</a:t>
            </a:r>
            <a:endParaRPr kumimoji="1" lang="en-US" altLang="ja-JP" dirty="0"/>
          </a:p>
          <a:p>
            <a:pPr marL="342900" indent="-342900">
              <a:buFont typeface="+mj-lt"/>
              <a:buAutoNum type="arabicPeriod"/>
            </a:pPr>
            <a:r>
              <a:rPr lang="ja-JP" altLang="en-US" dirty="0"/>
              <a:t>メッセージウィンドウに「～を読込ました．」と表示されることを確認する．</a:t>
            </a:r>
            <a:endParaRPr lang="en-US" altLang="ja-JP" dirty="0"/>
          </a:p>
        </p:txBody>
      </p:sp>
    </p:spTree>
    <p:extLst>
      <p:ext uri="{BB962C8B-B14F-4D97-AF65-F5344CB8AC3E}">
        <p14:creationId xmlns:p14="http://schemas.microsoft.com/office/powerpoint/2010/main" val="2452694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6288901" cy="523220"/>
          </a:xfrm>
          <a:prstGeom prst="rect">
            <a:avLst/>
          </a:prstGeom>
          <a:noFill/>
        </p:spPr>
        <p:txBody>
          <a:bodyPr wrap="none" rtlCol="0">
            <a:spAutoFit/>
          </a:bodyPr>
          <a:lstStyle/>
          <a:p>
            <a:r>
              <a:rPr lang="ja-JP" altLang="en-US" sz="2800" dirty="0"/>
              <a:t>③</a:t>
            </a:r>
            <a:r>
              <a:rPr kumimoji="1" lang="ja-JP" altLang="en-US" sz="2800" dirty="0"/>
              <a:t>切り出し原点，切り出し終点の入力</a:t>
            </a:r>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2308324"/>
          </a:xfrm>
          <a:prstGeom prst="rect">
            <a:avLst/>
          </a:prstGeom>
          <a:noFill/>
        </p:spPr>
        <p:txBody>
          <a:bodyPr wrap="square" rtlCol="0">
            <a:spAutoFit/>
          </a:bodyPr>
          <a:lstStyle/>
          <a:p>
            <a:pPr marL="342900" indent="-342900">
              <a:buFont typeface="+mj-lt"/>
              <a:buAutoNum type="arabicPeriod"/>
            </a:pPr>
            <a:r>
              <a:rPr lang="ja-JP" altLang="en-US" dirty="0"/>
              <a:t>切り出しの始点の座標を「切り出し原点」に入力する．</a:t>
            </a:r>
            <a:r>
              <a:rPr lang="en-US" altLang="ja-JP" dirty="0"/>
              <a:t>X-Y</a:t>
            </a:r>
            <a:r>
              <a:rPr lang="ja-JP" altLang="en-US" dirty="0"/>
              <a:t>，</a:t>
            </a:r>
            <a:r>
              <a:rPr lang="en-US" altLang="ja-JP" dirty="0"/>
              <a:t>U-V</a:t>
            </a:r>
            <a:r>
              <a:rPr lang="ja-JP" altLang="en-US" dirty="0"/>
              <a:t>は同じ座標が始点となる．座標は</a:t>
            </a:r>
            <a:r>
              <a:rPr lang="en-US" altLang="ja-JP" dirty="0"/>
              <a:t>.</a:t>
            </a:r>
            <a:r>
              <a:rPr lang="en-US" altLang="ja-JP" dirty="0" err="1"/>
              <a:t>dxf</a:t>
            </a:r>
            <a:r>
              <a:rPr lang="ja-JP" altLang="en-US" dirty="0"/>
              <a:t>ファイルと同じである．</a:t>
            </a:r>
            <a:endParaRPr lang="en-US" altLang="ja-JP" dirty="0"/>
          </a:p>
          <a:p>
            <a:pPr marL="342900" indent="-342900">
              <a:buFont typeface="+mj-lt"/>
              <a:buAutoNum type="arabicPeriod"/>
            </a:pPr>
            <a:r>
              <a:rPr lang="ja-JP" altLang="en-US" dirty="0"/>
              <a:t>切り出し終点の座標を入力する．</a:t>
            </a:r>
            <a:endParaRPr lang="en-US" altLang="ja-JP" dirty="0"/>
          </a:p>
        </p:txBody>
      </p:sp>
      <p:sp>
        <p:nvSpPr>
          <p:cNvPr id="2" name="正方形/長方形 1">
            <a:extLst>
              <a:ext uri="{FF2B5EF4-FFF2-40B4-BE49-F238E27FC236}">
                <a16:creationId xmlns:a16="http://schemas.microsoft.com/office/drawing/2014/main" id="{B63301A3-D2CC-463D-9861-5E94B5F63904}"/>
              </a:ext>
            </a:extLst>
          </p:cNvPr>
          <p:cNvSpPr/>
          <p:nvPr/>
        </p:nvSpPr>
        <p:spPr>
          <a:xfrm>
            <a:off x="5324240" y="3898900"/>
            <a:ext cx="1336910"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5976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6647974" cy="523220"/>
          </a:xfrm>
          <a:prstGeom prst="rect">
            <a:avLst/>
          </a:prstGeom>
          <a:noFill/>
        </p:spPr>
        <p:txBody>
          <a:bodyPr wrap="none" rtlCol="0">
            <a:spAutoFit/>
          </a:bodyPr>
          <a:lstStyle/>
          <a:p>
            <a:r>
              <a:rPr kumimoji="1" lang="ja-JP" altLang="en-US" sz="2800" dirty="0"/>
              <a:t>④ラインの並び替え，カット方向の調整</a:t>
            </a:r>
          </a:p>
        </p:txBody>
      </p:sp>
      <p:pic>
        <p:nvPicPr>
          <p:cNvPr id="5" name="図 4">
            <a:extLst>
              <a:ext uri="{FF2B5EF4-FFF2-40B4-BE49-F238E27FC236}">
                <a16:creationId xmlns:a16="http://schemas.microsoft.com/office/drawing/2014/main" id="{4038F277-FD30-4C67-AA49-BBAF334260FB}"/>
              </a:ext>
            </a:extLst>
          </p:cNvPr>
          <p:cNvPicPr>
            <a:picLocks noChangeAspect="1"/>
          </p:cNvPicPr>
          <p:nvPr/>
        </p:nvPicPr>
        <p:blipFill>
          <a:blip r:embed="rId2"/>
          <a:stretch>
            <a:fillRect/>
          </a:stretch>
        </p:blipFill>
        <p:spPr>
          <a:xfrm>
            <a:off x="301411" y="1222572"/>
            <a:ext cx="8642778" cy="4981182"/>
          </a:xfrm>
          <a:prstGeom prst="rect">
            <a:avLst/>
          </a:prstGeom>
        </p:spPr>
      </p:pic>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2585323"/>
          </a:xfrm>
          <a:prstGeom prst="rect">
            <a:avLst/>
          </a:prstGeom>
          <a:noFill/>
        </p:spPr>
        <p:txBody>
          <a:bodyPr wrap="square" rtlCol="0">
            <a:spAutoFit/>
          </a:bodyPr>
          <a:lstStyle/>
          <a:p>
            <a:pPr marL="342900" indent="-342900">
              <a:buFont typeface="+mj-lt"/>
              <a:buAutoNum type="arabicPeriod"/>
            </a:pPr>
            <a:r>
              <a:rPr lang="ja-JP" altLang="en-US" dirty="0"/>
              <a:t>必要に応じて，自動整列を行う</a:t>
            </a:r>
            <a:endParaRPr lang="en-US" altLang="ja-JP" dirty="0"/>
          </a:p>
          <a:p>
            <a:pPr marL="342900" indent="-342900">
              <a:buFont typeface="+mj-lt"/>
              <a:buAutoNum type="arabicPeriod"/>
            </a:pPr>
            <a:r>
              <a:rPr lang="en-US" altLang="ja-JP" dirty="0"/>
              <a:t>X-Y</a:t>
            </a:r>
            <a:r>
              <a:rPr lang="ja-JP" altLang="en-US" dirty="0"/>
              <a:t>，</a:t>
            </a:r>
            <a:r>
              <a:rPr lang="en-US" altLang="ja-JP" dirty="0"/>
              <a:t>U-V</a:t>
            </a:r>
            <a:r>
              <a:rPr lang="ja-JP" altLang="en-US" dirty="0"/>
              <a:t>テーブルの両方で，意図した順番，向きでラインがカットされるように，ラインの入れ替え，カット方向の変更，不要なラインの削除を行う．</a:t>
            </a:r>
            <a:endParaRPr lang="en-US" altLang="ja-JP" dirty="0"/>
          </a:p>
        </p:txBody>
      </p:sp>
      <p:sp>
        <p:nvSpPr>
          <p:cNvPr id="2" name="正方形/長方形 1">
            <a:extLst>
              <a:ext uri="{FF2B5EF4-FFF2-40B4-BE49-F238E27FC236}">
                <a16:creationId xmlns:a16="http://schemas.microsoft.com/office/drawing/2014/main" id="{B63301A3-D2CC-463D-9861-5E94B5F63904}"/>
              </a:ext>
            </a:extLst>
          </p:cNvPr>
          <p:cNvSpPr/>
          <p:nvPr/>
        </p:nvSpPr>
        <p:spPr>
          <a:xfrm>
            <a:off x="6784740" y="3873500"/>
            <a:ext cx="816210"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5F99C41B-23A5-49A2-B4CC-170DF0258027}"/>
              </a:ext>
            </a:extLst>
          </p:cNvPr>
          <p:cNvSpPr/>
          <p:nvPr/>
        </p:nvSpPr>
        <p:spPr>
          <a:xfrm>
            <a:off x="4603750" y="3563938"/>
            <a:ext cx="2019299"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2941FDD2-F5C0-4B63-98DD-A9C484E99A4A}"/>
              </a:ext>
            </a:extLst>
          </p:cNvPr>
          <p:cNvSpPr/>
          <p:nvPr/>
        </p:nvSpPr>
        <p:spPr>
          <a:xfrm>
            <a:off x="6629398" y="3563938"/>
            <a:ext cx="2019299" cy="2984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7820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3775393" cy="523220"/>
          </a:xfrm>
          <a:prstGeom prst="rect">
            <a:avLst/>
          </a:prstGeom>
          <a:noFill/>
        </p:spPr>
        <p:txBody>
          <a:bodyPr wrap="none" rtlCol="0">
            <a:spAutoFit/>
          </a:bodyPr>
          <a:lstStyle/>
          <a:p>
            <a:r>
              <a:rPr kumimoji="1" lang="ja-JP" altLang="en-US" sz="2800" dirty="0"/>
              <a:t>④ラインの並び替え方</a:t>
            </a:r>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1754326"/>
          </a:xfrm>
          <a:prstGeom prst="rect">
            <a:avLst/>
          </a:prstGeom>
          <a:noFill/>
        </p:spPr>
        <p:txBody>
          <a:bodyPr wrap="square" rtlCol="0">
            <a:spAutoFit/>
          </a:bodyPr>
          <a:lstStyle/>
          <a:p>
            <a:pPr marL="342900" indent="-342900">
              <a:buFont typeface="+mj-lt"/>
              <a:buAutoNum type="arabicPeriod"/>
            </a:pPr>
            <a:r>
              <a:rPr lang="ja-JP" altLang="en-US" dirty="0"/>
              <a:t>入れ替えたい２本を選択する．</a:t>
            </a:r>
            <a:endParaRPr lang="en-US" altLang="ja-JP" dirty="0"/>
          </a:p>
          <a:p>
            <a:pPr marL="342900" indent="-342900">
              <a:buFont typeface="+mj-lt"/>
              <a:buAutoNum type="arabicPeriod"/>
            </a:pPr>
            <a:r>
              <a:rPr lang="ja-JP" altLang="en-US" dirty="0"/>
              <a:t>ライン入れ替えをクリックする．</a:t>
            </a:r>
            <a:endParaRPr lang="en-US" altLang="ja-JP" dirty="0"/>
          </a:p>
          <a:p>
            <a:pPr marL="342900" indent="-342900">
              <a:buFont typeface="+mj-lt"/>
              <a:buAutoNum type="arabicPeriod"/>
            </a:pPr>
            <a:r>
              <a:rPr lang="ja-JP" altLang="en-US" dirty="0"/>
              <a:t>ラインが入れ替わったことを確認する．</a:t>
            </a:r>
            <a:endParaRPr lang="en-US" altLang="ja-JP" dirty="0"/>
          </a:p>
        </p:txBody>
      </p:sp>
      <p:pic>
        <p:nvPicPr>
          <p:cNvPr id="6" name="図 5">
            <a:extLst>
              <a:ext uri="{FF2B5EF4-FFF2-40B4-BE49-F238E27FC236}">
                <a16:creationId xmlns:a16="http://schemas.microsoft.com/office/drawing/2014/main" id="{07EA3DE5-3440-4D5A-99AF-65CC9369A0BC}"/>
              </a:ext>
            </a:extLst>
          </p:cNvPr>
          <p:cNvPicPr>
            <a:picLocks noChangeAspect="1"/>
          </p:cNvPicPr>
          <p:nvPr/>
        </p:nvPicPr>
        <p:blipFill>
          <a:blip r:embed="rId2"/>
          <a:stretch>
            <a:fillRect/>
          </a:stretch>
        </p:blipFill>
        <p:spPr>
          <a:xfrm>
            <a:off x="158273" y="1222571"/>
            <a:ext cx="3952875" cy="4733925"/>
          </a:xfrm>
          <a:prstGeom prst="rect">
            <a:avLst/>
          </a:prstGeom>
        </p:spPr>
      </p:pic>
      <p:pic>
        <p:nvPicPr>
          <p:cNvPr id="9" name="図 8">
            <a:extLst>
              <a:ext uri="{FF2B5EF4-FFF2-40B4-BE49-F238E27FC236}">
                <a16:creationId xmlns:a16="http://schemas.microsoft.com/office/drawing/2014/main" id="{8FB5F2EE-B93D-406D-A4F0-99424A9B3C30}"/>
              </a:ext>
            </a:extLst>
          </p:cNvPr>
          <p:cNvPicPr>
            <a:picLocks noChangeAspect="1"/>
          </p:cNvPicPr>
          <p:nvPr/>
        </p:nvPicPr>
        <p:blipFill>
          <a:blip r:embed="rId3"/>
          <a:stretch>
            <a:fillRect/>
          </a:stretch>
        </p:blipFill>
        <p:spPr>
          <a:xfrm>
            <a:off x="4903787" y="1222571"/>
            <a:ext cx="3933825" cy="4791075"/>
          </a:xfrm>
          <a:prstGeom prst="rect">
            <a:avLst/>
          </a:prstGeom>
        </p:spPr>
      </p:pic>
      <p:sp>
        <p:nvSpPr>
          <p:cNvPr id="10" name="二等辺三角形 9">
            <a:extLst>
              <a:ext uri="{FF2B5EF4-FFF2-40B4-BE49-F238E27FC236}">
                <a16:creationId xmlns:a16="http://schemas.microsoft.com/office/drawing/2014/main" id="{72578B90-FF76-4209-BD5B-24E01C7BF7D2}"/>
              </a:ext>
            </a:extLst>
          </p:cNvPr>
          <p:cNvSpPr/>
          <p:nvPr/>
        </p:nvSpPr>
        <p:spPr>
          <a:xfrm rot="5400000">
            <a:off x="3889206" y="3454923"/>
            <a:ext cx="1276350" cy="269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C6091D-2780-4F26-A69D-39A36C431488}"/>
              </a:ext>
            </a:extLst>
          </p:cNvPr>
          <p:cNvSpPr/>
          <p:nvPr/>
        </p:nvSpPr>
        <p:spPr>
          <a:xfrm>
            <a:off x="247014" y="5581846"/>
            <a:ext cx="1962785"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15215C8-F0BF-4686-976C-937A0622BC3E}"/>
              </a:ext>
            </a:extLst>
          </p:cNvPr>
          <p:cNvSpPr/>
          <p:nvPr/>
        </p:nvSpPr>
        <p:spPr>
          <a:xfrm>
            <a:off x="4842351" y="1981396"/>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E4A0BC7-0AFB-464C-ADE4-FAFDA1C2B83C}"/>
              </a:ext>
            </a:extLst>
          </p:cNvPr>
          <p:cNvSpPr/>
          <p:nvPr/>
        </p:nvSpPr>
        <p:spPr>
          <a:xfrm>
            <a:off x="139223" y="1981396"/>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3042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490DD1DF-9EF6-4A76-9B1B-A6DF95BD1E26}"/>
              </a:ext>
            </a:extLst>
          </p:cNvPr>
          <p:cNvPicPr>
            <a:picLocks noChangeAspect="1"/>
          </p:cNvPicPr>
          <p:nvPr/>
        </p:nvPicPr>
        <p:blipFill>
          <a:blip r:embed="rId2"/>
          <a:stretch>
            <a:fillRect/>
          </a:stretch>
        </p:blipFill>
        <p:spPr>
          <a:xfrm>
            <a:off x="1586347" y="998710"/>
            <a:ext cx="6545663" cy="2597150"/>
          </a:xfrm>
          <a:prstGeom prst="rect">
            <a:avLst/>
          </a:prstGeom>
        </p:spPr>
      </p:pic>
      <p:pic>
        <p:nvPicPr>
          <p:cNvPr id="3" name="図 2">
            <a:extLst>
              <a:ext uri="{FF2B5EF4-FFF2-40B4-BE49-F238E27FC236}">
                <a16:creationId xmlns:a16="http://schemas.microsoft.com/office/drawing/2014/main" id="{B61DB4EA-6C34-4EB1-A2FC-5F8E6564E8FD}"/>
              </a:ext>
            </a:extLst>
          </p:cNvPr>
          <p:cNvPicPr>
            <a:picLocks noChangeAspect="1"/>
          </p:cNvPicPr>
          <p:nvPr/>
        </p:nvPicPr>
        <p:blipFill>
          <a:blip r:embed="rId3"/>
          <a:stretch>
            <a:fillRect/>
          </a:stretch>
        </p:blipFill>
        <p:spPr>
          <a:xfrm>
            <a:off x="1569520" y="3969646"/>
            <a:ext cx="6545662" cy="2561346"/>
          </a:xfrm>
          <a:prstGeom prst="rect">
            <a:avLst/>
          </a:prstGeom>
        </p:spPr>
      </p:pic>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4493538" cy="523220"/>
          </a:xfrm>
          <a:prstGeom prst="rect">
            <a:avLst/>
          </a:prstGeom>
          <a:noFill/>
        </p:spPr>
        <p:txBody>
          <a:bodyPr wrap="none" rtlCol="0">
            <a:spAutoFit/>
          </a:bodyPr>
          <a:lstStyle/>
          <a:p>
            <a:r>
              <a:rPr kumimoji="1" lang="ja-JP" altLang="en-US" sz="2800" dirty="0"/>
              <a:t>④カット方向の入れ替え方</a:t>
            </a:r>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693319"/>
          </a:xfrm>
          <a:prstGeom prst="rect">
            <a:avLst/>
          </a:prstGeom>
          <a:noFill/>
        </p:spPr>
        <p:txBody>
          <a:bodyPr wrap="square" rtlCol="0">
            <a:spAutoFit/>
          </a:bodyPr>
          <a:lstStyle/>
          <a:p>
            <a:pPr marL="342900" indent="-342900">
              <a:buFont typeface="+mj-lt"/>
              <a:buAutoNum type="arabicPeriod"/>
            </a:pPr>
            <a:r>
              <a:rPr lang="ja-JP" altLang="en-US" dirty="0"/>
              <a:t>カット方向を入れ替えたいラインを選択する．複数選択可である．</a:t>
            </a:r>
            <a:endParaRPr lang="en-US" altLang="ja-JP" dirty="0"/>
          </a:p>
          <a:p>
            <a:pPr marL="342900" indent="-342900">
              <a:buFont typeface="+mj-lt"/>
              <a:buAutoNum type="arabicPeriod"/>
            </a:pPr>
            <a:r>
              <a:rPr lang="ja-JP" altLang="en-US" dirty="0"/>
              <a:t>カット方向入れ替えをクリックする．</a:t>
            </a:r>
            <a:endParaRPr lang="en-US" altLang="ja-JP" dirty="0"/>
          </a:p>
          <a:p>
            <a:pPr marL="342900" indent="-342900">
              <a:buFont typeface="+mj-lt"/>
              <a:buAutoNum type="arabicPeriod"/>
            </a:pPr>
            <a:r>
              <a:rPr lang="ja-JP" altLang="en-US" dirty="0"/>
              <a:t>テーブルにてカット方向が</a:t>
            </a:r>
            <a:r>
              <a:rPr lang="en-US" altLang="ja-JP" dirty="0"/>
              <a:t>F</a:t>
            </a:r>
            <a:r>
              <a:rPr lang="ja-JP" altLang="en-US" dirty="0"/>
              <a:t>→</a:t>
            </a:r>
            <a:r>
              <a:rPr lang="en-US" altLang="ja-JP" dirty="0"/>
              <a:t>R</a:t>
            </a:r>
            <a:r>
              <a:rPr lang="ja-JP" altLang="en-US" dirty="0"/>
              <a:t>または</a:t>
            </a:r>
            <a:r>
              <a:rPr lang="en-US" altLang="ja-JP" dirty="0"/>
              <a:t>R</a:t>
            </a:r>
            <a:r>
              <a:rPr lang="ja-JP" altLang="en-US" dirty="0"/>
              <a:t>→</a:t>
            </a:r>
            <a:r>
              <a:rPr lang="en-US" altLang="ja-JP" dirty="0"/>
              <a:t>F</a:t>
            </a:r>
            <a:r>
              <a:rPr lang="ja-JP" altLang="en-US" dirty="0"/>
              <a:t>に変化したことを確認する．</a:t>
            </a:r>
            <a:endParaRPr lang="en-US" altLang="ja-JP" dirty="0"/>
          </a:p>
          <a:p>
            <a:pPr marL="342900" indent="-342900">
              <a:buFont typeface="+mj-lt"/>
              <a:buAutoNum type="arabicPeriod"/>
            </a:pPr>
            <a:r>
              <a:rPr lang="ja-JP" altLang="en-US" dirty="0"/>
              <a:t>グラフで入れ替えたラインのカット方向が逆転していることを確認する．</a:t>
            </a:r>
            <a:endParaRPr lang="en-US" altLang="ja-JP" dirty="0"/>
          </a:p>
        </p:txBody>
      </p:sp>
      <p:sp>
        <p:nvSpPr>
          <p:cNvPr id="10" name="二等辺三角形 9">
            <a:extLst>
              <a:ext uri="{FF2B5EF4-FFF2-40B4-BE49-F238E27FC236}">
                <a16:creationId xmlns:a16="http://schemas.microsoft.com/office/drawing/2014/main" id="{72578B90-FF76-4209-BD5B-24E01C7BF7D2}"/>
              </a:ext>
            </a:extLst>
          </p:cNvPr>
          <p:cNvSpPr/>
          <p:nvPr/>
        </p:nvSpPr>
        <p:spPr>
          <a:xfrm rot="10800000">
            <a:off x="4434125" y="3595860"/>
            <a:ext cx="1276350" cy="269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EC6091D-2780-4F26-A69D-39A36C431488}"/>
              </a:ext>
            </a:extLst>
          </p:cNvPr>
          <p:cNvSpPr/>
          <p:nvPr/>
        </p:nvSpPr>
        <p:spPr>
          <a:xfrm>
            <a:off x="5930105" y="3162104"/>
            <a:ext cx="791212" cy="266896"/>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15215C8-F0BF-4686-976C-937A0622BC3E}"/>
              </a:ext>
            </a:extLst>
          </p:cNvPr>
          <p:cNvSpPr/>
          <p:nvPr/>
        </p:nvSpPr>
        <p:spPr>
          <a:xfrm>
            <a:off x="4629228" y="2470346"/>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E4A0BC7-0AFB-464C-ADE4-FAFDA1C2B83C}"/>
              </a:ext>
            </a:extLst>
          </p:cNvPr>
          <p:cNvSpPr/>
          <p:nvPr/>
        </p:nvSpPr>
        <p:spPr>
          <a:xfrm>
            <a:off x="6325711" y="4220529"/>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8FDCA76-3284-4C0D-98CC-5B7495390EF1}"/>
              </a:ext>
            </a:extLst>
          </p:cNvPr>
          <p:cNvSpPr/>
          <p:nvPr/>
        </p:nvSpPr>
        <p:spPr>
          <a:xfrm>
            <a:off x="4629228" y="4280338"/>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2EF764B-DA29-4A79-8E64-06E35F0B2B0E}"/>
              </a:ext>
            </a:extLst>
          </p:cNvPr>
          <p:cNvSpPr/>
          <p:nvPr/>
        </p:nvSpPr>
        <p:spPr>
          <a:xfrm>
            <a:off x="6336108" y="1222571"/>
            <a:ext cx="459899" cy="374650"/>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29645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テキスト ボックス 25">
            <a:extLst>
              <a:ext uri="{FF2B5EF4-FFF2-40B4-BE49-F238E27FC236}">
                <a16:creationId xmlns:a16="http://schemas.microsoft.com/office/drawing/2014/main" id="{8B068D22-1C3F-44F2-B08B-844BC672D65C}"/>
              </a:ext>
            </a:extLst>
          </p:cNvPr>
          <p:cNvSpPr txBox="1"/>
          <p:nvPr/>
        </p:nvSpPr>
        <p:spPr>
          <a:xfrm>
            <a:off x="247015" y="308948"/>
            <a:ext cx="2698175" cy="523220"/>
          </a:xfrm>
          <a:prstGeom prst="rect">
            <a:avLst/>
          </a:prstGeom>
          <a:noFill/>
        </p:spPr>
        <p:txBody>
          <a:bodyPr wrap="none" rtlCol="0">
            <a:spAutoFit/>
          </a:bodyPr>
          <a:lstStyle/>
          <a:p>
            <a:r>
              <a:rPr lang="ja-JP" altLang="en-US" sz="2800" dirty="0"/>
              <a:t>④ラインの削除</a:t>
            </a:r>
            <a:endParaRPr kumimoji="1" lang="ja-JP" altLang="en-US" sz="2800" dirty="0"/>
          </a:p>
        </p:txBody>
      </p:sp>
      <p:sp>
        <p:nvSpPr>
          <p:cNvPr id="7" name="テキスト ボックス 6">
            <a:extLst>
              <a:ext uri="{FF2B5EF4-FFF2-40B4-BE49-F238E27FC236}">
                <a16:creationId xmlns:a16="http://schemas.microsoft.com/office/drawing/2014/main" id="{52183A9C-B5DC-4E9E-BFF4-9507BA2F7CCF}"/>
              </a:ext>
            </a:extLst>
          </p:cNvPr>
          <p:cNvSpPr txBox="1"/>
          <p:nvPr/>
        </p:nvSpPr>
        <p:spPr>
          <a:xfrm>
            <a:off x="9119235" y="1222571"/>
            <a:ext cx="2851150" cy="3693319"/>
          </a:xfrm>
          <a:prstGeom prst="rect">
            <a:avLst/>
          </a:prstGeom>
          <a:noFill/>
        </p:spPr>
        <p:txBody>
          <a:bodyPr wrap="square" rtlCol="0">
            <a:spAutoFit/>
          </a:bodyPr>
          <a:lstStyle/>
          <a:p>
            <a:pPr marL="342900" indent="-342900">
              <a:buFont typeface="+mj-lt"/>
              <a:buAutoNum type="arabicPeriod"/>
            </a:pPr>
            <a:r>
              <a:rPr lang="ja-JP" altLang="en-US" dirty="0"/>
              <a:t>削除したいラインを選択する．複数選択可である．</a:t>
            </a:r>
            <a:endParaRPr lang="en-US" altLang="ja-JP" dirty="0"/>
          </a:p>
          <a:p>
            <a:pPr marL="342900" indent="-342900">
              <a:buFont typeface="+mj-lt"/>
              <a:buAutoNum type="arabicPeriod"/>
            </a:pPr>
            <a:r>
              <a:rPr lang="ja-JP" altLang="en-US" dirty="0"/>
              <a:t>ライン削除をクリックする．</a:t>
            </a:r>
            <a:r>
              <a:rPr lang="en-US" altLang="ja-JP" dirty="0"/>
              <a:t>【</a:t>
            </a:r>
            <a:r>
              <a:rPr lang="ja-JP" altLang="en-US" dirty="0"/>
              <a:t>注意</a:t>
            </a:r>
            <a:r>
              <a:rPr lang="en-US" altLang="ja-JP" dirty="0"/>
              <a:t>】</a:t>
            </a:r>
            <a:r>
              <a:rPr lang="ja-JP" altLang="en-US" dirty="0"/>
              <a:t>削除したラインはもとに戻せないため，注意する．</a:t>
            </a:r>
            <a:endParaRPr lang="en-US" altLang="ja-JP" dirty="0"/>
          </a:p>
          <a:p>
            <a:pPr marL="342900" indent="-342900">
              <a:buFont typeface="+mj-lt"/>
              <a:buAutoNum type="arabicPeriod"/>
            </a:pPr>
            <a:r>
              <a:rPr lang="ja-JP" altLang="en-US" dirty="0"/>
              <a:t>テーブル，グラフからラインが消えたことを確認する．</a:t>
            </a:r>
            <a:endParaRPr lang="en-US" altLang="ja-JP" dirty="0"/>
          </a:p>
          <a:p>
            <a:pPr marL="342900" indent="-342900">
              <a:buFont typeface="+mj-lt"/>
              <a:buAutoNum type="arabicPeriod"/>
            </a:pPr>
            <a:r>
              <a:rPr lang="ja-JP" altLang="en-US" dirty="0"/>
              <a:t>やり直す場合は，ファイルの「読込」をクリックする．</a:t>
            </a:r>
            <a:endParaRPr lang="en-US" altLang="ja-JP" dirty="0"/>
          </a:p>
        </p:txBody>
      </p:sp>
      <p:pic>
        <p:nvPicPr>
          <p:cNvPr id="6" name="図 5">
            <a:extLst>
              <a:ext uri="{FF2B5EF4-FFF2-40B4-BE49-F238E27FC236}">
                <a16:creationId xmlns:a16="http://schemas.microsoft.com/office/drawing/2014/main" id="{48596B41-351D-495F-83F5-C8EB73B118D8}"/>
              </a:ext>
            </a:extLst>
          </p:cNvPr>
          <p:cNvPicPr>
            <a:picLocks noChangeAspect="1"/>
          </p:cNvPicPr>
          <p:nvPr/>
        </p:nvPicPr>
        <p:blipFill>
          <a:blip r:embed="rId2"/>
          <a:stretch>
            <a:fillRect/>
          </a:stretch>
        </p:blipFill>
        <p:spPr>
          <a:xfrm>
            <a:off x="1931768" y="939700"/>
            <a:ext cx="6335932" cy="2489300"/>
          </a:xfrm>
          <a:prstGeom prst="rect">
            <a:avLst/>
          </a:prstGeom>
        </p:spPr>
      </p:pic>
      <p:pic>
        <p:nvPicPr>
          <p:cNvPr id="8" name="図 7">
            <a:extLst>
              <a:ext uri="{FF2B5EF4-FFF2-40B4-BE49-F238E27FC236}">
                <a16:creationId xmlns:a16="http://schemas.microsoft.com/office/drawing/2014/main" id="{E8CE0256-825C-437B-9947-ECEF2AABE524}"/>
              </a:ext>
            </a:extLst>
          </p:cNvPr>
          <p:cNvPicPr>
            <a:picLocks noChangeAspect="1"/>
          </p:cNvPicPr>
          <p:nvPr/>
        </p:nvPicPr>
        <p:blipFill>
          <a:blip r:embed="rId3"/>
          <a:stretch>
            <a:fillRect/>
          </a:stretch>
        </p:blipFill>
        <p:spPr>
          <a:xfrm>
            <a:off x="1931768" y="4084893"/>
            <a:ext cx="6335932" cy="2557953"/>
          </a:xfrm>
          <a:prstGeom prst="rect">
            <a:avLst/>
          </a:prstGeom>
        </p:spPr>
      </p:pic>
      <p:sp>
        <p:nvSpPr>
          <p:cNvPr id="9" name="二等辺三角形 8">
            <a:extLst>
              <a:ext uri="{FF2B5EF4-FFF2-40B4-BE49-F238E27FC236}">
                <a16:creationId xmlns:a16="http://schemas.microsoft.com/office/drawing/2014/main" id="{EC3D25C6-E3B7-4CD3-8AEA-BC84975029D0}"/>
              </a:ext>
            </a:extLst>
          </p:cNvPr>
          <p:cNvSpPr/>
          <p:nvPr/>
        </p:nvSpPr>
        <p:spPr>
          <a:xfrm rot="10800000">
            <a:off x="4461559" y="3536532"/>
            <a:ext cx="1276350" cy="26922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0061002C-D81E-4565-A1C1-920B60345EA7}"/>
              </a:ext>
            </a:extLst>
          </p:cNvPr>
          <p:cNvSpPr/>
          <p:nvPr/>
        </p:nvSpPr>
        <p:spPr>
          <a:xfrm>
            <a:off x="7110808" y="3172034"/>
            <a:ext cx="1156892" cy="256966"/>
          </a:xfrm>
          <a:prstGeom prst="rect">
            <a:avLst/>
          </a:prstGeom>
          <a:noFill/>
          <a:ln w="381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36126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TM04033921[[fn=ダマスク]]</Template>
  <TotalTime>174</TotalTime>
  <Words>1022</Words>
  <Application>Microsoft Office PowerPoint</Application>
  <PresentationFormat>ワイド画面</PresentationFormat>
  <Paragraphs>90</Paragraphs>
  <Slides>17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17</vt:i4>
      </vt:variant>
    </vt:vector>
  </HeadingPairs>
  <TitlesOfParts>
    <vt:vector size="21"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hirabayashi naoto</dc:creator>
  <cp:lastModifiedBy>hirabayashi naoto</cp:lastModifiedBy>
  <cp:revision>17</cp:revision>
  <dcterms:created xsi:type="dcterms:W3CDTF">2020-07-12T11:29:43Z</dcterms:created>
  <dcterms:modified xsi:type="dcterms:W3CDTF">2020-07-12T14:23:48Z</dcterms:modified>
</cp:coreProperties>
</file>