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7" r:id="rId7"/>
    <p:sldId id="268" r:id="rId8"/>
    <p:sldId id="270" r:id="rId9"/>
    <p:sldId id="269" r:id="rId10"/>
    <p:sldId id="271" r:id="rId11"/>
    <p:sldId id="261" r:id="rId12"/>
    <p:sldId id="262" r:id="rId13"/>
    <p:sldId id="263" r:id="rId14"/>
    <p:sldId id="264"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CB6EEA7-D8DC-4F8C-A60D-4D63B153F4A3}" type="datetimeFigureOut">
              <a:rPr lang="en-IN" smtClean="0"/>
              <a:t>01-10-2020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FA1D09-9FD3-4FE8-88A6-6F1810BE614F}" type="slidenum">
              <a:rPr lang="en-IN" smtClean="0"/>
              <a:t>‹#›</a:t>
            </a:fld>
            <a:endParaRPr lang="en-IN"/>
          </a:p>
        </p:txBody>
      </p:sp>
    </p:spTree>
    <p:extLst>
      <p:ext uri="{BB962C8B-B14F-4D97-AF65-F5344CB8AC3E}">
        <p14:creationId xmlns:p14="http://schemas.microsoft.com/office/powerpoint/2010/main" val="3782413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CB6EEA7-D8DC-4F8C-A60D-4D63B153F4A3}" type="datetimeFigureOut">
              <a:rPr lang="en-IN" smtClean="0"/>
              <a:t>01-10-2020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FA1D09-9FD3-4FE8-88A6-6F1810BE614F}" type="slidenum">
              <a:rPr lang="en-IN" smtClean="0"/>
              <a:t>‹#›</a:t>
            </a:fld>
            <a:endParaRPr lang="en-IN"/>
          </a:p>
        </p:txBody>
      </p:sp>
    </p:spTree>
    <p:extLst>
      <p:ext uri="{BB962C8B-B14F-4D97-AF65-F5344CB8AC3E}">
        <p14:creationId xmlns:p14="http://schemas.microsoft.com/office/powerpoint/2010/main" val="3418768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CB6EEA7-D8DC-4F8C-A60D-4D63B153F4A3}" type="datetimeFigureOut">
              <a:rPr lang="en-IN" smtClean="0"/>
              <a:t>01-10-2020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FA1D09-9FD3-4FE8-88A6-6F1810BE614F}" type="slidenum">
              <a:rPr lang="en-IN" smtClean="0"/>
              <a:t>‹#›</a:t>
            </a:fld>
            <a:endParaRPr lang="en-IN"/>
          </a:p>
        </p:txBody>
      </p:sp>
    </p:spTree>
    <p:extLst>
      <p:ext uri="{BB962C8B-B14F-4D97-AF65-F5344CB8AC3E}">
        <p14:creationId xmlns:p14="http://schemas.microsoft.com/office/powerpoint/2010/main" val="765314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CB6EEA7-D8DC-4F8C-A60D-4D63B153F4A3}" type="datetimeFigureOut">
              <a:rPr lang="en-IN" smtClean="0"/>
              <a:t>01-10-2020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FA1D09-9FD3-4FE8-88A6-6F1810BE614F}" type="slidenum">
              <a:rPr lang="en-IN" smtClean="0"/>
              <a:t>‹#›</a:t>
            </a:fld>
            <a:endParaRPr lang="en-IN"/>
          </a:p>
        </p:txBody>
      </p:sp>
    </p:spTree>
    <p:extLst>
      <p:ext uri="{BB962C8B-B14F-4D97-AF65-F5344CB8AC3E}">
        <p14:creationId xmlns:p14="http://schemas.microsoft.com/office/powerpoint/2010/main" val="3771270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CB6EEA7-D8DC-4F8C-A60D-4D63B153F4A3}" type="datetimeFigureOut">
              <a:rPr lang="en-IN" smtClean="0"/>
              <a:t>01-10-2020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FA1D09-9FD3-4FE8-88A6-6F1810BE614F}" type="slidenum">
              <a:rPr lang="en-IN" smtClean="0"/>
              <a:t>‹#›</a:t>
            </a:fld>
            <a:endParaRPr lang="en-IN"/>
          </a:p>
        </p:txBody>
      </p:sp>
    </p:spTree>
    <p:extLst>
      <p:ext uri="{BB962C8B-B14F-4D97-AF65-F5344CB8AC3E}">
        <p14:creationId xmlns:p14="http://schemas.microsoft.com/office/powerpoint/2010/main" val="92049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CB6EEA7-D8DC-4F8C-A60D-4D63B153F4A3}" type="datetimeFigureOut">
              <a:rPr lang="en-IN" smtClean="0"/>
              <a:t>01-10-2020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FA1D09-9FD3-4FE8-88A6-6F1810BE614F}" type="slidenum">
              <a:rPr lang="en-IN" smtClean="0"/>
              <a:t>‹#›</a:t>
            </a:fld>
            <a:endParaRPr lang="en-IN"/>
          </a:p>
        </p:txBody>
      </p:sp>
    </p:spTree>
    <p:extLst>
      <p:ext uri="{BB962C8B-B14F-4D97-AF65-F5344CB8AC3E}">
        <p14:creationId xmlns:p14="http://schemas.microsoft.com/office/powerpoint/2010/main" val="4135713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CB6EEA7-D8DC-4F8C-A60D-4D63B153F4A3}" type="datetimeFigureOut">
              <a:rPr lang="en-IN" smtClean="0"/>
              <a:t>01-10-2020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FA1D09-9FD3-4FE8-88A6-6F1810BE614F}" type="slidenum">
              <a:rPr lang="en-IN" smtClean="0"/>
              <a:t>‹#›</a:t>
            </a:fld>
            <a:endParaRPr lang="en-IN"/>
          </a:p>
        </p:txBody>
      </p:sp>
    </p:spTree>
    <p:extLst>
      <p:ext uri="{BB962C8B-B14F-4D97-AF65-F5344CB8AC3E}">
        <p14:creationId xmlns:p14="http://schemas.microsoft.com/office/powerpoint/2010/main" val="195815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CB6EEA7-D8DC-4F8C-A60D-4D63B153F4A3}" type="datetimeFigureOut">
              <a:rPr lang="en-IN" smtClean="0"/>
              <a:t>01-10-2020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FA1D09-9FD3-4FE8-88A6-6F1810BE614F}" type="slidenum">
              <a:rPr lang="en-IN" smtClean="0"/>
              <a:t>‹#›</a:t>
            </a:fld>
            <a:endParaRPr lang="en-IN"/>
          </a:p>
        </p:txBody>
      </p:sp>
    </p:spTree>
    <p:extLst>
      <p:ext uri="{BB962C8B-B14F-4D97-AF65-F5344CB8AC3E}">
        <p14:creationId xmlns:p14="http://schemas.microsoft.com/office/powerpoint/2010/main" val="2649239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B6EEA7-D8DC-4F8C-A60D-4D63B153F4A3}" type="datetimeFigureOut">
              <a:rPr lang="en-IN" smtClean="0"/>
              <a:t>01-10-2020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FA1D09-9FD3-4FE8-88A6-6F1810BE614F}" type="slidenum">
              <a:rPr lang="en-IN" smtClean="0"/>
              <a:t>‹#›</a:t>
            </a:fld>
            <a:endParaRPr lang="en-IN"/>
          </a:p>
        </p:txBody>
      </p:sp>
    </p:spTree>
    <p:extLst>
      <p:ext uri="{BB962C8B-B14F-4D97-AF65-F5344CB8AC3E}">
        <p14:creationId xmlns:p14="http://schemas.microsoft.com/office/powerpoint/2010/main" val="3795430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B6EEA7-D8DC-4F8C-A60D-4D63B153F4A3}" type="datetimeFigureOut">
              <a:rPr lang="en-IN" smtClean="0"/>
              <a:t>01-10-2020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FA1D09-9FD3-4FE8-88A6-6F1810BE614F}" type="slidenum">
              <a:rPr lang="en-IN" smtClean="0"/>
              <a:t>‹#›</a:t>
            </a:fld>
            <a:endParaRPr lang="en-IN"/>
          </a:p>
        </p:txBody>
      </p:sp>
    </p:spTree>
    <p:extLst>
      <p:ext uri="{BB962C8B-B14F-4D97-AF65-F5344CB8AC3E}">
        <p14:creationId xmlns:p14="http://schemas.microsoft.com/office/powerpoint/2010/main" val="3815609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CB6EEA7-D8DC-4F8C-A60D-4D63B153F4A3}" type="datetimeFigureOut">
              <a:rPr lang="en-IN" smtClean="0"/>
              <a:t>01-10-2020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FA1D09-9FD3-4FE8-88A6-6F1810BE614F}" type="slidenum">
              <a:rPr lang="en-IN" smtClean="0"/>
              <a:t>‹#›</a:t>
            </a:fld>
            <a:endParaRPr lang="en-IN"/>
          </a:p>
        </p:txBody>
      </p:sp>
    </p:spTree>
    <p:extLst>
      <p:ext uri="{BB962C8B-B14F-4D97-AF65-F5344CB8AC3E}">
        <p14:creationId xmlns:p14="http://schemas.microsoft.com/office/powerpoint/2010/main" val="510159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B6EEA7-D8DC-4F8C-A60D-4D63B153F4A3}" type="datetimeFigureOut">
              <a:rPr lang="en-IN" smtClean="0"/>
              <a:t>01-10-2020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FA1D09-9FD3-4FE8-88A6-6F1810BE614F}" type="slidenum">
              <a:rPr lang="en-IN" smtClean="0"/>
              <a:t>‹#›</a:t>
            </a:fld>
            <a:endParaRPr lang="en-IN"/>
          </a:p>
        </p:txBody>
      </p:sp>
    </p:spTree>
    <p:extLst>
      <p:ext uri="{BB962C8B-B14F-4D97-AF65-F5344CB8AC3E}">
        <p14:creationId xmlns:p14="http://schemas.microsoft.com/office/powerpoint/2010/main" val="4213999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5" y="1568450"/>
            <a:ext cx="7261994" cy="4452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17594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552728"/>
          </a:xfrm>
        </p:spPr>
        <p:txBody>
          <a:bodyPr/>
          <a:lstStyle/>
          <a:p>
            <a:pPr marL="0" indent="0" algn="just">
              <a:buNone/>
            </a:pPr>
            <a:r>
              <a:rPr lang="en-US" dirty="0"/>
              <a:t>3.  Recursive aggregation :-</a:t>
            </a:r>
          </a:p>
          <a:p>
            <a:pPr marL="0" indent="0" algn="just">
              <a:buNone/>
            </a:pPr>
            <a:r>
              <a:rPr lang="en-IN" dirty="0"/>
              <a:t>	The object contains components of its own </a:t>
            </a:r>
            <a:r>
              <a:rPr lang="en-IN" dirty="0" smtClean="0"/>
              <a:t>   	type</a:t>
            </a:r>
            <a:r>
              <a:rPr lang="en-IN" dirty="0"/>
              <a:t>.</a:t>
            </a:r>
          </a:p>
          <a:p>
            <a:pPr marL="0" indent="0">
              <a:buNone/>
            </a:pPr>
            <a:r>
              <a:rPr lang="en-IN" dirty="0" smtClean="0"/>
              <a:t>      e.g. Program contains loops and loop can            	again contains some loops.</a:t>
            </a:r>
          </a:p>
          <a:p>
            <a:pPr marL="0" indent="0">
              <a:buNone/>
            </a:pPr>
            <a:endParaRPr lang="en-IN" dirty="0"/>
          </a:p>
        </p:txBody>
      </p:sp>
      <p:sp>
        <p:nvSpPr>
          <p:cNvPr id="4" name="Rectangle 3"/>
          <p:cNvSpPr/>
          <p:nvPr/>
        </p:nvSpPr>
        <p:spPr>
          <a:xfrm>
            <a:off x="3635896" y="2924944"/>
            <a:ext cx="223224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program</a:t>
            </a:r>
            <a:endParaRPr lang="en-IN" dirty="0"/>
          </a:p>
        </p:txBody>
      </p:sp>
      <p:sp>
        <p:nvSpPr>
          <p:cNvPr id="5" name="Rectangle 4"/>
          <p:cNvSpPr/>
          <p:nvPr/>
        </p:nvSpPr>
        <p:spPr>
          <a:xfrm>
            <a:off x="3635896" y="5390044"/>
            <a:ext cx="2232248" cy="6864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loop</a:t>
            </a:r>
            <a:endParaRPr lang="en-IN" dirty="0"/>
          </a:p>
        </p:txBody>
      </p:sp>
      <p:sp>
        <p:nvSpPr>
          <p:cNvPr id="7" name="Flowchart: Decision 6"/>
          <p:cNvSpPr/>
          <p:nvPr/>
        </p:nvSpPr>
        <p:spPr>
          <a:xfrm>
            <a:off x="4445986" y="3645024"/>
            <a:ext cx="612068" cy="64807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Flowchart: Decision 7"/>
          <p:cNvSpPr/>
          <p:nvPr/>
        </p:nvSpPr>
        <p:spPr>
          <a:xfrm>
            <a:off x="3023828" y="5499230"/>
            <a:ext cx="612068" cy="468052"/>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Connector 9"/>
          <p:cNvCxnSpPr>
            <a:stCxn id="7" idx="2"/>
            <a:endCxn id="5" idx="0"/>
          </p:cNvCxnSpPr>
          <p:nvPr/>
        </p:nvCxnSpPr>
        <p:spPr>
          <a:xfrm>
            <a:off x="4752020" y="4293096"/>
            <a:ext cx="0" cy="10969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8" idx="1"/>
          </p:cNvCxnSpPr>
          <p:nvPr/>
        </p:nvCxnSpPr>
        <p:spPr>
          <a:xfrm flipH="1">
            <a:off x="2267744" y="5733256"/>
            <a:ext cx="7560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267744" y="5733256"/>
            <a:ext cx="0" cy="720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267744" y="6453336"/>
            <a:ext cx="248427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752020" y="6093296"/>
            <a:ext cx="0" cy="36004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45513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lstStyle/>
          <a:p>
            <a:r>
              <a:rPr lang="en-IN" dirty="0" smtClean="0"/>
              <a:t>Delegation</a:t>
            </a:r>
            <a:endParaRPr lang="en-IN" dirty="0"/>
          </a:p>
        </p:txBody>
      </p:sp>
      <p:sp>
        <p:nvSpPr>
          <p:cNvPr id="3" name="Content Placeholder 2"/>
          <p:cNvSpPr>
            <a:spLocks noGrp="1"/>
          </p:cNvSpPr>
          <p:nvPr>
            <p:ph idx="1"/>
          </p:nvPr>
        </p:nvSpPr>
        <p:spPr>
          <a:xfrm>
            <a:off x="107504" y="1124744"/>
            <a:ext cx="8928992" cy="5472608"/>
          </a:xfrm>
        </p:spPr>
        <p:txBody>
          <a:bodyPr>
            <a:normAutofit fontScale="85000" lnSpcReduction="10000"/>
          </a:bodyPr>
          <a:lstStyle/>
          <a:p>
            <a:pPr algn="just"/>
            <a:r>
              <a:rPr lang="en-US" dirty="0" smtClean="0"/>
              <a:t>Inheritance is the process by which one class takes the property of another other class. i.e. the new classes, known as derived or child class, take over the attributes and behavior of the pre-existing classes, which are referred to as base classes or super or parent class.</a:t>
            </a:r>
          </a:p>
          <a:p>
            <a:pPr marL="0" indent="0" algn="just">
              <a:buNone/>
            </a:pPr>
            <a:endParaRPr lang="en-US" dirty="0" smtClean="0"/>
          </a:p>
          <a:p>
            <a:pPr algn="just"/>
            <a:r>
              <a:rPr lang="en-US" dirty="0" smtClean="0"/>
              <a:t>Delegation is simply passing a duty off to someone/something else.</a:t>
            </a:r>
          </a:p>
          <a:p>
            <a:pPr algn="just"/>
            <a:endParaRPr lang="en-US" dirty="0" smtClean="0"/>
          </a:p>
          <a:p>
            <a:pPr algn="just"/>
            <a:r>
              <a:rPr lang="en-US" dirty="0" smtClean="0"/>
              <a:t>Delegation can be an alternative to inheritance.</a:t>
            </a:r>
          </a:p>
          <a:p>
            <a:pPr marL="0" indent="0" algn="just">
              <a:buNone/>
            </a:pPr>
            <a:endParaRPr lang="en-US" dirty="0" smtClean="0"/>
          </a:p>
          <a:p>
            <a:pPr algn="just"/>
            <a:r>
              <a:rPr lang="en-US" dirty="0" smtClean="0"/>
              <a:t>Delegation means that you use an object of another class as an instance variable, and forward messages to the instance.</a:t>
            </a:r>
          </a:p>
          <a:p>
            <a:endParaRPr lang="en-IN" dirty="0"/>
          </a:p>
        </p:txBody>
      </p:sp>
    </p:spTree>
    <p:extLst>
      <p:ext uri="{BB962C8B-B14F-4D97-AF65-F5344CB8AC3E}">
        <p14:creationId xmlns:p14="http://schemas.microsoft.com/office/powerpoint/2010/main" val="40089652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600200"/>
            <a:ext cx="8363272" cy="4525963"/>
          </a:xfrm>
        </p:spPr>
        <p:txBody>
          <a:bodyPr>
            <a:normAutofit/>
          </a:bodyPr>
          <a:lstStyle/>
          <a:p>
            <a:pPr algn="just"/>
            <a:r>
              <a:rPr lang="en-US" sz="2800" dirty="0" smtClean="0"/>
              <a:t>It is better than inheritance for many cases because it makes you to think about each message you forward, because the instance is of a known class, rather than a new class, and because it doesn’t force you to accept all the methods of the super class: you can provide only the methods that really make sense .</a:t>
            </a:r>
            <a:endParaRPr lang="en-IN" sz="2800" dirty="0"/>
          </a:p>
        </p:txBody>
      </p:sp>
    </p:spTree>
    <p:extLst>
      <p:ext uri="{BB962C8B-B14F-4D97-AF65-F5344CB8AC3E}">
        <p14:creationId xmlns:p14="http://schemas.microsoft.com/office/powerpoint/2010/main" val="12392094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600200"/>
            <a:ext cx="8229600" cy="4781128"/>
          </a:xfrm>
        </p:spPr>
        <p:txBody>
          <a:bodyPr>
            <a:normAutofit fontScale="92500" lnSpcReduction="20000"/>
          </a:bodyPr>
          <a:lstStyle/>
          <a:p>
            <a:pPr algn="just"/>
            <a:r>
              <a:rPr lang="en-US" sz="3300" dirty="0" smtClean="0"/>
              <a:t>Delegation can be viewed as a relationship between objects where one object forwards certain method calls to another object, called its delegate.</a:t>
            </a:r>
          </a:p>
          <a:p>
            <a:pPr marL="0" indent="0" algn="just">
              <a:buNone/>
            </a:pPr>
            <a:endParaRPr lang="en-US" sz="3300" dirty="0" smtClean="0"/>
          </a:p>
          <a:p>
            <a:pPr algn="just"/>
            <a:r>
              <a:rPr lang="en-US" sz="3300" dirty="0" smtClean="0"/>
              <a:t>The primary advantage of delegation is run-time flexibility – the delegate can easily be changed at run-time. But unlike inheritance, delegation is not directly supported by most popular object-oriented languages, and it doesn’t facilitate dynamic polymorphism.</a:t>
            </a:r>
          </a:p>
        </p:txBody>
      </p:sp>
    </p:spTree>
    <p:extLst>
      <p:ext uri="{BB962C8B-B14F-4D97-AF65-F5344CB8AC3E}">
        <p14:creationId xmlns:p14="http://schemas.microsoft.com/office/powerpoint/2010/main" val="836014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95536" y="260648"/>
            <a:ext cx="8229600" cy="576064"/>
          </a:xfrm>
          <a:ln>
            <a:solidFill>
              <a:schemeClr val="accent1"/>
            </a:solidFill>
          </a:ln>
        </p:spPr>
        <p:txBody>
          <a:bodyPr>
            <a:normAutofit fontScale="90000"/>
          </a:bodyPr>
          <a:lstStyle/>
          <a:p>
            <a:r>
              <a:rPr lang="en-IN" dirty="0" smtClean="0"/>
              <a:t>Program to illustrate Delegation</a:t>
            </a:r>
            <a:endParaRPr lang="en-IN" dirty="0"/>
          </a:p>
        </p:txBody>
      </p:sp>
      <p:sp>
        <p:nvSpPr>
          <p:cNvPr id="3" name="Content Placeholder 2"/>
          <p:cNvSpPr>
            <a:spLocks noGrp="1"/>
          </p:cNvSpPr>
          <p:nvPr>
            <p:ph sz="half" idx="1"/>
          </p:nvPr>
        </p:nvSpPr>
        <p:spPr>
          <a:xfrm>
            <a:off x="457200" y="908720"/>
            <a:ext cx="4038600" cy="5688632"/>
          </a:xfrm>
          <a:ln>
            <a:solidFill>
              <a:schemeClr val="accent1"/>
            </a:solidFill>
          </a:ln>
        </p:spPr>
        <p:txBody>
          <a:bodyPr>
            <a:normAutofit fontScale="25000" lnSpcReduction="20000"/>
          </a:bodyPr>
          <a:lstStyle/>
          <a:p>
            <a:pPr marL="0" indent="0">
              <a:buNone/>
            </a:pPr>
            <a:endParaRPr lang="en-US" sz="5600" dirty="0" smtClean="0"/>
          </a:p>
          <a:p>
            <a:pPr marL="0" indent="0">
              <a:buNone/>
            </a:pPr>
            <a:r>
              <a:rPr lang="en-US" sz="7200" dirty="0" smtClean="0"/>
              <a:t>class </a:t>
            </a:r>
            <a:r>
              <a:rPr lang="en-US" sz="7200" dirty="0" err="1" smtClean="0"/>
              <a:t>RealPrinter</a:t>
            </a:r>
            <a:r>
              <a:rPr lang="en-US" sz="7200" dirty="0" smtClean="0"/>
              <a:t>   </a:t>
            </a:r>
          </a:p>
          <a:p>
            <a:pPr marL="0" indent="0">
              <a:buNone/>
            </a:pPr>
            <a:r>
              <a:rPr lang="en-US" sz="7200" dirty="0" smtClean="0"/>
              <a:t>{ </a:t>
            </a:r>
          </a:p>
          <a:p>
            <a:pPr marL="0" indent="0">
              <a:buNone/>
            </a:pPr>
            <a:r>
              <a:rPr lang="en-US" sz="7200" dirty="0" smtClean="0"/>
              <a:t>    // the "delegate" </a:t>
            </a:r>
          </a:p>
          <a:p>
            <a:pPr marL="0" indent="0">
              <a:buNone/>
            </a:pPr>
            <a:r>
              <a:rPr lang="en-US" sz="7200" dirty="0" smtClean="0"/>
              <a:t>    void print() </a:t>
            </a:r>
          </a:p>
          <a:p>
            <a:pPr marL="0" indent="0">
              <a:buNone/>
            </a:pPr>
            <a:r>
              <a:rPr lang="en-US" sz="7200" dirty="0" smtClean="0"/>
              <a:t>    { </a:t>
            </a:r>
          </a:p>
          <a:p>
            <a:pPr marL="0" indent="0">
              <a:buNone/>
            </a:pPr>
            <a:r>
              <a:rPr lang="en-US" sz="7200" dirty="0" smtClean="0"/>
              <a:t>        </a:t>
            </a:r>
            <a:r>
              <a:rPr lang="en-US" sz="7200" dirty="0" err="1" smtClean="0"/>
              <a:t>cout</a:t>
            </a:r>
            <a:r>
              <a:rPr lang="en-US" sz="7200" dirty="0" smtClean="0"/>
              <a:t>&lt;&lt;The Delegate"; </a:t>
            </a:r>
          </a:p>
          <a:p>
            <a:pPr marL="0" indent="0">
              <a:buNone/>
            </a:pPr>
            <a:r>
              <a:rPr lang="en-US" sz="7200" dirty="0" smtClean="0"/>
              <a:t>    } </a:t>
            </a:r>
          </a:p>
          <a:p>
            <a:pPr marL="0" indent="0">
              <a:buNone/>
            </a:pPr>
            <a:r>
              <a:rPr lang="en-US" sz="7200" dirty="0" smtClean="0"/>
              <a:t>} ;</a:t>
            </a:r>
          </a:p>
          <a:p>
            <a:pPr marL="0" indent="0">
              <a:buNone/>
            </a:pPr>
            <a:r>
              <a:rPr lang="en-US" sz="7200" dirty="0" smtClean="0"/>
              <a:t>  </a:t>
            </a:r>
          </a:p>
          <a:p>
            <a:pPr marL="0" indent="0">
              <a:buNone/>
            </a:pPr>
            <a:r>
              <a:rPr lang="en-US" sz="7200" dirty="0" smtClean="0"/>
              <a:t>class Printer </a:t>
            </a:r>
          </a:p>
          <a:p>
            <a:pPr marL="0" indent="0">
              <a:buNone/>
            </a:pPr>
            <a:r>
              <a:rPr lang="en-US" sz="7200" dirty="0" smtClean="0"/>
              <a:t>{ </a:t>
            </a:r>
          </a:p>
          <a:p>
            <a:pPr marL="0" indent="0">
              <a:buNone/>
            </a:pPr>
            <a:r>
              <a:rPr lang="en-US" sz="7200" dirty="0" smtClean="0"/>
              <a:t>    // the "delegator" </a:t>
            </a:r>
          </a:p>
          <a:p>
            <a:pPr marL="0" indent="0">
              <a:buNone/>
            </a:pPr>
            <a:r>
              <a:rPr lang="en-US" sz="7200" dirty="0" smtClean="0"/>
              <a:t>    </a:t>
            </a:r>
            <a:r>
              <a:rPr lang="en-US" sz="7200" dirty="0" err="1" smtClean="0"/>
              <a:t>RealPrinter</a:t>
            </a:r>
            <a:r>
              <a:rPr lang="en-US" sz="7200" dirty="0" smtClean="0"/>
              <a:t> p ;</a:t>
            </a:r>
          </a:p>
          <a:p>
            <a:pPr marL="0" indent="0">
              <a:buNone/>
            </a:pPr>
            <a:r>
              <a:rPr lang="en-US" sz="7200" dirty="0" smtClean="0"/>
              <a:t>  </a:t>
            </a:r>
          </a:p>
          <a:p>
            <a:pPr marL="0" indent="0">
              <a:buNone/>
            </a:pPr>
            <a:r>
              <a:rPr lang="en-US" sz="7200" dirty="0" smtClean="0"/>
              <a:t>    // create the delegate </a:t>
            </a:r>
          </a:p>
          <a:p>
            <a:pPr marL="0" indent="0">
              <a:buNone/>
            </a:pPr>
            <a:r>
              <a:rPr lang="en-US" sz="7200" dirty="0" smtClean="0"/>
              <a:t>    void print() </a:t>
            </a:r>
          </a:p>
          <a:p>
            <a:pPr marL="0" indent="0">
              <a:buNone/>
            </a:pPr>
            <a:r>
              <a:rPr lang="en-US" sz="7200" dirty="0" smtClean="0"/>
              <a:t>    { </a:t>
            </a:r>
          </a:p>
          <a:p>
            <a:pPr marL="0" indent="0">
              <a:buNone/>
            </a:pPr>
            <a:r>
              <a:rPr lang="en-US" sz="7200" dirty="0" smtClean="0"/>
              <a:t>        p. print(); // delegation </a:t>
            </a:r>
          </a:p>
          <a:p>
            <a:pPr marL="0" indent="0">
              <a:buNone/>
            </a:pPr>
            <a:r>
              <a:rPr lang="en-US" sz="7200" dirty="0" smtClean="0"/>
              <a:t>    } </a:t>
            </a:r>
          </a:p>
          <a:p>
            <a:pPr marL="0" indent="0">
              <a:buNone/>
            </a:pPr>
            <a:r>
              <a:rPr lang="en-US" sz="7200" dirty="0" smtClean="0"/>
              <a:t>} ;</a:t>
            </a:r>
          </a:p>
          <a:p>
            <a:pPr marL="0" indent="0">
              <a:buNone/>
            </a:pPr>
            <a:r>
              <a:rPr lang="en-US" sz="6400" dirty="0" smtClean="0"/>
              <a:t>  </a:t>
            </a:r>
          </a:p>
        </p:txBody>
      </p:sp>
      <p:sp>
        <p:nvSpPr>
          <p:cNvPr id="5" name="Content Placeholder 4"/>
          <p:cNvSpPr>
            <a:spLocks noGrp="1"/>
          </p:cNvSpPr>
          <p:nvPr>
            <p:ph sz="half" idx="2"/>
          </p:nvPr>
        </p:nvSpPr>
        <p:spPr>
          <a:xfrm>
            <a:off x="4648200" y="836712"/>
            <a:ext cx="4038600" cy="5760640"/>
          </a:xfrm>
          <a:ln>
            <a:solidFill>
              <a:schemeClr val="accent1"/>
            </a:solidFill>
          </a:ln>
        </p:spPr>
        <p:txBody>
          <a:bodyPr>
            <a:normAutofit fontScale="25000" lnSpcReduction="20000"/>
          </a:bodyPr>
          <a:lstStyle/>
          <a:p>
            <a:pPr marL="0" indent="0">
              <a:buNone/>
            </a:pPr>
            <a:r>
              <a:rPr lang="en-US" sz="5600" dirty="0" smtClean="0"/>
              <a:t>  </a:t>
            </a:r>
          </a:p>
          <a:p>
            <a:pPr marL="0" indent="0">
              <a:buNone/>
            </a:pPr>
            <a:r>
              <a:rPr lang="en-US" sz="7200" dirty="0" smtClean="0"/>
              <a:t>    // To the outside world it looks like Printer actually prints. </a:t>
            </a:r>
          </a:p>
          <a:p>
            <a:pPr marL="0" indent="0">
              <a:buNone/>
            </a:pPr>
            <a:r>
              <a:rPr lang="en-US" sz="7200" dirty="0" err="1" smtClean="0"/>
              <a:t>int</a:t>
            </a:r>
            <a:r>
              <a:rPr lang="en-US" sz="7200" dirty="0" smtClean="0"/>
              <a:t> main( ) </a:t>
            </a:r>
          </a:p>
          <a:p>
            <a:pPr marL="0" indent="0">
              <a:buNone/>
            </a:pPr>
            <a:r>
              <a:rPr lang="en-US" sz="7200" dirty="0" smtClean="0"/>
              <a:t>    { </a:t>
            </a:r>
          </a:p>
          <a:p>
            <a:pPr marL="0" indent="0">
              <a:buNone/>
            </a:pPr>
            <a:r>
              <a:rPr lang="en-US" sz="7200" dirty="0" smtClean="0"/>
              <a:t>        Printer </a:t>
            </a:r>
            <a:r>
              <a:rPr lang="en-US" sz="7200" dirty="0" err="1" smtClean="0"/>
              <a:t>printer</a:t>
            </a:r>
            <a:r>
              <a:rPr lang="en-US" sz="7200" dirty="0" smtClean="0"/>
              <a:t> ; </a:t>
            </a:r>
          </a:p>
          <a:p>
            <a:pPr marL="0" indent="0">
              <a:buNone/>
            </a:pPr>
            <a:r>
              <a:rPr lang="en-US" sz="7200" dirty="0" smtClean="0"/>
              <a:t>        printer. print(); </a:t>
            </a:r>
          </a:p>
          <a:p>
            <a:pPr marL="0" indent="0">
              <a:buNone/>
            </a:pPr>
            <a:r>
              <a:rPr lang="en-US" sz="7200" dirty="0" smtClean="0"/>
              <a:t>    } </a:t>
            </a:r>
          </a:p>
          <a:p>
            <a:pPr marL="0" indent="0">
              <a:buNone/>
            </a:pPr>
            <a:r>
              <a:rPr lang="en-US" sz="7200" dirty="0" smtClean="0"/>
              <a:t>} </a:t>
            </a:r>
            <a:endParaRPr lang="en-IN" sz="7200" dirty="0" smtClean="0"/>
          </a:p>
          <a:p>
            <a:pPr marL="0" indent="0">
              <a:buNone/>
            </a:pPr>
            <a:endParaRPr lang="en-IN" sz="6400" dirty="0" smtClean="0"/>
          </a:p>
          <a:p>
            <a:pPr marL="0" indent="0">
              <a:buNone/>
            </a:pPr>
            <a:endParaRPr lang="en-IN" sz="6400" dirty="0"/>
          </a:p>
        </p:txBody>
      </p:sp>
    </p:spTree>
    <p:extLst>
      <p:ext uri="{BB962C8B-B14F-4D97-AF65-F5344CB8AC3E}">
        <p14:creationId xmlns:p14="http://schemas.microsoft.com/office/powerpoint/2010/main" val="36914188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457200" y="908720"/>
            <a:ext cx="4038600" cy="5832648"/>
          </a:xfrm>
          <a:ln>
            <a:solidFill>
              <a:schemeClr val="accent1"/>
            </a:solidFill>
          </a:ln>
        </p:spPr>
        <p:txBody>
          <a:bodyPr>
            <a:noAutofit/>
          </a:bodyPr>
          <a:lstStyle/>
          <a:p>
            <a:pPr marL="0" indent="0" fontAlgn="base">
              <a:buNone/>
            </a:pPr>
            <a:r>
              <a:rPr lang="en-IN" sz="2000" dirty="0" smtClean="0"/>
              <a:t>class </a:t>
            </a:r>
            <a:r>
              <a:rPr lang="en-IN" sz="2000" dirty="0" err="1"/>
              <a:t>RealPrinter</a:t>
            </a:r>
            <a:r>
              <a:rPr lang="en-IN" sz="2000" dirty="0"/>
              <a:t> { </a:t>
            </a:r>
          </a:p>
          <a:p>
            <a:pPr marL="0" indent="0" fontAlgn="base">
              <a:buNone/>
            </a:pPr>
            <a:r>
              <a:rPr lang="en-IN" sz="2000" dirty="0"/>
              <a:t>    // base class implements method </a:t>
            </a:r>
          </a:p>
          <a:p>
            <a:pPr marL="0" indent="0" fontAlgn="base">
              <a:buNone/>
            </a:pPr>
            <a:r>
              <a:rPr lang="en-IN" sz="2000" dirty="0"/>
              <a:t>    void print() </a:t>
            </a:r>
          </a:p>
          <a:p>
            <a:pPr marL="0" indent="0" fontAlgn="base">
              <a:buNone/>
            </a:pPr>
            <a:r>
              <a:rPr lang="en-IN" sz="2000" dirty="0"/>
              <a:t>    { </a:t>
            </a:r>
          </a:p>
          <a:p>
            <a:pPr marL="0" indent="0" fontAlgn="base">
              <a:buNone/>
            </a:pPr>
            <a:r>
              <a:rPr lang="en-IN" sz="2000" dirty="0"/>
              <a:t>        </a:t>
            </a:r>
            <a:r>
              <a:rPr lang="en-IN" sz="2000" dirty="0" err="1" smtClean="0"/>
              <a:t>cout</a:t>
            </a:r>
            <a:r>
              <a:rPr lang="en-IN" sz="2000" dirty="0" smtClean="0"/>
              <a:t>&lt;&lt;"Printing Data“;</a:t>
            </a:r>
            <a:endParaRPr lang="en-IN" sz="2000" dirty="0"/>
          </a:p>
          <a:p>
            <a:pPr marL="0" indent="0" fontAlgn="base">
              <a:buNone/>
            </a:pPr>
            <a:r>
              <a:rPr lang="en-IN" sz="2000" dirty="0"/>
              <a:t>    } </a:t>
            </a:r>
          </a:p>
          <a:p>
            <a:pPr marL="0" indent="0" fontAlgn="base">
              <a:buNone/>
            </a:pPr>
            <a:r>
              <a:rPr lang="en-IN" sz="2000" dirty="0"/>
              <a:t>} </a:t>
            </a:r>
            <a:r>
              <a:rPr lang="en-IN" sz="2000" dirty="0" smtClean="0"/>
              <a:t>; // </a:t>
            </a:r>
            <a:r>
              <a:rPr lang="en-IN" sz="2000" dirty="0"/>
              <a:t>Printer Inheriting functionality of real printer </a:t>
            </a:r>
          </a:p>
          <a:p>
            <a:pPr marL="0" indent="0" fontAlgn="base">
              <a:buNone/>
            </a:pPr>
            <a:r>
              <a:rPr lang="en-IN" sz="2000" dirty="0"/>
              <a:t>    class Printer </a:t>
            </a:r>
            <a:r>
              <a:rPr lang="en-IN" sz="2000" dirty="0" smtClean="0"/>
              <a:t>:public </a:t>
            </a:r>
            <a:r>
              <a:rPr lang="en-IN" sz="2000" dirty="0" err="1" smtClean="0"/>
              <a:t>RealPrinter</a:t>
            </a:r>
            <a:r>
              <a:rPr lang="en-IN" sz="2000" dirty="0" smtClean="0"/>
              <a:t> </a:t>
            </a:r>
          </a:p>
          <a:p>
            <a:pPr marL="0" indent="0" fontAlgn="base">
              <a:buNone/>
            </a:pPr>
            <a:r>
              <a:rPr lang="en-IN" sz="2000" dirty="0" smtClean="0"/>
              <a:t>{ </a:t>
            </a:r>
            <a:endParaRPr lang="en-IN" sz="2000" dirty="0"/>
          </a:p>
          <a:p>
            <a:pPr marL="0" indent="0" fontAlgn="base">
              <a:buNone/>
            </a:pPr>
            <a:r>
              <a:rPr lang="en-IN" sz="2000" dirty="0"/>
              <a:t>   void print() </a:t>
            </a:r>
          </a:p>
          <a:p>
            <a:pPr marL="0" indent="0" fontAlgn="base">
              <a:buNone/>
            </a:pPr>
            <a:r>
              <a:rPr lang="en-IN" sz="2000" dirty="0"/>
              <a:t>    { </a:t>
            </a:r>
          </a:p>
          <a:p>
            <a:pPr marL="0" indent="0" fontAlgn="base">
              <a:buNone/>
            </a:pPr>
            <a:r>
              <a:rPr lang="en-IN" sz="2000" dirty="0"/>
              <a:t>       </a:t>
            </a:r>
            <a:r>
              <a:rPr lang="en-IN" sz="2000" dirty="0" err="1" smtClean="0"/>
              <a:t>RealPrinter</a:t>
            </a:r>
            <a:r>
              <a:rPr lang="en-IN" sz="2000" dirty="0" smtClean="0"/>
              <a:t>::print</a:t>
            </a:r>
            <a:r>
              <a:rPr lang="en-IN" sz="2000" dirty="0"/>
              <a:t>(); // inside calling method of parent </a:t>
            </a:r>
          </a:p>
          <a:p>
            <a:pPr marL="0" indent="0" fontAlgn="base">
              <a:buNone/>
            </a:pPr>
            <a:r>
              <a:rPr lang="en-IN" sz="2000" dirty="0"/>
              <a:t>    } </a:t>
            </a:r>
          </a:p>
          <a:p>
            <a:pPr marL="0" indent="0" fontAlgn="base">
              <a:buNone/>
            </a:pPr>
            <a:r>
              <a:rPr lang="en-IN" sz="2000" dirty="0"/>
              <a:t>} </a:t>
            </a:r>
            <a:r>
              <a:rPr lang="en-IN" sz="2000" dirty="0" smtClean="0"/>
              <a:t>;</a:t>
            </a:r>
            <a:endParaRPr lang="en-IN" sz="2000" dirty="0"/>
          </a:p>
          <a:p>
            <a:pPr marL="0" indent="0" fontAlgn="base">
              <a:buNone/>
            </a:pPr>
            <a:r>
              <a:rPr lang="en-IN" sz="2000" dirty="0"/>
              <a:t>   </a:t>
            </a:r>
          </a:p>
        </p:txBody>
      </p:sp>
      <p:sp>
        <p:nvSpPr>
          <p:cNvPr id="6" name="Content Placeholder 5"/>
          <p:cNvSpPr>
            <a:spLocks noGrp="1"/>
          </p:cNvSpPr>
          <p:nvPr>
            <p:ph sz="half" idx="2"/>
          </p:nvPr>
        </p:nvSpPr>
        <p:spPr>
          <a:xfrm>
            <a:off x="4648200" y="908720"/>
            <a:ext cx="4038600" cy="5832648"/>
          </a:xfrm>
          <a:ln>
            <a:solidFill>
              <a:schemeClr val="accent1"/>
            </a:solidFill>
          </a:ln>
        </p:spPr>
        <p:txBody>
          <a:bodyPr>
            <a:normAutofit/>
          </a:bodyPr>
          <a:lstStyle/>
          <a:p>
            <a:pPr marL="0" indent="0" fontAlgn="base">
              <a:buNone/>
            </a:pPr>
            <a:r>
              <a:rPr lang="en-IN" dirty="0"/>
              <a:t> </a:t>
            </a:r>
            <a:r>
              <a:rPr lang="en-IN" sz="2000" dirty="0"/>
              <a:t>// To the outside world it looks like Printer actually prints. </a:t>
            </a:r>
          </a:p>
          <a:p>
            <a:pPr marL="0" indent="0" fontAlgn="base">
              <a:buNone/>
            </a:pPr>
            <a:r>
              <a:rPr lang="en-IN" sz="2000" dirty="0" err="1"/>
              <a:t>int</a:t>
            </a:r>
            <a:r>
              <a:rPr lang="en-IN" sz="2000" dirty="0"/>
              <a:t> main( ) </a:t>
            </a:r>
          </a:p>
          <a:p>
            <a:pPr marL="0" indent="0" fontAlgn="base">
              <a:buNone/>
            </a:pPr>
            <a:r>
              <a:rPr lang="en-IN" sz="2000" dirty="0"/>
              <a:t>    { </a:t>
            </a:r>
          </a:p>
          <a:p>
            <a:pPr marL="0" indent="0" fontAlgn="base">
              <a:buNone/>
            </a:pPr>
            <a:r>
              <a:rPr lang="en-IN" sz="2000" dirty="0"/>
              <a:t>        Printer </a:t>
            </a:r>
            <a:r>
              <a:rPr lang="en-IN" sz="2000" dirty="0" err="1"/>
              <a:t>printer</a:t>
            </a:r>
            <a:r>
              <a:rPr lang="en-IN" sz="2000" dirty="0"/>
              <a:t> ; </a:t>
            </a:r>
          </a:p>
          <a:p>
            <a:pPr marL="0" indent="0" fontAlgn="base">
              <a:buNone/>
            </a:pPr>
            <a:r>
              <a:rPr lang="en-IN" sz="2000" dirty="0"/>
              <a:t>        </a:t>
            </a:r>
            <a:r>
              <a:rPr lang="en-IN" sz="2000" dirty="0" err="1"/>
              <a:t>printer.print</a:t>
            </a:r>
            <a:r>
              <a:rPr lang="en-IN" sz="2000" dirty="0"/>
              <a:t>(); </a:t>
            </a:r>
          </a:p>
          <a:p>
            <a:pPr marL="0" indent="0">
              <a:buNone/>
            </a:pPr>
            <a:r>
              <a:rPr lang="en-IN" sz="2000" dirty="0" smtClean="0"/>
              <a:t>}</a:t>
            </a:r>
            <a:endParaRPr lang="en-IN" sz="2000" dirty="0"/>
          </a:p>
        </p:txBody>
      </p:sp>
      <p:sp>
        <p:nvSpPr>
          <p:cNvPr id="7" name="Title 3"/>
          <p:cNvSpPr>
            <a:spLocks noGrp="1"/>
          </p:cNvSpPr>
          <p:nvPr>
            <p:ph type="title"/>
          </p:nvPr>
        </p:nvSpPr>
        <p:spPr>
          <a:xfrm>
            <a:off x="395536" y="260648"/>
            <a:ext cx="8229600" cy="576064"/>
          </a:xfrm>
          <a:ln>
            <a:solidFill>
              <a:schemeClr val="accent1"/>
            </a:solidFill>
          </a:ln>
        </p:spPr>
        <p:txBody>
          <a:bodyPr>
            <a:normAutofit fontScale="90000"/>
          </a:bodyPr>
          <a:lstStyle/>
          <a:p>
            <a:r>
              <a:rPr lang="en-IN" dirty="0" smtClean="0"/>
              <a:t>Program to illustrate Inheritance</a:t>
            </a:r>
            <a:endParaRPr lang="en-IN" dirty="0"/>
          </a:p>
        </p:txBody>
      </p:sp>
    </p:spTree>
    <p:extLst>
      <p:ext uri="{BB962C8B-B14F-4D97-AF65-F5344CB8AC3E}">
        <p14:creationId xmlns:p14="http://schemas.microsoft.com/office/powerpoint/2010/main" val="40837046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052736"/>
            <a:ext cx="7089973"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74361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196752"/>
            <a:ext cx="6840759"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12179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980728"/>
            <a:ext cx="7632847" cy="5112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44611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Qualified Association</a:t>
            </a:r>
            <a:endParaRPr lang="en-IN" dirty="0"/>
          </a:p>
        </p:txBody>
      </p:sp>
      <p:sp>
        <p:nvSpPr>
          <p:cNvPr id="3" name="Content Placeholder 2"/>
          <p:cNvSpPr>
            <a:spLocks noGrp="1"/>
          </p:cNvSpPr>
          <p:nvPr>
            <p:ph idx="1"/>
          </p:nvPr>
        </p:nvSpPr>
        <p:spPr/>
        <p:txBody>
          <a:bodyPr/>
          <a:lstStyle/>
          <a:p>
            <a:r>
              <a:rPr lang="en-US" dirty="0" smtClean="0"/>
              <a:t>It associates two objects using a qualifier to select object at the other end of association.</a:t>
            </a:r>
          </a:p>
          <a:p>
            <a:endParaRPr lang="en-US" dirty="0"/>
          </a:p>
          <a:p>
            <a:r>
              <a:rPr lang="en-US" dirty="0" smtClean="0"/>
              <a:t>A qualifier is an attribute or set of attribute which has a unique value for each </a:t>
            </a:r>
            <a:r>
              <a:rPr lang="en-US" dirty="0" smtClean="0"/>
              <a:t>object in </a:t>
            </a:r>
            <a:r>
              <a:rPr lang="en-US" dirty="0" smtClean="0"/>
              <a:t>the class.</a:t>
            </a:r>
          </a:p>
          <a:p>
            <a:endParaRPr lang="en-US" dirty="0"/>
          </a:p>
          <a:p>
            <a:r>
              <a:rPr lang="en-US" dirty="0" smtClean="0"/>
              <a:t>It is used to reduce multiplicity.</a:t>
            </a:r>
            <a:endParaRPr lang="en-IN" dirty="0"/>
          </a:p>
        </p:txBody>
      </p:sp>
    </p:spTree>
    <p:extLst>
      <p:ext uri="{BB962C8B-B14F-4D97-AF65-F5344CB8AC3E}">
        <p14:creationId xmlns:p14="http://schemas.microsoft.com/office/powerpoint/2010/main" val="27585861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332656"/>
            <a:ext cx="8229600" cy="5793507"/>
          </a:xfrm>
        </p:spPr>
        <p:txBody>
          <a:bodyPr/>
          <a:lstStyle/>
          <a:p>
            <a:pPr marL="0" indent="0">
              <a:buNone/>
            </a:pPr>
            <a:r>
              <a:rPr lang="en-US" dirty="0"/>
              <a:t>	</a:t>
            </a:r>
            <a:r>
              <a:rPr lang="en-US" dirty="0" smtClean="0"/>
              <a:t>		</a:t>
            </a:r>
          </a:p>
          <a:p>
            <a:pPr marL="0" indent="0">
              <a:buNone/>
            </a:pPr>
            <a:r>
              <a:rPr lang="en-US" dirty="0" smtClean="0"/>
              <a:t>			1             0…..*</a:t>
            </a:r>
            <a:endParaRPr lang="en-IN" dirty="0"/>
          </a:p>
        </p:txBody>
      </p:sp>
      <p:sp>
        <p:nvSpPr>
          <p:cNvPr id="6" name="Rectangle 5"/>
          <p:cNvSpPr/>
          <p:nvPr/>
        </p:nvSpPr>
        <p:spPr>
          <a:xfrm>
            <a:off x="962823" y="1351678"/>
            <a:ext cx="223224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Customer</a:t>
            </a:r>
            <a:endParaRPr lang="en-IN" dirty="0"/>
          </a:p>
        </p:txBody>
      </p:sp>
      <p:sp>
        <p:nvSpPr>
          <p:cNvPr id="7" name="Rectangle 6"/>
          <p:cNvSpPr/>
          <p:nvPr/>
        </p:nvSpPr>
        <p:spPr>
          <a:xfrm>
            <a:off x="5712233" y="4737332"/>
            <a:ext cx="223224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order</a:t>
            </a:r>
            <a:endParaRPr lang="en-IN" dirty="0"/>
          </a:p>
        </p:txBody>
      </p:sp>
      <p:sp>
        <p:nvSpPr>
          <p:cNvPr id="8" name="Rectangle 7"/>
          <p:cNvSpPr/>
          <p:nvPr/>
        </p:nvSpPr>
        <p:spPr>
          <a:xfrm>
            <a:off x="893933" y="4797152"/>
            <a:ext cx="223224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Customer</a:t>
            </a:r>
            <a:endParaRPr lang="en-IN" dirty="0"/>
          </a:p>
        </p:txBody>
      </p:sp>
      <p:sp>
        <p:nvSpPr>
          <p:cNvPr id="9" name="Rectangle 8"/>
          <p:cNvSpPr/>
          <p:nvPr/>
        </p:nvSpPr>
        <p:spPr>
          <a:xfrm>
            <a:off x="5683633" y="1345611"/>
            <a:ext cx="2232248"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order</a:t>
            </a:r>
            <a:endParaRPr lang="en-IN" dirty="0"/>
          </a:p>
        </p:txBody>
      </p:sp>
      <p:cxnSp>
        <p:nvCxnSpPr>
          <p:cNvPr id="11" name="Straight Connector 10"/>
          <p:cNvCxnSpPr>
            <a:stCxn id="6" idx="3"/>
            <a:endCxn id="9" idx="1"/>
          </p:cNvCxnSpPr>
          <p:nvPr/>
        </p:nvCxnSpPr>
        <p:spPr>
          <a:xfrm flipV="1">
            <a:off x="3195071" y="1705651"/>
            <a:ext cx="2488562" cy="606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235361" y="5151737"/>
            <a:ext cx="2448272" cy="10910"/>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3126181" y="4905164"/>
            <a:ext cx="1224136" cy="504056"/>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solidFill>
                  <a:schemeClr val="tx1"/>
                </a:solidFill>
              </a:rPr>
              <a:t>Orderno</a:t>
            </a:r>
            <a:endParaRPr lang="en-IN" dirty="0">
              <a:solidFill>
                <a:schemeClr val="tx1"/>
              </a:solidFill>
            </a:endParaRPr>
          </a:p>
        </p:txBody>
      </p:sp>
      <p:sp>
        <p:nvSpPr>
          <p:cNvPr id="18" name="TextBox 17"/>
          <p:cNvSpPr txBox="1"/>
          <p:nvPr/>
        </p:nvSpPr>
        <p:spPr>
          <a:xfrm>
            <a:off x="4439351" y="4720498"/>
            <a:ext cx="1244281" cy="369332"/>
          </a:xfrm>
          <a:prstGeom prst="rect">
            <a:avLst/>
          </a:prstGeom>
          <a:noFill/>
        </p:spPr>
        <p:txBody>
          <a:bodyPr wrap="square" rtlCol="0">
            <a:spAutoFit/>
          </a:bodyPr>
          <a:lstStyle/>
          <a:p>
            <a:r>
              <a:rPr lang="en-IN" dirty="0" smtClean="0"/>
              <a:t>1               1</a:t>
            </a:r>
            <a:endParaRPr lang="en-IN" dirty="0"/>
          </a:p>
        </p:txBody>
      </p:sp>
    </p:spTree>
    <p:extLst>
      <p:ext uri="{BB962C8B-B14F-4D97-AF65-F5344CB8AC3E}">
        <p14:creationId xmlns:p14="http://schemas.microsoft.com/office/powerpoint/2010/main" val="8951054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 of aggregation</a:t>
            </a:r>
            <a:endParaRPr lang="en-IN" dirty="0"/>
          </a:p>
        </p:txBody>
      </p:sp>
      <p:sp>
        <p:nvSpPr>
          <p:cNvPr id="3" name="Content Placeholder 2"/>
          <p:cNvSpPr>
            <a:spLocks noGrp="1"/>
          </p:cNvSpPr>
          <p:nvPr>
            <p:ph idx="1"/>
          </p:nvPr>
        </p:nvSpPr>
        <p:spPr>
          <a:xfrm>
            <a:off x="457200" y="1600200"/>
            <a:ext cx="8579296" cy="5069160"/>
          </a:xfrm>
        </p:spPr>
        <p:txBody>
          <a:bodyPr/>
          <a:lstStyle/>
          <a:p>
            <a:pPr marL="514350" indent="-514350" algn="just">
              <a:buFont typeface="+mj-lt"/>
              <a:buAutoNum type="arabicPeriod"/>
            </a:pPr>
            <a:r>
              <a:rPr lang="en-US" dirty="0" smtClean="0"/>
              <a:t>Transitivity</a:t>
            </a:r>
          </a:p>
          <a:p>
            <a:pPr marL="400050" lvl="1" indent="0" algn="just">
              <a:buNone/>
            </a:pPr>
            <a:r>
              <a:rPr lang="en-US" dirty="0" smtClean="0"/>
              <a:t>IF A is a part of B, B is a part of C then A is a part of C.</a:t>
            </a:r>
          </a:p>
          <a:p>
            <a:pPr marL="400050" lvl="1" indent="0" algn="just">
              <a:buNone/>
            </a:pPr>
            <a:r>
              <a:rPr lang="en-US" dirty="0" smtClean="0"/>
              <a:t>E.g. If doors are part of rooms , rooms are part of house then doors are part of house.</a:t>
            </a:r>
          </a:p>
          <a:p>
            <a:pPr marL="400050" lvl="1" indent="0" algn="just">
              <a:buNone/>
            </a:pPr>
            <a:endParaRPr lang="en-US" dirty="0" smtClean="0"/>
          </a:p>
          <a:p>
            <a:pPr marL="514350" indent="-514350" algn="just">
              <a:buFont typeface="+mj-lt"/>
              <a:buAutoNum type="arabicPeriod"/>
            </a:pPr>
            <a:r>
              <a:rPr lang="en-US" dirty="0" err="1" smtClean="0"/>
              <a:t>Antisymmetry</a:t>
            </a:r>
            <a:endParaRPr lang="en-US" dirty="0" smtClean="0"/>
          </a:p>
          <a:p>
            <a:pPr marL="0" indent="0" algn="just">
              <a:buNone/>
            </a:pPr>
            <a:r>
              <a:rPr lang="en-US" dirty="0"/>
              <a:t> </a:t>
            </a:r>
            <a:r>
              <a:rPr lang="en-US" dirty="0" smtClean="0"/>
              <a:t>    If A is a part of B then B is not a part of A.</a:t>
            </a:r>
          </a:p>
          <a:p>
            <a:pPr marL="0" indent="0" algn="just">
              <a:buNone/>
            </a:pPr>
            <a:r>
              <a:rPr lang="en-US" dirty="0" smtClean="0"/>
              <a:t>     e.g. If kitchen is part of house then house is not          	a part of kitchen.</a:t>
            </a:r>
          </a:p>
        </p:txBody>
      </p:sp>
    </p:spTree>
    <p:extLst>
      <p:ext uri="{BB962C8B-B14F-4D97-AF65-F5344CB8AC3E}">
        <p14:creationId xmlns:p14="http://schemas.microsoft.com/office/powerpoint/2010/main" val="12623698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lstStyle/>
          <a:p>
            <a:pPr marL="0" indent="0">
              <a:buNone/>
            </a:pPr>
            <a:r>
              <a:rPr lang="en-US" dirty="0" smtClean="0"/>
              <a:t>3. Propagation</a:t>
            </a:r>
          </a:p>
          <a:p>
            <a:pPr marL="0" indent="0">
              <a:buNone/>
            </a:pPr>
            <a:r>
              <a:rPr lang="en-US" dirty="0"/>
              <a:t>	</a:t>
            </a:r>
            <a:r>
              <a:rPr lang="en-US" dirty="0" smtClean="0"/>
              <a:t>The environment of part is same as that of      	the assembly.</a:t>
            </a:r>
            <a:endParaRPr lang="en-IN" dirty="0"/>
          </a:p>
          <a:p>
            <a:pPr marL="0" indent="0">
              <a:buNone/>
            </a:pPr>
            <a:r>
              <a:rPr lang="en-IN" dirty="0"/>
              <a:t> </a:t>
            </a:r>
            <a:r>
              <a:rPr lang="en-IN" dirty="0" smtClean="0"/>
              <a:t>         e.g. if a car is in garage then steering wheel    	is unlikely to be somewhere else in the 	garage.</a:t>
            </a:r>
            <a:endParaRPr lang="en-IN" dirty="0"/>
          </a:p>
        </p:txBody>
      </p:sp>
    </p:spTree>
    <p:extLst>
      <p:ext uri="{BB962C8B-B14F-4D97-AF65-F5344CB8AC3E}">
        <p14:creationId xmlns:p14="http://schemas.microsoft.com/office/powerpoint/2010/main" val="25292674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aggregation</a:t>
            </a:r>
            <a:endParaRPr lang="en-IN" dirty="0"/>
          </a:p>
        </p:txBody>
      </p:sp>
      <p:sp>
        <p:nvSpPr>
          <p:cNvPr id="3" name="Content Placeholder 2"/>
          <p:cNvSpPr>
            <a:spLocks noGrp="1"/>
          </p:cNvSpPr>
          <p:nvPr>
            <p:ph idx="1"/>
          </p:nvPr>
        </p:nvSpPr>
        <p:spPr>
          <a:xfrm>
            <a:off x="457200" y="1600200"/>
            <a:ext cx="8229600" cy="4925144"/>
          </a:xfrm>
        </p:spPr>
        <p:txBody>
          <a:bodyPr>
            <a:normAutofit/>
          </a:bodyPr>
          <a:lstStyle/>
          <a:p>
            <a:pPr marL="514350" indent="-514350" algn="just">
              <a:buFont typeface="+mj-lt"/>
              <a:buAutoNum type="arabicPeriod"/>
            </a:pPr>
            <a:r>
              <a:rPr lang="en-US" dirty="0" smtClean="0"/>
              <a:t>Fixed aggregation :-</a:t>
            </a:r>
          </a:p>
          <a:p>
            <a:pPr marL="0" indent="0" algn="just">
              <a:buNone/>
            </a:pPr>
            <a:r>
              <a:rPr lang="en-US" dirty="0"/>
              <a:t> </a:t>
            </a:r>
            <a:r>
              <a:rPr lang="en-US" dirty="0" smtClean="0"/>
              <a:t>      The particular number and type of          component parts are predefined.</a:t>
            </a:r>
          </a:p>
          <a:p>
            <a:pPr marL="0" indent="0" algn="just">
              <a:buNone/>
            </a:pPr>
            <a:r>
              <a:rPr lang="en-US" dirty="0" smtClean="0"/>
              <a:t>e.g.  Car has 1 engine, 1 steering wheel, 4 wheels etc</a:t>
            </a:r>
            <a:r>
              <a:rPr lang="en-US" dirty="0"/>
              <a:t>.</a:t>
            </a:r>
          </a:p>
          <a:p>
            <a:pPr marL="514350" indent="-514350" algn="just">
              <a:buAutoNum type="arabicPeriod" startAt="2"/>
            </a:pPr>
            <a:r>
              <a:rPr lang="en-US" dirty="0" smtClean="0"/>
              <a:t>Variable aggregation:- </a:t>
            </a:r>
          </a:p>
          <a:p>
            <a:pPr marL="0" indent="0" algn="just">
              <a:buNone/>
            </a:pPr>
            <a:r>
              <a:rPr lang="en-US" dirty="0"/>
              <a:t>	</a:t>
            </a:r>
            <a:r>
              <a:rPr lang="en-US" dirty="0" smtClean="0"/>
              <a:t>The number of parts may vary.</a:t>
            </a:r>
          </a:p>
          <a:p>
            <a:pPr marL="0" indent="0" algn="just">
              <a:buNone/>
            </a:pPr>
            <a:r>
              <a:rPr lang="en-US" dirty="0" smtClean="0"/>
              <a:t>e.g. coaches in a train.</a:t>
            </a:r>
          </a:p>
        </p:txBody>
      </p:sp>
    </p:spTree>
    <p:extLst>
      <p:ext uri="{BB962C8B-B14F-4D97-AF65-F5344CB8AC3E}">
        <p14:creationId xmlns:p14="http://schemas.microsoft.com/office/powerpoint/2010/main" val="21592574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686</TotalTime>
  <Words>505</Words>
  <Application>Microsoft Office PowerPoint</Application>
  <PresentationFormat>On-screen Show (4:3)</PresentationFormat>
  <Paragraphs>102</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PowerPoint Presentation</vt:lpstr>
      <vt:lpstr>PowerPoint Presentation</vt:lpstr>
      <vt:lpstr>PowerPoint Presentation</vt:lpstr>
      <vt:lpstr>PowerPoint Presentation</vt:lpstr>
      <vt:lpstr>Qualified Association</vt:lpstr>
      <vt:lpstr>PowerPoint Presentation</vt:lpstr>
      <vt:lpstr>Properties of aggregation</vt:lpstr>
      <vt:lpstr>PowerPoint Presentation</vt:lpstr>
      <vt:lpstr>Types of aggregation</vt:lpstr>
      <vt:lpstr>PowerPoint Presentation</vt:lpstr>
      <vt:lpstr>Delegation</vt:lpstr>
      <vt:lpstr>PowerPoint Presentation</vt:lpstr>
      <vt:lpstr>PowerPoint Presentation</vt:lpstr>
      <vt:lpstr>Program to illustrate Delegation</vt:lpstr>
      <vt:lpstr>Program to illustrate Inheritance</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22</cp:revision>
  <dcterms:created xsi:type="dcterms:W3CDTF">2020-09-28T07:36:14Z</dcterms:created>
  <dcterms:modified xsi:type="dcterms:W3CDTF">2020-10-01T09:58:40Z</dcterms:modified>
</cp:coreProperties>
</file>