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0"/>
  </p:notesMasterIdLst>
  <p:handoutMasterIdLst>
    <p:handoutMasterId r:id="rId21"/>
  </p:handoutMasterIdLst>
  <p:sldIdLst>
    <p:sldId id="287" r:id="rId2"/>
    <p:sldId id="257" r:id="rId3"/>
    <p:sldId id="266" r:id="rId4"/>
    <p:sldId id="270" r:id="rId5"/>
    <p:sldId id="288" r:id="rId6"/>
    <p:sldId id="272" r:id="rId7"/>
    <p:sldId id="273" r:id="rId8"/>
    <p:sldId id="274" r:id="rId9"/>
    <p:sldId id="275" r:id="rId10"/>
    <p:sldId id="276" r:id="rId11"/>
    <p:sldId id="277" r:id="rId12"/>
    <p:sldId id="278" r:id="rId13"/>
    <p:sldId id="286" r:id="rId14"/>
    <p:sldId id="279" r:id="rId15"/>
    <p:sldId id="280" r:id="rId16"/>
    <p:sldId id="264" r:id="rId17"/>
    <p:sldId id="282"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55"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11/29/2022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F723C43-6370-886F-D1B3-B1B6C7F65D41}"/>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1" name="Graphic 10" descr="Single gear">
              <a:extLst>
                <a:ext uri="{FF2B5EF4-FFF2-40B4-BE49-F238E27FC236}">
                  <a16:creationId xmlns:a16="http://schemas.microsoft.com/office/drawing/2014/main" id="{49867D70-44BF-482A-4E94-6B033C66266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B6ECFD7B-BDF8-5FAC-59F0-D009B7BDF24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6E98105E-772C-6CB9-F568-BE5CE97B6B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4" name="Graphic 13" descr="Single gear">
              <a:extLst>
                <a:ext uri="{FF2B5EF4-FFF2-40B4-BE49-F238E27FC236}">
                  <a16:creationId xmlns:a16="http://schemas.microsoft.com/office/drawing/2014/main" id="{7E7A5D8C-8B97-1BB6-EACA-7CE0A3BF975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15" name="Rectangle 14">
            <a:extLst>
              <a:ext uri="{FF2B5EF4-FFF2-40B4-BE49-F238E27FC236}">
                <a16:creationId xmlns:a16="http://schemas.microsoft.com/office/drawing/2014/main" id="{96D0D361-B38A-D36B-E808-7727490B62EC}"/>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F4BF36B-C6A3-35D3-9186-BA500983620E}"/>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542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6451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53728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3990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11/29/2022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11/29/2022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11/29/2022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C051A09F-CA03-2F1E-4E5B-652A8638B0AB}"/>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A4E2581B-BEF6-2D5F-B05E-3C10C6F4D16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7A43D86B-255C-D8F7-4262-B36EF6C501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F58E76DB-AF06-F8A7-D198-A88569CB67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0E955AC0-4B41-0105-8755-B53B80FD769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E9561FAB-08F2-4B11-8602-DF5B50D884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37061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0E13FACD-F44F-A9AA-A095-89FBCDB2DD9E}"/>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31CCF1D1-BC3D-DC31-FFB8-2CEDABB0A63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736B20DB-EA77-BBD8-8B1F-081A59BF1A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7EF74F02-5C68-3BFB-920A-FCAA7D7CDF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B62D717C-78BC-1B2E-6058-DC59776D39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6C2A977C-D7F4-AEE2-B5BE-581C5F471F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23470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DB997604-1AFA-E29C-49DF-4030AD083409}"/>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9" name="Graphic 8" descr="Single gear">
              <a:extLst>
                <a:ext uri="{FF2B5EF4-FFF2-40B4-BE49-F238E27FC236}">
                  <a16:creationId xmlns:a16="http://schemas.microsoft.com/office/drawing/2014/main" id="{92AE69F4-9988-5E8D-A010-8E07D129AF2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85ADE2E7-8BD7-D7FC-0270-B9A8BF46C1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83A64FCF-1887-CE9F-D504-33EB86F152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2" name="Graphic 11" descr="Single gear">
              <a:extLst>
                <a:ext uri="{FF2B5EF4-FFF2-40B4-BE49-F238E27FC236}">
                  <a16:creationId xmlns:a16="http://schemas.microsoft.com/office/drawing/2014/main" id="{5A40AC31-935F-BF2D-2863-F3E67F5B72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7672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4B046EC1-62B2-0EFA-1655-5E3DECF790FE}"/>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79F9E34-6A07-7C6F-E4FD-57191EE842D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CD166784-96CB-73D5-3571-30A2E477BBC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3BFDECDA-D12F-7EB7-D97E-6849676190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036240DD-1EE2-36DA-EEF4-8EA252A7A9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CC8BBA44-76DB-D4BB-CAED-727829C1A6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96189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6" name="Group 5">
            <a:extLst>
              <a:ext uri="{FF2B5EF4-FFF2-40B4-BE49-F238E27FC236}">
                <a16:creationId xmlns:a16="http://schemas.microsoft.com/office/drawing/2014/main" id="{6C6F0B73-5939-8CD9-1EA6-908E4212599F}"/>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7" name="Graphic 6" descr="Single gear">
              <a:extLst>
                <a:ext uri="{FF2B5EF4-FFF2-40B4-BE49-F238E27FC236}">
                  <a16:creationId xmlns:a16="http://schemas.microsoft.com/office/drawing/2014/main" id="{F06E6AB6-E63C-0811-932A-715D1D85266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8" name="Graphic 7" descr="Single gear">
              <a:extLst>
                <a:ext uri="{FF2B5EF4-FFF2-40B4-BE49-F238E27FC236}">
                  <a16:creationId xmlns:a16="http://schemas.microsoft.com/office/drawing/2014/main" id="{83D0CBD4-9B02-16A1-DCDB-5CE80FB0F6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9" name="Graphic 8" descr="Single gear">
              <a:extLst>
                <a:ext uri="{FF2B5EF4-FFF2-40B4-BE49-F238E27FC236}">
                  <a16:creationId xmlns:a16="http://schemas.microsoft.com/office/drawing/2014/main" id="{BF7BAC83-D5F7-FBEE-6983-1BFF12113A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0" name="Graphic 9" descr="Single gear">
              <a:extLst>
                <a:ext uri="{FF2B5EF4-FFF2-40B4-BE49-F238E27FC236}">
                  <a16:creationId xmlns:a16="http://schemas.microsoft.com/office/drawing/2014/main" id="{6FA210F0-2431-D9F3-23A7-53769F2B319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1" name="Graphic 10" descr="Single gear">
              <a:extLst>
                <a:ext uri="{FF2B5EF4-FFF2-40B4-BE49-F238E27FC236}">
                  <a16:creationId xmlns:a16="http://schemas.microsoft.com/office/drawing/2014/main" id="{5B00869E-6109-858A-4448-754ECD65BB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62575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75DDFB29-4E2A-F7AB-CA44-43941DED5DE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3" name="Graphic 2" descr="Single gear">
              <a:extLst>
                <a:ext uri="{FF2B5EF4-FFF2-40B4-BE49-F238E27FC236}">
                  <a16:creationId xmlns:a16="http://schemas.microsoft.com/office/drawing/2014/main" id="{44E636DF-461C-0F48-3AF9-CCF87AF06BF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4" name="Graphic 3" descr="Single gear">
              <a:extLst>
                <a:ext uri="{FF2B5EF4-FFF2-40B4-BE49-F238E27FC236}">
                  <a16:creationId xmlns:a16="http://schemas.microsoft.com/office/drawing/2014/main" id="{B42100D8-2905-0A5B-B9E5-CE081115A1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0203F050-2273-28B6-147B-C87A5BD6D6C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DBD8BEB5-570A-C96B-0A89-AFFFA59FF2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77891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6D6166-2B42-4F11-BAA6-8ABAE1BE810C}" type="datetimeFigureOut">
              <a:rPr lang="en-US" noProof="0" smtClean="0"/>
              <a:t>11/29/2022</a:t>
            </a:fld>
            <a:endParaRPr lang="en-US" noProof="0"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FB7D79C2-D090-AA11-0DCA-1AAD79644B00}"/>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1" name="Graphic 10" descr="Single gear">
              <a:extLst>
                <a:ext uri="{FF2B5EF4-FFF2-40B4-BE49-F238E27FC236}">
                  <a16:creationId xmlns:a16="http://schemas.microsoft.com/office/drawing/2014/main" id="{0CF22C09-BB0E-B3AB-0053-F313E1FE697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B7A46EC2-6D57-1E00-7FAC-B344C8C1A0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F0B6932F-DB9A-C0C1-CA35-DE2ED33C69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4" name="Graphic 13" descr="Single gear">
              <a:extLst>
                <a:ext uri="{FF2B5EF4-FFF2-40B4-BE49-F238E27FC236}">
                  <a16:creationId xmlns:a16="http://schemas.microsoft.com/office/drawing/2014/main" id="{CC7C8854-0C86-FB5B-C4AD-CC410E3D2BF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354005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11/29/2022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77C9DDE3-6728-4D15-3AC7-29AFDF4E35B5}"/>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1" name="Graphic 10" descr="Single gear">
              <a:extLst>
                <a:ext uri="{FF2B5EF4-FFF2-40B4-BE49-F238E27FC236}">
                  <a16:creationId xmlns:a16="http://schemas.microsoft.com/office/drawing/2014/main" id="{631DF38D-39A1-E029-6975-3603B14A2F4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33137020-AF28-19F9-7707-3B05AEBAC44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3F165F52-DE30-1F87-CA80-269B69D5383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746667" y="2184726"/>
              <a:ext cx="2880000" cy="2880000"/>
            </a:xfrm>
            <a:prstGeom prst="rect">
              <a:avLst/>
            </a:prstGeom>
          </p:spPr>
        </p:pic>
        <p:pic>
          <p:nvPicPr>
            <p:cNvPr id="14" name="Graphic 13" descr="Single gear">
              <a:extLst>
                <a:ext uri="{FF2B5EF4-FFF2-40B4-BE49-F238E27FC236}">
                  <a16:creationId xmlns:a16="http://schemas.microsoft.com/office/drawing/2014/main" id="{80CD035A-DAAF-4125-04D3-E570F95D3E7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9446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6D6166-2B42-4F11-BAA6-8ABAE1BE810C}" type="datetimeFigureOut">
              <a:rPr lang="en-US" noProof="0" smtClean="0"/>
              <a:t>11/29/2022</a:t>
            </a:fld>
            <a:endParaRPr lang="en-US" noProof="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3FA76C-C565-46B6-8652-D75785E2521F}" type="slidenum">
              <a:rPr lang="en-US" noProof="0" smtClean="0"/>
              <a:t>‹#›</a:t>
            </a:fld>
            <a:endParaRPr lang="en-US" noProof="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57195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680" r:id="rId13"/>
    <p:sldLayoutId id="2147483682" r:id="rId14"/>
    <p:sldLayoutId id="2147483681" r:id="rId15"/>
    <p:sldLayoutId id="2147483670" r:id="rId16"/>
    <p:sldLayoutId id="2147483678" r:id="rId17"/>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4.svg"/></Relationships>
</file>

<file path=ppt/slides/_rels/slide17.xml.rels><?xml version="1.0" encoding="UTF-8" standalone="yes"?>
<Relationships xmlns="http://schemas.openxmlformats.org/package/2006/relationships"><Relationship Id="rId3" Type="http://schemas.openxmlformats.org/officeDocument/2006/relationships/hyperlink" Target="http://worldcomp-proceedings.com/proc/p2015/FEC2508.pdf" TargetMode="External"/><Relationship Id="rId2" Type="http://schemas.openxmlformats.org/officeDocument/2006/relationships/hyperlink" Target="https://papers.ssrn.com/sol3/papers.cfm?abstract_id=3370769" TargetMode="External"/><Relationship Id="rId1" Type="http://schemas.openxmlformats.org/officeDocument/2006/relationships/slideLayout" Target="../slideLayouts/slideLayout7.xml"/><Relationship Id="rId5" Type="http://schemas.openxmlformats.org/officeDocument/2006/relationships/hyperlink" Target="https://www.isrctn.com/ISRCTN15315334" TargetMode="External"/><Relationship Id="rId4" Type="http://schemas.openxmlformats.org/officeDocument/2006/relationships/hyperlink" Target="https://ieeexplore.ieee.org/document/721810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5E9-D0AA-4742-A651-EC1E260B9D25}"/>
              </a:ext>
            </a:extLst>
          </p:cNvPr>
          <p:cNvSpPr>
            <a:spLocks noGrp="1"/>
          </p:cNvSpPr>
          <p:nvPr>
            <p:ph type="ctrTitle"/>
          </p:nvPr>
        </p:nvSpPr>
        <p:spPr>
          <a:xfrm>
            <a:off x="1940659" y="2716567"/>
            <a:ext cx="10058400" cy="1291339"/>
          </a:xfrm>
        </p:spPr>
        <p:txBody>
          <a:bodyPr/>
          <a:lstStyle/>
          <a:p>
            <a:r>
              <a:rPr lang="en-US" dirty="0"/>
              <a:t>MINOR PROJECT - 1</a:t>
            </a:r>
            <a:endParaRPr lang="en-IN" dirty="0"/>
          </a:p>
        </p:txBody>
      </p:sp>
      <p:sp>
        <p:nvSpPr>
          <p:cNvPr id="3" name="Subtitle 2">
            <a:extLst>
              <a:ext uri="{FF2B5EF4-FFF2-40B4-BE49-F238E27FC236}">
                <a16:creationId xmlns:a16="http://schemas.microsoft.com/office/drawing/2014/main" id="{6F7359EC-C4DE-ABD6-7216-918A59417B38}"/>
              </a:ext>
            </a:extLst>
          </p:cNvPr>
          <p:cNvSpPr>
            <a:spLocks noGrp="1"/>
          </p:cNvSpPr>
          <p:nvPr>
            <p:ph type="subTitle" idx="1"/>
          </p:nvPr>
        </p:nvSpPr>
        <p:spPr>
          <a:xfrm>
            <a:off x="1066800" y="4908382"/>
            <a:ext cx="10058400" cy="1143000"/>
          </a:xfrm>
        </p:spPr>
        <p:txBody>
          <a:bodyPr>
            <a:normAutofit/>
          </a:bodyPr>
          <a:lstStyle/>
          <a:p>
            <a:r>
              <a:rPr lang="en-US" sz="2800" b="1" dirty="0">
                <a:latin typeface="+mn-lt"/>
              </a:rPr>
              <a:t>TOPIC : STUDENT ATTENDANCE SYSTEM USING QR SCAN</a:t>
            </a:r>
            <a:endParaRPr lang="en-IN" sz="2800" b="1" dirty="0">
              <a:latin typeface="+mn-lt"/>
            </a:endParaRPr>
          </a:p>
        </p:txBody>
      </p:sp>
    </p:spTree>
    <p:extLst>
      <p:ext uri="{BB962C8B-B14F-4D97-AF65-F5344CB8AC3E}">
        <p14:creationId xmlns:p14="http://schemas.microsoft.com/office/powerpoint/2010/main" val="7076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D1C2-4458-89ED-D898-C75FB15D6DB8}"/>
              </a:ext>
            </a:extLst>
          </p:cNvPr>
          <p:cNvSpPr>
            <a:spLocks noGrp="1"/>
          </p:cNvSpPr>
          <p:nvPr>
            <p:ph type="title"/>
          </p:nvPr>
        </p:nvSpPr>
        <p:spPr/>
        <p:txBody>
          <a:bodyPr/>
          <a:lstStyle/>
          <a:p>
            <a:r>
              <a:rPr lang="en-US" dirty="0">
                <a:latin typeface="+mn-lt"/>
              </a:rPr>
              <a:t>TEACHER’S PORTAL</a:t>
            </a:r>
            <a:endParaRPr lang="en-IN" dirty="0">
              <a:latin typeface="+mn-lt"/>
            </a:endParaRPr>
          </a:p>
        </p:txBody>
      </p:sp>
      <p:sp>
        <p:nvSpPr>
          <p:cNvPr id="3" name="Content Placeholder 2">
            <a:extLst>
              <a:ext uri="{FF2B5EF4-FFF2-40B4-BE49-F238E27FC236}">
                <a16:creationId xmlns:a16="http://schemas.microsoft.com/office/drawing/2014/main" id="{1F638A4E-AE8D-960F-3305-6F3B284F0ECB}"/>
              </a:ext>
            </a:extLst>
          </p:cNvPr>
          <p:cNvSpPr>
            <a:spLocks noGrp="1"/>
          </p:cNvSpPr>
          <p:nvPr>
            <p:ph sz="half" idx="1"/>
          </p:nvPr>
        </p:nvSpPr>
        <p:spPr>
          <a:xfrm>
            <a:off x="1203829" y="2747330"/>
            <a:ext cx="5924940" cy="2572479"/>
          </a:xfrm>
        </p:spPr>
        <p:txBody>
          <a:bodyPr/>
          <a:lstStyle/>
          <a:p>
            <a:pPr>
              <a:buFont typeface="Arial" panose="020B0604020202020204" pitchFamily="34" charset="0"/>
              <a:buChar char="•"/>
            </a:pPr>
            <a:r>
              <a:rPr lang="en-US" dirty="0"/>
              <a:t>In this portal, there will be a login for professor.</a:t>
            </a:r>
            <a:endParaRPr lang="en-IN" dirty="0"/>
          </a:p>
          <a:p>
            <a:pPr>
              <a:buFont typeface="Arial" panose="020B0604020202020204" pitchFamily="34" charset="0"/>
              <a:buChar char="•"/>
            </a:pPr>
            <a:r>
              <a:rPr lang="en-IN" dirty="0"/>
              <a:t>This is also a web portal.</a:t>
            </a:r>
          </a:p>
          <a:p>
            <a:pPr>
              <a:buFont typeface="Arial" panose="020B0604020202020204" pitchFamily="34" charset="0"/>
              <a:buChar char="•"/>
            </a:pPr>
            <a:r>
              <a:rPr lang="en-IN" dirty="0"/>
              <a:t>Professor can generate QR codes for their subjects here.</a:t>
            </a:r>
          </a:p>
          <a:p>
            <a:pPr>
              <a:buFont typeface="Arial" panose="020B0604020202020204" pitchFamily="34" charset="0"/>
              <a:buChar char="•"/>
            </a:pPr>
            <a:r>
              <a:rPr lang="en-IN" dirty="0"/>
              <a:t>The data of attendance will be stored here.</a:t>
            </a:r>
          </a:p>
        </p:txBody>
      </p:sp>
      <p:sp>
        <p:nvSpPr>
          <p:cNvPr id="4" name="Rectangle 3">
            <a:extLst>
              <a:ext uri="{FF2B5EF4-FFF2-40B4-BE49-F238E27FC236}">
                <a16:creationId xmlns:a16="http://schemas.microsoft.com/office/drawing/2014/main" id="{770D2872-0252-AD7C-F5FB-4F66EAEDF00B}"/>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008F5FF-2FA0-A531-6997-2D9E1DF47C1F}"/>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122E419-0861-6212-899F-D8A7185192A7}"/>
              </a:ext>
            </a:extLst>
          </p:cNvPr>
          <p:cNvSpPr/>
          <p:nvPr/>
        </p:nvSpPr>
        <p:spPr>
          <a:xfrm>
            <a:off x="7286183" y="2272682"/>
            <a:ext cx="4905818"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E2059C3E-B170-7C2C-27E0-8854B5FDF5A9}"/>
              </a:ext>
            </a:extLst>
          </p:cNvPr>
          <p:cNvPicPr>
            <a:picLocks noGrp="1" noChangeAspect="1"/>
          </p:cNvPicPr>
          <p:nvPr>
            <p:ph sz="half" idx="2"/>
          </p:nvPr>
        </p:nvPicPr>
        <p:blipFill>
          <a:blip r:embed="rId2"/>
          <a:stretch>
            <a:fillRect/>
          </a:stretch>
        </p:blipFill>
        <p:spPr>
          <a:xfrm>
            <a:off x="8009479" y="2414727"/>
            <a:ext cx="2839034" cy="2833824"/>
          </a:xfrm>
        </p:spPr>
      </p:pic>
    </p:spTree>
    <p:extLst>
      <p:ext uri="{BB962C8B-B14F-4D97-AF65-F5344CB8AC3E}">
        <p14:creationId xmlns:p14="http://schemas.microsoft.com/office/powerpoint/2010/main" val="40595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E31F-F3B1-6EAE-F29A-708771EE181B}"/>
              </a:ext>
            </a:extLst>
          </p:cNvPr>
          <p:cNvSpPr>
            <a:spLocks noGrp="1"/>
          </p:cNvSpPr>
          <p:nvPr>
            <p:ph type="title"/>
          </p:nvPr>
        </p:nvSpPr>
        <p:spPr/>
        <p:txBody>
          <a:bodyPr/>
          <a:lstStyle/>
          <a:p>
            <a:r>
              <a:rPr lang="en-US" dirty="0">
                <a:latin typeface="+mn-lt"/>
              </a:rPr>
              <a:t>STUDENT’S PORTAL</a:t>
            </a:r>
            <a:endParaRPr lang="en-IN" dirty="0">
              <a:latin typeface="+mn-lt"/>
            </a:endParaRPr>
          </a:p>
        </p:txBody>
      </p:sp>
      <p:sp>
        <p:nvSpPr>
          <p:cNvPr id="3" name="Content Placeholder 2">
            <a:extLst>
              <a:ext uri="{FF2B5EF4-FFF2-40B4-BE49-F238E27FC236}">
                <a16:creationId xmlns:a16="http://schemas.microsoft.com/office/drawing/2014/main" id="{E4EDF386-3B2E-F057-DC26-F8754DA5C96C}"/>
              </a:ext>
            </a:extLst>
          </p:cNvPr>
          <p:cNvSpPr>
            <a:spLocks noGrp="1"/>
          </p:cNvSpPr>
          <p:nvPr>
            <p:ph sz="half" idx="1"/>
          </p:nvPr>
        </p:nvSpPr>
        <p:spPr>
          <a:xfrm>
            <a:off x="1097280" y="2592280"/>
            <a:ext cx="6395509" cy="3599316"/>
          </a:xfrm>
        </p:spPr>
        <p:txBody>
          <a:bodyPr/>
          <a:lstStyle/>
          <a:p>
            <a:pPr>
              <a:buFont typeface="Arial" panose="020B0604020202020204" pitchFamily="34" charset="0"/>
              <a:buChar char="•"/>
            </a:pPr>
            <a:r>
              <a:rPr lang="en-US" dirty="0"/>
              <a:t>This will be a mobile application.</a:t>
            </a:r>
          </a:p>
          <a:p>
            <a:pPr>
              <a:buFont typeface="Arial" panose="020B0604020202020204" pitchFamily="34" charset="0"/>
              <a:buChar char="•"/>
            </a:pPr>
            <a:r>
              <a:rPr lang="en-US" dirty="0"/>
              <a:t>Students will login after </a:t>
            </a:r>
            <a:r>
              <a:rPr lang="en-IN" b="0" i="0" dirty="0">
                <a:solidFill>
                  <a:srgbClr val="202124"/>
                </a:solidFill>
                <a:effectLst/>
                <a:latin typeface="Google Sans"/>
              </a:rPr>
              <a:t>registration</a:t>
            </a:r>
            <a:r>
              <a:rPr lang="en-US" b="0" i="0" dirty="0">
                <a:solidFill>
                  <a:srgbClr val="202124"/>
                </a:solidFill>
                <a:effectLst/>
                <a:latin typeface="Google Sans"/>
              </a:rPr>
              <a:t> on app</a:t>
            </a:r>
            <a:r>
              <a:rPr lang="en-US" dirty="0"/>
              <a:t>.</a:t>
            </a:r>
          </a:p>
          <a:p>
            <a:pPr>
              <a:buFont typeface="Arial" panose="020B0604020202020204" pitchFamily="34" charset="0"/>
              <a:buChar char="•"/>
            </a:pPr>
            <a:r>
              <a:rPr lang="en-US" dirty="0"/>
              <a:t>Students will scan QR code with this app.</a:t>
            </a:r>
          </a:p>
          <a:p>
            <a:pPr>
              <a:buFont typeface="Arial" panose="020B0604020202020204" pitchFamily="34" charset="0"/>
              <a:buChar char="•"/>
            </a:pPr>
            <a:r>
              <a:rPr lang="en-US" dirty="0"/>
              <a:t>This app will feature geofencing, and mark present only for students within the marked location.</a:t>
            </a:r>
            <a:endParaRPr lang="en-IN" dirty="0"/>
          </a:p>
          <a:p>
            <a:endParaRPr lang="en-US" dirty="0"/>
          </a:p>
          <a:p>
            <a:endParaRPr lang="en-IN" dirty="0"/>
          </a:p>
        </p:txBody>
      </p:sp>
      <p:sp>
        <p:nvSpPr>
          <p:cNvPr id="4" name="Rectangle 3">
            <a:extLst>
              <a:ext uri="{FF2B5EF4-FFF2-40B4-BE49-F238E27FC236}">
                <a16:creationId xmlns:a16="http://schemas.microsoft.com/office/drawing/2014/main" id="{FB813C84-2BF2-C6E5-0ABB-9D14CAD58AED}"/>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9">
            <a:extLst>
              <a:ext uri="{FF2B5EF4-FFF2-40B4-BE49-F238E27FC236}">
                <a16:creationId xmlns:a16="http://schemas.microsoft.com/office/drawing/2014/main" id="{A4454FED-4269-E72C-2B6D-327C73241B0E}"/>
              </a:ext>
            </a:extLst>
          </p:cNvPr>
          <p:cNvPicPr>
            <a:picLocks noGrp="1" noChangeAspect="1"/>
          </p:cNvPicPr>
          <p:nvPr>
            <p:ph sz="half" idx="2"/>
          </p:nvPr>
        </p:nvPicPr>
        <p:blipFill>
          <a:blip r:embed="rId2"/>
          <a:stretch>
            <a:fillRect/>
          </a:stretch>
        </p:blipFill>
        <p:spPr>
          <a:xfrm>
            <a:off x="8021707" y="2272683"/>
            <a:ext cx="2857143" cy="2857143"/>
          </a:xfrm>
        </p:spPr>
      </p:pic>
      <p:sp>
        <p:nvSpPr>
          <p:cNvPr id="5" name="Rectangle 4">
            <a:extLst>
              <a:ext uri="{FF2B5EF4-FFF2-40B4-BE49-F238E27FC236}">
                <a16:creationId xmlns:a16="http://schemas.microsoft.com/office/drawing/2014/main" id="{D4DFDB81-00B4-B6B8-84F3-F25EFAE19EF0}"/>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94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ADF43-AF78-D70C-B870-C3A3460B579D}"/>
              </a:ext>
            </a:extLst>
          </p:cNvPr>
          <p:cNvSpPr txBox="1"/>
          <p:nvPr/>
        </p:nvSpPr>
        <p:spPr>
          <a:xfrm>
            <a:off x="367243" y="2228425"/>
            <a:ext cx="7537142" cy="3139321"/>
          </a:xfrm>
          <a:prstGeom prst="rect">
            <a:avLst/>
          </a:prstGeom>
          <a:noFill/>
        </p:spPr>
        <p:txBody>
          <a:bodyPr wrap="square" rtlCol="0">
            <a:spAutoFit/>
          </a:bodyPr>
          <a:lstStyle/>
          <a:p>
            <a:pPr marL="0" indent="0">
              <a:buNone/>
            </a:pPr>
            <a:r>
              <a:rPr lang="en-US" dirty="0"/>
              <a:t>●The professor will generate the QR code on the website. While generating the QR,  professors need to enter some data like timing of class, batches and lecture theater number. </a:t>
            </a:r>
          </a:p>
          <a:p>
            <a:pPr marL="0" indent="0">
              <a:buNone/>
            </a:pPr>
            <a:endParaRPr lang="en-US" dirty="0"/>
          </a:p>
          <a:p>
            <a:pPr marL="0" indent="0">
              <a:buNone/>
            </a:pPr>
            <a:r>
              <a:rPr lang="en-US" dirty="0"/>
              <a:t>● When the QR code is scanned on app, the app will check for all this data and if any data is not present or location is not as per marked area, the attendance won’t be marked. </a:t>
            </a:r>
          </a:p>
          <a:p>
            <a:pPr marL="0" indent="0">
              <a:buNone/>
            </a:pPr>
            <a:endParaRPr lang="en-US" dirty="0"/>
          </a:p>
          <a:p>
            <a:pPr marL="0" indent="0">
              <a:buNone/>
            </a:pPr>
            <a:r>
              <a:rPr lang="en-US" dirty="0"/>
              <a:t>● If the app found all data to be true, then it will send the student’s data to the website.</a:t>
            </a:r>
          </a:p>
          <a:p>
            <a:pPr marL="0" indent="0">
              <a:buNone/>
            </a:pPr>
            <a:endParaRPr lang="en-US" dirty="0"/>
          </a:p>
        </p:txBody>
      </p:sp>
      <p:sp>
        <p:nvSpPr>
          <p:cNvPr id="19" name="Rectangle 18">
            <a:extLst>
              <a:ext uri="{FF2B5EF4-FFF2-40B4-BE49-F238E27FC236}">
                <a16:creationId xmlns:a16="http://schemas.microsoft.com/office/drawing/2014/main" id="{89CD2842-5AA9-2C20-9641-EC0E03D91AAD}"/>
              </a:ext>
            </a:extLst>
          </p:cNvPr>
          <p:cNvSpPr/>
          <p:nvPr/>
        </p:nvSpPr>
        <p:spPr>
          <a:xfrm>
            <a:off x="4135814" y="668018"/>
            <a:ext cx="325441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WORKING</a:t>
            </a:r>
          </a:p>
        </p:txBody>
      </p:sp>
    </p:spTree>
    <p:extLst>
      <p:ext uri="{BB962C8B-B14F-4D97-AF65-F5344CB8AC3E}">
        <p14:creationId xmlns:p14="http://schemas.microsoft.com/office/powerpoint/2010/main" val="333757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74B0E-0BF3-4237-099D-ECD37484C4B2}"/>
              </a:ext>
            </a:extLst>
          </p:cNvPr>
          <p:cNvSpPr txBox="1"/>
          <p:nvPr/>
        </p:nvSpPr>
        <p:spPr>
          <a:xfrm>
            <a:off x="3944644" y="62144"/>
            <a:ext cx="4838330" cy="584775"/>
          </a:xfrm>
          <a:prstGeom prst="rect">
            <a:avLst/>
          </a:prstGeom>
          <a:noFill/>
        </p:spPr>
        <p:txBody>
          <a:bodyPr wrap="square" rtlCol="0">
            <a:spAutoFit/>
          </a:bodyPr>
          <a:lstStyle/>
          <a:p>
            <a:r>
              <a:rPr lang="en-US" sz="3200" dirty="0"/>
              <a:t>BLOCK DIAGRAM</a:t>
            </a:r>
            <a:endParaRPr lang="en-IN" sz="3200" dirty="0"/>
          </a:p>
        </p:txBody>
      </p:sp>
      <p:sp>
        <p:nvSpPr>
          <p:cNvPr id="6" name="Rectangle 5">
            <a:extLst>
              <a:ext uri="{FF2B5EF4-FFF2-40B4-BE49-F238E27FC236}">
                <a16:creationId xmlns:a16="http://schemas.microsoft.com/office/drawing/2014/main" id="{D98D232D-713F-0A30-D1C2-BD8BAC32A0A0}"/>
              </a:ext>
            </a:extLst>
          </p:cNvPr>
          <p:cNvSpPr/>
          <p:nvPr/>
        </p:nvSpPr>
        <p:spPr>
          <a:xfrm>
            <a:off x="0" y="6150114"/>
            <a:ext cx="12192000" cy="707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553D2E5-4035-3850-5937-731C6C398B18}"/>
              </a:ext>
            </a:extLst>
          </p:cNvPr>
          <p:cNvPicPr>
            <a:picLocks noChangeAspect="1"/>
          </p:cNvPicPr>
          <p:nvPr/>
        </p:nvPicPr>
        <p:blipFill>
          <a:blip r:embed="rId2"/>
          <a:stretch>
            <a:fillRect/>
          </a:stretch>
        </p:blipFill>
        <p:spPr>
          <a:xfrm>
            <a:off x="1133383" y="646919"/>
            <a:ext cx="10102789" cy="6148937"/>
          </a:xfrm>
          <a:prstGeom prst="rect">
            <a:avLst/>
          </a:prstGeom>
        </p:spPr>
      </p:pic>
      <p:sp>
        <p:nvSpPr>
          <p:cNvPr id="7" name="Rectangle 6">
            <a:extLst>
              <a:ext uri="{FF2B5EF4-FFF2-40B4-BE49-F238E27FC236}">
                <a16:creationId xmlns:a16="http://schemas.microsoft.com/office/drawing/2014/main" id="{6F8B6C8C-62F1-9236-8B96-2A0E5C64E7D3}"/>
              </a:ext>
            </a:extLst>
          </p:cNvPr>
          <p:cNvSpPr/>
          <p:nvPr/>
        </p:nvSpPr>
        <p:spPr>
          <a:xfrm>
            <a:off x="7652551" y="0"/>
            <a:ext cx="4539449" cy="5069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480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A3DC4-69BD-56D6-EEDA-BF24B41A8985}"/>
              </a:ext>
            </a:extLst>
          </p:cNvPr>
          <p:cNvSpPr txBox="1"/>
          <p:nvPr/>
        </p:nvSpPr>
        <p:spPr>
          <a:xfrm>
            <a:off x="3654641" y="174279"/>
            <a:ext cx="4882718" cy="707886"/>
          </a:xfrm>
          <a:prstGeom prst="rect">
            <a:avLst/>
          </a:prstGeom>
          <a:noFill/>
        </p:spPr>
        <p:txBody>
          <a:bodyPr wrap="square" rtlCol="0">
            <a:spAutoFit/>
          </a:bodyPr>
          <a:lstStyle/>
          <a:p>
            <a:pPr algn="ctr"/>
            <a:r>
              <a:rPr lang="en-IN" sz="4000" dirty="0"/>
              <a:t>ER DIAGRAM</a:t>
            </a:r>
          </a:p>
        </p:txBody>
      </p:sp>
      <p:sp>
        <p:nvSpPr>
          <p:cNvPr id="3" name="Rectangle 2">
            <a:extLst>
              <a:ext uri="{FF2B5EF4-FFF2-40B4-BE49-F238E27FC236}">
                <a16:creationId xmlns:a16="http://schemas.microsoft.com/office/drawing/2014/main" id="{AC12E578-C324-C395-2BF6-16DB51F38DF0}"/>
              </a:ext>
            </a:extLst>
          </p:cNvPr>
          <p:cNvSpPr/>
          <p:nvPr/>
        </p:nvSpPr>
        <p:spPr>
          <a:xfrm>
            <a:off x="0" y="6150114"/>
            <a:ext cx="12192000" cy="707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AE5E3AD-DC2D-87D4-76DF-A35C56172959}"/>
              </a:ext>
            </a:extLst>
          </p:cNvPr>
          <p:cNvSpPr/>
          <p:nvPr/>
        </p:nvSpPr>
        <p:spPr>
          <a:xfrm>
            <a:off x="7838982" y="0"/>
            <a:ext cx="4353017" cy="5069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9CA4C9A-E182-6475-4CC9-156727821396}"/>
              </a:ext>
            </a:extLst>
          </p:cNvPr>
          <p:cNvPicPr>
            <a:picLocks noChangeAspect="1"/>
          </p:cNvPicPr>
          <p:nvPr/>
        </p:nvPicPr>
        <p:blipFill>
          <a:blip r:embed="rId2"/>
          <a:stretch>
            <a:fillRect/>
          </a:stretch>
        </p:blipFill>
        <p:spPr>
          <a:xfrm>
            <a:off x="2104008" y="882165"/>
            <a:ext cx="8273467" cy="5906200"/>
          </a:xfrm>
          <a:prstGeom prst="rect">
            <a:avLst/>
          </a:prstGeom>
        </p:spPr>
      </p:pic>
    </p:spTree>
    <p:extLst>
      <p:ext uri="{BB962C8B-B14F-4D97-AF65-F5344CB8AC3E}">
        <p14:creationId xmlns:p14="http://schemas.microsoft.com/office/powerpoint/2010/main" val="61334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C35E7-D011-06C0-E095-A11AD6BB1824}"/>
              </a:ext>
            </a:extLst>
          </p:cNvPr>
          <p:cNvSpPr>
            <a:spLocks noGrp="1"/>
          </p:cNvSpPr>
          <p:nvPr>
            <p:ph type="body" sz="quarter" idx="13"/>
          </p:nvPr>
        </p:nvSpPr>
        <p:spPr/>
        <p:txBody>
          <a:bodyPr/>
          <a:lstStyle/>
          <a:p>
            <a:pPr>
              <a:buFont typeface="Wingdings" panose="05000000000000000000" pitchFamily="2" charset="2"/>
              <a:buChar char="q"/>
            </a:pPr>
            <a:r>
              <a:rPr lang="en-US" dirty="0"/>
              <a:t> Flutter - Dart</a:t>
            </a:r>
            <a:endParaRPr lang="en-IN" dirty="0"/>
          </a:p>
        </p:txBody>
      </p:sp>
      <p:sp>
        <p:nvSpPr>
          <p:cNvPr id="3" name="Title 2">
            <a:extLst>
              <a:ext uri="{FF2B5EF4-FFF2-40B4-BE49-F238E27FC236}">
                <a16:creationId xmlns:a16="http://schemas.microsoft.com/office/drawing/2014/main" id="{253410EE-D585-C05B-3637-BE1C799E4125}"/>
              </a:ext>
            </a:extLst>
          </p:cNvPr>
          <p:cNvSpPr>
            <a:spLocks noGrp="1"/>
          </p:cNvSpPr>
          <p:nvPr>
            <p:ph type="title"/>
          </p:nvPr>
        </p:nvSpPr>
        <p:spPr/>
        <p:txBody>
          <a:bodyPr/>
          <a:lstStyle/>
          <a:p>
            <a:r>
              <a:rPr lang="en-IN" dirty="0">
                <a:latin typeface="+mn-lt"/>
              </a:rPr>
              <a:t>TOOLS AND TECHNOLOGIES USED</a:t>
            </a:r>
          </a:p>
        </p:txBody>
      </p:sp>
      <p:sp>
        <p:nvSpPr>
          <p:cNvPr id="4" name="Text Placeholder 3">
            <a:extLst>
              <a:ext uri="{FF2B5EF4-FFF2-40B4-BE49-F238E27FC236}">
                <a16:creationId xmlns:a16="http://schemas.microsoft.com/office/drawing/2014/main" id="{53226797-9C0D-17C3-D551-39DBE35AA417}"/>
              </a:ext>
            </a:extLst>
          </p:cNvPr>
          <p:cNvSpPr>
            <a:spLocks noGrp="1"/>
          </p:cNvSpPr>
          <p:nvPr>
            <p:ph type="body" sz="quarter" idx="14"/>
          </p:nvPr>
        </p:nvSpPr>
        <p:spPr/>
        <p:txBody>
          <a:bodyPr/>
          <a:lstStyle/>
          <a:p>
            <a:pPr>
              <a:buFont typeface="Wingdings" panose="05000000000000000000" pitchFamily="2" charset="2"/>
              <a:buChar char="q"/>
            </a:pPr>
            <a:r>
              <a:rPr lang="en-US" dirty="0"/>
              <a:t> HTML, CSS , JAVASCRIPT</a:t>
            </a:r>
            <a:endParaRPr lang="en-IN" dirty="0"/>
          </a:p>
        </p:txBody>
      </p:sp>
      <p:sp>
        <p:nvSpPr>
          <p:cNvPr id="5" name="Text Placeholder 4">
            <a:extLst>
              <a:ext uri="{FF2B5EF4-FFF2-40B4-BE49-F238E27FC236}">
                <a16:creationId xmlns:a16="http://schemas.microsoft.com/office/drawing/2014/main" id="{25013043-3D79-EB8B-CCE6-728E6528D6EB}"/>
              </a:ext>
            </a:extLst>
          </p:cNvPr>
          <p:cNvSpPr>
            <a:spLocks noGrp="1"/>
          </p:cNvSpPr>
          <p:nvPr>
            <p:ph type="body" sz="quarter" idx="15"/>
          </p:nvPr>
        </p:nvSpPr>
        <p:spPr/>
        <p:txBody>
          <a:bodyPr/>
          <a:lstStyle/>
          <a:p>
            <a:pPr>
              <a:buFont typeface="Wingdings" panose="05000000000000000000" pitchFamily="2" charset="2"/>
              <a:buChar char="q"/>
            </a:pPr>
            <a:r>
              <a:rPr lang="en-US" dirty="0"/>
              <a:t> MongoDB</a:t>
            </a:r>
            <a:endParaRPr lang="en-IN" dirty="0"/>
          </a:p>
        </p:txBody>
      </p:sp>
      <p:sp>
        <p:nvSpPr>
          <p:cNvPr id="6" name="Text Placeholder 5">
            <a:extLst>
              <a:ext uri="{FF2B5EF4-FFF2-40B4-BE49-F238E27FC236}">
                <a16:creationId xmlns:a16="http://schemas.microsoft.com/office/drawing/2014/main" id="{C8122DFA-1848-A8CA-3FBC-82BB16E9CC9E}"/>
              </a:ext>
            </a:extLst>
          </p:cNvPr>
          <p:cNvSpPr>
            <a:spLocks noGrp="1"/>
          </p:cNvSpPr>
          <p:nvPr>
            <p:ph type="body" sz="quarter" idx="16"/>
          </p:nvPr>
        </p:nvSpPr>
        <p:spPr/>
        <p:txBody>
          <a:bodyPr/>
          <a:lstStyle/>
          <a:p>
            <a:pPr>
              <a:buFont typeface="Wingdings" panose="05000000000000000000" pitchFamily="2" charset="2"/>
              <a:buChar char="q"/>
            </a:pPr>
            <a:r>
              <a:rPr lang="en-US" dirty="0"/>
              <a:t> Nodejs, Express</a:t>
            </a:r>
            <a:endParaRPr lang="en-IN" dirty="0"/>
          </a:p>
        </p:txBody>
      </p:sp>
      <p:sp>
        <p:nvSpPr>
          <p:cNvPr id="7" name="Rectangle 6">
            <a:extLst>
              <a:ext uri="{FF2B5EF4-FFF2-40B4-BE49-F238E27FC236}">
                <a16:creationId xmlns:a16="http://schemas.microsoft.com/office/drawing/2014/main" id="{D721ECB7-C6FF-9863-A008-A67BC01D73DA}"/>
              </a:ext>
            </a:extLst>
          </p:cNvPr>
          <p:cNvSpPr/>
          <p:nvPr/>
        </p:nvSpPr>
        <p:spPr>
          <a:xfrm>
            <a:off x="7519386" y="2320804"/>
            <a:ext cx="4672614" cy="453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2669456-3CF9-9615-1DE0-07D88BEC6446}"/>
              </a:ext>
            </a:extLst>
          </p:cNvPr>
          <p:cNvSpPr/>
          <p:nvPr/>
        </p:nvSpPr>
        <p:spPr>
          <a:xfrm>
            <a:off x="0" y="6258757"/>
            <a:ext cx="7519387" cy="599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78075CE4-6D8B-3669-F185-8DD2C43BFFBC}"/>
              </a:ext>
            </a:extLst>
          </p:cNvPr>
          <p:cNvPicPr>
            <a:picLocks noChangeAspect="1"/>
          </p:cNvPicPr>
          <p:nvPr/>
        </p:nvPicPr>
        <p:blipFill>
          <a:blip r:embed="rId2"/>
          <a:stretch>
            <a:fillRect/>
          </a:stretch>
        </p:blipFill>
        <p:spPr>
          <a:xfrm>
            <a:off x="8980623" y="2886497"/>
            <a:ext cx="2098710" cy="1949798"/>
          </a:xfrm>
          <a:prstGeom prst="rect">
            <a:avLst/>
          </a:prstGeom>
        </p:spPr>
      </p:pic>
      <p:pic>
        <p:nvPicPr>
          <p:cNvPr id="10" name="Picture 9">
            <a:extLst>
              <a:ext uri="{FF2B5EF4-FFF2-40B4-BE49-F238E27FC236}">
                <a16:creationId xmlns:a16="http://schemas.microsoft.com/office/drawing/2014/main" id="{5BBCADBD-20C2-C450-5025-3A6DC4AB2403}"/>
              </a:ext>
            </a:extLst>
          </p:cNvPr>
          <p:cNvPicPr>
            <a:picLocks noChangeAspect="1"/>
          </p:cNvPicPr>
          <p:nvPr/>
        </p:nvPicPr>
        <p:blipFill>
          <a:blip r:embed="rId3"/>
          <a:stretch>
            <a:fillRect/>
          </a:stretch>
        </p:blipFill>
        <p:spPr>
          <a:xfrm>
            <a:off x="6332496" y="4161950"/>
            <a:ext cx="2845380" cy="1728963"/>
          </a:xfrm>
          <a:prstGeom prst="rect">
            <a:avLst/>
          </a:prstGeom>
        </p:spPr>
      </p:pic>
      <p:pic>
        <p:nvPicPr>
          <p:cNvPr id="8" name="Picture 7">
            <a:extLst>
              <a:ext uri="{FF2B5EF4-FFF2-40B4-BE49-F238E27FC236}">
                <a16:creationId xmlns:a16="http://schemas.microsoft.com/office/drawing/2014/main" id="{FE72D1DE-FB7A-1E8F-CF07-A48A95873536}"/>
              </a:ext>
            </a:extLst>
          </p:cNvPr>
          <p:cNvPicPr>
            <a:picLocks noChangeAspect="1"/>
          </p:cNvPicPr>
          <p:nvPr/>
        </p:nvPicPr>
        <p:blipFill>
          <a:blip r:embed="rId4"/>
          <a:stretch>
            <a:fillRect/>
          </a:stretch>
        </p:blipFill>
        <p:spPr>
          <a:xfrm>
            <a:off x="7220820" y="2370019"/>
            <a:ext cx="1408115" cy="1742716"/>
          </a:xfrm>
          <a:prstGeom prst="rect">
            <a:avLst/>
          </a:prstGeom>
        </p:spPr>
      </p:pic>
    </p:spTree>
    <p:extLst>
      <p:ext uri="{BB962C8B-B14F-4D97-AF65-F5344CB8AC3E}">
        <p14:creationId xmlns:p14="http://schemas.microsoft.com/office/powerpoint/2010/main" val="168587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normAutofit/>
          </a:bodyPr>
          <a:lstStyle/>
          <a:p>
            <a:r>
              <a:rPr lang="en-US" dirty="0">
                <a:solidFill>
                  <a:schemeClr val="tx2"/>
                </a:solidFill>
              </a:rPr>
              <a:t>Complete frontend of Mobile app</a:t>
            </a:r>
          </a:p>
        </p:txBody>
      </p:sp>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a:xfrm>
            <a:off x="388931" y="645100"/>
            <a:ext cx="10058400" cy="1102771"/>
          </a:xfrm>
        </p:spPr>
        <p:txBody>
          <a:bodyPr/>
          <a:lstStyle/>
          <a:p>
            <a:r>
              <a:rPr lang="en-US" dirty="0">
                <a:latin typeface="+mn-lt"/>
              </a:rPr>
              <a:t>EXPECTED OUTCOMES AFTER END SEM</a:t>
            </a:r>
          </a:p>
        </p:txBody>
      </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normAutofit/>
          </a:bodyPr>
          <a:lstStyle/>
          <a:p>
            <a:r>
              <a:rPr lang="en-US" dirty="0">
                <a:solidFill>
                  <a:schemeClr val="tx2"/>
                </a:solidFill>
              </a:rPr>
              <a:t>Complete frontend of Web portal</a:t>
            </a:r>
          </a:p>
        </p:txBody>
      </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r>
              <a:rPr lang="en-US" dirty="0">
                <a:solidFill>
                  <a:schemeClr val="tx2"/>
                </a:solidFill>
              </a:rPr>
              <a:t>QR Scanning in mobile app</a:t>
            </a:r>
          </a:p>
        </p:txBody>
      </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r>
              <a:rPr lang="en-US" dirty="0">
                <a:solidFill>
                  <a:schemeClr val="tx2"/>
                </a:solidFill>
              </a:rPr>
              <a:t>QR generation in website</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33" name="Rectangle 32">
            <a:extLst>
              <a:ext uri="{FF2B5EF4-FFF2-40B4-BE49-F238E27FC236}">
                <a16:creationId xmlns:a16="http://schemas.microsoft.com/office/drawing/2014/main" id="{23B10F51-1799-891A-CDB5-293E690A2AC7}"/>
              </a:ext>
            </a:extLst>
          </p:cNvPr>
          <p:cNvSpPr/>
          <p:nvPr/>
        </p:nvSpPr>
        <p:spPr>
          <a:xfrm>
            <a:off x="10520039" y="514905"/>
            <a:ext cx="1671961" cy="1543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5C092AF9-F391-6A70-E46C-3FAD80F025D1}"/>
              </a:ext>
            </a:extLst>
          </p:cNvPr>
          <p:cNvSpPr/>
          <p:nvPr/>
        </p:nvSpPr>
        <p:spPr>
          <a:xfrm>
            <a:off x="5992426" y="2101850"/>
            <a:ext cx="6199573" cy="4756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369CF66D-52DF-8B57-06E4-8AB00965299C}"/>
              </a:ext>
            </a:extLst>
          </p:cNvPr>
          <p:cNvSpPr/>
          <p:nvPr/>
        </p:nvSpPr>
        <p:spPr>
          <a:xfrm>
            <a:off x="0" y="6332152"/>
            <a:ext cx="5992426" cy="52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89456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29CED-18FF-9308-1278-AEC4060CF6FA}"/>
              </a:ext>
            </a:extLst>
          </p:cNvPr>
          <p:cNvSpPr txBox="1"/>
          <p:nvPr/>
        </p:nvSpPr>
        <p:spPr>
          <a:xfrm>
            <a:off x="3453413" y="417250"/>
            <a:ext cx="4838331" cy="707886"/>
          </a:xfrm>
          <a:prstGeom prst="rect">
            <a:avLst/>
          </a:prstGeom>
          <a:noFill/>
        </p:spPr>
        <p:txBody>
          <a:bodyPr wrap="square" rtlCol="0">
            <a:spAutoFit/>
          </a:bodyPr>
          <a:lstStyle/>
          <a:p>
            <a:pPr algn="ctr"/>
            <a:r>
              <a:rPr lang="en-IN" sz="4000" dirty="0"/>
              <a:t>REFERENCES</a:t>
            </a:r>
          </a:p>
        </p:txBody>
      </p:sp>
      <p:sp>
        <p:nvSpPr>
          <p:cNvPr id="3" name="TextBox 2">
            <a:extLst>
              <a:ext uri="{FF2B5EF4-FFF2-40B4-BE49-F238E27FC236}">
                <a16:creationId xmlns:a16="http://schemas.microsoft.com/office/drawing/2014/main" id="{5B4AEB5E-E79D-086C-F37B-5F197898A674}"/>
              </a:ext>
            </a:extLst>
          </p:cNvPr>
          <p:cNvSpPr txBox="1"/>
          <p:nvPr/>
        </p:nvSpPr>
        <p:spPr>
          <a:xfrm>
            <a:off x="497147" y="1544715"/>
            <a:ext cx="10937290" cy="6463308"/>
          </a:xfrm>
          <a:prstGeom prst="rect">
            <a:avLst/>
          </a:prstGeom>
          <a:noFill/>
        </p:spPr>
        <p:txBody>
          <a:bodyPr wrap="square" rtlCol="0">
            <a:spAutoFit/>
          </a:bodyPr>
          <a:lstStyle/>
          <a:p>
            <a:pPr marL="342900" indent="-342900">
              <a:buAutoNum type="arabicPeriod"/>
            </a:pPr>
            <a:r>
              <a:rPr lang="en-US" b="0" i="1" u="sng" dirty="0">
                <a:solidFill>
                  <a:srgbClr val="505050"/>
                </a:solidFill>
                <a:effectLst/>
                <a:latin typeface="NexusSansWebPro"/>
                <a:hlinkClick r:id="rId2"/>
              </a:rPr>
              <a:t>2nd International Conference on Advances in Science &amp; Technology (ICAST) 2019 on 8th, 9th April 2019 by K J Somaiya Institute of Engineering &amp; Information Technology, Mumbai, India</a:t>
            </a:r>
            <a:endParaRPr lang="en-US" i="1" u="sng" dirty="0">
              <a:solidFill>
                <a:srgbClr val="505050"/>
              </a:solidFill>
              <a:latin typeface="NexusSansWebPro"/>
            </a:endParaRPr>
          </a:p>
          <a:p>
            <a:pPr marL="342900" indent="-342900">
              <a:buAutoNum type="arabicPeriod"/>
            </a:pPr>
            <a:endParaRPr lang="en-US" b="0" i="0" dirty="0">
              <a:solidFill>
                <a:srgbClr val="4A4A4A"/>
              </a:solidFill>
              <a:effectLst/>
              <a:latin typeface="NexusSansWebPro"/>
            </a:endParaRPr>
          </a:p>
          <a:p>
            <a:pPr algn="l"/>
            <a:r>
              <a:rPr lang="en-US" dirty="0">
                <a:solidFill>
                  <a:srgbClr val="4A4A4A"/>
                </a:solidFill>
                <a:latin typeface="NexusSansWebPro"/>
              </a:rPr>
              <a:t>2.  </a:t>
            </a:r>
            <a:r>
              <a:rPr lang="en-US" b="0" i="1" dirty="0">
                <a:solidFill>
                  <a:srgbClr val="4A4A4A"/>
                </a:solidFill>
                <a:effectLst/>
                <a:latin typeface="NexusSansWebPro"/>
              </a:rPr>
              <a:t>D Deugo</a:t>
            </a:r>
          </a:p>
          <a:p>
            <a:pPr algn="l"/>
            <a:r>
              <a:rPr lang="en-US" b="0" i="0" dirty="0">
                <a:solidFill>
                  <a:srgbClr val="4A4A4A"/>
                </a:solidFill>
                <a:effectLst/>
                <a:latin typeface="NexusSansWebPro"/>
              </a:rPr>
              <a:t>    </a:t>
            </a:r>
            <a:r>
              <a:rPr lang="en-US" b="0" i="1" dirty="0">
                <a:solidFill>
                  <a:srgbClr val="4A4A4A"/>
                </a:solidFill>
                <a:effectLst/>
                <a:latin typeface="NexusSansWebPro"/>
              </a:rPr>
              <a:t>Using QR-Codes for Attendance Tracking</a:t>
            </a:r>
          </a:p>
          <a:p>
            <a:pPr algn="l"/>
            <a:r>
              <a:rPr lang="en-US" b="0" i="1" dirty="0">
                <a:solidFill>
                  <a:srgbClr val="4A4A4A"/>
                </a:solidFill>
                <a:effectLst/>
                <a:latin typeface="NexusSansWebPro"/>
              </a:rPr>
              <a:t>    Int'l Conf. Frontiers in Education: CS and CE FECS’15</a:t>
            </a:r>
          </a:p>
          <a:p>
            <a:pPr algn="l"/>
            <a:r>
              <a:rPr lang="en-US" dirty="0">
                <a:solidFill>
                  <a:srgbClr val="4A4A4A"/>
                </a:solidFill>
                <a:latin typeface="NexusSansWebPro"/>
              </a:rPr>
              <a:t>    </a:t>
            </a:r>
            <a:r>
              <a:rPr lang="en-US" dirty="0">
                <a:solidFill>
                  <a:srgbClr val="4A4A4A"/>
                </a:solidFill>
                <a:latin typeface="NexusSansWebPro"/>
                <a:hlinkClick r:id="rId3"/>
              </a:rPr>
              <a:t>http://worldcomp-proceedings.com/proc/p2015/FEC2508.pdf</a:t>
            </a:r>
            <a:endParaRPr lang="en-US" dirty="0">
              <a:solidFill>
                <a:srgbClr val="4A4A4A"/>
              </a:solidFill>
              <a:latin typeface="NexusSansWebPro"/>
            </a:endParaRPr>
          </a:p>
          <a:p>
            <a:pPr algn="l"/>
            <a:endParaRPr lang="en-US" b="0" i="0" dirty="0">
              <a:solidFill>
                <a:srgbClr val="4A4A4A"/>
              </a:solidFill>
              <a:effectLst/>
              <a:latin typeface="NexusSansWebPro"/>
            </a:endParaRPr>
          </a:p>
          <a:p>
            <a:r>
              <a:rPr lang="en-US" dirty="0">
                <a:solidFill>
                  <a:srgbClr val="4A4A4A"/>
                </a:solidFill>
                <a:latin typeface="NexusSansWebPro"/>
              </a:rPr>
              <a:t>3</a:t>
            </a:r>
            <a:r>
              <a:rPr lang="en-US" i="1" dirty="0">
                <a:solidFill>
                  <a:srgbClr val="4A4A4A"/>
                </a:solidFill>
                <a:latin typeface="NexusSansWebPro"/>
              </a:rPr>
              <a:t>. </a:t>
            </a:r>
            <a:r>
              <a:rPr lang="en-US" b="0" i="1" dirty="0">
                <a:solidFill>
                  <a:srgbClr val="4A4A4A"/>
                </a:solidFill>
                <a:effectLst/>
                <a:latin typeface="NexusSansWebPro"/>
              </a:rPr>
              <a:t>Attendance &amp; Session Tracking. WebPosted: 2015-05-15</a:t>
            </a:r>
          </a:p>
          <a:p>
            <a:r>
              <a:rPr lang="en-US" dirty="0">
                <a:solidFill>
                  <a:srgbClr val="4A4A4A"/>
                </a:solidFill>
                <a:latin typeface="NexusSansWebPro"/>
              </a:rPr>
              <a:t>    </a:t>
            </a:r>
            <a:r>
              <a:rPr lang="en-US" dirty="0">
                <a:solidFill>
                  <a:srgbClr val="4A4A4A"/>
                </a:solidFill>
                <a:latin typeface="NexusSansWebPro"/>
                <a:hlinkClick r:id="rId4"/>
              </a:rPr>
              <a:t>https://ieeexplore.ieee.org/document/7218103</a:t>
            </a:r>
            <a:endParaRPr lang="en-US" dirty="0">
              <a:solidFill>
                <a:srgbClr val="4A4A4A"/>
              </a:solidFill>
              <a:latin typeface="NexusSansWebPro"/>
            </a:endParaRPr>
          </a:p>
          <a:p>
            <a:endParaRPr lang="en-US" dirty="0">
              <a:solidFill>
                <a:srgbClr val="4A4A4A"/>
              </a:solidFill>
              <a:latin typeface="NexusSansWebPro"/>
            </a:endParaRPr>
          </a:p>
          <a:p>
            <a:r>
              <a:rPr lang="en-US" dirty="0">
                <a:solidFill>
                  <a:srgbClr val="4A4A4A"/>
                </a:solidFill>
                <a:latin typeface="NexusSansWebPro"/>
              </a:rPr>
              <a:t>4</a:t>
            </a:r>
            <a:r>
              <a:rPr lang="en-US" i="1" dirty="0">
                <a:solidFill>
                  <a:srgbClr val="4A4A4A"/>
                </a:solidFill>
                <a:latin typeface="NexusSansWebPro"/>
              </a:rPr>
              <a:t>. </a:t>
            </a:r>
            <a:r>
              <a:rPr lang="en-US" b="0" i="1" dirty="0">
                <a:solidFill>
                  <a:srgbClr val="4A4A4A"/>
                </a:solidFill>
                <a:effectLst/>
                <a:latin typeface="NexusSansWebPro"/>
              </a:rPr>
              <a:t>Smartphone Users Around the World -Statistics and Facts, volume 12Posted: 2014</a:t>
            </a:r>
          </a:p>
          <a:p>
            <a:r>
              <a:rPr lang="en-US" dirty="0">
                <a:solidFill>
                  <a:srgbClr val="4A4A4A"/>
                </a:solidFill>
                <a:latin typeface="NexusSansWebPro"/>
              </a:rPr>
              <a:t>    </a:t>
            </a:r>
            <a:r>
              <a:rPr lang="en-US" dirty="0">
                <a:solidFill>
                  <a:srgbClr val="4A4A4A"/>
                </a:solidFill>
                <a:latin typeface="NexusSansWebPro"/>
                <a:hlinkClick r:id="rId5"/>
              </a:rPr>
              <a:t>https://www.isrctn.com/ISRCTN15315334</a:t>
            </a:r>
            <a:r>
              <a:rPr lang="en-US" dirty="0">
                <a:solidFill>
                  <a:srgbClr val="4A4A4A"/>
                </a:solidFill>
                <a:latin typeface="NexusSansWebPro"/>
              </a:rPr>
              <a:t> </a:t>
            </a:r>
            <a:endParaRPr lang="en-US" b="0" i="0" dirty="0">
              <a:solidFill>
                <a:srgbClr val="4A4A4A"/>
              </a:solidFill>
              <a:effectLst/>
              <a:latin typeface="NexusSansWebPro"/>
            </a:endParaRPr>
          </a:p>
          <a:p>
            <a:endParaRPr lang="en-US" dirty="0">
              <a:solidFill>
                <a:srgbClr val="4A4A4A"/>
              </a:solidFill>
              <a:latin typeface="NexusSansWebPro"/>
            </a:endParaRPr>
          </a:p>
          <a:p>
            <a:endParaRPr lang="en-US" b="0" i="0" dirty="0">
              <a:solidFill>
                <a:srgbClr val="4A4A4A"/>
              </a:solidFill>
              <a:effectLst/>
              <a:latin typeface="NexusSansWebPro"/>
            </a:endParaRPr>
          </a:p>
          <a:p>
            <a:r>
              <a:rPr lang="en-US" dirty="0">
                <a:solidFill>
                  <a:srgbClr val="4A4A4A"/>
                </a:solidFill>
                <a:latin typeface="NexusSansWebPro"/>
              </a:rPr>
              <a:t>    </a:t>
            </a:r>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IN" dirty="0"/>
          </a:p>
        </p:txBody>
      </p:sp>
    </p:spTree>
    <p:extLst>
      <p:ext uri="{BB962C8B-B14F-4D97-AF65-F5344CB8AC3E}">
        <p14:creationId xmlns:p14="http://schemas.microsoft.com/office/powerpoint/2010/main" val="165030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C3D850-7A43-187D-D78B-62D9DD98215D}"/>
              </a:ext>
            </a:extLst>
          </p:cNvPr>
          <p:cNvSpPr/>
          <p:nvPr/>
        </p:nvSpPr>
        <p:spPr>
          <a:xfrm>
            <a:off x="2814222" y="2541207"/>
            <a:ext cx="5727908"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THANKYOU</a:t>
            </a:r>
          </a:p>
        </p:txBody>
      </p:sp>
    </p:spTree>
    <p:extLst>
      <p:ext uri="{BB962C8B-B14F-4D97-AF65-F5344CB8AC3E}">
        <p14:creationId xmlns:p14="http://schemas.microsoft.com/office/powerpoint/2010/main" val="82283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680322" y="2556769"/>
            <a:ext cx="10058400" cy="1155784"/>
          </a:xfrm>
        </p:spPr>
        <p:txBody>
          <a:bodyPr>
            <a:normAutofit/>
          </a:bodyPr>
          <a:lstStyle/>
          <a:p>
            <a:pPr algn="ctr"/>
            <a:r>
              <a:rPr lang="en-US" sz="4000" dirty="0">
                <a:latin typeface="Abadi" panose="020B0604020104020204" pitchFamily="34" charset="0"/>
              </a:rPr>
              <a:t>PROJECT SUPERVISOR</a:t>
            </a:r>
          </a:p>
        </p:txBody>
      </p:sp>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973285" y="4356458"/>
            <a:ext cx="9613860" cy="1704017"/>
          </a:xfrm>
        </p:spPr>
        <p:txBody>
          <a:bodyPr>
            <a:normAutofit/>
          </a:bodyPr>
          <a:lstStyle/>
          <a:p>
            <a:pPr marL="0" indent="0" algn="ctr">
              <a:buNone/>
            </a:pPr>
            <a:r>
              <a:rPr lang="en-US" sz="2800" dirty="0">
                <a:latin typeface="+mj-lt"/>
              </a:rPr>
              <a:t>Dr. </a:t>
            </a:r>
            <a:r>
              <a:rPr lang="en-US" sz="2800" dirty="0"/>
              <a:t>Nileshkumar</a:t>
            </a:r>
            <a:r>
              <a:rPr lang="en-US" sz="2800" dirty="0">
                <a:latin typeface="+mj-lt"/>
              </a:rPr>
              <a:t> R. Patel</a:t>
            </a:r>
          </a:p>
          <a:p>
            <a:pPr marL="0" indent="0" algn="ctr">
              <a:buNone/>
            </a:pPr>
            <a:r>
              <a:rPr lang="en-US" sz="2800" dirty="0">
                <a:latin typeface="+mj-lt"/>
              </a:rPr>
              <a:t>Faculty Member (CSE)</a:t>
            </a:r>
            <a:endParaRPr lang="en-IN" sz="2800" dirty="0">
              <a:latin typeface="+mj-lt"/>
            </a:endParaRPr>
          </a:p>
          <a:p>
            <a:pPr algn="ctr"/>
            <a:endParaRPr lang="en-US" sz="2400" dirty="0"/>
          </a:p>
          <a:p>
            <a:endParaRPr lang="en-US" sz="2400" dirty="0"/>
          </a:p>
          <a:p>
            <a:endParaRPr lang="en-US" sz="2400"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a:xfrm>
            <a:off x="1511598" y="491579"/>
            <a:ext cx="9647500" cy="1080938"/>
          </a:xfrm>
        </p:spPr>
        <p:txBody>
          <a:bodyPr/>
          <a:lstStyle/>
          <a:p>
            <a:r>
              <a:rPr lang="en-US" dirty="0"/>
              <a:t>Presented by:</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11598" y="2289242"/>
            <a:ext cx="6580227" cy="2279515"/>
          </a:xfrm>
        </p:spPr>
        <p:txBody>
          <a:bodyPr>
            <a:normAutofit/>
          </a:bodyPr>
          <a:lstStyle/>
          <a:p>
            <a:r>
              <a:rPr lang="en-US" dirty="0"/>
              <a:t>Ashutosh Srivastava	201B072</a:t>
            </a:r>
          </a:p>
          <a:p>
            <a:r>
              <a:rPr lang="en-US" dirty="0"/>
              <a:t>Pakhi Vashishth		201B171</a:t>
            </a:r>
          </a:p>
          <a:p>
            <a:r>
              <a:rPr lang="en-US" dirty="0"/>
              <a:t>Pampa Ghosh		201B173</a:t>
            </a:r>
            <a:endParaRPr lang="en-IN" dirty="0"/>
          </a:p>
          <a:p>
            <a:endParaRPr lang="en-US" dirty="0"/>
          </a:p>
          <a:p>
            <a:endParaRPr lang="en-US" dirty="0"/>
          </a:p>
          <a:p>
            <a:endParaRPr lang="en-US" dirty="0"/>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EE51FC-1D9E-9B74-F4CE-142DCC6F0600}"/>
              </a:ext>
            </a:extLst>
          </p:cNvPr>
          <p:cNvSpPr>
            <a:spLocks noGrp="1"/>
          </p:cNvSpPr>
          <p:nvPr>
            <p:ph type="body" sz="quarter" idx="13"/>
          </p:nvPr>
        </p:nvSpPr>
        <p:spPr>
          <a:xfrm>
            <a:off x="812979" y="2071263"/>
            <a:ext cx="4433401" cy="1174010"/>
          </a:xfrm>
        </p:spPr>
        <p:txBody>
          <a:bodyPr>
            <a:normAutofit fontScale="92500" lnSpcReduction="10000"/>
          </a:bodyPr>
          <a:lstStyle/>
          <a:p>
            <a:r>
              <a:rPr lang="en-US" dirty="0"/>
              <a:t>1. OBJECTIVE</a:t>
            </a:r>
          </a:p>
          <a:p>
            <a:r>
              <a:rPr lang="en-US" dirty="0"/>
              <a:t>2. SYSTEM BASED ON</a:t>
            </a:r>
          </a:p>
          <a:p>
            <a:r>
              <a:rPr lang="en-IN" dirty="0"/>
              <a:t>3. NEED OF PROJECT</a:t>
            </a:r>
          </a:p>
        </p:txBody>
      </p:sp>
      <p:sp>
        <p:nvSpPr>
          <p:cNvPr id="3" name="Title 2">
            <a:extLst>
              <a:ext uri="{FF2B5EF4-FFF2-40B4-BE49-F238E27FC236}">
                <a16:creationId xmlns:a16="http://schemas.microsoft.com/office/drawing/2014/main" id="{BF754E3A-30A1-1DC7-5492-54558420EAB5}"/>
              </a:ext>
            </a:extLst>
          </p:cNvPr>
          <p:cNvSpPr>
            <a:spLocks noGrp="1"/>
          </p:cNvSpPr>
          <p:nvPr>
            <p:ph type="title"/>
          </p:nvPr>
        </p:nvSpPr>
        <p:spPr>
          <a:xfrm>
            <a:off x="4053835" y="762106"/>
            <a:ext cx="9613861" cy="1080938"/>
          </a:xfrm>
        </p:spPr>
        <p:txBody>
          <a:bodyPr/>
          <a:lstStyle/>
          <a:p>
            <a:r>
              <a:rPr lang="en-US" dirty="0"/>
              <a:t>CONTENT</a:t>
            </a:r>
            <a:endParaRPr lang="en-IN" dirty="0"/>
          </a:p>
        </p:txBody>
      </p:sp>
      <p:sp>
        <p:nvSpPr>
          <p:cNvPr id="10" name="Text Placeholder 9">
            <a:extLst>
              <a:ext uri="{FF2B5EF4-FFF2-40B4-BE49-F238E27FC236}">
                <a16:creationId xmlns:a16="http://schemas.microsoft.com/office/drawing/2014/main" id="{A3763739-3CCD-E07F-075D-802B7F3CC89A}"/>
              </a:ext>
            </a:extLst>
          </p:cNvPr>
          <p:cNvSpPr>
            <a:spLocks noGrp="1"/>
          </p:cNvSpPr>
          <p:nvPr>
            <p:ph type="body" sz="quarter" idx="14"/>
          </p:nvPr>
        </p:nvSpPr>
        <p:spPr>
          <a:xfrm>
            <a:off x="812979" y="3082293"/>
            <a:ext cx="2818150" cy="782398"/>
          </a:xfrm>
        </p:spPr>
        <p:txBody>
          <a:bodyPr>
            <a:normAutofit/>
          </a:bodyPr>
          <a:lstStyle/>
          <a:p>
            <a:r>
              <a:rPr lang="en-US" sz="1900" dirty="0"/>
              <a:t>4. STRUCTURE</a:t>
            </a:r>
            <a:endParaRPr lang="en-IN" sz="1900" dirty="0"/>
          </a:p>
        </p:txBody>
      </p:sp>
      <p:sp>
        <p:nvSpPr>
          <p:cNvPr id="16" name="Text Placeholder 15">
            <a:extLst>
              <a:ext uri="{FF2B5EF4-FFF2-40B4-BE49-F238E27FC236}">
                <a16:creationId xmlns:a16="http://schemas.microsoft.com/office/drawing/2014/main" id="{A1B2ECDA-8DF4-25EF-4BA4-992A5A176C3A}"/>
              </a:ext>
            </a:extLst>
          </p:cNvPr>
          <p:cNvSpPr>
            <a:spLocks noGrp="1"/>
          </p:cNvSpPr>
          <p:nvPr>
            <p:ph type="body" sz="quarter" idx="15"/>
          </p:nvPr>
        </p:nvSpPr>
        <p:spPr>
          <a:xfrm>
            <a:off x="812979" y="4066190"/>
            <a:ext cx="5283019" cy="2357022"/>
          </a:xfrm>
        </p:spPr>
        <p:txBody>
          <a:bodyPr>
            <a:normAutofit fontScale="92500" lnSpcReduction="20000"/>
          </a:bodyPr>
          <a:lstStyle/>
          <a:p>
            <a:r>
              <a:rPr lang="en-IN" dirty="0"/>
              <a:t>6. ER DIAGRAM</a:t>
            </a:r>
          </a:p>
          <a:p>
            <a:r>
              <a:rPr lang="en-IN" dirty="0"/>
              <a:t>7. TOOLS AND TECHNOLOGIES</a:t>
            </a:r>
          </a:p>
          <a:p>
            <a:r>
              <a:rPr lang="en-IN" dirty="0"/>
              <a:t>8. EXPECTED OUTCOME</a:t>
            </a:r>
          </a:p>
          <a:p>
            <a:r>
              <a:rPr lang="en-IN" dirty="0"/>
              <a:t>9. ADVANTAGES</a:t>
            </a:r>
          </a:p>
          <a:p>
            <a:r>
              <a:rPr lang="en-IN" dirty="0"/>
              <a:t>10. SYSTEM REUIREMENTS</a:t>
            </a:r>
          </a:p>
          <a:p>
            <a:r>
              <a:rPr lang="en-IN" dirty="0"/>
              <a:t>11. REFERENCES</a:t>
            </a:r>
          </a:p>
        </p:txBody>
      </p:sp>
      <p:sp>
        <p:nvSpPr>
          <p:cNvPr id="14" name="Text Placeholder 13">
            <a:extLst>
              <a:ext uri="{FF2B5EF4-FFF2-40B4-BE49-F238E27FC236}">
                <a16:creationId xmlns:a16="http://schemas.microsoft.com/office/drawing/2014/main" id="{016CBD0F-4EF7-8435-7570-76F9D6A4D16C}"/>
              </a:ext>
            </a:extLst>
          </p:cNvPr>
          <p:cNvSpPr>
            <a:spLocks noGrp="1"/>
          </p:cNvSpPr>
          <p:nvPr>
            <p:ph type="body" sz="quarter" idx="16"/>
          </p:nvPr>
        </p:nvSpPr>
        <p:spPr>
          <a:xfrm>
            <a:off x="889247" y="3336959"/>
            <a:ext cx="2244572" cy="637545"/>
          </a:xfrm>
        </p:spPr>
        <p:txBody>
          <a:bodyPr>
            <a:noAutofit/>
          </a:bodyPr>
          <a:lstStyle/>
          <a:p>
            <a:pPr marL="0" indent="0">
              <a:buNone/>
            </a:pPr>
            <a:endParaRPr lang="en-IN" sz="1900" dirty="0"/>
          </a:p>
          <a:p>
            <a:pPr marL="0" indent="0">
              <a:buNone/>
            </a:pPr>
            <a:r>
              <a:rPr lang="en-IN" sz="1900" dirty="0"/>
              <a:t>5. WORKING</a:t>
            </a:r>
          </a:p>
        </p:txBody>
      </p:sp>
    </p:spTree>
    <p:extLst>
      <p:ext uri="{BB962C8B-B14F-4D97-AF65-F5344CB8AC3E}">
        <p14:creationId xmlns:p14="http://schemas.microsoft.com/office/powerpoint/2010/main" val="101241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5A7057-3C38-2A22-3D15-3C2BD33E9F39}"/>
              </a:ext>
            </a:extLst>
          </p:cNvPr>
          <p:cNvSpPr txBox="1"/>
          <p:nvPr/>
        </p:nvSpPr>
        <p:spPr>
          <a:xfrm>
            <a:off x="230821" y="2168773"/>
            <a:ext cx="7963268" cy="2492990"/>
          </a:xfrm>
          <a:prstGeom prst="rect">
            <a:avLst/>
          </a:prstGeom>
          <a:noFill/>
        </p:spPr>
        <p:txBody>
          <a:bodyPr wrap="square">
            <a:spAutoFit/>
          </a:bodyPr>
          <a:lstStyle/>
          <a:p>
            <a:r>
              <a:rPr lang="en-US" sz="2600" dirty="0">
                <a:latin typeface="+mj-lt"/>
              </a:rPr>
              <a:t>The objective of this project is to ease the attendance marking system for both professors and students. The developed system will use QR codes to mark the attendance of students, which will reduce the attendance-taking time and will allow the professor to deliver more useful content in their lectures.</a:t>
            </a:r>
            <a:endParaRPr lang="en-IN" sz="2600" dirty="0">
              <a:latin typeface="+mj-lt"/>
            </a:endParaRPr>
          </a:p>
        </p:txBody>
      </p:sp>
      <p:sp>
        <p:nvSpPr>
          <p:cNvPr id="6" name="Rectangle 5">
            <a:extLst>
              <a:ext uri="{FF2B5EF4-FFF2-40B4-BE49-F238E27FC236}">
                <a16:creationId xmlns:a16="http://schemas.microsoft.com/office/drawing/2014/main" id="{ACB1AD13-3FE9-E6D4-7842-5E8E0030D8E2}"/>
              </a:ext>
            </a:extLst>
          </p:cNvPr>
          <p:cNvSpPr/>
          <p:nvPr/>
        </p:nvSpPr>
        <p:spPr>
          <a:xfrm>
            <a:off x="4075070" y="392811"/>
            <a:ext cx="3242875"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a:t>
            </a:r>
          </a:p>
        </p:txBody>
      </p:sp>
    </p:spTree>
    <p:extLst>
      <p:ext uri="{BB962C8B-B14F-4D97-AF65-F5344CB8AC3E}">
        <p14:creationId xmlns:p14="http://schemas.microsoft.com/office/powerpoint/2010/main" val="305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A674-940B-F94C-9539-731F5EA29E13}"/>
              </a:ext>
            </a:extLst>
          </p:cNvPr>
          <p:cNvSpPr>
            <a:spLocks noGrp="1"/>
          </p:cNvSpPr>
          <p:nvPr>
            <p:ph type="title"/>
          </p:nvPr>
        </p:nvSpPr>
        <p:spPr/>
        <p:txBody>
          <a:bodyPr/>
          <a:lstStyle/>
          <a:p>
            <a:pPr algn="ctr"/>
            <a:r>
              <a:rPr lang="en-US" dirty="0">
                <a:latin typeface="+mn-lt"/>
              </a:rPr>
              <a:t>SYSTEM BASED ON</a:t>
            </a:r>
            <a:endParaRPr lang="en-IN" dirty="0">
              <a:latin typeface="+mn-lt"/>
            </a:endParaRPr>
          </a:p>
        </p:txBody>
      </p:sp>
      <p:pic>
        <p:nvPicPr>
          <p:cNvPr id="6" name="Content Placeholder 5">
            <a:extLst>
              <a:ext uri="{FF2B5EF4-FFF2-40B4-BE49-F238E27FC236}">
                <a16:creationId xmlns:a16="http://schemas.microsoft.com/office/drawing/2014/main" id="{9744FF17-564D-BCF1-01E4-C62A6EA03031}"/>
              </a:ext>
            </a:extLst>
          </p:cNvPr>
          <p:cNvPicPr>
            <a:picLocks noGrp="1" noChangeAspect="1"/>
          </p:cNvPicPr>
          <p:nvPr>
            <p:ph sz="half" idx="1"/>
          </p:nvPr>
        </p:nvPicPr>
        <p:blipFill>
          <a:blip r:embed="rId2"/>
          <a:stretch>
            <a:fillRect/>
          </a:stretch>
        </p:blipFill>
        <p:spPr>
          <a:xfrm>
            <a:off x="2446085" y="2198055"/>
            <a:ext cx="2126298" cy="2126298"/>
          </a:xfrm>
        </p:spPr>
      </p:pic>
      <p:sp>
        <p:nvSpPr>
          <p:cNvPr id="9" name="TextBox 8">
            <a:extLst>
              <a:ext uri="{FF2B5EF4-FFF2-40B4-BE49-F238E27FC236}">
                <a16:creationId xmlns:a16="http://schemas.microsoft.com/office/drawing/2014/main" id="{6C061BB8-ACB5-69EA-3085-255D3C009F61}"/>
              </a:ext>
            </a:extLst>
          </p:cNvPr>
          <p:cNvSpPr txBox="1"/>
          <p:nvPr/>
        </p:nvSpPr>
        <p:spPr>
          <a:xfrm>
            <a:off x="2560172" y="4449547"/>
            <a:ext cx="2299317" cy="461665"/>
          </a:xfrm>
          <a:prstGeom prst="rect">
            <a:avLst/>
          </a:prstGeom>
          <a:noFill/>
        </p:spPr>
        <p:txBody>
          <a:bodyPr wrap="square" rtlCol="0">
            <a:spAutoFit/>
          </a:bodyPr>
          <a:lstStyle/>
          <a:p>
            <a:r>
              <a:rPr lang="en-US" sz="2400" dirty="0">
                <a:latin typeface="+mj-lt"/>
              </a:rPr>
              <a:t>ANDROID APP</a:t>
            </a:r>
            <a:endParaRPr lang="en-IN" sz="2400" dirty="0">
              <a:latin typeface="+mj-lt"/>
            </a:endParaRPr>
          </a:p>
        </p:txBody>
      </p:sp>
      <p:sp>
        <p:nvSpPr>
          <p:cNvPr id="3" name="Rectangle 2">
            <a:extLst>
              <a:ext uri="{FF2B5EF4-FFF2-40B4-BE49-F238E27FC236}">
                <a16:creationId xmlns:a16="http://schemas.microsoft.com/office/drawing/2014/main" id="{C5915B91-9538-8F8E-741E-71CD41048366}"/>
              </a:ext>
            </a:extLst>
          </p:cNvPr>
          <p:cNvSpPr/>
          <p:nvPr/>
        </p:nvSpPr>
        <p:spPr>
          <a:xfrm>
            <a:off x="7235301" y="3826276"/>
            <a:ext cx="4956699" cy="2494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7">
            <a:extLst>
              <a:ext uri="{FF2B5EF4-FFF2-40B4-BE49-F238E27FC236}">
                <a16:creationId xmlns:a16="http://schemas.microsoft.com/office/drawing/2014/main" id="{E881BA98-3F4A-7853-D8DD-BDFD4C3F4D6F}"/>
              </a:ext>
            </a:extLst>
          </p:cNvPr>
          <p:cNvPicPr>
            <a:picLocks noGrp="1" noChangeAspect="1"/>
          </p:cNvPicPr>
          <p:nvPr>
            <p:ph sz="half" idx="2"/>
          </p:nvPr>
        </p:nvPicPr>
        <p:blipFill>
          <a:blip r:embed="rId3"/>
          <a:stretch>
            <a:fillRect/>
          </a:stretch>
        </p:blipFill>
        <p:spPr>
          <a:xfrm>
            <a:off x="6666168" y="2151014"/>
            <a:ext cx="2220380" cy="2220380"/>
          </a:xfrm>
        </p:spPr>
      </p:pic>
      <p:sp>
        <p:nvSpPr>
          <p:cNvPr id="10" name="TextBox 9">
            <a:extLst>
              <a:ext uri="{FF2B5EF4-FFF2-40B4-BE49-F238E27FC236}">
                <a16:creationId xmlns:a16="http://schemas.microsoft.com/office/drawing/2014/main" id="{F07341EA-40F4-09A3-33B5-F1C07B70A5DD}"/>
              </a:ext>
            </a:extLst>
          </p:cNvPr>
          <p:cNvSpPr txBox="1"/>
          <p:nvPr/>
        </p:nvSpPr>
        <p:spPr>
          <a:xfrm>
            <a:off x="6910728" y="4418435"/>
            <a:ext cx="2126298" cy="461665"/>
          </a:xfrm>
          <a:prstGeom prst="rect">
            <a:avLst/>
          </a:prstGeom>
          <a:noFill/>
        </p:spPr>
        <p:txBody>
          <a:bodyPr wrap="square" rtlCol="0">
            <a:spAutoFit/>
          </a:bodyPr>
          <a:lstStyle/>
          <a:p>
            <a:r>
              <a:rPr lang="en-US" sz="2400" dirty="0">
                <a:latin typeface="+mj-lt"/>
              </a:rPr>
              <a:t>WEB PORTAL</a:t>
            </a:r>
            <a:endParaRPr lang="en-IN" sz="2400" dirty="0">
              <a:latin typeface="+mj-lt"/>
            </a:endParaRPr>
          </a:p>
        </p:txBody>
      </p:sp>
      <p:sp>
        <p:nvSpPr>
          <p:cNvPr id="4" name="Rectangle 3">
            <a:extLst>
              <a:ext uri="{FF2B5EF4-FFF2-40B4-BE49-F238E27FC236}">
                <a16:creationId xmlns:a16="http://schemas.microsoft.com/office/drawing/2014/main" id="{5B43B2A7-5837-458E-6FC1-FD15BDD32602}"/>
              </a:ext>
            </a:extLst>
          </p:cNvPr>
          <p:cNvSpPr/>
          <p:nvPr/>
        </p:nvSpPr>
        <p:spPr>
          <a:xfrm>
            <a:off x="8886548" y="2198055"/>
            <a:ext cx="3284737" cy="16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715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1B81-68D0-6FCB-4F1D-C82894F8E9BB}"/>
              </a:ext>
            </a:extLst>
          </p:cNvPr>
          <p:cNvSpPr>
            <a:spLocks noGrp="1"/>
          </p:cNvSpPr>
          <p:nvPr>
            <p:ph type="title"/>
          </p:nvPr>
        </p:nvSpPr>
        <p:spPr>
          <a:xfrm>
            <a:off x="3441276" y="744350"/>
            <a:ext cx="9613861" cy="1080938"/>
          </a:xfrm>
        </p:spPr>
        <p:txBody>
          <a:bodyPr/>
          <a:lstStyle/>
          <a:p>
            <a:r>
              <a:rPr lang="en-US" dirty="0">
                <a:latin typeface="+mn-lt"/>
              </a:rPr>
              <a:t>NEED OF PROJECT?</a:t>
            </a:r>
            <a:endParaRPr lang="en-IN" dirty="0">
              <a:latin typeface="+mn-lt"/>
            </a:endParaRPr>
          </a:p>
        </p:txBody>
      </p:sp>
      <p:sp>
        <p:nvSpPr>
          <p:cNvPr id="3" name="TextBox 2">
            <a:extLst>
              <a:ext uri="{FF2B5EF4-FFF2-40B4-BE49-F238E27FC236}">
                <a16:creationId xmlns:a16="http://schemas.microsoft.com/office/drawing/2014/main" id="{D6B9A9FF-862F-34F3-DE16-AA94A85A8F8B}"/>
              </a:ext>
            </a:extLst>
          </p:cNvPr>
          <p:cNvSpPr txBox="1"/>
          <p:nvPr/>
        </p:nvSpPr>
        <p:spPr>
          <a:xfrm>
            <a:off x="2104007" y="2805344"/>
            <a:ext cx="8575829" cy="2215991"/>
          </a:xfrm>
          <a:prstGeom prst="rect">
            <a:avLst/>
          </a:prstGeom>
          <a:noFill/>
        </p:spPr>
        <p:txBody>
          <a:bodyPr wrap="square" rtlCol="0">
            <a:spAutoFit/>
          </a:bodyPr>
          <a:lstStyle/>
          <a:p>
            <a:r>
              <a:rPr lang="en-US" sz="2400" dirty="0"/>
              <a:t>In bigger lecture theaters like LT-5 or classes with 100+ students, marking attendance is a very time-consuming. </a:t>
            </a:r>
          </a:p>
          <a:p>
            <a:endParaRPr lang="en-US" sz="2400" dirty="0"/>
          </a:p>
          <a:p>
            <a:r>
              <a:rPr lang="en-US" sz="2400" dirty="0"/>
              <a:t>With this project, the attendance time will be reduced to 30sec- 2min, from 10-15mins.</a:t>
            </a:r>
            <a:endParaRPr lang="en-IN" sz="2400" dirty="0"/>
          </a:p>
          <a:p>
            <a:endParaRPr lang="en-IN" dirty="0"/>
          </a:p>
        </p:txBody>
      </p:sp>
      <p:sp>
        <p:nvSpPr>
          <p:cNvPr id="4" name="Arrow: Right 3">
            <a:extLst>
              <a:ext uri="{FF2B5EF4-FFF2-40B4-BE49-F238E27FC236}">
                <a16:creationId xmlns:a16="http://schemas.microsoft.com/office/drawing/2014/main" id="{C2157F47-DEA9-0538-C09A-614031744A58}"/>
              </a:ext>
            </a:extLst>
          </p:cNvPr>
          <p:cNvSpPr/>
          <p:nvPr/>
        </p:nvSpPr>
        <p:spPr>
          <a:xfrm>
            <a:off x="1455938" y="2911876"/>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840B02AE-5BE1-88C5-2EFD-DFC113D603DB}"/>
              </a:ext>
            </a:extLst>
          </p:cNvPr>
          <p:cNvSpPr/>
          <p:nvPr/>
        </p:nvSpPr>
        <p:spPr>
          <a:xfrm>
            <a:off x="1455937" y="3999392"/>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534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3D3D-1417-EFCC-0EAB-67B0152CE0B6}"/>
              </a:ext>
            </a:extLst>
          </p:cNvPr>
          <p:cNvSpPr>
            <a:spLocks noGrp="1"/>
          </p:cNvSpPr>
          <p:nvPr>
            <p:ph type="title"/>
          </p:nvPr>
        </p:nvSpPr>
        <p:spPr>
          <a:xfrm>
            <a:off x="4401452" y="448543"/>
            <a:ext cx="4384067" cy="1080938"/>
          </a:xfrm>
        </p:spPr>
        <p:txBody>
          <a:bodyPr/>
          <a:lstStyle/>
          <a:p>
            <a:r>
              <a:rPr lang="en-US" dirty="0">
                <a:latin typeface="+mn-lt"/>
              </a:rPr>
              <a:t>STRUCTURE</a:t>
            </a:r>
            <a:endParaRPr lang="en-IN" dirty="0">
              <a:latin typeface="+mn-lt"/>
            </a:endParaRPr>
          </a:p>
        </p:txBody>
      </p:sp>
      <p:pic>
        <p:nvPicPr>
          <p:cNvPr id="5" name="Content Placeholder 4">
            <a:extLst>
              <a:ext uri="{FF2B5EF4-FFF2-40B4-BE49-F238E27FC236}">
                <a16:creationId xmlns:a16="http://schemas.microsoft.com/office/drawing/2014/main" id="{868421A1-71E0-012A-0665-F50FCB1A2A0A}"/>
              </a:ext>
            </a:extLst>
          </p:cNvPr>
          <p:cNvPicPr>
            <a:picLocks noGrp="1" noChangeAspect="1"/>
          </p:cNvPicPr>
          <p:nvPr>
            <p:ph idx="1"/>
          </p:nvPr>
        </p:nvPicPr>
        <p:blipFill>
          <a:blip r:embed="rId2"/>
          <a:stretch>
            <a:fillRect/>
          </a:stretch>
        </p:blipFill>
        <p:spPr>
          <a:xfrm>
            <a:off x="2317627" y="2066931"/>
            <a:ext cx="7199236" cy="3802057"/>
          </a:xfrm>
        </p:spPr>
      </p:pic>
      <p:sp>
        <p:nvSpPr>
          <p:cNvPr id="6" name="TextBox 5">
            <a:extLst>
              <a:ext uri="{FF2B5EF4-FFF2-40B4-BE49-F238E27FC236}">
                <a16:creationId xmlns:a16="http://schemas.microsoft.com/office/drawing/2014/main" id="{A9A80C5A-1DC2-2A1D-38E9-949A441299E8}"/>
              </a:ext>
            </a:extLst>
          </p:cNvPr>
          <p:cNvSpPr txBox="1"/>
          <p:nvPr/>
        </p:nvSpPr>
        <p:spPr>
          <a:xfrm>
            <a:off x="8327253" y="4945658"/>
            <a:ext cx="2689935" cy="923330"/>
          </a:xfrm>
          <a:prstGeom prst="rect">
            <a:avLst/>
          </a:prstGeom>
          <a:noFill/>
        </p:spPr>
        <p:txBody>
          <a:bodyPr wrap="square" rtlCol="0">
            <a:spAutoFit/>
          </a:bodyPr>
          <a:lstStyle/>
          <a:p>
            <a:pPr marL="457200" indent="-457200">
              <a:buFont typeface="Arial" panose="020B0604020202020204" pitchFamily="34" charset="0"/>
              <a:buChar char="•"/>
            </a:pPr>
            <a:r>
              <a:rPr lang="en-US" sz="1800" dirty="0"/>
              <a:t>Admin Portal</a:t>
            </a:r>
          </a:p>
          <a:p>
            <a:pPr marL="457200" indent="-457200">
              <a:buFont typeface="Arial" panose="020B0604020202020204" pitchFamily="34" charset="0"/>
              <a:buChar char="•"/>
            </a:pPr>
            <a:r>
              <a:rPr lang="en-US" sz="1800" dirty="0"/>
              <a:t>Teacher’s Portal</a:t>
            </a:r>
          </a:p>
          <a:p>
            <a:pPr marL="457200" indent="-457200">
              <a:buFont typeface="Arial" panose="020B0604020202020204" pitchFamily="34" charset="0"/>
              <a:buChar char="•"/>
            </a:pPr>
            <a:r>
              <a:rPr lang="en-US" sz="1800" dirty="0"/>
              <a:t>Student’s Portal</a:t>
            </a:r>
            <a:endParaRPr lang="en-IN" sz="1800" dirty="0"/>
          </a:p>
        </p:txBody>
      </p:sp>
    </p:spTree>
    <p:extLst>
      <p:ext uri="{BB962C8B-B14F-4D97-AF65-F5344CB8AC3E}">
        <p14:creationId xmlns:p14="http://schemas.microsoft.com/office/powerpoint/2010/main" val="53456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E56B-132D-15E6-B4A0-049812D6115F}"/>
              </a:ext>
            </a:extLst>
          </p:cNvPr>
          <p:cNvSpPr>
            <a:spLocks noGrp="1"/>
          </p:cNvSpPr>
          <p:nvPr>
            <p:ph type="title"/>
          </p:nvPr>
        </p:nvSpPr>
        <p:spPr/>
        <p:txBody>
          <a:bodyPr/>
          <a:lstStyle/>
          <a:p>
            <a:r>
              <a:rPr lang="en-US" dirty="0">
                <a:latin typeface="+mn-lt"/>
              </a:rPr>
              <a:t>ADMIN PORTAL</a:t>
            </a:r>
            <a:endParaRPr lang="en-IN" dirty="0">
              <a:latin typeface="+mn-lt"/>
            </a:endParaRPr>
          </a:p>
        </p:txBody>
      </p:sp>
      <p:sp>
        <p:nvSpPr>
          <p:cNvPr id="3" name="Content Placeholder 2">
            <a:extLst>
              <a:ext uri="{FF2B5EF4-FFF2-40B4-BE49-F238E27FC236}">
                <a16:creationId xmlns:a16="http://schemas.microsoft.com/office/drawing/2014/main" id="{676168F5-9A11-0BE7-7522-34ADF289CE0C}"/>
              </a:ext>
            </a:extLst>
          </p:cNvPr>
          <p:cNvSpPr>
            <a:spLocks noGrp="1"/>
          </p:cNvSpPr>
          <p:nvPr>
            <p:ph sz="half" idx="1"/>
          </p:nvPr>
        </p:nvSpPr>
        <p:spPr>
          <a:xfrm>
            <a:off x="1008664" y="2203708"/>
            <a:ext cx="6395509" cy="3868618"/>
          </a:xfrm>
        </p:spPr>
        <p:txBody>
          <a:bodyPr>
            <a:normAutofit/>
          </a:bodyPr>
          <a:lstStyle/>
          <a:p>
            <a:pPr>
              <a:buFont typeface="Arial" panose="020B0604020202020204" pitchFamily="34" charset="0"/>
              <a:buChar char="•"/>
            </a:pPr>
            <a:r>
              <a:rPr lang="en-US" dirty="0"/>
              <a:t>Admin portal is web based and will require login.</a:t>
            </a:r>
          </a:p>
          <a:p>
            <a:pPr>
              <a:buFont typeface="Arial" panose="020B0604020202020204" pitchFamily="34" charset="0"/>
              <a:buChar char="•"/>
            </a:pPr>
            <a:r>
              <a:rPr lang="en-US" dirty="0"/>
              <a:t>Admin can add departments, courses, and related information.</a:t>
            </a:r>
          </a:p>
          <a:p>
            <a:pPr>
              <a:buFont typeface="Arial" panose="020B0604020202020204" pitchFamily="34" charset="0"/>
              <a:buChar char="•"/>
            </a:pPr>
            <a:r>
              <a:rPr lang="en-US" dirty="0"/>
              <a:t>In admin portal, only the admin can add professors and assign courses to them.</a:t>
            </a:r>
          </a:p>
          <a:p>
            <a:pPr>
              <a:buFont typeface="Arial" panose="020B0604020202020204" pitchFamily="34" charset="0"/>
              <a:buChar char="•"/>
            </a:pPr>
            <a:r>
              <a:rPr lang="en-US" dirty="0"/>
              <a:t>Admin portal will approve the students registration and also update their information.</a:t>
            </a:r>
          </a:p>
          <a:p>
            <a:pPr>
              <a:buFont typeface="Arial" panose="020B0604020202020204" pitchFamily="34" charset="0"/>
              <a:buChar char="•"/>
            </a:pPr>
            <a:r>
              <a:rPr lang="en-US" dirty="0"/>
              <a:t>Admin will assign courses to the students.</a:t>
            </a:r>
            <a:endParaRPr lang="en-IN" dirty="0"/>
          </a:p>
          <a:p>
            <a:endParaRPr lang="en-IN" dirty="0"/>
          </a:p>
        </p:txBody>
      </p:sp>
      <p:sp>
        <p:nvSpPr>
          <p:cNvPr id="4" name="Rectangle 3">
            <a:extLst>
              <a:ext uri="{FF2B5EF4-FFF2-40B4-BE49-F238E27FC236}">
                <a16:creationId xmlns:a16="http://schemas.microsoft.com/office/drawing/2014/main" id="{2D62A619-989F-2AE1-7BE7-2287837A2ABC}"/>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E906E6F-5D2C-E5B6-3114-0DBF1FB8AC55}"/>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2D37F70B-709D-E619-AA1D-CFCEF6277CC5}"/>
              </a:ext>
            </a:extLst>
          </p:cNvPr>
          <p:cNvPicPr>
            <a:picLocks noGrp="1" noChangeAspect="1"/>
          </p:cNvPicPr>
          <p:nvPr>
            <p:ph sz="half" idx="2"/>
          </p:nvPr>
        </p:nvPicPr>
        <p:blipFill>
          <a:blip r:embed="rId2"/>
          <a:stretch>
            <a:fillRect/>
          </a:stretch>
        </p:blipFill>
        <p:spPr>
          <a:xfrm>
            <a:off x="8238478" y="2409388"/>
            <a:ext cx="2734322" cy="2734322"/>
          </a:xfrm>
        </p:spPr>
      </p:pic>
    </p:spTree>
    <p:extLst>
      <p:ext uri="{BB962C8B-B14F-4D97-AF65-F5344CB8AC3E}">
        <p14:creationId xmlns:p14="http://schemas.microsoft.com/office/powerpoint/2010/main" val="33727947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496</TotalTime>
  <Words>1006</Words>
  <Application>Microsoft Office PowerPoint</Application>
  <PresentationFormat>Widescreen</PresentationFormat>
  <Paragraphs>129</Paragraphs>
  <Slides>18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Abadi</vt:lpstr>
      <vt:lpstr>Arial</vt:lpstr>
      <vt:lpstr>Calibri</vt:lpstr>
      <vt:lpstr>Calibri Light</vt:lpstr>
      <vt:lpstr>Google Sans</vt:lpstr>
      <vt:lpstr>NexusSansWebPro</vt:lpstr>
      <vt:lpstr>Open Sans Light</vt:lpstr>
      <vt:lpstr>Segoe UI</vt:lpstr>
      <vt:lpstr>Wingdings</vt:lpstr>
      <vt:lpstr>Retrospect</vt:lpstr>
      <vt:lpstr>MINOR PROJECT - 1</vt:lpstr>
      <vt:lpstr>PROJECT SUPERVISOR</vt:lpstr>
      <vt:lpstr>Presented by:</vt:lpstr>
      <vt:lpstr>CONTENT</vt:lpstr>
      <vt:lpstr>PowerPoint Presentation</vt:lpstr>
      <vt:lpstr>SYSTEM BASED ON</vt:lpstr>
      <vt:lpstr>NEED OF PROJECT?</vt:lpstr>
      <vt:lpstr>STRUCTURE</vt:lpstr>
      <vt:lpstr>ADMIN PORTAL</vt:lpstr>
      <vt:lpstr>TEACHER’S PORTAL</vt:lpstr>
      <vt:lpstr>STUDENT’S PORTAL</vt:lpstr>
      <vt:lpstr>PowerPoint Presentation</vt:lpstr>
      <vt:lpstr>PowerPoint Presentation</vt:lpstr>
      <vt:lpstr>PowerPoint Presentation</vt:lpstr>
      <vt:lpstr>TOOLS AND TECHNOLOGIES USED</vt:lpstr>
      <vt:lpstr>EXPECTED OUTCOMES AFTER END SEM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dc:title>
  <dc:creator>PAKHI VASHISHTH</dc:creator>
  <cp:lastModifiedBy>PAKHI VASHISHTH</cp:lastModifiedBy>
  <cp:revision>27</cp:revision>
  <dcterms:created xsi:type="dcterms:W3CDTF">2022-09-25T06:18:38Z</dcterms:created>
  <dcterms:modified xsi:type="dcterms:W3CDTF">2022-11-29T04:04:34Z</dcterms:modified>
</cp:coreProperties>
</file>