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2" r:id="rId1"/>
  </p:sldMasterIdLst>
  <p:notesMasterIdLst>
    <p:notesMasterId r:id="rId43"/>
  </p:notesMasterIdLst>
  <p:sldIdLst>
    <p:sldId id="256" r:id="rId2"/>
    <p:sldId id="258" r:id="rId3"/>
    <p:sldId id="289" r:id="rId4"/>
    <p:sldId id="290" r:id="rId5"/>
    <p:sldId id="291" r:id="rId6"/>
    <p:sldId id="292" r:id="rId7"/>
    <p:sldId id="293" r:id="rId8"/>
    <p:sldId id="295" r:id="rId9"/>
    <p:sldId id="297" r:id="rId10"/>
    <p:sldId id="298" r:id="rId11"/>
    <p:sldId id="304" r:id="rId12"/>
    <p:sldId id="262" r:id="rId13"/>
    <p:sldId id="302" r:id="rId14"/>
    <p:sldId id="300" r:id="rId15"/>
    <p:sldId id="296" r:id="rId16"/>
    <p:sldId id="303" r:id="rId17"/>
    <p:sldId id="301" r:id="rId18"/>
    <p:sldId id="264" r:id="rId19"/>
    <p:sldId id="265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66" r:id="rId32"/>
    <p:sldId id="281" r:id="rId33"/>
    <p:sldId id="282" r:id="rId34"/>
    <p:sldId id="287" r:id="rId35"/>
    <p:sldId id="288" r:id="rId36"/>
    <p:sldId id="283" r:id="rId37"/>
    <p:sldId id="284" r:id="rId38"/>
    <p:sldId id="285" r:id="rId39"/>
    <p:sldId id="286" r:id="rId40"/>
    <p:sldId id="268" r:id="rId41"/>
    <p:sldId id="269" r:id="rId4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92243-5D62-4E2B-A82B-1C11FA62ACA4}" v="2428" dt="2021-06-08T18:59:27.974"/>
    <p1510:client id="{F3D63EB1-39C9-4D72-835C-105DEABE2F92}" v="1390" dt="2021-06-07T20:37:25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711" autoAdjust="0"/>
  </p:normalViewPr>
  <p:slideViewPr>
    <p:cSldViewPr snapToGrid="0">
      <p:cViewPr varScale="1">
        <p:scale>
          <a:sx n="115" d="100"/>
          <a:sy n="115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7F154C-1645-4979-B714-38225C45A2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30280F-D43A-4626-A758-3F6AECD543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B5CACC-EEC2-4EE9-946C-E03828EDDC2E}" type="datetimeFigureOut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7FECA5C2-038C-4AAE-93F6-D929679C3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1F36AD8A-8405-4B6F-B88B-91F59119F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A9F0AA-486B-421A-9AC0-54BDAB86E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0D046B-CB4D-45EC-9CB7-2D381E1CF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EEC444-43D8-41C0-9FF7-0E9E01A3E9BF}" type="slidenum">
              <a:rPr lang="ru-RU" altLang="de-DE"/>
              <a:pPr/>
              <a:t>‹#›</a:t>
            </a:fld>
            <a:endParaRPr lang="ru-RU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>
            <a:extLst>
              <a:ext uri="{FF2B5EF4-FFF2-40B4-BE49-F238E27FC236}">
                <a16:creationId xmlns:a16="http://schemas.microsoft.com/office/drawing/2014/main" id="{4977B8F3-4B41-4A2A-855B-8AD0B5F537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Заметки 2">
            <a:extLst>
              <a:ext uri="{FF2B5EF4-FFF2-40B4-BE49-F238E27FC236}">
                <a16:creationId xmlns:a16="http://schemas.microsoft.com/office/drawing/2014/main" id="{93522D4A-29A9-4E4F-8363-0CBCC7BB1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363" name="Номер слайда 3">
            <a:extLst>
              <a:ext uri="{FF2B5EF4-FFF2-40B4-BE49-F238E27FC236}">
                <a16:creationId xmlns:a16="http://schemas.microsoft.com/office/drawing/2014/main" id="{A5EA2281-4E1E-458E-A34D-9B3A2E233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19C972A-373E-4592-9EB3-97970F631B2D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>
            <a:extLst>
              <a:ext uri="{FF2B5EF4-FFF2-40B4-BE49-F238E27FC236}">
                <a16:creationId xmlns:a16="http://schemas.microsoft.com/office/drawing/2014/main" id="{4977B8F3-4B41-4A2A-855B-8AD0B5F537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Заметки 2">
            <a:extLst>
              <a:ext uri="{FF2B5EF4-FFF2-40B4-BE49-F238E27FC236}">
                <a16:creationId xmlns:a16="http://schemas.microsoft.com/office/drawing/2014/main" id="{93522D4A-29A9-4E4F-8363-0CBCC7BB1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363" name="Номер слайда 3">
            <a:extLst>
              <a:ext uri="{FF2B5EF4-FFF2-40B4-BE49-F238E27FC236}">
                <a16:creationId xmlns:a16="http://schemas.microsoft.com/office/drawing/2014/main" id="{A5EA2281-4E1E-458E-A34D-9B3A2E233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19C972A-373E-4592-9EB3-97970F631B2D}" type="slidenum">
              <a:rPr lang="ru-RU" altLang="ru-RU"/>
              <a:pPr/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16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9795-2073-4282-880E-D01E3B14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8880D-7B69-43D9-BD94-98CFFBA25C26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C086-DA49-4401-8257-0686BB0C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86E6-C546-4167-94CA-7C1BC8F2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18FA-468A-476C-80E0-84FE2153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0C9BB-2A22-472F-8F77-12889A49CA74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1EF2-9411-4133-AF23-127290A9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020F-0887-4424-BC1E-62E4FA35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A0C49-7C5D-497C-B4A6-0685DFBF7A93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81698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DD7D-5481-4B16-839C-2604D302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CDA1B-1F62-48B6-BE52-B2B0C64528BA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00C5-993A-4E86-BD0A-3BFECCCD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EBC2-D8F1-4A5B-91CD-8A9DBD26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C5294-6655-44C8-A610-F883449ECA32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6232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5A6F-B77E-46C0-9FF7-FF3DB08B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831C-B300-4E9E-ABEC-F6E3DDD1182D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33B9-F672-4391-AA6B-2A1C900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DDE9-9C1E-4685-9963-78D752F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AA51-92AB-4CD4-9584-3339E302C0AF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33953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BB57-4A35-4D3A-A81D-30077DC7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FD0AE-66D0-47C6-8EDB-537F052A6913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1ACB-E6EA-4585-BD3C-D086E98E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6E56-7583-4CEB-A496-ECDB9D3D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C5FF2-4193-45C0-A430-2ACEB8F5ED9C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3195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918300-5558-4618-A1C1-C4E98F9D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225A3-E25A-480F-864D-6B61082A2831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7D4B01-EE4F-4306-9365-F5DF2EAD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373A6B-EC1A-4EBE-A7C6-3257F28B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C8E69-A44C-48B2-96AC-C8156609A510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16277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5A8563-5699-4476-BD98-4639E558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EC0E1-60B2-4CA3-BE0A-763F53CCB763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D2E43F-DD94-4E77-8904-C0DEEA6C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FF888D-CA18-4D4B-9234-DED91676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64CA3-45EC-4DDC-873A-60218FEEF141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231174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1A672AF-74A4-47B3-8B1E-EBA55F9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F4E0C-151D-4E34-A73A-DFE5BA18ED61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6E82CD-3872-4F78-BEBB-65EF495C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4322F7-D072-4D65-BED3-ADE26C66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BE84B-EB88-4132-8D8B-FB988A3DEA1D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10953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B67747-F8F1-42A5-8FCF-9E83F46F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2761-8F3E-49CD-A03D-9A93AE85919F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B834A1-A2D3-4132-A3CC-AE07179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A8EAEE-16B1-4513-871E-E7518726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9BE7A-4900-4398-8690-386E368D9E9B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9880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E68595-7A2E-4DD1-82E1-4EDF60F9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52003-0812-4917-91E7-313DA13889C5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9461D-50ED-4F70-897A-AAC2B611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BB75F8-AB38-4C8A-AE16-FC10F1EE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2D2AC-0310-41F9-AD52-DFB55EDE69E8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388261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396060-9EDF-4EFF-900A-9C9DCD67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29584-5ACA-47F5-B0E6-4F0A6840D217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B264A2-7C01-4A54-81C7-3BF6E489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286DFE-3FAA-482F-BDB0-BD4ECC67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809C2-7F1B-435C-8BF1-5F84CE498677}" type="slidenum">
              <a:rPr lang="ru-RU" altLang="de-DE"/>
              <a:pPr/>
              <a:t>‹#›</a:t>
            </a:fld>
            <a:endParaRPr lang="ru-RU" altLang="de-DE"/>
          </a:p>
        </p:txBody>
      </p:sp>
    </p:spTree>
    <p:extLst>
      <p:ext uri="{BB962C8B-B14F-4D97-AF65-F5344CB8AC3E}">
        <p14:creationId xmlns:p14="http://schemas.microsoft.com/office/powerpoint/2010/main" val="408988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E33EF77-F1BD-4778-A715-4ED805A1B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0A5627C-C15F-484F-9E80-55BE0F235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CC9FF-2D41-48B3-93A1-920800C2C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759B7C-1DED-40EA-94C2-98F1A975A1B5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1ABB9-4B3A-4D85-BD12-AA06DE64B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0BA37-84A1-458E-8B40-CABB43ACA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6D47A7C-0EC2-460E-8B71-F11A54804A0F}" type="slidenum">
              <a:rPr lang="ru-RU" altLang="de-DE"/>
              <a:pPr/>
              <a:t>‹#›</a:t>
            </a:fld>
            <a:endParaRPr lang="ru-RU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Подзаголовок 2">
            <a:extLst>
              <a:ext uri="{FF2B5EF4-FFF2-40B4-BE49-F238E27FC236}">
                <a16:creationId xmlns:a16="http://schemas.microsoft.com/office/drawing/2014/main" id="{8553562D-9E16-4F82-B21C-2B61639F97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81000"/>
            <a:ext cx="8175625" cy="3048000"/>
          </a:xfrm>
        </p:spPr>
        <p:txBody>
          <a:bodyPr/>
          <a:lstStyle/>
          <a:p>
            <a:endParaRPr lang="en-US" sz="3600" dirty="0">
              <a:ea typeface="+mn-lt"/>
              <a:cs typeface="+mn-lt"/>
            </a:endParaRPr>
          </a:p>
          <a:p>
            <a:r>
              <a:rPr lang="en-US" sz="3600">
                <a:ea typeface="+mn-lt"/>
                <a:cs typeface="+mn-lt"/>
              </a:rPr>
              <a:t>Автоматизация анализа и написания </a:t>
            </a:r>
            <a:r>
              <a:rPr lang="en-US" sz="3600" dirty="0">
                <a:ea typeface="+mn-lt"/>
                <a:cs typeface="+mn-lt"/>
              </a:rPr>
              <a:t>тестовых сценариев для Java программ</a:t>
            </a:r>
            <a:endParaRPr lang="ru-RU">
              <a:cs typeface="Calibri"/>
            </a:endParaRPr>
          </a:p>
        </p:txBody>
      </p:sp>
      <p:pic>
        <p:nvPicPr>
          <p:cNvPr id="14338" name="Рисунок 3">
            <a:extLst>
              <a:ext uri="{FF2B5EF4-FFF2-40B4-BE49-F238E27FC236}">
                <a16:creationId xmlns:a16="http://schemas.microsoft.com/office/drawing/2014/main" id="{8DCCD4E5-2046-416E-9955-C674478E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4183063"/>
            <a:ext cx="2543175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Прямоугольник 4">
            <a:extLst>
              <a:ext uri="{FF2B5EF4-FFF2-40B4-BE49-F238E27FC236}">
                <a16:creationId xmlns:a16="http://schemas.microsoft.com/office/drawing/2014/main" id="{DE66ECB3-F0DF-4F3B-BCA3-131CD30A7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4746625"/>
            <a:ext cx="22479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000" dirty="0">
                <a:latin typeface="+mn-lt"/>
                <a:cs typeface="Arial" panose="020B0604020202020204" pitchFamily="34" charset="0"/>
              </a:rPr>
              <a:t>Зав. кафедрой</a:t>
            </a: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000" dirty="0">
                <a:latin typeface="+mn-lt"/>
                <a:cs typeface="Arial" panose="020B0604020202020204" pitchFamily="34" charset="0"/>
              </a:rPr>
              <a:t>Руководитель</a:t>
            </a: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000" dirty="0">
                <a:latin typeface="+mn-lt"/>
                <a:cs typeface="Arial" panose="020B0604020202020204" pitchFamily="34" charset="0"/>
              </a:rPr>
              <a:t>Обучающийся</a:t>
            </a:r>
          </a:p>
        </p:txBody>
      </p:sp>
      <p:sp>
        <p:nvSpPr>
          <p:cNvPr id="14340" name="Прямоугольник 1">
            <a:extLst>
              <a:ext uri="{FF2B5EF4-FFF2-40B4-BE49-F238E27FC236}">
                <a16:creationId xmlns:a16="http://schemas.microsoft.com/office/drawing/2014/main" id="{5704149E-6183-4D21-AB07-8A8FFCD6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4746625"/>
            <a:ext cx="2514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Calibri"/>
                <a:cs typeface="Arial"/>
              </a:rPr>
              <a:t>Артемов М. А.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altLang="ru-RU" sz="2000" dirty="0">
                <a:latin typeface="Calibri"/>
                <a:cs typeface="Arial"/>
              </a:rPr>
              <a:t>Артемов М. А.</a:t>
            </a:r>
            <a:endParaRPr lang="ru-RU" altLang="ru-RU" dirty="0">
              <a:cs typeface="Arial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Calibri"/>
                <a:cs typeface="Arial"/>
              </a:rPr>
              <a:t>Пахомов А. С.</a:t>
            </a:r>
          </a:p>
        </p:txBody>
      </p:sp>
      <p:sp>
        <p:nvSpPr>
          <p:cNvPr id="2054" name="Прямоугольник 2">
            <a:extLst>
              <a:ext uri="{FF2B5EF4-FFF2-40B4-BE49-F238E27FC236}">
                <a16:creationId xmlns:a16="http://schemas.microsoft.com/office/drawing/2014/main" id="{17056D4B-B36D-432E-8C2B-F00AF423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4746625"/>
            <a:ext cx="1997075" cy="101600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latin typeface="+mn-lt"/>
              </a:rPr>
              <a:t>д. ф.-м. н., проф.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latin typeface="+mn-lt"/>
                <a:cs typeface="Calibri"/>
              </a:rPr>
              <a:t>д. ф.-м. н., проф.</a:t>
            </a:r>
            <a:endParaRPr lang="ru-RU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0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>
            <a:extLst>
              <a:ext uri="{FF2B5EF4-FFF2-40B4-BE49-F238E27FC236}">
                <a16:creationId xmlns:a16="http://schemas.microsoft.com/office/drawing/2014/main" id="{88BB15AE-06C7-4DE1-937A-E30F1B8E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7459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Calibri Light"/>
              </a:rPr>
              <a:t>Продвинутые подходы </a:t>
            </a:r>
            <a:br>
              <a:rPr lang="ru-RU" altLang="ru-RU" dirty="0">
                <a:cs typeface="Calibri Light"/>
              </a:rPr>
            </a:br>
            <a:r>
              <a:rPr lang="ru-RU" altLang="ru-RU">
                <a:cs typeface="Calibri Light"/>
              </a:rPr>
              <a:t>к автоматизации тестирования</a:t>
            </a:r>
            <a:endParaRPr lang="ru-RU"/>
          </a:p>
        </p:txBody>
      </p:sp>
      <p:sp>
        <p:nvSpPr>
          <p:cNvPr id="22530" name="Объект 2">
            <a:extLst>
              <a:ext uri="{FF2B5EF4-FFF2-40B4-BE49-F238E27FC236}">
                <a16:creationId xmlns:a16="http://schemas.microsoft.com/office/drawing/2014/main" id="{168CF300-E3AB-4E2E-8327-671CFD771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85729"/>
            <a:ext cx="105156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altLang="ru-RU" dirty="0">
                <a:cs typeface="Calibri" panose="020F0502020204030204"/>
              </a:rPr>
              <a:t>Продвинутые подходы к автоматизации тестирования — набор </a:t>
            </a:r>
            <a:r>
              <a:rPr lang="ru-RU" altLang="ru-RU">
                <a:cs typeface="Calibri" panose="020F0502020204030204"/>
              </a:rPr>
              <a:t>техник и подходов автоматизации написания тестовых сценариев.</a:t>
            </a:r>
            <a:endParaRPr lang="ru-RU" altLang="ru-RU" dirty="0">
              <a:cs typeface="Calibri" panose="020F0502020204030204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72AF01-89B9-4F87-97DB-4CB6CD3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BA57CE-09B1-4F27-B012-FCF98E8B1B72}" type="slidenum">
              <a:rPr lang="ru-RU" altLang="de-DE" sz="2400">
                <a:latin typeface="Calibri"/>
                <a:cs typeface="Calibri"/>
              </a:rPr>
              <a:pPr/>
              <a:t>10</a:t>
            </a:fld>
            <a:endParaRPr lang="ru-RU" altLang="de-DE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32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>
            <a:extLst>
              <a:ext uri="{FF2B5EF4-FFF2-40B4-BE49-F238E27FC236}">
                <a16:creationId xmlns:a16="http://schemas.microsoft.com/office/drawing/2014/main" id="{88BB15AE-06C7-4DE1-937A-E30F1B8E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7459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Виды продвинутых подходов </a:t>
            </a:r>
            <a:br>
              <a:rPr lang="ru-RU" altLang="ru-RU" dirty="0">
                <a:cs typeface="Calibri Light"/>
              </a:rPr>
            </a:br>
            <a:r>
              <a:rPr lang="ru-RU" altLang="ru-RU">
                <a:cs typeface="Calibri Light"/>
              </a:rPr>
              <a:t>к автоматизации тестирования</a:t>
            </a:r>
            <a:endParaRPr lang="ru-RU"/>
          </a:p>
        </p:txBody>
      </p:sp>
      <p:sp>
        <p:nvSpPr>
          <p:cNvPr id="22530" name="Объект 2">
            <a:extLst>
              <a:ext uri="{FF2B5EF4-FFF2-40B4-BE49-F238E27FC236}">
                <a16:creationId xmlns:a16="http://schemas.microsoft.com/office/drawing/2014/main" id="{168CF300-E3AB-4E2E-8327-671CFD771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85729"/>
            <a:ext cx="10515600" cy="4351338"/>
          </a:xfrm>
        </p:spPr>
        <p:txBody>
          <a:bodyPr/>
          <a:lstStyle/>
          <a:p>
            <a:pPr eaLnBrk="1" hangingPunct="1"/>
            <a:r>
              <a:rPr lang="ru-RU" altLang="ru-RU"/>
              <a:t>Статический анализ.</a:t>
            </a:r>
          </a:p>
          <a:p>
            <a:pPr eaLnBrk="1" hangingPunct="1"/>
            <a:r>
              <a:rPr lang="en-US" altLang="ru-RU">
                <a:cs typeface="Calibri"/>
              </a:rPr>
              <a:t>Мутационное</a:t>
            </a:r>
            <a:r>
              <a:rPr lang="en-US" altLang="ru-RU" dirty="0">
                <a:cs typeface="Calibri"/>
              </a:rPr>
              <a:t> </a:t>
            </a:r>
            <a:r>
              <a:rPr lang="en-US" altLang="ru-RU">
                <a:cs typeface="Calibri"/>
              </a:rPr>
              <a:t>тестирование.</a:t>
            </a:r>
            <a:endParaRPr lang="en-US" altLang="ru-RU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Генерация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псевдослучайных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входных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данных.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основе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анализа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кода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72AF01-89B9-4F87-97DB-4CB6CD3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BA57CE-09B1-4F27-B012-FCF98E8B1B72}" type="slidenum">
              <a:rPr lang="ru-RU" altLang="de-DE" sz="2400">
                <a:latin typeface="Calibri"/>
                <a:cs typeface="Calibri"/>
              </a:rPr>
              <a:pPr/>
              <a:t>11</a:t>
            </a:fld>
            <a:endParaRPr lang="ru-RU" altLang="de-DE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7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>
            <a:extLst>
              <a:ext uri="{FF2B5EF4-FFF2-40B4-BE49-F238E27FC236}">
                <a16:creationId xmlns:a16="http://schemas.microsoft.com/office/drawing/2014/main" id="{6E1AAE12-DDFD-4E8F-81C4-5A65F2121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" y="-1912"/>
            <a:ext cx="12191201" cy="1325563"/>
          </a:xfrm>
        </p:spPr>
        <p:txBody>
          <a:bodyPr/>
          <a:lstStyle/>
          <a:p>
            <a:pPr algn="ctr" eaLnBrk="1" hangingPunct="1"/>
            <a:r>
              <a:rPr lang="ru-RU" altLang="ru-RU" dirty="0"/>
              <a:t>Тестирование на основе анализа кода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BC3E461C-3298-4D2A-9E03-E46FC9DB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944"/>
            <a:ext cx="10515600" cy="4351338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ru-RU" altLang="ru-RU" b="1" dirty="0">
                <a:ea typeface="+mn-lt"/>
                <a:cs typeface="+mn-lt"/>
              </a:rPr>
              <a:t>Тестирование на основе анализа кода (англ. </a:t>
            </a:r>
            <a:r>
              <a:rPr lang="ru-RU" altLang="ru-RU" b="1" i="1">
                <a:ea typeface="+mn-lt"/>
                <a:cs typeface="+mn-lt"/>
              </a:rPr>
              <a:t>Search-based</a:t>
            </a:r>
            <a:br>
              <a:rPr lang="ru-RU" altLang="ru-RU" b="1" i="1" dirty="0">
                <a:ea typeface="+mn-lt"/>
                <a:cs typeface="+mn-lt"/>
              </a:rPr>
            </a:br>
            <a:r>
              <a:rPr lang="ru-RU" altLang="ru-RU" b="1" i="1">
                <a:ea typeface="+mn-lt"/>
                <a:cs typeface="+mn-lt"/>
              </a:rPr>
              <a:t>software</a:t>
            </a:r>
            <a:r>
              <a:rPr lang="ru-RU" altLang="ru-RU" b="1" i="1" dirty="0">
                <a:ea typeface="+mn-lt"/>
                <a:cs typeface="+mn-lt"/>
              </a:rPr>
              <a:t> </a:t>
            </a:r>
            <a:r>
              <a:rPr lang="ru-RU" altLang="ru-RU" b="1" i="1" err="1">
                <a:ea typeface="+mn-lt"/>
                <a:cs typeface="+mn-lt"/>
              </a:rPr>
              <a:t>testing</a:t>
            </a:r>
            <a:r>
              <a:rPr lang="ru-RU" altLang="ru-RU" b="1" i="1" dirty="0">
                <a:ea typeface="+mn-lt"/>
                <a:cs typeface="+mn-lt"/>
              </a:rPr>
              <a:t>, SBST</a:t>
            </a:r>
            <a:r>
              <a:rPr lang="ru-RU" altLang="ru-RU" b="1" dirty="0">
                <a:ea typeface="+mn-lt"/>
                <a:cs typeface="+mn-lt"/>
              </a:rPr>
              <a:t>)</a:t>
            </a:r>
            <a:r>
              <a:rPr lang="ru-RU" altLang="ru-RU" dirty="0">
                <a:ea typeface="+mn-lt"/>
                <a:cs typeface="+mn-lt"/>
              </a:rPr>
              <a:t> — автоматизированный процесс </a:t>
            </a:r>
            <a:br>
              <a:rPr lang="ru-RU" altLang="ru-RU" dirty="0">
                <a:ea typeface="+mn-lt"/>
                <a:cs typeface="+mn-lt"/>
              </a:rPr>
            </a:br>
            <a:r>
              <a:rPr lang="ru-RU" altLang="ru-RU">
                <a:ea typeface="+mn-lt"/>
                <a:cs typeface="+mn-lt"/>
              </a:rPr>
              <a:t>анализа </a:t>
            </a:r>
            <a:r>
              <a:rPr lang="ru-RU" altLang="ru-RU" dirty="0">
                <a:ea typeface="+mn-lt"/>
                <a:cs typeface="+mn-lt"/>
              </a:rPr>
              <a:t>исходного кода и генерации для него тестовых сценариев. 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ru-RU" altLang="ru-RU" b="1" dirty="0">
                <a:cs typeface="Calibri"/>
              </a:rPr>
              <a:t>Цель SBST</a:t>
            </a:r>
            <a:r>
              <a:rPr lang="ru-RU" altLang="ru-RU" dirty="0">
                <a:cs typeface="Calibri"/>
              </a:rPr>
              <a:t> — достижение 100 % покрытия кода минимальным набором тестов.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ru-RU" altLang="ru-RU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CB85CD-2165-4751-AD5C-CD234AB3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E7A24A-7AD6-4D8F-A0E2-C97989D766EF}" type="slidenum">
              <a:rPr lang="ru-RU" altLang="de-DE" sz="2400">
                <a:latin typeface="Calibri"/>
                <a:cs typeface="Calibri"/>
              </a:rPr>
              <a:pPr/>
              <a:t>12</a:t>
            </a:fld>
            <a:endParaRPr lang="ru-RU" altLang="de-DE"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8D26CF-F584-41A9-BD88-1C4DBA7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4575503-B696-480B-9A40-FEFDC89CDF93}" type="slidenum">
              <a:rPr lang="ru-RU" altLang="de-DE" sz="2400">
                <a:latin typeface="Calibri"/>
                <a:cs typeface="Calibri"/>
              </a:rPr>
              <a:pPr/>
              <a:t>13</a:t>
            </a:fld>
            <a:endParaRPr lang="ru-RU" altLang="de-DE" sz="2400">
              <a:latin typeface="Calibri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40AFA0-A9C4-41C8-924C-1C0598F9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244"/>
            <a:ext cx="10515600" cy="5374595"/>
          </a:xfrm>
        </p:spPr>
        <p:txBody>
          <a:bodyPr/>
          <a:lstStyle/>
          <a:p>
            <a:pPr marL="0" indent="0">
              <a:buNone/>
            </a:pPr>
            <a:r>
              <a:rPr lang="ru-RU" b="1">
                <a:cs typeface="Calibri"/>
              </a:rPr>
              <a:t>Предмет исследования:</a:t>
            </a:r>
            <a:br>
              <a:rPr lang="ru-RU" dirty="0">
                <a:cs typeface="Calibri"/>
              </a:rPr>
            </a:br>
            <a:r>
              <a:rPr lang="ru-RU">
                <a:ea typeface="+mn-lt"/>
                <a:cs typeface="+mn-lt"/>
              </a:rPr>
              <a:t>продвинутые методы автоматизации тестирования ПО.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b="1" dirty="0">
                <a:cs typeface="Calibri"/>
              </a:rPr>
              <a:t>Актуальность работы:</a:t>
            </a:r>
            <a:br>
              <a:rPr lang="ru-RU" dirty="0">
                <a:cs typeface="Calibri"/>
              </a:rPr>
            </a:br>
            <a:r>
              <a:rPr lang="ru-RU">
                <a:cs typeface="Calibri"/>
              </a:rPr>
              <a:t>повышение эффективности тестирования ПО.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b="1" dirty="0">
                <a:cs typeface="Calibri"/>
              </a:rPr>
              <a:t>Цель работы: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исследование продвинутых методов автоматизации тестирования </a:t>
            </a:r>
            <a:r>
              <a:rPr lang="ru-RU">
                <a:cs typeface="Calibri"/>
              </a:rPr>
              <a:t>и разработка инструмента автоматической генерации модульных </a:t>
            </a:r>
            <a:r>
              <a:rPr lang="ru-RU" dirty="0">
                <a:cs typeface="Calibri"/>
              </a:rPr>
              <a:t>тестов из java кода.</a:t>
            </a:r>
          </a:p>
        </p:txBody>
      </p:sp>
    </p:spTree>
    <p:extLst>
      <p:ext uri="{BB962C8B-B14F-4D97-AF65-F5344CB8AC3E}">
        <p14:creationId xmlns:p14="http://schemas.microsoft.com/office/powerpoint/2010/main" val="209615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>
            <a:extLst>
              <a:ext uri="{FF2B5EF4-FFF2-40B4-BE49-F238E27FC236}">
                <a16:creationId xmlns:a16="http://schemas.microsoft.com/office/drawing/2014/main" id="{6E1AAE12-DDFD-4E8F-81C4-5A65F2121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/>
              <a:t>Задачи работы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BC3E461C-3298-4D2A-9E03-E46FC9DB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1322944"/>
            <a:ext cx="10515600" cy="4672467"/>
          </a:xfrm>
        </p:spPr>
        <p:txBody>
          <a:bodyPr rtlCol="0">
            <a:normAutofit/>
          </a:bodyPr>
          <a:lstStyle/>
          <a:p>
            <a:pPr marL="514350" indent="-514350">
              <a:spcAft>
                <a:spcPts val="0"/>
              </a:spcAft>
              <a:buAutoNum type="arabicPeriod"/>
              <a:defRPr/>
            </a:pPr>
            <a:r>
              <a:rPr lang="ru-RU" altLang="ru-RU">
                <a:ea typeface="+mn-lt"/>
                <a:cs typeface="+mn-lt"/>
              </a:rPr>
              <a:t>Провести анализ существующих инструментов автоматизации тестирования на основе анализа кода.</a:t>
            </a:r>
          </a:p>
          <a:p>
            <a:pPr marL="514350" indent="-514350">
              <a:spcAft>
                <a:spcPts val="0"/>
              </a:spcAft>
              <a:buAutoNum type="arabicPeriod"/>
              <a:defRPr/>
            </a:pPr>
            <a:r>
              <a:rPr lang="ru-RU" altLang="ru-RU">
                <a:ea typeface="+mn-lt"/>
                <a:cs typeface="+mn-lt"/>
              </a:rPr>
              <a:t>На основе проведенного анализа составить требования </a:t>
            </a:r>
            <a:br>
              <a:rPr lang="ru-RU" altLang="ru-RU" dirty="0">
                <a:ea typeface="+mn-lt"/>
                <a:cs typeface="+mn-lt"/>
              </a:rPr>
            </a:br>
            <a:r>
              <a:rPr lang="ru-RU" altLang="ru-RU">
                <a:ea typeface="+mn-lt"/>
                <a:cs typeface="+mn-lt"/>
              </a:rPr>
              <a:t>к разрабатываемому инструменту.</a:t>
            </a:r>
            <a:endParaRPr lang="ru-RU" altLang="ru-RU" dirty="0">
              <a:ea typeface="+mn-lt"/>
              <a:cs typeface="+mn-lt"/>
            </a:endParaRPr>
          </a:p>
          <a:p>
            <a:pPr marL="514350" indent="-514350">
              <a:spcAft>
                <a:spcPts val="0"/>
              </a:spcAft>
              <a:buAutoNum type="arabicPeriod"/>
              <a:defRPr/>
            </a:pPr>
            <a:r>
              <a:rPr lang="ru-RU" altLang="ru-RU">
                <a:ea typeface="+mn-lt"/>
                <a:cs typeface="+mn-lt"/>
              </a:rPr>
              <a:t>Разработать инструмент автомацизации анализа и написания тестовых сценариев для Java программ. </a:t>
            </a:r>
            <a:endParaRPr lang="ru-RU" altLang="ru-RU">
              <a:cs typeface="Calibri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ru-RU" dirty="0">
              <a:cs typeface="Calibri" panose="020F0502020204030204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CB85CD-2165-4751-AD5C-CD234AB3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E7A24A-7AD6-4D8F-A0E2-C97989D766EF}" type="slidenum">
              <a:rPr lang="ru-RU" altLang="de-DE" sz="2400">
                <a:latin typeface="Calibri"/>
                <a:cs typeface="Calibri"/>
              </a:rPr>
              <a:pPr/>
              <a:t>14</a:t>
            </a:fld>
            <a:endParaRPr lang="ru-RU" altLang="de-DE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16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>
            <a:extLst>
              <a:ext uri="{FF2B5EF4-FFF2-40B4-BE49-F238E27FC236}">
                <a16:creationId xmlns:a16="http://schemas.microsoft.com/office/drawing/2014/main" id="{88BB15AE-06C7-4DE1-937A-E30F1B8E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Calibri Light"/>
              </a:rPr>
              <a:t>Существующие инструменты SBST</a:t>
            </a:r>
          </a:p>
        </p:txBody>
      </p:sp>
      <p:sp>
        <p:nvSpPr>
          <p:cNvPr id="22530" name="Объект 2">
            <a:extLst>
              <a:ext uri="{FF2B5EF4-FFF2-40B4-BE49-F238E27FC236}">
                <a16:creationId xmlns:a16="http://schemas.microsoft.com/office/drawing/2014/main" id="{168CF300-E3AB-4E2E-8327-671CFD771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6604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ru-RU" dirty="0" err="1">
                <a:cs typeface="Calibri"/>
              </a:rPr>
              <a:t>Randoop</a:t>
            </a:r>
            <a:r>
              <a:rPr lang="en-US" altLang="ru-RU" dirty="0">
                <a:cs typeface="Calibri"/>
              </a:rPr>
              <a:t>;</a:t>
            </a:r>
            <a:endParaRPr lang="ru-RU" dirty="0">
              <a:cs typeface="Calibri"/>
            </a:endParaRPr>
          </a:p>
          <a:p>
            <a:r>
              <a:rPr lang="en-US" altLang="ru-RU" dirty="0" err="1">
                <a:cs typeface="Calibri"/>
              </a:rPr>
              <a:t>Evosuite</a:t>
            </a:r>
            <a:r>
              <a:rPr lang="en-US" altLang="ru-RU" dirty="0">
                <a:cs typeface="Calibri"/>
              </a:rPr>
              <a:t>;</a:t>
            </a:r>
          </a:p>
          <a:p>
            <a:r>
              <a:rPr lang="en-US" altLang="ru-RU" dirty="0">
                <a:cs typeface="Calibri"/>
              </a:rPr>
              <a:t>Cover.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72AF01-89B9-4F87-97DB-4CB6CD3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BA57CE-09B1-4F27-B012-FCF98E8B1B72}" type="slidenum">
              <a:rPr lang="ru-RU" altLang="de-DE" sz="2400">
                <a:latin typeface="Calibri"/>
                <a:cs typeface="Calibri"/>
              </a:rPr>
              <a:pPr/>
              <a:t>15</a:t>
            </a:fld>
            <a:endParaRPr lang="ru-RU" altLang="de-DE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8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>
            <a:extLst>
              <a:ext uri="{FF2B5EF4-FFF2-40B4-BE49-F238E27FC236}">
                <a16:creationId xmlns:a16="http://schemas.microsoft.com/office/drawing/2014/main" id="{6E1AAE12-DDFD-4E8F-81C4-5A65F2121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9200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/>
              <a:t>Требования к разрабатываемому </a:t>
            </a:r>
            <a:r>
              <a:rPr lang="ru-RU" altLang="ru-RU"/>
              <a:t>инструменту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BC3E461C-3298-4D2A-9E03-E46FC9DB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616858"/>
            <a:ext cx="10515600" cy="2957967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endParaRPr lang="ru-RU" altLang="ru-RU" dirty="0"/>
          </a:p>
          <a:p>
            <a:pPr>
              <a:spcAft>
                <a:spcPts val="0"/>
              </a:spcAft>
              <a:buFont typeface="Arial" panose="020F0302020204030204"/>
              <a:buChar char="•"/>
              <a:defRPr/>
            </a:pPr>
            <a:r>
              <a:rPr lang="en-US" altLang="ru-RU"/>
              <a:t>Поставка в </a:t>
            </a:r>
            <a:r>
              <a:rPr lang="en-US" altLang="ru-RU" err="1"/>
              <a:t>виде</a:t>
            </a:r>
            <a:r>
              <a:rPr lang="en-US" altLang="ru-RU" dirty="0"/>
              <a:t> </a:t>
            </a:r>
            <a:r>
              <a:rPr lang="en-US" altLang="ru-RU" err="1"/>
              <a:t>отдельной</a:t>
            </a:r>
            <a:r>
              <a:rPr lang="en-US" altLang="ru-RU" dirty="0"/>
              <a:t> </a:t>
            </a:r>
            <a:r>
              <a:rPr lang="en-US" altLang="ru-RU" err="1"/>
              <a:t>библиотеки</a:t>
            </a:r>
            <a:r>
              <a:rPr lang="en-US" altLang="ru-RU" dirty="0"/>
              <a:t>;</a:t>
            </a:r>
            <a:endParaRPr lang="en-US" altLang="ru-RU">
              <a:cs typeface="Calibri"/>
            </a:endParaRPr>
          </a:p>
          <a:p>
            <a:pPr>
              <a:spcAft>
                <a:spcPts val="0"/>
              </a:spcAft>
              <a:buFont typeface="Arial" panose="020F0302020204030204"/>
              <a:buChar char="•"/>
              <a:defRPr/>
            </a:pPr>
            <a:r>
              <a:rPr lang="en-US" altLang="ru-RU" err="1">
                <a:cs typeface="Calibri" panose="020F0502020204030204"/>
              </a:rPr>
              <a:t>генерация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модульного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теста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для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указанного</a:t>
            </a:r>
            <a:r>
              <a:rPr lang="en-US" altLang="ru-RU" dirty="0">
                <a:cs typeface="Calibri" panose="020F0502020204030204"/>
              </a:rPr>
              <a:t> Java </a:t>
            </a:r>
            <a:r>
              <a:rPr lang="en-US" altLang="ru-RU" err="1">
                <a:cs typeface="Calibri" panose="020F0502020204030204"/>
              </a:rPr>
              <a:t>класса</a:t>
            </a:r>
            <a:r>
              <a:rPr lang="en-US" altLang="ru-RU" dirty="0">
                <a:cs typeface="Calibri" panose="020F0502020204030204"/>
              </a:rPr>
              <a:t>;</a:t>
            </a:r>
          </a:p>
          <a:p>
            <a:pPr>
              <a:spcAft>
                <a:spcPts val="0"/>
              </a:spcAft>
              <a:buFont typeface="Arial" panose="020F0302020204030204"/>
              <a:buChar char="•"/>
              <a:defRPr/>
            </a:pPr>
            <a:r>
              <a:rPr lang="en-US" altLang="ru-RU" err="1">
                <a:cs typeface="Calibri" panose="020F0502020204030204"/>
              </a:rPr>
              <a:t>обеспечение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максимального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покрытия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>
                <a:cs typeface="Calibri" panose="020F0502020204030204"/>
              </a:rPr>
              <a:t>по </a:t>
            </a:r>
            <a:r>
              <a:rPr lang="en-US" altLang="ru-RU" err="1">
                <a:cs typeface="Calibri" panose="020F0502020204030204"/>
              </a:rPr>
              <a:t>критерию</a:t>
            </a:r>
            <a:r>
              <a:rPr lang="en-US" altLang="ru-RU" dirty="0">
                <a:cs typeface="Calibri" panose="020F0502020204030204"/>
              </a:rPr>
              <a:t> </a:t>
            </a:r>
            <a:br>
              <a:rPr lang="en-US" altLang="ru-RU" dirty="0">
                <a:cs typeface="Calibri" panose="020F0502020204030204"/>
              </a:rPr>
            </a:br>
            <a:r>
              <a:rPr lang="en-US" altLang="ru-RU">
                <a:cs typeface="Calibri" panose="020F0502020204030204"/>
              </a:rPr>
              <a:t>покрытия </a:t>
            </a:r>
            <a:r>
              <a:rPr lang="en-US" altLang="ru-RU" err="1">
                <a:cs typeface="Calibri" panose="020F0502020204030204"/>
              </a:rPr>
              <a:t>веток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исполнения</a:t>
            </a:r>
            <a:r>
              <a:rPr lang="en-US" altLang="ru-RU" dirty="0">
                <a:cs typeface="Calibri" panose="020F0502020204030204"/>
              </a:rPr>
              <a:t>;</a:t>
            </a:r>
          </a:p>
          <a:p>
            <a:pPr>
              <a:spcAft>
                <a:spcPts val="0"/>
              </a:spcAft>
              <a:buFont typeface="Arial" panose="020F0302020204030204"/>
              <a:buChar char="•"/>
              <a:defRPr/>
            </a:pPr>
            <a:r>
              <a:rPr lang="en-US" altLang="ru-RU" err="1">
                <a:cs typeface="Calibri" panose="020F0502020204030204"/>
              </a:rPr>
              <a:t>генерация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понятного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для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человека</a:t>
            </a:r>
            <a:r>
              <a:rPr lang="en-US" altLang="ru-RU" dirty="0">
                <a:cs typeface="Calibri" panose="020F0502020204030204"/>
              </a:rPr>
              <a:t> </a:t>
            </a:r>
            <a:r>
              <a:rPr lang="en-US" altLang="ru-RU" err="1">
                <a:cs typeface="Calibri" panose="020F0502020204030204"/>
              </a:rPr>
              <a:t>кода</a:t>
            </a:r>
            <a:r>
              <a:rPr lang="en-US" altLang="ru-RU" dirty="0">
                <a:cs typeface="Calibri" panose="020F0502020204030204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CB85CD-2165-4751-AD5C-CD234AB3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E7A24A-7AD6-4D8F-A0E2-C97989D766EF}" type="slidenum">
              <a:rPr lang="ru-RU" altLang="de-DE" sz="2400">
                <a:latin typeface="Calibri"/>
                <a:cs typeface="Calibri"/>
              </a:rPr>
              <a:pPr/>
              <a:t>16</a:t>
            </a:fld>
            <a:endParaRPr lang="ru-RU" altLang="de-DE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27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>
            <a:extLst>
              <a:ext uri="{FF2B5EF4-FFF2-40B4-BE49-F238E27FC236}">
                <a16:creationId xmlns:a16="http://schemas.microsoft.com/office/drawing/2014/main" id="{88BB15AE-06C7-4DE1-937A-E30F1B8E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/>
              <a:t>Средства реализации</a:t>
            </a:r>
          </a:p>
        </p:txBody>
      </p:sp>
      <p:sp>
        <p:nvSpPr>
          <p:cNvPr id="22530" name="Объект 2">
            <a:extLst>
              <a:ext uri="{FF2B5EF4-FFF2-40B4-BE49-F238E27FC236}">
                <a16:creationId xmlns:a16="http://schemas.microsoft.com/office/drawing/2014/main" id="{168CF300-E3AB-4E2E-8327-671CFD771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66043"/>
            <a:ext cx="10515600" cy="4351338"/>
          </a:xfrm>
        </p:spPr>
        <p:txBody>
          <a:bodyPr/>
          <a:lstStyle/>
          <a:p>
            <a:pPr eaLnBrk="1" hangingPunct="1"/>
            <a:r>
              <a:rPr lang="ru-RU" altLang="ru-RU" dirty="0"/>
              <a:t>Среда разработки </a:t>
            </a:r>
            <a:r>
              <a:rPr lang="en-US" altLang="ru-RU" dirty="0" err="1"/>
              <a:t>Intellij</a:t>
            </a:r>
            <a:r>
              <a:rPr lang="en-US" altLang="ru-RU" dirty="0"/>
              <a:t> IDEA 2021.1</a:t>
            </a:r>
            <a:r>
              <a:rPr lang="ru-RU" altLang="ru-RU" dirty="0"/>
              <a:t>.</a:t>
            </a:r>
          </a:p>
          <a:p>
            <a:pPr eaLnBrk="1" hangingPunct="1"/>
            <a:r>
              <a:rPr lang="ru-RU" altLang="ru-RU" dirty="0"/>
              <a:t>Система контроля версий </a:t>
            </a:r>
            <a:r>
              <a:rPr lang="en-US" altLang="ru-RU" dirty="0"/>
              <a:t>Git</a:t>
            </a:r>
            <a:r>
              <a:rPr lang="ru-RU" altLang="ru-RU" dirty="0"/>
              <a:t>.</a:t>
            </a:r>
          </a:p>
          <a:p>
            <a:pPr eaLnBrk="1" hangingPunct="1"/>
            <a:r>
              <a:rPr lang="ru-RU" altLang="ru-RU" dirty="0"/>
              <a:t>Язык программирования </a:t>
            </a:r>
            <a:r>
              <a:rPr lang="en-US" altLang="ru-RU" dirty="0"/>
              <a:t>Java 11</a:t>
            </a:r>
            <a:r>
              <a:rPr lang="ru-RU" altLang="ru-RU" dirty="0"/>
              <a:t>.</a:t>
            </a:r>
            <a:endParaRPr lang="ru-RU" altLang="ru-RU" dirty="0">
              <a:cs typeface="Calibri"/>
            </a:endParaRPr>
          </a:p>
          <a:p>
            <a:pPr eaLnBrk="1" hangingPunct="1"/>
            <a:r>
              <a:rPr lang="en-US" altLang="ru-RU" dirty="0" err="1">
                <a:cs typeface="Calibri"/>
              </a:rPr>
              <a:t>Библиотека</a:t>
            </a:r>
            <a:r>
              <a:rPr lang="en-US" altLang="ru-RU" dirty="0">
                <a:cs typeface="Calibri"/>
              </a:rPr>
              <a:t> </a:t>
            </a:r>
            <a:r>
              <a:rPr lang="en-US" altLang="ru-RU" dirty="0" err="1">
                <a:cs typeface="Calibri"/>
              </a:rPr>
              <a:t>разбора</a:t>
            </a:r>
            <a:r>
              <a:rPr lang="en-US" altLang="ru-RU" dirty="0">
                <a:cs typeface="Calibri"/>
              </a:rPr>
              <a:t> java </a:t>
            </a:r>
            <a:r>
              <a:rPr lang="en-US" altLang="ru-RU" dirty="0" err="1">
                <a:cs typeface="Calibri"/>
              </a:rPr>
              <a:t>файлов</a:t>
            </a:r>
            <a:r>
              <a:rPr lang="en-US" altLang="ru-RU" dirty="0">
                <a:cs typeface="Calibri"/>
              </a:rPr>
              <a:t> </a:t>
            </a:r>
            <a:r>
              <a:rPr lang="en-US" altLang="ru-RU" dirty="0" err="1">
                <a:cs typeface="Calibri"/>
              </a:rPr>
              <a:t>JavaParser</a:t>
            </a:r>
            <a:r>
              <a:rPr lang="en-US" altLang="ru-RU" dirty="0">
                <a:cs typeface="Calibri"/>
              </a:rPr>
              <a:t>.</a:t>
            </a:r>
          </a:p>
          <a:p>
            <a:r>
              <a:rPr lang="en-US" altLang="ru-RU" dirty="0" err="1">
                <a:cs typeface="Calibri"/>
              </a:rPr>
              <a:t>Библиотека</a:t>
            </a:r>
            <a:r>
              <a:rPr lang="en-US" altLang="ru-RU" dirty="0">
                <a:cs typeface="Calibri"/>
              </a:rPr>
              <a:t> </a:t>
            </a:r>
            <a:r>
              <a:rPr lang="en-US" altLang="ru-RU" dirty="0" err="1">
                <a:cs typeface="Calibri"/>
              </a:rPr>
              <a:t>подсчета</a:t>
            </a:r>
            <a:r>
              <a:rPr lang="en-US" altLang="ru-RU" dirty="0">
                <a:cs typeface="Calibri"/>
              </a:rPr>
              <a:t> </a:t>
            </a:r>
            <a:r>
              <a:rPr lang="en-US" altLang="ru-RU" dirty="0" err="1">
                <a:cs typeface="Calibri"/>
              </a:rPr>
              <a:t>покрытия</a:t>
            </a:r>
            <a:r>
              <a:rPr lang="en-US" altLang="ru-RU" dirty="0">
                <a:cs typeface="Calibri"/>
              </a:rPr>
              <a:t> </a:t>
            </a:r>
            <a:r>
              <a:rPr lang="en-US" altLang="ru-RU" dirty="0" err="1">
                <a:cs typeface="Calibri"/>
              </a:rPr>
              <a:t>кода</a:t>
            </a:r>
            <a:r>
              <a:rPr lang="en-US" altLang="ru-RU" dirty="0">
                <a:cs typeface="Calibri"/>
              </a:rPr>
              <a:t> </a:t>
            </a:r>
            <a:r>
              <a:rPr lang="en-US" altLang="ru-RU" dirty="0" err="1">
                <a:cs typeface="Calibri"/>
              </a:rPr>
              <a:t>JaCoCo</a:t>
            </a:r>
            <a:r>
              <a:rPr lang="en-US" altLang="ru-RU" dirty="0">
                <a:cs typeface="Calibri"/>
              </a:rPr>
              <a:t>.</a:t>
            </a:r>
          </a:p>
          <a:p>
            <a:r>
              <a:rPr lang="en-US" altLang="ru-RU" dirty="0" err="1">
                <a:cs typeface="Calibri"/>
              </a:rPr>
              <a:t>Библиотека</a:t>
            </a:r>
            <a:r>
              <a:rPr lang="en-US" altLang="ru-RU" dirty="0">
                <a:cs typeface="Calibri"/>
              </a:rPr>
              <a:t> </a:t>
            </a:r>
            <a:r>
              <a:rPr lang="en-US" altLang="ru-RU" dirty="0" err="1">
                <a:cs typeface="Calibri"/>
              </a:rPr>
              <a:t>автомацизации</a:t>
            </a:r>
            <a:r>
              <a:rPr lang="en-US" altLang="ru-RU" dirty="0">
                <a:cs typeface="Calibri"/>
              </a:rPr>
              <a:t> </a:t>
            </a:r>
            <a:r>
              <a:rPr lang="en-US" altLang="ru-RU" dirty="0" err="1">
                <a:cs typeface="Calibri"/>
              </a:rPr>
              <a:t>тестирования</a:t>
            </a:r>
            <a:r>
              <a:rPr lang="en-US" altLang="ru-RU" dirty="0">
                <a:cs typeface="Calibri"/>
              </a:rPr>
              <a:t> JUnit 5.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72AF01-89B9-4F87-97DB-4CB6CD3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BA57CE-09B1-4F27-B012-FCF98E8B1B72}" type="slidenum">
              <a:rPr lang="ru-RU" altLang="de-DE" sz="2400">
                <a:latin typeface="Calibri"/>
                <a:cs typeface="Calibri"/>
              </a:rPr>
              <a:pPr/>
              <a:t>17</a:t>
            </a:fld>
            <a:endParaRPr lang="ru-RU" altLang="de-DE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47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>
            <a:extLst>
              <a:ext uri="{FF2B5EF4-FFF2-40B4-BE49-F238E27FC236}">
                <a16:creationId xmlns:a16="http://schemas.microsoft.com/office/drawing/2014/main" id="{0C3224F3-F7E8-42A0-BF86-12238AC8E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13523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/>
              <a:t>Требования к программному</a:t>
            </a:r>
            <a:br>
              <a:rPr lang="ru-RU" altLang="ru-RU"/>
            </a:br>
            <a:r>
              <a:rPr lang="ru-RU" altLang="ru-RU"/>
              <a:t>и аппаратному обеспечению</a:t>
            </a:r>
          </a:p>
        </p:txBody>
      </p:sp>
      <p:sp>
        <p:nvSpPr>
          <p:cNvPr id="23554" name="Объект 2">
            <a:extLst>
              <a:ext uri="{FF2B5EF4-FFF2-40B4-BE49-F238E27FC236}">
                <a16:creationId xmlns:a16="http://schemas.microsoft.com/office/drawing/2014/main" id="{0BB715F5-7B99-415E-9665-17A110CB1A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2137" y="1857541"/>
            <a:ext cx="10515600" cy="4351338"/>
          </a:xfrm>
        </p:spPr>
        <p:txBody>
          <a:bodyPr/>
          <a:lstStyle/>
          <a:p>
            <a:pPr eaLnBrk="1" hangingPunct="1"/>
            <a:r>
              <a:rPr lang="ru-RU" altLang="ru-RU" dirty="0"/>
              <a:t>RAM: 1 Гб минимум, 2 Гб рекомендовано.</a:t>
            </a:r>
          </a:p>
          <a:p>
            <a:r>
              <a:rPr lang="ru-RU" altLang="ru-RU" dirty="0">
                <a:cs typeface="Calibri"/>
              </a:rPr>
              <a:t>Свободное место на диске: 300 Мб.</a:t>
            </a:r>
          </a:p>
          <a:p>
            <a:pPr eaLnBrk="1" hangingPunct="1"/>
            <a:r>
              <a:rPr lang="en-US" altLang="ru-RU" dirty="0"/>
              <a:t>JDK </a:t>
            </a:r>
            <a:r>
              <a:rPr lang="ru-RU" altLang="ru-RU" dirty="0"/>
              <a:t>8</a:t>
            </a:r>
            <a:r>
              <a:rPr lang="en-US" altLang="ru-RU" dirty="0"/>
              <a:t> </a:t>
            </a:r>
            <a:r>
              <a:rPr lang="ru-RU" altLang="ru-RU" dirty="0"/>
              <a:t>и выше.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D629EB-001A-4DB7-A2FB-09675AC8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77A59D1-5041-4DCC-AFD5-DAB07FD9715E}" type="slidenum">
              <a:rPr lang="ru-RU" altLang="de-DE" sz="2400">
                <a:latin typeface="Calibri"/>
                <a:cs typeface="Calibri"/>
              </a:rPr>
              <a:pPr/>
              <a:t>18</a:t>
            </a:fld>
            <a:endParaRPr lang="ru-RU" altLang="de-DE"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Реализация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19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FB59A67-7C6C-4DE8-8F97-A08AAE44C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564" y="1322944"/>
            <a:ext cx="2380872" cy="470640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E049CF-FC42-40B9-8BFF-3000E5209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Arial"/>
              </a:rPr>
              <a:t>Классификация тестирования ПО</a:t>
            </a:r>
            <a:endParaRPr lang="ru-RU" altLang="ru-RU" dirty="0"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8D26CF-F584-41A9-BD88-1C4DBA7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4575503-B696-480B-9A40-FEFDC89CDF93}" type="slidenum">
              <a:rPr lang="ru-RU" altLang="de-DE" sz="2000">
                <a:latin typeface="Calibri"/>
                <a:cs typeface="Calibri"/>
              </a:rPr>
              <a:pPr/>
              <a:t>2</a:t>
            </a:fld>
            <a:endParaRPr lang="ru-RU" altLang="de-DE" sz="2400">
              <a:latin typeface="Calibri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40AFA0-A9C4-41C8-924C-1C0598F9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044"/>
            <a:ext cx="10515600" cy="4351338"/>
          </a:xfrm>
        </p:spPr>
        <p:txBody>
          <a:bodyPr/>
          <a:lstStyle/>
          <a:p>
            <a:r>
              <a:rPr lang="ru-RU">
                <a:cs typeface="Calibri"/>
              </a:rPr>
              <a:t>Ручное тестирование.</a:t>
            </a:r>
          </a:p>
          <a:p>
            <a:r>
              <a:rPr lang="ru-RU">
                <a:ea typeface="+mn-lt"/>
                <a:cs typeface="+mn-lt"/>
              </a:rPr>
              <a:t>Автоматизированное тестирование.</a:t>
            </a:r>
            <a:endParaRPr lang="ru-RU"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Пример исходного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000">
                <a:latin typeface="Calibri"/>
                <a:cs typeface="Calibri"/>
              </a:rPr>
              <a:pPr/>
              <a:t>20</a:t>
            </a:fld>
            <a:endParaRPr lang="ru-RU" altLang="de-DE" sz="2000">
              <a:latin typeface="Calibri"/>
              <a:cs typeface="Calibri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1356B6-C809-4E0A-8C77-FF6B12938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531" y="1236232"/>
            <a:ext cx="4212937" cy="5124250"/>
          </a:xfrm>
        </p:spPr>
      </p:pic>
    </p:spTree>
    <p:extLst>
      <p:ext uri="{BB962C8B-B14F-4D97-AF65-F5344CB8AC3E}">
        <p14:creationId xmlns:p14="http://schemas.microsoft.com/office/powerpoint/2010/main" val="18810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Анализ исходного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21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1E3CB900-9AE7-4524-81FD-8B592032B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531" y="1235175"/>
            <a:ext cx="4210824" cy="5125307"/>
          </a:xfrm>
        </p:spPr>
      </p:pic>
    </p:spTree>
    <p:extLst>
      <p:ext uri="{BB962C8B-B14F-4D97-AF65-F5344CB8AC3E}">
        <p14:creationId xmlns:p14="http://schemas.microsoft.com/office/powerpoint/2010/main" val="195014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Анализ исходного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22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9B06E4-E277-4688-B159-7551DC04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592" y="1235201"/>
            <a:ext cx="4208816" cy="5123429"/>
          </a:xfrm>
        </p:spPr>
      </p:pic>
    </p:spTree>
    <p:extLst>
      <p:ext uri="{BB962C8B-B14F-4D97-AF65-F5344CB8AC3E}">
        <p14:creationId xmlns:p14="http://schemas.microsoft.com/office/powerpoint/2010/main" val="315450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Анализ исходного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23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4341D4-C779-48B7-8EE2-2C1E77031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592" y="1235201"/>
            <a:ext cx="4208816" cy="5123429"/>
          </a:xfrm>
        </p:spPr>
      </p:pic>
    </p:spTree>
    <p:extLst>
      <p:ext uri="{BB962C8B-B14F-4D97-AF65-F5344CB8AC3E}">
        <p14:creationId xmlns:p14="http://schemas.microsoft.com/office/powerpoint/2010/main" val="4250569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Анализ исходного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24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F6667D-1C41-4922-98F9-4FE01D677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592" y="1235201"/>
            <a:ext cx="4208816" cy="5123428"/>
          </a:xfrm>
        </p:spPr>
      </p:pic>
    </p:spTree>
    <p:extLst>
      <p:ext uri="{BB962C8B-B14F-4D97-AF65-F5344CB8AC3E}">
        <p14:creationId xmlns:p14="http://schemas.microsoft.com/office/powerpoint/2010/main" val="102672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Анализ исходного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25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CAE5846-23E8-47C8-A79D-CBB4F18CD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592" y="1235201"/>
            <a:ext cx="4208816" cy="5123428"/>
          </a:xfrm>
        </p:spPr>
      </p:pic>
    </p:spTree>
    <p:extLst>
      <p:ext uri="{BB962C8B-B14F-4D97-AF65-F5344CB8AC3E}">
        <p14:creationId xmlns:p14="http://schemas.microsoft.com/office/powerpoint/2010/main" val="339943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Анализ исходного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26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8FD7CA-1543-43E2-BD06-8C23C59CF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592" y="1235201"/>
            <a:ext cx="4208816" cy="5123429"/>
          </a:xfrm>
        </p:spPr>
      </p:pic>
    </p:spTree>
    <p:extLst>
      <p:ext uri="{BB962C8B-B14F-4D97-AF65-F5344CB8AC3E}">
        <p14:creationId xmlns:p14="http://schemas.microsoft.com/office/powerpoint/2010/main" val="364979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Результат анализа исходного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27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B2099C8-2008-4CFD-ABA3-C10E7F6B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88" y="1506463"/>
            <a:ext cx="10699815" cy="4670500"/>
          </a:xfrm>
        </p:spPr>
      </p:pic>
    </p:spTree>
    <p:extLst>
      <p:ext uri="{BB962C8B-B14F-4D97-AF65-F5344CB8AC3E}">
        <p14:creationId xmlns:p14="http://schemas.microsoft.com/office/powerpoint/2010/main" val="1019318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Скелет тестового сценария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28</a:t>
            </a:fld>
            <a:endParaRPr lang="ru-RU" altLang="de-DE" sz="2400">
              <a:latin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88835-F07E-4DD3-8234-EACCE054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cs typeface="Calibri"/>
              </a:rPr>
              <a:t>Скелет тестового сценария</a:t>
            </a:r>
            <a:r>
              <a:rPr lang="ru-RU" dirty="0">
                <a:cs typeface="Calibri"/>
              </a:rPr>
              <a:t> — прототип модульного теста, </a:t>
            </a:r>
            <a:r>
              <a:rPr lang="ru-RU">
                <a:cs typeface="Calibri"/>
              </a:rPr>
              <a:t>содержащий</a:t>
            </a:r>
            <a:r>
              <a:rPr lang="ru-RU" dirty="0">
                <a:cs typeface="Calibri"/>
              </a:rPr>
              <a:t> в себе информацию о структуре тестирующего кода.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Скелет не содержит конкретных параметров вызова методов.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301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Пример тестового сценария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29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7" name="Рисунок 7" descr="Изображение выглядит как текст, водоплавающая птица&#10;&#10;Автоматически созданное описание">
            <a:extLst>
              <a:ext uri="{FF2B5EF4-FFF2-40B4-BE49-F238E27FC236}">
                <a16:creationId xmlns:a16="http://schemas.microsoft.com/office/drawing/2014/main" id="{B828B6BA-FC1B-4C7D-8F27-74ED7BF7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570" y="1600494"/>
            <a:ext cx="10519895" cy="4751241"/>
          </a:xfrm>
        </p:spPr>
      </p:pic>
    </p:spTree>
    <p:extLst>
      <p:ext uri="{BB962C8B-B14F-4D97-AF65-F5344CB8AC3E}">
        <p14:creationId xmlns:p14="http://schemas.microsoft.com/office/powerpoint/2010/main" val="351170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E049CF-FC42-40B9-8BFF-3000E5209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Arial"/>
              </a:rPr>
              <a:t>Инструменты автоматизации тестирования</a:t>
            </a:r>
            <a:endParaRPr lang="ru-RU" altLang="ru-RU" dirty="0"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8D26CF-F584-41A9-BD88-1C4DBA7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4575503-B696-480B-9A40-FEFDC89CDF93}" type="slidenum">
              <a:rPr lang="ru-RU" altLang="de-DE" sz="2400">
                <a:latin typeface="Calibri"/>
                <a:cs typeface="Calibri"/>
              </a:rPr>
              <a:pPr/>
              <a:t>3</a:t>
            </a:fld>
            <a:endParaRPr lang="ru-RU" altLang="de-DE" sz="2000">
              <a:latin typeface="Calibri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40AFA0-A9C4-41C8-924C-1C0598F9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044"/>
            <a:ext cx="10515600" cy="4351338"/>
          </a:xfrm>
        </p:spPr>
        <p:txBody>
          <a:bodyPr/>
          <a:lstStyle/>
          <a:p>
            <a:r>
              <a:rPr lang="ru-RU" dirty="0" err="1">
                <a:ea typeface="+mn-lt"/>
                <a:cs typeface="+mn-lt"/>
              </a:rPr>
              <a:t>JUnit</a:t>
            </a:r>
            <a:r>
              <a:rPr lang="ru-RU" dirty="0">
                <a:cs typeface="Calibri"/>
              </a:rPr>
              <a:t>;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Spock</a:t>
            </a:r>
            <a:r>
              <a:rPr lang="ru-RU" dirty="0">
                <a:ea typeface="+mn-lt"/>
                <a:cs typeface="+mn-lt"/>
              </a:rPr>
              <a:t> Framework;</a:t>
            </a:r>
          </a:p>
          <a:p>
            <a:r>
              <a:rPr lang="ru-RU" dirty="0" err="1">
                <a:ea typeface="+mn-lt"/>
                <a:cs typeface="+mn-lt"/>
              </a:rPr>
              <a:t>TestNG</a:t>
            </a:r>
            <a:r>
              <a:rPr lang="ru-RU" dirty="0">
                <a:ea typeface="+mn-lt"/>
                <a:cs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570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>
            <a:extLst>
              <a:ext uri="{FF2B5EF4-FFF2-40B4-BE49-F238E27FC236}">
                <a16:creationId xmlns:a16="http://schemas.microsoft.com/office/drawing/2014/main" id="{7680F534-1F79-4042-9C6D-781B780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Скелет тестового сценария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AEDDB-B702-49E5-BC15-912198F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A252ED-EFED-4391-93FD-F8E82EED9CAE}" type="slidenum">
              <a:rPr lang="ru-RU" altLang="de-DE" sz="2400">
                <a:latin typeface="Calibri"/>
                <a:cs typeface="Calibri"/>
              </a:rPr>
              <a:pPr/>
              <a:t>30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7" name="Рисунок 7" descr="Изображение выглядит как текст, водоплавающая птиц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B154F66-8368-47CC-9C9A-E001F1BEA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46" y="1603585"/>
            <a:ext cx="10517306" cy="4755046"/>
          </a:xfrm>
        </p:spPr>
      </p:pic>
    </p:spTree>
    <p:extLst>
      <p:ext uri="{BB962C8B-B14F-4D97-AF65-F5344CB8AC3E}">
        <p14:creationId xmlns:p14="http://schemas.microsoft.com/office/powerpoint/2010/main" val="1468905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>
            <a:extLst>
              <a:ext uri="{FF2B5EF4-FFF2-40B4-BE49-F238E27FC236}">
                <a16:creationId xmlns:a16="http://schemas.microsoft.com/office/drawing/2014/main" id="{6BCF9F43-4667-41D0-9236-5AF7162F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/>
              <a:t>Генетический алгоритм</a:t>
            </a:r>
            <a:endParaRPr lang="ru-RU" altLang="ru-RU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8564B-2656-4337-B8E8-114CEDA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86D70A-B78D-46FC-8339-0D2F1A81D919}" type="slidenum">
              <a:rPr lang="ru-RU" altLang="de-DE" sz="2400">
                <a:latin typeface="Calibri"/>
                <a:cs typeface="Calibri"/>
              </a:rPr>
              <a:pPr/>
              <a:t>31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265077F-163E-4B56-B527-2D1F6BA40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29" y="1252311"/>
            <a:ext cx="9927257" cy="510608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>
            <a:extLst>
              <a:ext uri="{FF2B5EF4-FFF2-40B4-BE49-F238E27FC236}">
                <a16:creationId xmlns:a16="http://schemas.microsoft.com/office/drawing/2014/main" id="{6BCF9F43-4667-41D0-9236-5AF7162F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Функция приспособленности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8564B-2656-4337-B8E8-114CEDA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86D70A-B78D-46FC-8339-0D2F1A81D919}" type="slidenum">
              <a:rPr lang="ru-RU" altLang="de-DE" sz="2400">
                <a:latin typeface="Calibri"/>
                <a:cs typeface="Calibri"/>
              </a:rPr>
              <a:pPr/>
              <a:t>32</a:t>
            </a:fld>
            <a:endParaRPr lang="ru-RU" altLang="de-DE" sz="2400">
              <a:latin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AD789-4A97-4B5F-9CFC-55E3D640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Функция приспособленности (англ. </a:t>
            </a:r>
            <a:r>
              <a:rPr lang="en" b="1" i="1" dirty="0">
                <a:ea typeface="+mn-lt"/>
                <a:cs typeface="+mn-lt"/>
              </a:rPr>
              <a:t>fitness function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 — вещественная или целочисленная функция одной или нескольких переменных, подлежащая оптимизации в результате работы генетического алгоритма, направляет эволюцию в сторону оптимального решения.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845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>
            <a:extLst>
              <a:ext uri="{FF2B5EF4-FFF2-40B4-BE49-F238E27FC236}">
                <a16:creationId xmlns:a16="http://schemas.microsoft.com/office/drawing/2014/main" id="{6BCF9F43-4667-41D0-9236-5AF7162F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Вычисление функции приспособленности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8564B-2656-4337-B8E8-114CEDA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86D70A-B78D-46FC-8339-0D2F1A81D919}" type="slidenum">
              <a:rPr lang="ru-RU" altLang="de-DE" sz="2400">
                <a:latin typeface="Calibri"/>
                <a:cs typeface="Calibri"/>
              </a:rPr>
              <a:pPr/>
              <a:t>33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2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008BCD-1E09-4CB6-9453-92BAF12F7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510" y="1296761"/>
            <a:ext cx="2494080" cy="4973704"/>
          </a:xfrm>
        </p:spPr>
      </p:pic>
    </p:spTree>
    <p:extLst>
      <p:ext uri="{BB962C8B-B14F-4D97-AF65-F5344CB8AC3E}">
        <p14:creationId xmlns:p14="http://schemas.microsoft.com/office/powerpoint/2010/main" val="2028660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>
            <a:extLst>
              <a:ext uri="{FF2B5EF4-FFF2-40B4-BE49-F238E27FC236}">
                <a16:creationId xmlns:a16="http://schemas.microsoft.com/office/drawing/2014/main" id="{6BCF9F43-4667-41D0-9236-5AF7162F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Селекция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8564B-2656-4337-B8E8-114CEDA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86D70A-B78D-46FC-8339-0D2F1A81D919}" type="slidenum">
              <a:rPr lang="ru-RU" altLang="de-DE" sz="2400">
                <a:latin typeface="Calibri"/>
                <a:cs typeface="Calibri"/>
              </a:rPr>
              <a:pPr/>
              <a:t>34</a:t>
            </a:fld>
            <a:endParaRPr lang="ru-RU" altLang="de-DE" sz="2400">
              <a:latin typeface="Calibri"/>
              <a:cs typeface="Calibri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ACB89F8-C8CE-43F5-B34F-210D6228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cs typeface="Calibri" panose="020F0502020204030204"/>
              </a:rPr>
              <a:t>Селекция </a:t>
            </a:r>
            <a:r>
              <a:rPr lang="ru-RU" dirty="0">
                <a:cs typeface="Calibri" panose="020F0502020204030204"/>
              </a:rPr>
              <a:t>– процесс отбора особей для скрещивания. В процессе селекции выживают особи с набольшими значениями функции приспособленности.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4108326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>
            <a:extLst>
              <a:ext uri="{FF2B5EF4-FFF2-40B4-BE49-F238E27FC236}">
                <a16:creationId xmlns:a16="http://schemas.microsoft.com/office/drawing/2014/main" id="{6BCF9F43-4667-41D0-9236-5AF7162F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Мутация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8564B-2656-4337-B8E8-114CEDA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86D70A-B78D-46FC-8339-0D2F1A81D919}" type="slidenum">
              <a:rPr lang="ru-RU" altLang="de-DE" sz="2400">
                <a:latin typeface="Calibri"/>
                <a:cs typeface="Calibri"/>
              </a:rPr>
              <a:pPr/>
              <a:t>35</a:t>
            </a:fld>
            <a:endParaRPr lang="ru-RU" altLang="de-DE" sz="2400">
              <a:latin typeface="Calibri"/>
              <a:cs typeface="Calibri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ACB89F8-C8CE-43F5-B34F-210D6228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cs typeface="Calibri" panose="020F0502020204030204"/>
              </a:rPr>
              <a:t>Мутация </a:t>
            </a:r>
            <a:r>
              <a:rPr lang="ru-RU">
                <a:cs typeface="Calibri" panose="020F0502020204030204"/>
              </a:rPr>
              <a:t>– случайное изменение одного или нескольких ген </a:t>
            </a:r>
            <a:br>
              <a:rPr lang="ru-RU" dirty="0">
                <a:cs typeface="Calibri" panose="020F0502020204030204"/>
              </a:rPr>
            </a:br>
            <a:r>
              <a:rPr lang="ru-RU">
                <a:cs typeface="Calibri" panose="020F0502020204030204"/>
              </a:rPr>
              <a:t>у </a:t>
            </a:r>
            <a:r>
              <a:rPr lang="ru-RU" dirty="0">
                <a:cs typeface="Calibri" panose="020F0502020204030204"/>
              </a:rPr>
              <a:t>набора особей. </a:t>
            </a:r>
          </a:p>
          <a:p>
            <a:pPr marL="0" indent="0">
              <a:buNone/>
            </a:pPr>
            <a:r>
              <a:rPr lang="ru-RU" b="1" dirty="0">
                <a:cs typeface="Calibri" panose="020F0502020204030204"/>
              </a:rPr>
              <a:t>Цель мутации</a:t>
            </a:r>
            <a:r>
              <a:rPr lang="ru-RU">
                <a:cs typeface="Calibri" panose="020F0502020204030204"/>
              </a:rPr>
              <a:t> – не допустить достижения локального максимума</a:t>
            </a:r>
            <a:br>
              <a:rPr lang="ru-RU" dirty="0">
                <a:cs typeface="Calibri" panose="020F0502020204030204"/>
              </a:rPr>
            </a:br>
            <a:r>
              <a:rPr lang="ru-RU">
                <a:cs typeface="Calibri" panose="020F0502020204030204"/>
              </a:rPr>
              <a:t>у </a:t>
            </a:r>
            <a:r>
              <a:rPr lang="ru-RU" dirty="0">
                <a:cs typeface="Calibri" panose="020F0502020204030204"/>
              </a:rPr>
              <a:t>большинства особей.</a:t>
            </a:r>
          </a:p>
        </p:txBody>
      </p:sp>
    </p:spTree>
    <p:extLst>
      <p:ext uri="{BB962C8B-B14F-4D97-AF65-F5344CB8AC3E}">
        <p14:creationId xmlns:p14="http://schemas.microsoft.com/office/powerpoint/2010/main" val="1974803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>
            <a:extLst>
              <a:ext uri="{FF2B5EF4-FFF2-40B4-BE49-F238E27FC236}">
                <a16:creationId xmlns:a16="http://schemas.microsoft.com/office/drawing/2014/main" id="{6BCF9F43-4667-41D0-9236-5AF7162F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Пример сгенерированного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8564B-2656-4337-B8E8-114CEDA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86D70A-B78D-46FC-8339-0D2F1A81D919}" type="slidenum">
              <a:rPr lang="ru-RU" altLang="de-DE" sz="2400">
                <a:latin typeface="Calibri"/>
                <a:cs typeface="Calibri"/>
              </a:rPr>
              <a:pPr/>
              <a:t>36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61A18CA-8C45-46A6-9958-7FB4EB62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061" y="1320989"/>
            <a:ext cx="10065877" cy="4351338"/>
          </a:xfrm>
        </p:spPr>
      </p:pic>
    </p:spTree>
    <p:extLst>
      <p:ext uri="{BB962C8B-B14F-4D97-AF65-F5344CB8AC3E}">
        <p14:creationId xmlns:p14="http://schemas.microsoft.com/office/powerpoint/2010/main" val="3692678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>
            <a:extLst>
              <a:ext uri="{FF2B5EF4-FFF2-40B4-BE49-F238E27FC236}">
                <a16:creationId xmlns:a16="http://schemas.microsoft.com/office/drawing/2014/main" id="{6BCF9F43-4667-41D0-9236-5AF7162F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Пример сгенерированного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8564B-2656-4337-B8E8-114CEDA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86D70A-B78D-46FC-8339-0D2F1A81D919}" type="slidenum">
              <a:rPr lang="ru-RU" altLang="de-DE" sz="2400">
                <a:latin typeface="Calibri"/>
                <a:cs typeface="Calibri"/>
              </a:rPr>
              <a:pPr/>
              <a:t>37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E0CE05-BF7C-40A3-ADE4-F19C8CCF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061" y="1255387"/>
            <a:ext cx="10065877" cy="4351338"/>
          </a:xfrm>
        </p:spPr>
      </p:pic>
    </p:spTree>
    <p:extLst>
      <p:ext uri="{BB962C8B-B14F-4D97-AF65-F5344CB8AC3E}">
        <p14:creationId xmlns:p14="http://schemas.microsoft.com/office/powerpoint/2010/main" val="2771563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>
            <a:extLst>
              <a:ext uri="{FF2B5EF4-FFF2-40B4-BE49-F238E27FC236}">
                <a16:creationId xmlns:a16="http://schemas.microsoft.com/office/drawing/2014/main" id="{6BCF9F43-4667-41D0-9236-5AF7162F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Пример сгенерированного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8564B-2656-4337-B8E8-114CEDA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86D70A-B78D-46FC-8339-0D2F1A81D919}" type="slidenum">
              <a:rPr lang="ru-RU" altLang="de-DE" sz="2400">
                <a:latin typeface="Calibri"/>
                <a:cs typeface="Calibri"/>
              </a:rPr>
              <a:pPr/>
              <a:t>38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31A435-3FD4-4CB4-A39F-9B7C945EC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061" y="1189784"/>
            <a:ext cx="10065877" cy="4351338"/>
          </a:xfrm>
        </p:spPr>
      </p:pic>
    </p:spTree>
    <p:extLst>
      <p:ext uri="{BB962C8B-B14F-4D97-AF65-F5344CB8AC3E}">
        <p14:creationId xmlns:p14="http://schemas.microsoft.com/office/powerpoint/2010/main" val="332461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>
            <a:extLst>
              <a:ext uri="{FF2B5EF4-FFF2-40B4-BE49-F238E27FC236}">
                <a16:creationId xmlns:a16="http://schemas.microsoft.com/office/drawing/2014/main" id="{6BCF9F43-4667-41D0-9236-5AF7162F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>
                <a:cs typeface="Calibri Light"/>
              </a:rPr>
              <a:t>Пример сгенерированного кода</a:t>
            </a:r>
            <a:endParaRPr lang="ru-RU" altLang="ru-RU" dirty="0"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8564B-2656-4337-B8E8-114CEDA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86D70A-B78D-46FC-8339-0D2F1A81D919}" type="slidenum">
              <a:rPr lang="ru-RU" altLang="de-DE" sz="2400">
                <a:latin typeface="Calibri"/>
                <a:cs typeface="Calibri"/>
              </a:rPr>
              <a:pPr/>
              <a:t>39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12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BC7375-F366-4124-A1B7-B9D40F4ED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061" y="1320989"/>
            <a:ext cx="10065877" cy="4351338"/>
          </a:xfrm>
        </p:spPr>
      </p:pic>
    </p:spTree>
    <p:extLst>
      <p:ext uri="{BB962C8B-B14F-4D97-AF65-F5344CB8AC3E}">
        <p14:creationId xmlns:p14="http://schemas.microsoft.com/office/powerpoint/2010/main" val="39455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E049CF-FC42-40B9-8BFF-3000E5209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Arial"/>
              </a:rPr>
              <a:t>Пример модульного теста</a:t>
            </a:r>
            <a:endParaRPr lang="ru-RU" altLang="ru-RU" dirty="0"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8D26CF-F584-41A9-BD88-1C4DBA7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4575503-B696-480B-9A40-FEFDC89CDF93}" type="slidenum">
              <a:rPr lang="ru-RU" altLang="de-DE" sz="2400">
                <a:latin typeface="Calibri"/>
                <a:cs typeface="Calibri"/>
              </a:rPr>
              <a:pPr/>
              <a:t>4</a:t>
            </a:fld>
            <a:endParaRPr lang="ru-RU" altLang="de-DE" sz="2400">
              <a:latin typeface="Calibri"/>
              <a:cs typeface="Calibri"/>
            </a:endParaRPr>
          </a:p>
        </p:txBody>
      </p:sp>
      <p:pic>
        <p:nvPicPr>
          <p:cNvPr id="12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ACD00BD-E6FA-4FBC-A02F-82669CD5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524" y="1478537"/>
            <a:ext cx="6982951" cy="4826091"/>
          </a:xfrm>
        </p:spPr>
      </p:pic>
    </p:spTree>
    <p:extLst>
      <p:ext uri="{BB962C8B-B14F-4D97-AF65-F5344CB8AC3E}">
        <p14:creationId xmlns:p14="http://schemas.microsoft.com/office/powerpoint/2010/main" val="2812905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>
            <a:extLst>
              <a:ext uri="{FF2B5EF4-FFF2-40B4-BE49-F238E27FC236}">
                <a16:creationId xmlns:a16="http://schemas.microsoft.com/office/drawing/2014/main" id="{D3813C10-CBFF-4099-A2E1-D9B33F677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/>
              <a:t>Результаты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A442EF-B4EA-4220-8780-607AE6A3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A65B016-8FA9-454E-BFE2-2E384498F043}" type="slidenum">
              <a:rPr lang="ru-RU" altLang="de-DE" sz="2400">
                <a:latin typeface="Calibri"/>
                <a:cs typeface="Calibri"/>
              </a:rPr>
              <a:pPr/>
              <a:t>40</a:t>
            </a:fld>
            <a:endParaRPr lang="ru-RU" altLang="de-DE" sz="2400">
              <a:latin typeface="Calibri"/>
              <a:cs typeface="Calibri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851909-49CC-4CB4-8429-20BA80A4CF37}"/>
              </a:ext>
            </a:extLst>
          </p:cNvPr>
          <p:cNvSpPr txBox="1">
            <a:spLocks/>
          </p:cNvSpPr>
          <p:nvPr/>
        </p:nvSpPr>
        <p:spPr bwMode="auto">
          <a:xfrm>
            <a:off x="881743" y="1322944"/>
            <a:ext cx="10515600" cy="467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ru-RU" altLang="ru-RU">
                <a:ea typeface="+mn-lt"/>
                <a:cs typeface="+mn-lt"/>
              </a:rPr>
              <a:t>Проведен анализ существующих инструментов автоматизации тестирования на основе анализа кода.</a:t>
            </a:r>
          </a:p>
          <a:p>
            <a:pPr marL="514350" indent="-514350" defTabSz="914400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ru-RU" altLang="ru-RU">
                <a:ea typeface="+mn-lt"/>
                <a:cs typeface="+mn-lt"/>
              </a:rPr>
              <a:t>На основе проведенного анализа составлены требования </a:t>
            </a:r>
            <a:br>
              <a:rPr lang="ru-RU" altLang="ru-RU" dirty="0">
                <a:ea typeface="+mn-lt"/>
                <a:cs typeface="+mn-lt"/>
              </a:rPr>
            </a:br>
            <a:r>
              <a:rPr lang="ru-RU" altLang="ru-RU">
                <a:ea typeface="+mn-lt"/>
                <a:cs typeface="+mn-lt"/>
              </a:rPr>
              <a:t>к разрабатываемому инструменту.</a:t>
            </a:r>
            <a:endParaRPr lang="ru-RU" altLang="ru-RU" dirty="0">
              <a:ea typeface="+mn-lt"/>
              <a:cs typeface="+mn-lt"/>
            </a:endParaRPr>
          </a:p>
          <a:p>
            <a:pPr marL="514350" indent="-514350" defTabSz="914400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ru-RU" altLang="ru-RU">
                <a:ea typeface="+mn-lt"/>
                <a:cs typeface="+mn-lt"/>
              </a:rPr>
              <a:t>Разработан инструмент автомацизации анализа и написания тестовых сценариев для Java программ. </a:t>
            </a:r>
            <a:endParaRPr lang="ru-RU" altLang="ru-RU">
              <a:cs typeface="Calibri"/>
            </a:endParaRPr>
          </a:p>
          <a:p>
            <a:pPr marL="0" indent="0" defTabSz="9144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ru-RU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Подзаголовок 2">
            <a:extLst>
              <a:ext uri="{FF2B5EF4-FFF2-40B4-BE49-F238E27FC236}">
                <a16:creationId xmlns:a16="http://schemas.microsoft.com/office/drawing/2014/main" id="{8553562D-9E16-4F82-B21C-2B61639F97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81000"/>
            <a:ext cx="8175625" cy="3048000"/>
          </a:xfrm>
        </p:spPr>
        <p:txBody>
          <a:bodyPr/>
          <a:lstStyle/>
          <a:p>
            <a:endParaRPr lang="en-US" sz="3600" dirty="0">
              <a:ea typeface="+mn-lt"/>
              <a:cs typeface="+mn-lt"/>
            </a:endParaRPr>
          </a:p>
          <a:p>
            <a:r>
              <a:rPr lang="en-US" sz="3600">
                <a:ea typeface="+mn-lt"/>
                <a:cs typeface="+mn-lt"/>
              </a:rPr>
              <a:t>Автоматизация анализа и написания </a:t>
            </a:r>
            <a:r>
              <a:rPr lang="en-US" sz="3600" dirty="0">
                <a:ea typeface="+mn-lt"/>
                <a:cs typeface="+mn-lt"/>
              </a:rPr>
              <a:t>тестовых сценариев для Java программ</a:t>
            </a:r>
            <a:endParaRPr lang="ru-RU">
              <a:cs typeface="Calibri"/>
            </a:endParaRPr>
          </a:p>
        </p:txBody>
      </p:sp>
      <p:pic>
        <p:nvPicPr>
          <p:cNvPr id="14338" name="Рисунок 3">
            <a:extLst>
              <a:ext uri="{FF2B5EF4-FFF2-40B4-BE49-F238E27FC236}">
                <a16:creationId xmlns:a16="http://schemas.microsoft.com/office/drawing/2014/main" id="{8DCCD4E5-2046-416E-9955-C674478E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4183063"/>
            <a:ext cx="2543175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Прямоугольник 4">
            <a:extLst>
              <a:ext uri="{FF2B5EF4-FFF2-40B4-BE49-F238E27FC236}">
                <a16:creationId xmlns:a16="http://schemas.microsoft.com/office/drawing/2014/main" id="{DE66ECB3-F0DF-4F3B-BCA3-131CD30A7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4746625"/>
            <a:ext cx="22479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000" dirty="0">
                <a:latin typeface="+mn-lt"/>
                <a:cs typeface="Arial" panose="020B0604020202020204" pitchFamily="34" charset="0"/>
              </a:rPr>
              <a:t>Зав. кафедрой</a:t>
            </a: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000" dirty="0">
                <a:latin typeface="+mn-lt"/>
                <a:cs typeface="Arial" panose="020B0604020202020204" pitchFamily="34" charset="0"/>
              </a:rPr>
              <a:t>Руководитель</a:t>
            </a: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000" dirty="0">
                <a:latin typeface="+mn-lt"/>
                <a:cs typeface="Arial" panose="020B0604020202020204" pitchFamily="34" charset="0"/>
              </a:rPr>
              <a:t>Обучающийся</a:t>
            </a:r>
          </a:p>
        </p:txBody>
      </p:sp>
      <p:sp>
        <p:nvSpPr>
          <p:cNvPr id="14340" name="Прямоугольник 1">
            <a:extLst>
              <a:ext uri="{FF2B5EF4-FFF2-40B4-BE49-F238E27FC236}">
                <a16:creationId xmlns:a16="http://schemas.microsoft.com/office/drawing/2014/main" id="{5704149E-6183-4D21-AB07-8A8FFCD6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4746625"/>
            <a:ext cx="2514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Calibri"/>
                <a:cs typeface="Arial"/>
              </a:rPr>
              <a:t>Артемов М. А.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altLang="ru-RU" sz="2000" dirty="0">
                <a:latin typeface="Calibri"/>
                <a:cs typeface="Arial"/>
              </a:rPr>
              <a:t>Артемов М. А.</a:t>
            </a:r>
            <a:endParaRPr lang="ru-RU" altLang="ru-RU" dirty="0">
              <a:cs typeface="Arial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Calibri"/>
                <a:cs typeface="Arial"/>
              </a:rPr>
              <a:t>Пахомов А. С.</a:t>
            </a:r>
          </a:p>
        </p:txBody>
      </p:sp>
      <p:sp>
        <p:nvSpPr>
          <p:cNvPr id="2054" name="Прямоугольник 2">
            <a:extLst>
              <a:ext uri="{FF2B5EF4-FFF2-40B4-BE49-F238E27FC236}">
                <a16:creationId xmlns:a16="http://schemas.microsoft.com/office/drawing/2014/main" id="{17056D4B-B36D-432E-8C2B-F00AF423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4746625"/>
            <a:ext cx="1997075" cy="101600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latin typeface="+mn-lt"/>
              </a:rPr>
              <a:t>д. ф.-м. н., проф.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latin typeface="+mn-lt"/>
                <a:cs typeface="Calibri"/>
              </a:rPr>
              <a:t>д. ф.-м. н., проф.</a:t>
            </a:r>
            <a:endParaRPr lang="ru-RU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574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E049CF-FC42-40B9-8BFF-3000E5209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Arial"/>
              </a:rPr>
              <a:t>Пример модульного теста</a:t>
            </a:r>
            <a:endParaRPr lang="ru-RU" altLang="ru-RU" dirty="0"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8D26CF-F584-41A9-BD88-1C4DBA7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4575503-B696-480B-9A40-FEFDC89CDF93}" type="slidenum">
              <a:rPr lang="ru-RU" altLang="de-DE" sz="2400" dirty="0">
                <a:latin typeface="Calibri"/>
                <a:cs typeface="Calibri"/>
              </a:rPr>
              <a:pPr/>
              <a:t>5</a:t>
            </a:fld>
            <a:endParaRPr lang="ru-RU" altLang="de-DE" sz="2400" dirty="0">
              <a:latin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A031B4-57DB-4F74-84F2-2D5EA2622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758" y="1494495"/>
            <a:ext cx="7064362" cy="5113337"/>
          </a:xfrm>
        </p:spPr>
      </p:pic>
    </p:spTree>
    <p:extLst>
      <p:ext uri="{BB962C8B-B14F-4D97-AF65-F5344CB8AC3E}">
        <p14:creationId xmlns:p14="http://schemas.microsoft.com/office/powerpoint/2010/main" val="184987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E049CF-FC42-40B9-8BFF-3000E5209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Arial"/>
              </a:rPr>
              <a:t>Подходы к написанию модульных тестов</a:t>
            </a:r>
            <a:endParaRPr lang="ru-RU" altLang="ru-RU" dirty="0"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8D26CF-F584-41A9-BD88-1C4DBA7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4575503-B696-480B-9A40-FEFDC89CDF93}" type="slidenum">
              <a:rPr lang="ru-RU" altLang="de-DE" sz="2400">
                <a:latin typeface="Calibri"/>
                <a:cs typeface="Calibri"/>
              </a:rPr>
              <a:pPr/>
              <a:t>6</a:t>
            </a:fld>
            <a:endParaRPr lang="ru-RU" altLang="de-DE" sz="2400">
              <a:latin typeface="Calibri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40AFA0-A9C4-41C8-924C-1C0598F9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044"/>
            <a:ext cx="10515600" cy="4351338"/>
          </a:xfrm>
        </p:spPr>
        <p:txBody>
          <a:bodyPr/>
          <a:lstStyle/>
          <a:p>
            <a:r>
              <a:rPr lang="ru-RU">
                <a:ea typeface="+mn-lt"/>
                <a:cs typeface="+mn-lt"/>
              </a:rPr>
              <a:t>Тестирование на основе спецификации.</a:t>
            </a:r>
          </a:p>
          <a:p>
            <a:r>
              <a:rPr lang="ru-RU">
                <a:ea typeface="+mn-lt"/>
                <a:cs typeface="+mn-lt"/>
              </a:rPr>
              <a:t>Тестирование границ.</a:t>
            </a:r>
            <a:endParaRPr lang="ru-RU">
              <a:cs typeface="Calibri"/>
            </a:endParaRPr>
          </a:p>
          <a:p>
            <a:r>
              <a:rPr lang="ru-RU">
                <a:ea typeface="+mn-lt"/>
                <a:cs typeface="+mn-lt"/>
              </a:rPr>
              <a:t>Тестирование на основе модели.</a:t>
            </a:r>
          </a:p>
          <a:p>
            <a:r>
              <a:rPr lang="ru-RU">
                <a:ea typeface="+mn-lt"/>
                <a:cs typeface="+mn-lt"/>
              </a:rPr>
              <a:t>Тестирование на основе контракта.</a:t>
            </a:r>
          </a:p>
          <a:p>
            <a:r>
              <a:rPr lang="ru-RU">
                <a:ea typeface="+mn-lt"/>
                <a:cs typeface="+mn-lt"/>
              </a:rPr>
              <a:t>Тестирование свойств.</a:t>
            </a:r>
          </a:p>
          <a:p>
            <a:r>
              <a:rPr lang="ru-RU">
                <a:ea typeface="+mn-lt"/>
                <a:cs typeface="+mn-lt"/>
              </a:rPr>
              <a:t>Структурное тестирование.</a:t>
            </a:r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760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E049CF-FC42-40B9-8BFF-3000E5209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Arial"/>
              </a:rPr>
              <a:t>Структурное тестирование</a:t>
            </a:r>
            <a:endParaRPr lang="ru-RU" altLang="ru-RU" dirty="0"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8D26CF-F584-41A9-BD88-1C4DBA7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4575503-B696-480B-9A40-FEFDC89CDF93}" type="slidenum">
              <a:rPr lang="ru-RU" altLang="de-DE" sz="2400">
                <a:latin typeface="Calibri"/>
                <a:cs typeface="Calibri"/>
              </a:rPr>
              <a:pPr/>
              <a:t>7</a:t>
            </a:fld>
            <a:endParaRPr lang="ru-RU" altLang="de-DE" sz="2400">
              <a:latin typeface="Calibri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40AFA0-A9C4-41C8-924C-1C0598F9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0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Структурное тестирование</a:t>
            </a:r>
            <a:r>
              <a:rPr lang="ru-RU" dirty="0">
                <a:ea typeface="+mn-lt"/>
                <a:cs typeface="+mn-lt"/>
              </a:rPr>
              <a:t> — техника написания модульных тестов, основанная на критерии покрытия.</a:t>
            </a:r>
            <a:endParaRPr lang="ru-RU" dirty="0"/>
          </a:p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Критерий покрытия</a:t>
            </a:r>
            <a:r>
              <a:rPr lang="ru-RU" dirty="0">
                <a:ea typeface="+mn-lt"/>
                <a:cs typeface="+mn-lt"/>
              </a:rPr>
              <a:t> — критерий, определяющий полноту тестирования. </a:t>
            </a:r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14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>
            <a:extLst>
              <a:ext uri="{FF2B5EF4-FFF2-40B4-BE49-F238E27FC236}">
                <a16:creationId xmlns:a16="http://schemas.microsoft.com/office/drawing/2014/main" id="{88BB15AE-06C7-4DE1-937A-E30F1B8E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Calibri Light"/>
              </a:rPr>
              <a:t>Критерии покрытия</a:t>
            </a:r>
          </a:p>
        </p:txBody>
      </p:sp>
      <p:sp>
        <p:nvSpPr>
          <p:cNvPr id="22530" name="Объект 2">
            <a:extLst>
              <a:ext uri="{FF2B5EF4-FFF2-40B4-BE49-F238E27FC236}">
                <a16:creationId xmlns:a16="http://schemas.microsoft.com/office/drawing/2014/main" id="{168CF300-E3AB-4E2E-8327-671CFD771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66043"/>
            <a:ext cx="10515600" cy="4351338"/>
          </a:xfrm>
        </p:spPr>
        <p:txBody>
          <a:bodyPr/>
          <a:lstStyle/>
          <a:p>
            <a:pPr eaLnBrk="1" hangingPunct="1"/>
            <a:r>
              <a:rPr lang="ru-RU" altLang="ru-RU"/>
              <a:t>Покрытие строк.</a:t>
            </a:r>
            <a:endParaRPr lang="ru-RU" altLang="ru-RU" dirty="0"/>
          </a:p>
          <a:p>
            <a:pPr eaLnBrk="1" hangingPunct="1"/>
            <a:r>
              <a:rPr lang="en-US" altLang="ru-RU">
                <a:cs typeface="Calibri"/>
              </a:rPr>
              <a:t>Покрытие блоков.</a:t>
            </a:r>
          </a:p>
          <a:p>
            <a:r>
              <a:rPr lang="en-US">
                <a:ea typeface="+mn-lt"/>
                <a:cs typeface="+mn-lt"/>
              </a:rPr>
              <a:t>Покрытие ветвлений.</a:t>
            </a:r>
          </a:p>
          <a:p>
            <a:r>
              <a:rPr lang="en-US">
                <a:ea typeface="+mn-lt"/>
                <a:cs typeface="+mn-lt"/>
              </a:rPr>
              <a:t>Покрытие условий (C/DC).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Покрытие путей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исполнения.</a:t>
            </a:r>
          </a:p>
          <a:p>
            <a:r>
              <a:rPr lang="en-US">
                <a:ea typeface="+mn-lt"/>
                <a:cs typeface="+mn-lt"/>
              </a:rPr>
              <a:t>MC/DC.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72AF01-89B9-4F87-97DB-4CB6CD3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BA57CE-09B1-4F27-B012-FCF98E8B1B72}" type="slidenum">
              <a:rPr lang="ru-RU" altLang="de-DE" sz="2400">
                <a:latin typeface="Calibri"/>
                <a:cs typeface="Calibri"/>
              </a:rPr>
              <a:pPr/>
              <a:t>8</a:t>
            </a:fld>
            <a:endParaRPr lang="ru-RU" altLang="de-DE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45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>
            <a:extLst>
              <a:ext uri="{FF2B5EF4-FFF2-40B4-BE49-F238E27FC236}">
                <a16:creationId xmlns:a16="http://schemas.microsoft.com/office/drawing/2014/main" id="{88BB15AE-06C7-4DE1-937A-E30F1B8E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912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dirty="0">
                <a:cs typeface="Calibri Light"/>
              </a:rPr>
              <a:t>Позиционирование критериев покрытия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156CFB61-ED7E-4871-A740-FEF21156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260" y="1350871"/>
            <a:ext cx="3305477" cy="500961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72AF01-89B9-4F87-97DB-4CB6CD3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BA57CE-09B1-4F27-B012-FCF98E8B1B72}" type="slidenum">
              <a:rPr lang="ru-RU" altLang="de-DE" sz="2400">
                <a:latin typeface="Calibri"/>
                <a:cs typeface="Calibri"/>
              </a:rPr>
              <a:pPr/>
              <a:t>9</a:t>
            </a:fld>
            <a:endParaRPr lang="ru-RU" altLang="de-DE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897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</TotalTime>
  <Words>422</Words>
  <Application>Microsoft Office PowerPoint</Application>
  <PresentationFormat>Широкоэкранный</PresentationFormat>
  <Paragraphs>75</Paragraphs>
  <Slides>41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Презентация PowerPoint</vt:lpstr>
      <vt:lpstr>Классификация тестирования ПО</vt:lpstr>
      <vt:lpstr>Инструменты автоматизации тестирования</vt:lpstr>
      <vt:lpstr>Пример модульного теста</vt:lpstr>
      <vt:lpstr>Пример модульного теста</vt:lpstr>
      <vt:lpstr>Подходы к написанию модульных тестов</vt:lpstr>
      <vt:lpstr>Структурное тестирование</vt:lpstr>
      <vt:lpstr>Критерии покрытия</vt:lpstr>
      <vt:lpstr>Позиционирование критериев покрытия</vt:lpstr>
      <vt:lpstr>Продвинутые подходы  к автоматизации тестирования</vt:lpstr>
      <vt:lpstr>Виды продвинутых подходов  к автоматизации тестирования</vt:lpstr>
      <vt:lpstr>Тестирование на основе анализа кода</vt:lpstr>
      <vt:lpstr>Презентация PowerPoint</vt:lpstr>
      <vt:lpstr>Задачи работы</vt:lpstr>
      <vt:lpstr>Существующие инструменты SBST</vt:lpstr>
      <vt:lpstr>Требования к разрабатываемому инструменту</vt:lpstr>
      <vt:lpstr>Средства реализации</vt:lpstr>
      <vt:lpstr>Требования к программному и аппаратному обеспечению</vt:lpstr>
      <vt:lpstr>Реализация</vt:lpstr>
      <vt:lpstr>Пример исходного кода</vt:lpstr>
      <vt:lpstr>Анализ исходного кода</vt:lpstr>
      <vt:lpstr>Анализ исходного кода</vt:lpstr>
      <vt:lpstr>Анализ исходного кода</vt:lpstr>
      <vt:lpstr>Анализ исходного кода</vt:lpstr>
      <vt:lpstr>Анализ исходного кода</vt:lpstr>
      <vt:lpstr>Анализ исходного кода</vt:lpstr>
      <vt:lpstr>Результат анализа исходного кода</vt:lpstr>
      <vt:lpstr>Скелет тестового сценария</vt:lpstr>
      <vt:lpstr>Пример тестового сценария</vt:lpstr>
      <vt:lpstr>Скелет тестового сценария</vt:lpstr>
      <vt:lpstr>Генетический алгоритм</vt:lpstr>
      <vt:lpstr>Функция приспособленности</vt:lpstr>
      <vt:lpstr>Вычисление функции приспособленности</vt:lpstr>
      <vt:lpstr>Селекция</vt:lpstr>
      <vt:lpstr>Мутация</vt:lpstr>
      <vt:lpstr>Пример сгенерированного кода</vt:lpstr>
      <vt:lpstr>Пример сгенерированного кода</vt:lpstr>
      <vt:lpstr>Пример сгенерированного кода</vt:lpstr>
      <vt:lpstr>Пример сгенерированного кода</vt:lpstr>
      <vt:lpstr>Результаты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Мария М</dc:creator>
  <cp:lastModifiedBy>Aleksandr Pakhomov</cp:lastModifiedBy>
  <cp:revision>1015</cp:revision>
  <dcterms:created xsi:type="dcterms:W3CDTF">2016-06-16T20:51:15Z</dcterms:created>
  <dcterms:modified xsi:type="dcterms:W3CDTF">2021-06-08T18:59:42Z</dcterms:modified>
</cp:coreProperties>
</file>