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1" r:id="rId6"/>
    <p:sldId id="262" r:id="rId7"/>
    <p:sldId id="263" r:id="rId8"/>
    <p:sldId id="265" r:id="rId9"/>
    <p:sldId id="266" r:id="rId10"/>
  </p:sldIdLst>
  <p:sldSz cx="18288000" cy="10287000"/>
  <p:notesSz cx="6858000" cy="9144000"/>
  <p:embeddedFontLst>
    <p:embeddedFont>
      <p:font typeface="Clear Sans Regular Bold" panose="020B0604020202020204" charset="0"/>
      <p:regular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6" autoAdjust="0"/>
    <p:restoredTop sz="96270" autoAdjust="0"/>
  </p:normalViewPr>
  <p:slideViewPr>
    <p:cSldViewPr>
      <p:cViewPr varScale="1">
        <p:scale>
          <a:sx n="72" d="100"/>
          <a:sy n="72" d="100"/>
        </p:scale>
        <p:origin x="69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4.jpe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Data Analysis</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108620"/>
            <a:chOff x="0" y="0"/>
            <a:chExt cx="11564591" cy="4144826"/>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1846660"/>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smtClean="0">
                  <a:solidFill>
                    <a:srgbClr val="000000"/>
                  </a:solidFill>
                  <a:latin typeface="Graphik Regular" panose="020B0503030202060203" pitchFamily="34" charset="0"/>
                </a:rPr>
                <a:t>ProblemProcess</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959464" y="3677716"/>
            <a:ext cx="6493743" cy="2677656"/>
          </a:xfrm>
          <a:prstGeom prst="rect">
            <a:avLst/>
          </a:prstGeom>
          <a:noFill/>
        </p:spPr>
        <p:txBody>
          <a:bodyPr wrap="square" rtlCol="0">
            <a:spAutoFit/>
          </a:bodyPr>
          <a:lstStyle/>
          <a:p>
            <a:r>
              <a:rPr lang="en-US" sz="2800" dirty="0" smtClean="0"/>
              <a:t>We want to know the top categories that the users of our clients platform are mostly interested. We, as data analysis team, need to focus on cleaning and extracting the data for our clients in graphical and easy to understand manner.</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463821" y="4961740"/>
            <a:ext cx="6230255" cy="3416320"/>
          </a:xfrm>
          <a:prstGeom prst="rect">
            <a:avLst/>
          </a:prstGeom>
          <a:noFill/>
        </p:spPr>
        <p:txBody>
          <a:bodyPr wrap="square" rtlCol="0">
            <a:spAutoFit/>
          </a:bodyPr>
          <a:lstStyle/>
          <a:p>
            <a:pPr algn="just"/>
            <a:r>
              <a:rPr lang="en-US" sz="3600" dirty="0" smtClean="0">
                <a:solidFill>
                  <a:schemeClr val="bg1"/>
                </a:solidFill>
              </a:rPr>
              <a:t>The provided data has  missing values and misleading column names. So first we impute the missing values and correct the column names and merge the data into single dataset.</a:t>
            </a:r>
            <a:endParaRPr lang="en-US"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4100979" y="1372359"/>
            <a:ext cx="6203958" cy="523220"/>
          </a:xfrm>
          <a:prstGeom prst="rect">
            <a:avLst/>
          </a:prstGeom>
          <a:noFill/>
        </p:spPr>
        <p:txBody>
          <a:bodyPr wrap="square" rtlCol="0">
            <a:spAutoFit/>
          </a:bodyPr>
          <a:lstStyle/>
          <a:p>
            <a:r>
              <a:rPr lang="en-US" sz="2800" dirty="0" smtClean="0">
                <a:solidFill>
                  <a:schemeClr val="bg1"/>
                </a:solidFill>
              </a:rPr>
              <a:t>Loading the data</a:t>
            </a:r>
            <a:endParaRPr lang="en-US" sz="2800" dirty="0">
              <a:solidFill>
                <a:schemeClr val="bg1"/>
              </a:solidFill>
            </a:endParaRPr>
          </a:p>
        </p:txBody>
      </p:sp>
      <p:sp>
        <p:nvSpPr>
          <p:cNvPr id="42" name="TextBox 41"/>
          <p:cNvSpPr txBox="1"/>
          <p:nvPr/>
        </p:nvSpPr>
        <p:spPr>
          <a:xfrm>
            <a:off x="7941498" y="4497005"/>
            <a:ext cx="6203958" cy="523220"/>
          </a:xfrm>
          <a:prstGeom prst="rect">
            <a:avLst/>
          </a:prstGeom>
          <a:noFill/>
        </p:spPr>
        <p:txBody>
          <a:bodyPr wrap="square" rtlCol="0">
            <a:spAutoFit/>
          </a:bodyPr>
          <a:lstStyle/>
          <a:p>
            <a:r>
              <a:rPr lang="en-US" sz="2800" dirty="0" smtClean="0">
                <a:solidFill>
                  <a:schemeClr val="bg1"/>
                </a:solidFill>
              </a:rPr>
              <a:t>Cleaning the data</a:t>
            </a:r>
            <a:endParaRPr lang="en-US" sz="2800" dirty="0">
              <a:solidFill>
                <a:schemeClr val="bg1"/>
              </a:solidFill>
            </a:endParaRPr>
          </a:p>
        </p:txBody>
      </p:sp>
      <p:sp>
        <p:nvSpPr>
          <p:cNvPr id="43" name="TextBox 42"/>
          <p:cNvSpPr txBox="1"/>
          <p:nvPr/>
        </p:nvSpPr>
        <p:spPr>
          <a:xfrm>
            <a:off x="9649893" y="6120975"/>
            <a:ext cx="6203958" cy="523220"/>
          </a:xfrm>
          <a:prstGeom prst="rect">
            <a:avLst/>
          </a:prstGeom>
          <a:noFill/>
        </p:spPr>
        <p:txBody>
          <a:bodyPr wrap="square" rtlCol="0">
            <a:spAutoFit/>
          </a:bodyPr>
          <a:lstStyle/>
          <a:p>
            <a:r>
              <a:rPr lang="en-US" sz="2800" dirty="0" smtClean="0">
                <a:solidFill>
                  <a:schemeClr val="bg1"/>
                </a:solidFill>
              </a:rPr>
              <a:t>Performing Statistical Analysis</a:t>
            </a:r>
            <a:endParaRPr lang="en-US" sz="2800" dirty="0">
              <a:solidFill>
                <a:schemeClr val="bg1"/>
              </a:solidFill>
            </a:endParaRPr>
          </a:p>
        </p:txBody>
      </p:sp>
      <p:sp>
        <p:nvSpPr>
          <p:cNvPr id="44" name="TextBox 43"/>
          <p:cNvSpPr txBox="1"/>
          <p:nvPr/>
        </p:nvSpPr>
        <p:spPr>
          <a:xfrm>
            <a:off x="11550642" y="8087898"/>
            <a:ext cx="6203958" cy="523220"/>
          </a:xfrm>
          <a:prstGeom prst="rect">
            <a:avLst/>
          </a:prstGeom>
          <a:noFill/>
        </p:spPr>
        <p:txBody>
          <a:bodyPr wrap="square" rtlCol="0">
            <a:spAutoFit/>
          </a:bodyPr>
          <a:lstStyle/>
          <a:p>
            <a:r>
              <a:rPr lang="en-US" sz="2800" dirty="0" smtClean="0">
                <a:solidFill>
                  <a:schemeClr val="bg1"/>
                </a:solidFill>
              </a:rPr>
              <a:t>Displaying Graphical Form for the data</a:t>
            </a:r>
            <a:endParaRPr lang="en-US" sz="2800" dirty="0">
              <a:solidFill>
                <a:schemeClr val="bg1"/>
              </a:solidFill>
            </a:endParaRPr>
          </a:p>
        </p:txBody>
      </p:sp>
      <p:sp>
        <p:nvSpPr>
          <p:cNvPr id="45" name="TextBox 44"/>
          <p:cNvSpPr txBox="1"/>
          <p:nvPr/>
        </p:nvSpPr>
        <p:spPr>
          <a:xfrm>
            <a:off x="5871265" y="3028855"/>
            <a:ext cx="6203958" cy="523220"/>
          </a:xfrm>
          <a:prstGeom prst="rect">
            <a:avLst/>
          </a:prstGeom>
          <a:noFill/>
        </p:spPr>
        <p:txBody>
          <a:bodyPr wrap="square" rtlCol="0">
            <a:spAutoFit/>
          </a:bodyPr>
          <a:lstStyle/>
          <a:p>
            <a:r>
              <a:rPr lang="en-US" sz="2800" dirty="0" smtClean="0">
                <a:solidFill>
                  <a:schemeClr val="bg1"/>
                </a:solidFill>
              </a:rPr>
              <a:t>Initial Look at Data</a:t>
            </a:r>
            <a:endParaRPr lang="en-US" sz="28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222225" y="6483862"/>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p:cNvSpPr txBox="1"/>
          <p:nvPr/>
        </p:nvSpPr>
        <p:spPr>
          <a:xfrm>
            <a:off x="2967092" y="3364852"/>
            <a:ext cx="11582400" cy="1815882"/>
          </a:xfrm>
          <a:prstGeom prst="rect">
            <a:avLst/>
          </a:prstGeom>
          <a:noFill/>
        </p:spPr>
        <p:txBody>
          <a:bodyPr wrap="square" rtlCol="0">
            <a:spAutoFit/>
          </a:bodyPr>
          <a:lstStyle/>
          <a:p>
            <a:r>
              <a:rPr lang="en-US" sz="2800" dirty="0" smtClean="0"/>
              <a:t>After cleaning the data we ran Exploratory analysis and found the top categories that interests most  people on the platform. This can be understood by the graph shown on next slide.</a:t>
            </a:r>
          </a:p>
          <a:p>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7"/>
          <a:stretch>
            <a:fillRect/>
          </a:stretch>
        </p:blipFill>
        <p:spPr>
          <a:xfrm>
            <a:off x="4630741" y="1685151"/>
            <a:ext cx="10156430" cy="74961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2039600" y="2582799"/>
            <a:ext cx="4495800" cy="4247317"/>
          </a:xfrm>
          <a:prstGeom prst="rect">
            <a:avLst/>
          </a:prstGeom>
          <a:noFill/>
        </p:spPr>
        <p:txBody>
          <a:bodyPr wrap="square" rtlCol="0">
            <a:spAutoFit/>
          </a:bodyPr>
          <a:lstStyle/>
          <a:p>
            <a:r>
              <a:rPr lang="en-US" sz="2800" dirty="0" smtClean="0"/>
              <a:t>By the analysis, we came to know that the </a:t>
            </a:r>
            <a:r>
              <a:rPr lang="en-US" sz="2800" b="1" u="sng" dirty="0" smtClean="0">
                <a:solidFill>
                  <a:srgbClr val="A100FF"/>
                </a:solidFill>
              </a:rPr>
              <a:t>top 5 </a:t>
            </a:r>
            <a:r>
              <a:rPr lang="en-US" sz="2800" dirty="0" smtClean="0"/>
              <a:t>categories that interest the users are:</a:t>
            </a:r>
          </a:p>
          <a:p>
            <a:pPr marL="342900" indent="-342900">
              <a:buFont typeface="+mj-lt"/>
              <a:buAutoNum type="arabicPeriod"/>
            </a:pPr>
            <a:r>
              <a:rPr lang="en-US" sz="2800" dirty="0">
                <a:solidFill>
                  <a:srgbClr val="A100FF"/>
                </a:solidFill>
              </a:rPr>
              <a:t>Animals</a:t>
            </a:r>
          </a:p>
          <a:p>
            <a:pPr marL="342900" indent="-342900">
              <a:buFont typeface="+mj-lt"/>
              <a:buAutoNum type="arabicPeriod"/>
            </a:pPr>
            <a:r>
              <a:rPr lang="en-US" sz="2800" dirty="0">
                <a:solidFill>
                  <a:srgbClr val="A100FF"/>
                </a:solidFill>
              </a:rPr>
              <a:t>Science</a:t>
            </a:r>
          </a:p>
          <a:p>
            <a:pPr marL="342900" indent="-342900">
              <a:buFont typeface="+mj-lt"/>
              <a:buAutoNum type="arabicPeriod"/>
            </a:pPr>
            <a:r>
              <a:rPr lang="en-US" sz="2800" dirty="0" smtClean="0">
                <a:solidFill>
                  <a:srgbClr val="A100FF"/>
                </a:solidFill>
              </a:rPr>
              <a:t>Healthy</a:t>
            </a:r>
            <a:r>
              <a:rPr lang="en-US" sz="2800" dirty="0">
                <a:solidFill>
                  <a:srgbClr val="A100FF"/>
                </a:solidFill>
              </a:rPr>
              <a:t> Eating</a:t>
            </a:r>
          </a:p>
          <a:p>
            <a:pPr marL="342900" indent="-342900">
              <a:buFont typeface="+mj-lt"/>
              <a:buAutoNum type="arabicPeriod"/>
            </a:pPr>
            <a:r>
              <a:rPr lang="en-US" sz="2800" dirty="0" smtClean="0">
                <a:solidFill>
                  <a:srgbClr val="A100FF"/>
                </a:solidFill>
              </a:rPr>
              <a:t>Food</a:t>
            </a:r>
            <a:endParaRPr lang="en-US" sz="2800" dirty="0">
              <a:solidFill>
                <a:srgbClr val="A100FF"/>
              </a:solidFill>
            </a:endParaRPr>
          </a:p>
          <a:p>
            <a:pPr marL="342900" indent="-342900">
              <a:buFont typeface="+mj-lt"/>
              <a:buAutoNum type="arabicPeriod"/>
            </a:pPr>
            <a:r>
              <a:rPr lang="en-US" sz="2800" dirty="0" smtClean="0">
                <a:solidFill>
                  <a:srgbClr val="A100FF"/>
                </a:solidFill>
              </a:rPr>
              <a:t>Technology</a:t>
            </a:r>
            <a:endParaRPr lang="en-US" sz="2800" dirty="0">
              <a:solidFill>
                <a:srgbClr val="A100FF"/>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197</Words>
  <Application>Microsoft Office PowerPoint</Application>
  <PresentationFormat>Custom</PresentationFormat>
  <Paragraphs>50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Clear Sans Regular Bold</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Shahbaz</cp:lastModifiedBy>
  <cp:revision>30</cp:revision>
  <dcterms:created xsi:type="dcterms:W3CDTF">2006-08-16T00:00:00Z</dcterms:created>
  <dcterms:modified xsi:type="dcterms:W3CDTF">2024-07-06T17:28:34Z</dcterms:modified>
  <dc:identifier>DAEhDyfaYKE</dc:identifier>
</cp:coreProperties>
</file>