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D9999-41FC-41A7-8F2F-EC1A24A35164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FFE65-365F-4F75-B91E-971D199FA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75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95% confidence</a:t>
            </a:r>
            <a:r>
              <a:rPr lang="en-US" baseline="0" dirty="0" smtClean="0"/>
              <a:t> interval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FFE65-365F-4F75-B91E-971D199FA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25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“inference for</a:t>
            </a:r>
            <a:r>
              <a:rPr lang="en-US" baseline="0" dirty="0" smtClean="0"/>
              <a:t> a mean”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FFE65-365F-4F75-B91E-971D199FA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17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Inference for comparing</a:t>
            </a:r>
            <a:r>
              <a:rPr lang="en-US" baseline="0" dirty="0" smtClean="0"/>
              <a:t> two independent means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FFE65-365F-4F75-B91E-971D199FA7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11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Inference for comparing</a:t>
            </a:r>
            <a:r>
              <a:rPr lang="en-US" baseline="0" dirty="0" smtClean="0"/>
              <a:t> two paired means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FFE65-365F-4F75-B91E-971D199FA7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8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B2AA-6F36-4060-AAFA-C8F5599DA5DB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509-E583-4407-9B82-8300628DF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B2AA-6F36-4060-AAFA-C8F5599DA5DB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509-E583-4407-9B82-8300628DF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0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B2AA-6F36-4060-AAFA-C8F5599DA5DB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509-E583-4407-9B82-8300628DF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0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B2AA-6F36-4060-AAFA-C8F5599DA5DB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509-E583-4407-9B82-8300628DF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3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B2AA-6F36-4060-AAFA-C8F5599DA5DB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509-E583-4407-9B82-8300628DF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5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B2AA-6F36-4060-AAFA-C8F5599DA5DB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509-E583-4407-9B82-8300628DF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3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B2AA-6F36-4060-AAFA-C8F5599DA5DB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509-E583-4407-9B82-8300628DF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8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B2AA-6F36-4060-AAFA-C8F5599DA5DB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509-E583-4407-9B82-8300628DF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1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B2AA-6F36-4060-AAFA-C8F5599DA5DB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509-E583-4407-9B82-8300628DF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6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B2AA-6F36-4060-AAFA-C8F5599DA5DB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509-E583-4407-9B82-8300628DF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48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B2AA-6F36-4060-AAFA-C8F5599DA5DB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509-E583-4407-9B82-8300628DF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6B2AA-6F36-4060-AAFA-C8F5599DA5DB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B7509-E583-4407-9B82-8300628DF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8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T-Test</a:t>
            </a:r>
            <a:br>
              <a:rPr lang="en-US" dirty="0" smtClean="0"/>
            </a:br>
            <a:r>
              <a:rPr lang="en-US" dirty="0" smtClean="0"/>
              <a:t>Independent and Paired Means</a:t>
            </a:r>
            <a:br>
              <a:rPr lang="en-US" dirty="0" smtClean="0"/>
            </a:br>
            <a:r>
              <a:rPr lang="en-US" dirty="0" err="1" smtClean="0"/>
              <a:t>Anova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07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Comparing paired means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32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of Variance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Anova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5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revised a lot of stuff last weekend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Confidence Interval with margin of error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Hypothesis Testing with Z-distribution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8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 with t-distribution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did hypothesis testing using z-distribution before considering central limit theorem and its conditions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use t-distribution instead of a normal when sample size is smaller than 30 and we don’t know the population standard deviation (which is usually the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T-distribution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centered at 0 (like the standard normal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Has one parameter : </a:t>
            </a:r>
            <a:r>
              <a:rPr lang="en-US" b="1" dirty="0" smtClean="0"/>
              <a:t>Degree </a:t>
            </a:r>
            <a:r>
              <a:rPr lang="en-US" b="1" smtClean="0"/>
              <a:t>of freedom</a:t>
            </a:r>
            <a:endParaRPr lang="en-US"/>
          </a:p>
        </p:txBody>
      </p:sp>
      <p:pic>
        <p:nvPicPr>
          <p:cNvPr id="1026" name="Picture 2" descr="E:\D\DS_Weekend\Session_5\t_d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093" y="3581400"/>
            <a:ext cx="52006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92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statistics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as Z- statistics</a:t>
            </a:r>
          </a:p>
          <a:p>
            <a:r>
              <a:rPr lang="en-US" dirty="0" smtClean="0"/>
              <a:t>T= observed-Null/SE</a:t>
            </a:r>
          </a:p>
          <a:p>
            <a:r>
              <a:rPr lang="en-US" dirty="0" smtClean="0"/>
              <a:t>P-value is still the same (Just need degrees of freedom due to t-distribution)</a:t>
            </a:r>
          </a:p>
        </p:txBody>
      </p:sp>
    </p:spTree>
    <p:extLst>
      <p:ext uri="{BB962C8B-B14F-4D97-AF65-F5344CB8AC3E}">
        <p14:creationId xmlns:p14="http://schemas.microsoft.com/office/powerpoint/2010/main" val="77753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practice in 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pt</a:t>
            </a:r>
            <a:r>
              <a:rPr lang="en-US" dirty="0" smtClean="0"/>
              <a:t> (</a:t>
            </a:r>
            <a:r>
              <a:rPr lang="en-US" dirty="0" err="1" smtClean="0"/>
              <a:t>critical_point,degree_freedom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example : </a:t>
            </a:r>
            <a:r>
              <a:rPr lang="en-US" dirty="0" err="1" smtClean="0"/>
              <a:t>pt</a:t>
            </a:r>
            <a:r>
              <a:rPr lang="en-US" dirty="0" smtClean="0"/>
              <a:t> (2.08,df=21)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q</a:t>
            </a:r>
            <a:r>
              <a:rPr lang="en-US" dirty="0" err="1" smtClean="0"/>
              <a:t>t</a:t>
            </a:r>
            <a:r>
              <a:rPr lang="en-US" dirty="0" smtClean="0"/>
              <a:t>( </a:t>
            </a:r>
            <a:r>
              <a:rPr lang="en-US" dirty="0" err="1" smtClean="0"/>
              <a:t>area,degree_freedom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example : </a:t>
            </a:r>
            <a:r>
              <a:rPr lang="en-US" dirty="0" err="1" smtClean="0"/>
              <a:t>qt</a:t>
            </a:r>
            <a:r>
              <a:rPr lang="en-US" dirty="0" smtClean="0"/>
              <a:t>(0.975,21)</a:t>
            </a:r>
          </a:p>
        </p:txBody>
      </p:sp>
    </p:spTree>
    <p:extLst>
      <p:ext uri="{BB962C8B-B14F-4D97-AF65-F5344CB8AC3E}">
        <p14:creationId xmlns:p14="http://schemas.microsoft.com/office/powerpoint/2010/main" val="2815950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 using 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point estimate ± margin of error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x ± t*</a:t>
            </a:r>
            <a:r>
              <a:rPr lang="en-US" baseline="-25000" dirty="0" err="1" smtClean="0"/>
              <a:t>df</a:t>
            </a:r>
            <a:r>
              <a:rPr lang="en-US" baseline="-25000" dirty="0" smtClean="0"/>
              <a:t> </a:t>
            </a:r>
            <a:r>
              <a:rPr lang="en-US" dirty="0" err="1" smtClean="0"/>
              <a:t>SE</a:t>
            </a:r>
            <a:r>
              <a:rPr lang="en-US" baseline="-25000" dirty="0" err="1" smtClean="0"/>
              <a:t>x</a:t>
            </a:r>
            <a:endParaRPr lang="en-US" baseline="-25000" dirty="0" smtClean="0"/>
          </a:p>
          <a:p>
            <a:pPr marL="0" indent="0">
              <a:buNone/>
            </a:pPr>
            <a:r>
              <a:rPr lang="en-US" dirty="0"/>
              <a:t>		x ± t*</a:t>
            </a:r>
            <a:r>
              <a:rPr lang="en-US" baseline="-25000" dirty="0" err="1"/>
              <a:t>df</a:t>
            </a:r>
            <a:r>
              <a:rPr lang="en-US" baseline="-25000" dirty="0"/>
              <a:t> </a:t>
            </a:r>
            <a:r>
              <a:rPr lang="en-US" dirty="0" smtClean="0"/>
              <a:t>S/</a:t>
            </a:r>
            <a:r>
              <a:rPr lang="en-US" dirty="0" err="1" smtClean="0"/>
              <a:t>sqrt</a:t>
            </a:r>
            <a:r>
              <a:rPr lang="en-US" dirty="0" smtClean="0"/>
              <a:t>(n)</a:t>
            </a:r>
          </a:p>
          <a:p>
            <a:pPr marL="0" indent="0">
              <a:buNone/>
            </a:pPr>
            <a:r>
              <a:rPr lang="en-US" dirty="0" smtClean="0"/>
              <a:t>		x </a:t>
            </a:r>
            <a:r>
              <a:rPr lang="en-US" dirty="0"/>
              <a:t>± </a:t>
            </a:r>
            <a:r>
              <a:rPr lang="en-US" dirty="0" smtClean="0"/>
              <a:t>t*</a:t>
            </a:r>
            <a:r>
              <a:rPr lang="en-US" baseline="-25000" dirty="0" smtClean="0"/>
              <a:t>n-1</a:t>
            </a:r>
            <a:r>
              <a:rPr lang="en-US" dirty="0" smtClean="0"/>
              <a:t> </a:t>
            </a:r>
            <a:r>
              <a:rPr lang="en-US" baseline="-25000" dirty="0" smtClean="0"/>
              <a:t> </a:t>
            </a:r>
            <a:r>
              <a:rPr lang="en-US" dirty="0"/>
              <a:t>S/</a:t>
            </a:r>
            <a:r>
              <a:rPr lang="en-US" dirty="0" err="1"/>
              <a:t>sqrt</a:t>
            </a:r>
            <a:r>
              <a:rPr lang="en-US" dirty="0"/>
              <a:t>(n)</a:t>
            </a:r>
          </a:p>
          <a:p>
            <a:pPr marL="0" indent="0">
              <a:buNone/>
            </a:pPr>
            <a:r>
              <a:rPr lang="en-US" baseline="-25000" dirty="0"/>
              <a:t>	</a:t>
            </a:r>
            <a:r>
              <a:rPr lang="en-US" baseline="-250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6377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 using 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procedure as before with the modification of the distribution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Let’s do some examples to get a better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93709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Comparing independent means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48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203</Words>
  <Application>Microsoft Office PowerPoint</Application>
  <PresentationFormat>On-screen Show (4:3)</PresentationFormat>
  <Paragraphs>46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T-Test Independent and Paired Means Anova Bootstrapping</vt:lpstr>
      <vt:lpstr>Recap</vt:lpstr>
      <vt:lpstr>Hypothesis Test with t-distribution</vt:lpstr>
      <vt:lpstr>What’s a T-distribution ?</vt:lpstr>
      <vt:lpstr>T statistics </vt:lpstr>
      <vt:lpstr>Lets practice in R!</vt:lpstr>
      <vt:lpstr>Confidence interval using t</vt:lpstr>
      <vt:lpstr>Hypothesis testing using t</vt:lpstr>
      <vt:lpstr>Comparing independent means</vt:lpstr>
      <vt:lpstr>Comparing paired means</vt:lpstr>
      <vt:lpstr>Analysis of Variance  (Anova)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T-Test Independent and Paired Means Anova Bootstrapping</dc:title>
  <dc:creator>zaid</dc:creator>
  <cp:lastModifiedBy>zaid</cp:lastModifiedBy>
  <cp:revision>11</cp:revision>
  <dcterms:created xsi:type="dcterms:W3CDTF">2018-08-21T18:27:30Z</dcterms:created>
  <dcterms:modified xsi:type="dcterms:W3CDTF">2018-08-23T13:12:56Z</dcterms:modified>
</cp:coreProperties>
</file>