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68" r:id="rId2"/>
    <p:sldId id="286" r:id="rId3"/>
    <p:sldId id="287" r:id="rId4"/>
    <p:sldId id="269" r:id="rId5"/>
    <p:sldId id="288" r:id="rId6"/>
    <p:sldId id="289" r:id="rId7"/>
    <p:sldId id="2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99FF"/>
    <a:srgbClr val="99FF99"/>
    <a:srgbClr val="FFCCFF"/>
    <a:srgbClr val="000000"/>
    <a:srgbClr val="FFFF00"/>
    <a:srgbClr val="CC3300"/>
    <a:srgbClr val="FF00FF"/>
    <a:srgbClr val="0080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4660"/>
  </p:normalViewPr>
  <p:slideViewPr>
    <p:cSldViewPr snapToGrid="0" showGuides="1">
      <p:cViewPr varScale="1">
        <p:scale>
          <a:sx n="95" d="100"/>
          <a:sy n="95" d="100"/>
        </p:scale>
        <p:origin x="666" y="10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2022-04-27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2022-04-27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April 27,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April 27,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27,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April 27,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April 27,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April 27,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April 27,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April 27,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April 27,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April 27,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April 27,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April 27,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1751230293,&quot;Placement&quot;:&quot;Footer&quot;}">
            <a:extLst>
              <a:ext uri="{FF2B5EF4-FFF2-40B4-BE49-F238E27FC236}">
                <a16:creationId xmlns:a16="http://schemas.microsoft.com/office/drawing/2014/main" id="{3B5D5346-8862-4AAE-ACF8-E01D6F700E51}"/>
              </a:ext>
            </a:extLst>
          </p:cNvPr>
          <p:cNvSpPr txBox="1"/>
          <p:nvPr userDrawn="1"/>
        </p:nvSpPr>
        <p:spPr>
          <a:xfrm>
            <a:off x="5442514" y="6595656"/>
            <a:ext cx="1306973"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CONFIDENTIAL-</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12.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12.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a:xfrm>
            <a:off x="1630553" y="1649413"/>
            <a:ext cx="9653745" cy="1554480"/>
          </a:xfrm>
        </p:spPr>
        <p:txBody>
          <a:bodyPr/>
          <a:lstStyle/>
          <a:p>
            <a:r>
              <a:rPr lang="en-US" dirty="0"/>
              <a:t>XCIST simulation &amp; recon tests:</a:t>
            </a:r>
            <a:br>
              <a:rPr lang="en-US" dirty="0"/>
            </a:br>
            <a:r>
              <a:rPr lang="en-US" dirty="0"/>
              <a:t>XCAT phantom (male head section),</a:t>
            </a:r>
            <a:br>
              <a:rPr lang="en-US" dirty="0"/>
            </a:br>
            <a:r>
              <a:rPr lang="en-US" dirty="0"/>
              <a:t>vary </a:t>
            </a:r>
            <a:r>
              <a:rPr lang="en-US" dirty="0" err="1"/>
              <a:t>detectorColSize</a:t>
            </a:r>
            <a:r>
              <a:rPr lang="en-US" dirty="0"/>
              <a:t> and </a:t>
            </a:r>
            <a:r>
              <a:rPr lang="en-US" dirty="0" err="1"/>
              <a:t>viewsPerRotation</a:t>
            </a:r>
            <a:endParaRPr lang="en-US" dirty="0"/>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a:xfrm>
            <a:off x="1630553" y="4459459"/>
            <a:ext cx="4467288" cy="481263"/>
          </a:xfrm>
        </p:spPr>
        <p:txBody>
          <a:bodyPr/>
          <a:lstStyle/>
          <a:p>
            <a:r>
              <a:rPr lang="en-US" dirty="0"/>
              <a:t>Paul FitzGerald and Jiayong Zhang</a:t>
            </a:r>
          </a:p>
          <a:p>
            <a:fld id="{5BE6D354-99C5-404C-B6A2-01FFCCA0E449}" type="datetime4">
              <a:rPr lang="en-US" smtClean="0"/>
              <a:t>April 27,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F86D51-AD5C-4CC5-AE6A-79582A78C389}"/>
              </a:ext>
            </a:extLst>
          </p:cNvPr>
          <p:cNvSpPr>
            <a:spLocks noGrp="1"/>
          </p:cNvSpPr>
          <p:nvPr>
            <p:ph type="dt" sz="half" idx="10"/>
          </p:nvPr>
        </p:nvSpPr>
        <p:spPr/>
        <p:txBody>
          <a:bodyPr/>
          <a:lstStyle/>
          <a:p>
            <a:fld id="{9AC9EBFE-5BA1-460F-BE92-8CF5579A714B}" type="datetime4">
              <a:rPr lang="en-US" smtClean="0"/>
              <a:t>April 27, 2022</a:t>
            </a:fld>
            <a:endParaRPr lang="en-CA"/>
          </a:p>
        </p:txBody>
      </p:sp>
      <p:sp>
        <p:nvSpPr>
          <p:cNvPr id="4" name="Footer Placeholder 3">
            <a:extLst>
              <a:ext uri="{FF2B5EF4-FFF2-40B4-BE49-F238E27FC236}">
                <a16:creationId xmlns:a16="http://schemas.microsoft.com/office/drawing/2014/main" id="{56A8998D-982C-42C3-9011-28E6F5E0497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39F6606-F140-4A15-A5C3-09D29BEB198E}"/>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itle 3">
            <a:extLst>
              <a:ext uri="{FF2B5EF4-FFF2-40B4-BE49-F238E27FC236}">
                <a16:creationId xmlns:a16="http://schemas.microsoft.com/office/drawing/2014/main" id="{C9CCA874-508C-4AD6-BC53-CF4FBCDD1D7E}"/>
              </a:ext>
            </a:extLst>
          </p:cNvPr>
          <p:cNvSpPr>
            <a:spLocks noGrp="1"/>
          </p:cNvSpPr>
          <p:nvPr>
            <p:ph type="title"/>
          </p:nvPr>
        </p:nvSpPr>
        <p:spPr>
          <a:xfrm>
            <a:off x="592351" y="222086"/>
            <a:ext cx="10032533" cy="413181"/>
          </a:xfrm>
        </p:spPr>
        <p:txBody>
          <a:bodyPr/>
          <a:lstStyle/>
          <a:p>
            <a:pPr>
              <a:lnSpc>
                <a:spcPct val="70000"/>
              </a:lnSpc>
            </a:pPr>
            <a:r>
              <a:rPr lang="en-US" dirty="0"/>
              <a:t>Voxelized XCAT phantom experiments</a:t>
            </a:r>
          </a:p>
        </p:txBody>
      </p:sp>
      <p:sp>
        <p:nvSpPr>
          <p:cNvPr id="8" name="TextBox 7">
            <a:extLst>
              <a:ext uri="{FF2B5EF4-FFF2-40B4-BE49-F238E27FC236}">
                <a16:creationId xmlns:a16="http://schemas.microsoft.com/office/drawing/2014/main" id="{D8B415CE-DE6D-4133-A2F5-C58A2CCB4CBC}"/>
              </a:ext>
            </a:extLst>
          </p:cNvPr>
          <p:cNvSpPr txBox="1"/>
          <p:nvPr/>
        </p:nvSpPr>
        <p:spPr>
          <a:xfrm>
            <a:off x="592351" y="612844"/>
            <a:ext cx="4843807" cy="5078313"/>
          </a:xfrm>
          <a:prstGeom prst="rect">
            <a:avLst/>
          </a:prstGeom>
          <a:noFill/>
        </p:spPr>
        <p:txBody>
          <a:bodyPr wrap="square">
            <a:spAutoFit/>
          </a:bodyPr>
          <a:lstStyle/>
          <a:p>
            <a:r>
              <a:rPr lang="en-US" b="1" dirty="0"/>
              <a:t>Scanner</a:t>
            </a:r>
          </a:p>
          <a:p>
            <a:pPr marL="285750" indent="-285750">
              <a:buFont typeface="Arial" panose="020B0604020202020204" pitchFamily="34" charset="0"/>
              <a:buChar char="•"/>
            </a:pPr>
            <a:r>
              <a:rPr lang="en-US" dirty="0">
                <a:solidFill>
                  <a:srgbClr val="FF0000"/>
                </a:solidFill>
              </a:rPr>
              <a:t>vary</a:t>
            </a:r>
            <a:r>
              <a:rPr lang="en-US" dirty="0"/>
              <a:t> focal spot width</a:t>
            </a:r>
          </a:p>
          <a:p>
            <a:pPr marL="285750" indent="-285750">
              <a:buFont typeface="Arial" panose="020B0604020202020204" pitchFamily="34" charset="0"/>
              <a:buChar char="•"/>
            </a:pPr>
            <a:r>
              <a:rPr lang="en-US" dirty="0">
                <a:solidFill>
                  <a:srgbClr val="FF0000"/>
                </a:solidFill>
              </a:rPr>
              <a:t>vary</a:t>
            </a:r>
            <a:r>
              <a:rPr lang="en-US" dirty="0"/>
              <a:t> detector column width</a:t>
            </a:r>
          </a:p>
          <a:p>
            <a:pPr marL="285750" indent="-285750">
              <a:buFont typeface="Arial" panose="020B0604020202020204" pitchFamily="34" charset="0"/>
              <a:buChar char="•"/>
            </a:pPr>
            <a:r>
              <a:rPr lang="en-US" dirty="0">
                <a:solidFill>
                  <a:srgbClr val="FF0000"/>
                </a:solidFill>
              </a:rPr>
              <a:t>vary</a:t>
            </a:r>
            <a:r>
              <a:rPr lang="en-US" dirty="0"/>
              <a:t> number of columns for 48-cm detector (267-mm FOV)</a:t>
            </a:r>
          </a:p>
          <a:p>
            <a:pPr marL="285750" indent="-285750">
              <a:buFont typeface="Arial" panose="020B0604020202020204" pitchFamily="34" charset="0"/>
              <a:buChar char="•"/>
            </a:pPr>
            <a:r>
              <a:rPr lang="en-US" dirty="0"/>
              <a:t>1 detector row</a:t>
            </a:r>
          </a:p>
          <a:p>
            <a:pPr marL="285750" indent="-285750">
              <a:buFont typeface="Arial" panose="020B0604020202020204" pitchFamily="34" charset="0"/>
              <a:buChar char="•"/>
            </a:pPr>
            <a:r>
              <a:rPr lang="en-US" dirty="0"/>
              <a:t>¼-detector column offset</a:t>
            </a:r>
          </a:p>
          <a:p>
            <a:endParaRPr lang="en-US" dirty="0"/>
          </a:p>
          <a:p>
            <a:r>
              <a:rPr lang="en-US" b="1" dirty="0"/>
              <a:t>Physics</a:t>
            </a:r>
          </a:p>
          <a:p>
            <a:pPr marL="285750" indent="-285750">
              <a:buFont typeface="Arial" panose="020B0604020202020204" pitchFamily="34" charset="0"/>
              <a:buChar char="•"/>
            </a:pPr>
            <a:r>
              <a:rPr lang="en-US" dirty="0"/>
              <a:t>120 kV</a:t>
            </a:r>
          </a:p>
          <a:p>
            <a:pPr marL="285750" indent="-285750">
              <a:buFont typeface="Arial" panose="020B0604020202020204" pitchFamily="34" charset="0"/>
              <a:buChar char="•"/>
            </a:pPr>
            <a:r>
              <a:rPr lang="en-US" dirty="0"/>
              <a:t>Quantum noise on</a:t>
            </a:r>
          </a:p>
          <a:p>
            <a:pPr marL="285750" indent="-285750">
              <a:buFont typeface="Arial" panose="020B0604020202020204" pitchFamily="34" charset="0"/>
              <a:buChar char="•"/>
            </a:pPr>
            <a:r>
              <a:rPr lang="en-US" dirty="0"/>
              <a:t>Electronic noise on</a:t>
            </a:r>
          </a:p>
          <a:p>
            <a:pPr marL="285750" indent="-285750">
              <a:buFont typeface="Arial" panose="020B0604020202020204" pitchFamily="34" charset="0"/>
              <a:buChar char="•"/>
            </a:pPr>
            <a:r>
              <a:rPr lang="en-US" dirty="0"/>
              <a:t>Electronic noise on</a:t>
            </a:r>
          </a:p>
          <a:p>
            <a:pPr marL="285750" indent="-285750">
              <a:buFont typeface="Arial" panose="020B0604020202020204" pitchFamily="34" charset="0"/>
              <a:buChar char="•"/>
            </a:pPr>
            <a:r>
              <a:rPr lang="en-US" dirty="0"/>
              <a:t>Scatter off</a:t>
            </a:r>
          </a:p>
          <a:p>
            <a:pPr marL="285750" indent="-285750">
              <a:buFont typeface="Arial" panose="020B0604020202020204" pitchFamily="34" charset="0"/>
              <a:buChar char="•"/>
            </a:pPr>
            <a:r>
              <a:rPr lang="en-US" dirty="0">
                <a:solidFill>
                  <a:srgbClr val="FF0000"/>
                </a:solidFill>
              </a:rPr>
              <a:t>vary</a:t>
            </a:r>
            <a:r>
              <a:rPr lang="en-US" dirty="0"/>
              <a:t> source sampling</a:t>
            </a:r>
          </a:p>
          <a:p>
            <a:pPr marL="285750" indent="-285750">
              <a:buFont typeface="Arial" panose="020B0604020202020204" pitchFamily="34" charset="0"/>
              <a:buChar char="•"/>
            </a:pPr>
            <a:r>
              <a:rPr lang="en-US" dirty="0">
                <a:solidFill>
                  <a:srgbClr val="FF0000"/>
                </a:solidFill>
              </a:rPr>
              <a:t>vary</a:t>
            </a:r>
            <a:r>
              <a:rPr lang="en-US" dirty="0"/>
              <a:t> detector sampling</a:t>
            </a:r>
          </a:p>
          <a:p>
            <a:pPr marL="285750" indent="-285750">
              <a:buFont typeface="Arial" panose="020B0604020202020204" pitchFamily="34" charset="0"/>
              <a:buChar char="•"/>
            </a:pPr>
            <a:r>
              <a:rPr lang="en-US" dirty="0">
                <a:solidFill>
                  <a:srgbClr val="FF0000"/>
                </a:solidFill>
              </a:rPr>
              <a:t>vary</a:t>
            </a:r>
            <a:r>
              <a:rPr lang="en-US" dirty="0"/>
              <a:t> view sampling</a:t>
            </a:r>
          </a:p>
          <a:p>
            <a:endParaRPr lang="en-US" dirty="0"/>
          </a:p>
        </p:txBody>
      </p:sp>
      <p:sp>
        <p:nvSpPr>
          <p:cNvPr id="10" name="TextBox 9">
            <a:extLst>
              <a:ext uri="{FF2B5EF4-FFF2-40B4-BE49-F238E27FC236}">
                <a16:creationId xmlns:a16="http://schemas.microsoft.com/office/drawing/2014/main" id="{20ECEEEA-F5F4-4996-8E52-FDE0DC5E259B}"/>
              </a:ext>
            </a:extLst>
          </p:cNvPr>
          <p:cNvSpPr txBox="1"/>
          <p:nvPr/>
        </p:nvSpPr>
        <p:spPr>
          <a:xfrm>
            <a:off x="5878689" y="1026025"/>
            <a:ext cx="6094324" cy="4247317"/>
          </a:xfrm>
          <a:prstGeom prst="rect">
            <a:avLst/>
          </a:prstGeom>
          <a:noFill/>
        </p:spPr>
        <p:txBody>
          <a:bodyPr wrap="square">
            <a:spAutoFit/>
          </a:bodyPr>
          <a:lstStyle/>
          <a:p>
            <a:r>
              <a:rPr lang="en-US" b="1" dirty="0"/>
              <a:t>Protocol</a:t>
            </a:r>
          </a:p>
          <a:p>
            <a:pPr marL="285750" indent="-285750">
              <a:buFont typeface="Arial" panose="020B0604020202020204" pitchFamily="34" charset="0"/>
              <a:buChar char="•"/>
            </a:pPr>
            <a:r>
              <a:rPr lang="en-US" dirty="0"/>
              <a:t>1-s rotation</a:t>
            </a:r>
          </a:p>
          <a:p>
            <a:pPr marL="285750" indent="-285750">
              <a:buFont typeface="Arial" panose="020B0604020202020204" pitchFamily="34" charset="0"/>
              <a:buChar char="•"/>
            </a:pPr>
            <a:r>
              <a:rPr lang="en-US" dirty="0"/>
              <a:t>vary mA</a:t>
            </a:r>
          </a:p>
          <a:p>
            <a:pPr marL="285750" indent="-285750">
              <a:buFont typeface="Arial" panose="020B0604020202020204" pitchFamily="34" charset="0"/>
              <a:buChar char="•"/>
            </a:pPr>
            <a:r>
              <a:rPr lang="en-US" dirty="0">
                <a:solidFill>
                  <a:srgbClr val="FF0000"/>
                </a:solidFill>
              </a:rPr>
              <a:t>vary</a:t>
            </a:r>
            <a:r>
              <a:rPr lang="en-US" dirty="0"/>
              <a:t> views/rotation</a:t>
            </a:r>
          </a:p>
          <a:p>
            <a:endParaRPr lang="en-US" dirty="0"/>
          </a:p>
          <a:p>
            <a:r>
              <a:rPr lang="en-US" b="1" dirty="0"/>
              <a:t>Phantom</a:t>
            </a:r>
            <a:endParaRPr lang="en-US" dirty="0"/>
          </a:p>
          <a:p>
            <a:pPr marL="285750" indent="-285750">
              <a:buFont typeface="Arial" panose="020B0604020202020204" pitchFamily="34" charset="0"/>
              <a:buChar char="•"/>
            </a:pPr>
            <a:r>
              <a:rPr lang="en-US" sz="1800" dirty="0"/>
              <a:t>XCAT vmale_50_phantom, </a:t>
            </a:r>
            <a:r>
              <a:rPr lang="en-US" sz="1800" dirty="0" err="1"/>
              <a:t>Zoffset</a:t>
            </a:r>
            <a:r>
              <a:rPr lang="en-US" sz="1800" dirty="0"/>
              <a:t> -431 mm (to head)</a:t>
            </a:r>
          </a:p>
          <a:p>
            <a:endParaRPr lang="en-US" dirty="0"/>
          </a:p>
          <a:p>
            <a:r>
              <a:rPr lang="en-US" b="1" dirty="0"/>
              <a:t>Recon</a:t>
            </a:r>
          </a:p>
          <a:p>
            <a:pPr marL="285750" indent="-285750">
              <a:buFont typeface="Arial" panose="020B0604020202020204" pitchFamily="34" charset="0"/>
              <a:buChar char="•"/>
            </a:pPr>
            <a:r>
              <a:rPr lang="en-US" dirty="0"/>
              <a:t>1 slice</a:t>
            </a:r>
          </a:p>
          <a:p>
            <a:pPr marL="285750" indent="-285750">
              <a:buFont typeface="Arial" panose="020B0604020202020204" pitchFamily="34" charset="0"/>
              <a:buChar char="•"/>
            </a:pPr>
            <a:r>
              <a:rPr lang="en-US" dirty="0"/>
              <a:t>0.568-mm slice thickness (native)</a:t>
            </a:r>
          </a:p>
          <a:p>
            <a:pPr marL="285750" indent="-285750">
              <a:buFont typeface="Arial" panose="020B0604020202020204" pitchFamily="34" charset="0"/>
              <a:buChar char="•"/>
            </a:pPr>
            <a:r>
              <a:rPr lang="en-US" dirty="0"/>
              <a:t>260-mm FOV</a:t>
            </a:r>
          </a:p>
          <a:p>
            <a:pPr marL="285750" indent="-285750">
              <a:buFont typeface="Arial" panose="020B0604020202020204" pitchFamily="34" charset="0"/>
              <a:buChar char="•"/>
            </a:pPr>
            <a:r>
              <a:rPr lang="en-US" dirty="0"/>
              <a:t>No offset</a:t>
            </a:r>
          </a:p>
          <a:p>
            <a:pPr marL="285750" indent="-285750">
              <a:buFont typeface="Arial" panose="020B0604020202020204" pitchFamily="34" charset="0"/>
              <a:buChar char="•"/>
            </a:pPr>
            <a:r>
              <a:rPr lang="en-US" dirty="0"/>
              <a:t>Bone kernel</a:t>
            </a:r>
          </a:p>
          <a:p>
            <a:pPr marL="285750" indent="-285750">
              <a:buFont typeface="Arial" panose="020B0604020202020204" pitchFamily="34" charset="0"/>
              <a:buChar char="•"/>
            </a:pPr>
            <a:r>
              <a:rPr lang="en-US" dirty="0"/>
              <a:t>HU</a:t>
            </a:r>
          </a:p>
        </p:txBody>
      </p:sp>
    </p:spTree>
    <p:extLst>
      <p:ext uri="{BB962C8B-B14F-4D97-AF65-F5344CB8AC3E}">
        <p14:creationId xmlns:p14="http://schemas.microsoft.com/office/powerpoint/2010/main" val="229607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F86D51-AD5C-4CC5-AE6A-79582A78C389}"/>
              </a:ext>
            </a:extLst>
          </p:cNvPr>
          <p:cNvSpPr>
            <a:spLocks noGrp="1"/>
          </p:cNvSpPr>
          <p:nvPr>
            <p:ph type="dt" sz="half" idx="10"/>
          </p:nvPr>
        </p:nvSpPr>
        <p:spPr/>
        <p:txBody>
          <a:bodyPr/>
          <a:lstStyle/>
          <a:p>
            <a:fld id="{9AC9EBFE-5BA1-460F-BE92-8CF5579A714B}" type="datetime4">
              <a:rPr lang="en-US" smtClean="0"/>
              <a:t>April 27, 2022</a:t>
            </a:fld>
            <a:endParaRPr lang="en-CA"/>
          </a:p>
        </p:txBody>
      </p:sp>
      <p:sp>
        <p:nvSpPr>
          <p:cNvPr id="4" name="Footer Placeholder 3">
            <a:extLst>
              <a:ext uri="{FF2B5EF4-FFF2-40B4-BE49-F238E27FC236}">
                <a16:creationId xmlns:a16="http://schemas.microsoft.com/office/drawing/2014/main" id="{56A8998D-982C-42C3-9011-28E6F5E0497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39F6606-F140-4A15-A5C3-09D29BEB198E}"/>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itle 3">
            <a:extLst>
              <a:ext uri="{FF2B5EF4-FFF2-40B4-BE49-F238E27FC236}">
                <a16:creationId xmlns:a16="http://schemas.microsoft.com/office/drawing/2014/main" id="{C9CCA874-508C-4AD6-BC53-CF4FBCDD1D7E}"/>
              </a:ext>
            </a:extLst>
          </p:cNvPr>
          <p:cNvSpPr>
            <a:spLocks noGrp="1"/>
          </p:cNvSpPr>
          <p:nvPr>
            <p:ph type="title"/>
          </p:nvPr>
        </p:nvSpPr>
        <p:spPr>
          <a:xfrm>
            <a:off x="592351" y="222086"/>
            <a:ext cx="10032533" cy="413181"/>
          </a:xfrm>
        </p:spPr>
        <p:txBody>
          <a:bodyPr/>
          <a:lstStyle/>
          <a:p>
            <a:pPr>
              <a:lnSpc>
                <a:spcPct val="70000"/>
              </a:lnSpc>
            </a:pPr>
            <a:r>
              <a:rPr lang="en-US" dirty="0"/>
              <a:t>Voxelized XCAT phantom experiments</a:t>
            </a:r>
          </a:p>
        </p:txBody>
      </p:sp>
      <p:sp>
        <p:nvSpPr>
          <p:cNvPr id="8" name="TextBox 7">
            <a:extLst>
              <a:ext uri="{FF2B5EF4-FFF2-40B4-BE49-F238E27FC236}">
                <a16:creationId xmlns:a16="http://schemas.microsoft.com/office/drawing/2014/main" id="{D8B415CE-DE6D-4133-A2F5-C58A2CCB4CBC}"/>
              </a:ext>
            </a:extLst>
          </p:cNvPr>
          <p:cNvSpPr txBox="1"/>
          <p:nvPr/>
        </p:nvSpPr>
        <p:spPr>
          <a:xfrm>
            <a:off x="592351" y="612844"/>
            <a:ext cx="4843807" cy="5078313"/>
          </a:xfrm>
          <a:prstGeom prst="rect">
            <a:avLst/>
          </a:prstGeom>
          <a:noFill/>
        </p:spPr>
        <p:txBody>
          <a:bodyPr wrap="square">
            <a:spAutoFit/>
          </a:bodyPr>
          <a:lstStyle/>
          <a:p>
            <a:r>
              <a:rPr lang="en-US" b="1" dirty="0"/>
              <a:t>Scanner</a:t>
            </a:r>
          </a:p>
          <a:p>
            <a:pPr marL="285750" indent="-285750">
              <a:buFont typeface="Arial" panose="020B0604020202020204" pitchFamily="34" charset="0"/>
              <a:buChar char="•"/>
            </a:pPr>
            <a:r>
              <a:rPr lang="en-US" dirty="0">
                <a:solidFill>
                  <a:srgbClr val="FF0000"/>
                </a:solidFill>
              </a:rPr>
              <a:t>vary</a:t>
            </a:r>
            <a:r>
              <a:rPr lang="en-US" dirty="0"/>
              <a:t> focal spot width</a:t>
            </a:r>
          </a:p>
          <a:p>
            <a:pPr marL="285750" indent="-285750">
              <a:buFont typeface="Arial" panose="020B0604020202020204" pitchFamily="34" charset="0"/>
              <a:buChar char="•"/>
            </a:pPr>
            <a:r>
              <a:rPr lang="en-US" dirty="0">
                <a:solidFill>
                  <a:srgbClr val="FF0000"/>
                </a:solidFill>
              </a:rPr>
              <a:t>vary</a:t>
            </a:r>
            <a:r>
              <a:rPr lang="en-US" dirty="0"/>
              <a:t> detector column width</a:t>
            </a:r>
          </a:p>
          <a:p>
            <a:pPr marL="285750" indent="-285750">
              <a:buFont typeface="Arial" panose="020B0604020202020204" pitchFamily="34" charset="0"/>
              <a:buChar char="•"/>
            </a:pPr>
            <a:r>
              <a:rPr lang="en-US" dirty="0">
                <a:solidFill>
                  <a:srgbClr val="FF0000"/>
                </a:solidFill>
              </a:rPr>
              <a:t>vary</a:t>
            </a:r>
            <a:r>
              <a:rPr lang="en-US" dirty="0"/>
              <a:t> number of columns for 48-cm detector (267-mm FOV)</a:t>
            </a:r>
          </a:p>
          <a:p>
            <a:pPr marL="285750" indent="-285750">
              <a:buFont typeface="Arial" panose="020B0604020202020204" pitchFamily="34" charset="0"/>
              <a:buChar char="•"/>
            </a:pPr>
            <a:r>
              <a:rPr lang="en-US" dirty="0"/>
              <a:t>1 detector row</a:t>
            </a:r>
          </a:p>
          <a:p>
            <a:pPr marL="285750" indent="-285750">
              <a:buFont typeface="Arial" panose="020B0604020202020204" pitchFamily="34" charset="0"/>
              <a:buChar char="•"/>
            </a:pPr>
            <a:r>
              <a:rPr lang="en-US" dirty="0"/>
              <a:t>¼-detector column offset</a:t>
            </a:r>
          </a:p>
          <a:p>
            <a:endParaRPr lang="en-US" dirty="0"/>
          </a:p>
          <a:p>
            <a:r>
              <a:rPr lang="en-US" b="1" dirty="0"/>
              <a:t>Physics</a:t>
            </a:r>
          </a:p>
          <a:p>
            <a:pPr marL="285750" indent="-285750">
              <a:buFont typeface="Arial" panose="020B0604020202020204" pitchFamily="34" charset="0"/>
              <a:buChar char="•"/>
            </a:pPr>
            <a:r>
              <a:rPr lang="en-US" dirty="0"/>
              <a:t>120 kV</a:t>
            </a:r>
          </a:p>
          <a:p>
            <a:pPr marL="285750" indent="-285750">
              <a:buFont typeface="Arial" panose="020B0604020202020204" pitchFamily="34" charset="0"/>
              <a:buChar char="•"/>
            </a:pPr>
            <a:r>
              <a:rPr lang="en-US" dirty="0"/>
              <a:t>Quantum noise on</a:t>
            </a:r>
          </a:p>
          <a:p>
            <a:pPr marL="285750" indent="-285750">
              <a:buFont typeface="Arial" panose="020B0604020202020204" pitchFamily="34" charset="0"/>
              <a:buChar char="•"/>
            </a:pPr>
            <a:r>
              <a:rPr lang="en-US" dirty="0"/>
              <a:t>Electronic noise on</a:t>
            </a:r>
          </a:p>
          <a:p>
            <a:pPr marL="285750" indent="-285750">
              <a:buFont typeface="Arial" panose="020B0604020202020204" pitchFamily="34" charset="0"/>
              <a:buChar char="•"/>
            </a:pPr>
            <a:r>
              <a:rPr lang="en-US" dirty="0"/>
              <a:t>Electronic noise on</a:t>
            </a:r>
          </a:p>
          <a:p>
            <a:pPr marL="285750" indent="-285750">
              <a:buFont typeface="Arial" panose="020B0604020202020204" pitchFamily="34" charset="0"/>
              <a:buChar char="•"/>
            </a:pPr>
            <a:r>
              <a:rPr lang="en-US" dirty="0"/>
              <a:t>Scatter off</a:t>
            </a:r>
          </a:p>
          <a:p>
            <a:pPr marL="285750" indent="-285750">
              <a:buFont typeface="Arial" panose="020B0604020202020204" pitchFamily="34" charset="0"/>
              <a:buChar char="•"/>
            </a:pPr>
            <a:r>
              <a:rPr lang="en-US" dirty="0">
                <a:solidFill>
                  <a:srgbClr val="FF0000"/>
                </a:solidFill>
              </a:rPr>
              <a:t>vary</a:t>
            </a:r>
            <a:r>
              <a:rPr lang="en-US" dirty="0"/>
              <a:t> source sampling</a:t>
            </a:r>
          </a:p>
          <a:p>
            <a:pPr marL="285750" indent="-285750">
              <a:buFont typeface="Arial" panose="020B0604020202020204" pitchFamily="34" charset="0"/>
              <a:buChar char="•"/>
            </a:pPr>
            <a:r>
              <a:rPr lang="en-US" dirty="0">
                <a:solidFill>
                  <a:srgbClr val="FF0000"/>
                </a:solidFill>
              </a:rPr>
              <a:t>vary</a:t>
            </a:r>
            <a:r>
              <a:rPr lang="en-US" dirty="0"/>
              <a:t> detector sampling</a:t>
            </a:r>
          </a:p>
          <a:p>
            <a:pPr marL="285750" indent="-285750">
              <a:buFont typeface="Arial" panose="020B0604020202020204" pitchFamily="34" charset="0"/>
              <a:buChar char="•"/>
            </a:pPr>
            <a:r>
              <a:rPr lang="en-US" dirty="0">
                <a:solidFill>
                  <a:srgbClr val="FF0000"/>
                </a:solidFill>
              </a:rPr>
              <a:t>vary</a:t>
            </a:r>
            <a:r>
              <a:rPr lang="en-US" dirty="0"/>
              <a:t> view sampling</a:t>
            </a:r>
          </a:p>
          <a:p>
            <a:endParaRPr lang="en-US" dirty="0"/>
          </a:p>
        </p:txBody>
      </p:sp>
      <p:sp>
        <p:nvSpPr>
          <p:cNvPr id="10" name="TextBox 9">
            <a:extLst>
              <a:ext uri="{FF2B5EF4-FFF2-40B4-BE49-F238E27FC236}">
                <a16:creationId xmlns:a16="http://schemas.microsoft.com/office/drawing/2014/main" id="{20ECEEEA-F5F4-4996-8E52-FDE0DC5E259B}"/>
              </a:ext>
            </a:extLst>
          </p:cNvPr>
          <p:cNvSpPr txBox="1"/>
          <p:nvPr/>
        </p:nvSpPr>
        <p:spPr>
          <a:xfrm>
            <a:off x="5878689" y="1026025"/>
            <a:ext cx="6094324" cy="4247317"/>
          </a:xfrm>
          <a:prstGeom prst="rect">
            <a:avLst/>
          </a:prstGeom>
          <a:noFill/>
        </p:spPr>
        <p:txBody>
          <a:bodyPr wrap="square">
            <a:spAutoFit/>
          </a:bodyPr>
          <a:lstStyle/>
          <a:p>
            <a:r>
              <a:rPr lang="en-US" b="1" dirty="0"/>
              <a:t>Protocol</a:t>
            </a:r>
          </a:p>
          <a:p>
            <a:pPr marL="285750" indent="-285750">
              <a:buFont typeface="Arial" panose="020B0604020202020204" pitchFamily="34" charset="0"/>
              <a:buChar char="•"/>
            </a:pPr>
            <a:r>
              <a:rPr lang="en-US" dirty="0"/>
              <a:t>1-s rotation</a:t>
            </a:r>
          </a:p>
          <a:p>
            <a:pPr marL="285750" indent="-285750">
              <a:buFont typeface="Arial" panose="020B0604020202020204" pitchFamily="34" charset="0"/>
              <a:buChar char="•"/>
            </a:pPr>
            <a:r>
              <a:rPr lang="en-US" dirty="0"/>
              <a:t>vary mA</a:t>
            </a:r>
          </a:p>
          <a:p>
            <a:pPr marL="285750" indent="-285750">
              <a:buFont typeface="Arial" panose="020B0604020202020204" pitchFamily="34" charset="0"/>
              <a:buChar char="•"/>
            </a:pPr>
            <a:r>
              <a:rPr lang="en-US" dirty="0">
                <a:solidFill>
                  <a:srgbClr val="FF0000"/>
                </a:solidFill>
              </a:rPr>
              <a:t>vary</a:t>
            </a:r>
            <a:r>
              <a:rPr lang="en-US" dirty="0"/>
              <a:t> views/rotation</a:t>
            </a:r>
          </a:p>
          <a:p>
            <a:endParaRPr lang="en-US" dirty="0"/>
          </a:p>
          <a:p>
            <a:r>
              <a:rPr lang="en-US" b="1" dirty="0"/>
              <a:t>Phantom</a:t>
            </a:r>
            <a:endParaRPr lang="en-US" dirty="0"/>
          </a:p>
          <a:p>
            <a:pPr marL="285750" indent="-285750">
              <a:buFont typeface="Arial" panose="020B0604020202020204" pitchFamily="34" charset="0"/>
              <a:buChar char="•"/>
            </a:pPr>
            <a:r>
              <a:rPr lang="en-US" sz="1800" dirty="0"/>
              <a:t>XCAT vmale_50_phantom, </a:t>
            </a:r>
            <a:r>
              <a:rPr lang="en-US" sz="1800" dirty="0" err="1"/>
              <a:t>Zoffset</a:t>
            </a:r>
            <a:r>
              <a:rPr lang="en-US" sz="1800" dirty="0"/>
              <a:t> -431 mm (to head)</a:t>
            </a:r>
          </a:p>
          <a:p>
            <a:endParaRPr lang="en-US" dirty="0"/>
          </a:p>
          <a:p>
            <a:r>
              <a:rPr lang="en-US" b="1" dirty="0"/>
              <a:t>Recon</a:t>
            </a:r>
          </a:p>
          <a:p>
            <a:pPr marL="285750" indent="-285750">
              <a:buFont typeface="Arial" panose="020B0604020202020204" pitchFamily="34" charset="0"/>
              <a:buChar char="•"/>
            </a:pPr>
            <a:r>
              <a:rPr lang="en-US" dirty="0"/>
              <a:t>1 slice</a:t>
            </a:r>
          </a:p>
          <a:p>
            <a:pPr marL="285750" indent="-285750">
              <a:buFont typeface="Arial" panose="020B0604020202020204" pitchFamily="34" charset="0"/>
              <a:buChar char="•"/>
            </a:pPr>
            <a:r>
              <a:rPr lang="en-US" dirty="0"/>
              <a:t>0.568-mm slice thickness (native)</a:t>
            </a:r>
          </a:p>
          <a:p>
            <a:pPr marL="285750" indent="-285750">
              <a:buFont typeface="Arial" panose="020B0604020202020204" pitchFamily="34" charset="0"/>
              <a:buChar char="•"/>
            </a:pPr>
            <a:r>
              <a:rPr lang="en-US" dirty="0"/>
              <a:t>260-mm FOV</a:t>
            </a:r>
          </a:p>
          <a:p>
            <a:pPr marL="285750" indent="-285750">
              <a:buFont typeface="Arial" panose="020B0604020202020204" pitchFamily="34" charset="0"/>
              <a:buChar char="•"/>
            </a:pPr>
            <a:r>
              <a:rPr lang="en-US" dirty="0"/>
              <a:t>No offset</a:t>
            </a:r>
          </a:p>
          <a:p>
            <a:pPr marL="285750" indent="-285750">
              <a:buFont typeface="Arial" panose="020B0604020202020204" pitchFamily="34" charset="0"/>
              <a:buChar char="•"/>
            </a:pPr>
            <a:r>
              <a:rPr lang="en-US" dirty="0"/>
              <a:t>Bone kernel</a:t>
            </a:r>
          </a:p>
          <a:p>
            <a:pPr marL="285750" indent="-285750">
              <a:buFont typeface="Arial" panose="020B0604020202020204" pitchFamily="34" charset="0"/>
              <a:buChar char="•"/>
            </a:pPr>
            <a:r>
              <a:rPr lang="en-US" dirty="0"/>
              <a:t>HU</a:t>
            </a:r>
          </a:p>
        </p:txBody>
      </p:sp>
    </p:spTree>
    <p:extLst>
      <p:ext uri="{BB962C8B-B14F-4D97-AF65-F5344CB8AC3E}">
        <p14:creationId xmlns:p14="http://schemas.microsoft.com/office/powerpoint/2010/main" val="100753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
            <a:extLst>
              <a:ext uri="{FF2B5EF4-FFF2-40B4-BE49-F238E27FC236}">
                <a16:creationId xmlns:a16="http://schemas.microsoft.com/office/drawing/2014/main" id="{F858E38F-349E-4862-B465-DFEACD3C84D7}"/>
              </a:ext>
            </a:extLst>
          </p:cNvPr>
          <p:cNvSpPr txBox="1">
            <a:spLocks/>
          </p:cNvSpPr>
          <p:nvPr/>
        </p:nvSpPr>
        <p:spPr>
          <a:xfrm>
            <a:off x="427057" y="-1"/>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det. col.</a:t>
            </a:r>
          </a:p>
        </p:txBody>
      </p:sp>
      <p:sp>
        <p:nvSpPr>
          <p:cNvPr id="57" name="Title 3">
            <a:extLst>
              <a:ext uri="{FF2B5EF4-FFF2-40B4-BE49-F238E27FC236}">
                <a16:creationId xmlns:a16="http://schemas.microsoft.com/office/drawing/2014/main" id="{81E0D1AA-1261-4C6B-A613-48583B92336A}"/>
              </a:ext>
            </a:extLst>
          </p:cNvPr>
          <p:cNvSpPr txBox="1">
            <a:spLocks/>
          </p:cNvSpPr>
          <p:nvPr/>
        </p:nvSpPr>
        <p:spPr>
          <a:xfrm rot="16200000">
            <a:off x="-854141" y="1182473"/>
            <a:ext cx="2110401" cy="4021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focal spot</a:t>
            </a:r>
          </a:p>
        </p:txBody>
      </p:sp>
      <p:sp>
        <p:nvSpPr>
          <p:cNvPr id="59" name="Title 3">
            <a:extLst>
              <a:ext uri="{FF2B5EF4-FFF2-40B4-BE49-F238E27FC236}">
                <a16:creationId xmlns:a16="http://schemas.microsoft.com/office/drawing/2014/main" id="{6F8E5A22-0CA2-48AA-9338-39F751FCDB7E}"/>
              </a:ext>
            </a:extLst>
          </p:cNvPr>
          <p:cNvSpPr txBox="1">
            <a:spLocks/>
          </p:cNvSpPr>
          <p:nvPr/>
        </p:nvSpPr>
        <p:spPr>
          <a:xfrm rot="16200000">
            <a:off x="-859675" y="5573345"/>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focal spot</a:t>
            </a:r>
          </a:p>
        </p:txBody>
      </p:sp>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5616" y="244176"/>
            <a:ext cx="2286000" cy="2286000"/>
          </a:xfrm>
          <a:prstGeom prst="rect">
            <a:avLst/>
          </a:prstGeom>
        </p:spPr>
      </p:pic>
      <p:sp>
        <p:nvSpPr>
          <p:cNvPr id="14" name="Title 3">
            <a:extLst>
              <a:ext uri="{FF2B5EF4-FFF2-40B4-BE49-F238E27FC236}">
                <a16:creationId xmlns:a16="http://schemas.microsoft.com/office/drawing/2014/main" id="{BBB5BAD7-3A58-4F08-889C-E5C53B709215}"/>
              </a:ext>
            </a:extLst>
          </p:cNvPr>
          <p:cNvSpPr txBox="1">
            <a:spLocks/>
          </p:cNvSpPr>
          <p:nvPr/>
        </p:nvSpPr>
        <p:spPr>
          <a:xfrm>
            <a:off x="2621584" y="-1"/>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a:t>
            </a:r>
          </a:p>
        </p:txBody>
      </p:sp>
      <p:sp>
        <p:nvSpPr>
          <p:cNvPr id="15" name="Title 3">
            <a:extLst>
              <a:ext uri="{FF2B5EF4-FFF2-40B4-BE49-F238E27FC236}">
                <a16:creationId xmlns:a16="http://schemas.microsoft.com/office/drawing/2014/main" id="{BA70F79B-EAFE-4B13-95B8-5B70BC414A84}"/>
              </a:ext>
            </a:extLst>
          </p:cNvPr>
          <p:cNvSpPr txBox="1">
            <a:spLocks/>
          </p:cNvSpPr>
          <p:nvPr/>
        </p:nvSpPr>
        <p:spPr>
          <a:xfrm rot="16200000">
            <a:off x="-859674" y="3371504"/>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focal spot</a:t>
            </a:r>
          </a:p>
        </p:txBody>
      </p:sp>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2438736"/>
            <a:ext cx="2286000" cy="2286000"/>
          </a:xfrm>
          <a:prstGeom prst="rect">
            <a:avLst/>
          </a:prstGeom>
        </p:spPr>
      </p:pic>
      <p:pic>
        <p:nvPicPr>
          <p:cNvPr id="17" name="Picture 16">
            <a:extLst>
              <a:ext uri="{FF2B5EF4-FFF2-40B4-BE49-F238E27FC236}">
                <a16:creationId xmlns:a16="http://schemas.microsoft.com/office/drawing/2014/main" id="{A37F86DC-6AED-446E-B779-CD59CC01C47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616" y="4633296"/>
            <a:ext cx="2286000" cy="22860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530176" y="244176"/>
            <a:ext cx="2286000" cy="22860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724736" y="244176"/>
            <a:ext cx="2286000" cy="22860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30176" y="2438736"/>
            <a:ext cx="2286000" cy="22860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724736" y="2438736"/>
            <a:ext cx="2286000" cy="2286000"/>
          </a:xfrm>
          <a:prstGeom prst="rect">
            <a:avLst/>
          </a:prstGeom>
        </p:spPr>
      </p:pic>
      <p:pic>
        <p:nvPicPr>
          <p:cNvPr id="27" name="Picture 26">
            <a:extLst>
              <a:ext uri="{FF2B5EF4-FFF2-40B4-BE49-F238E27FC236}">
                <a16:creationId xmlns:a16="http://schemas.microsoft.com/office/drawing/2014/main" id="{5F920EBA-E141-4271-9E76-8A78B531095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530144" y="4633296"/>
            <a:ext cx="2286000" cy="2286000"/>
          </a:xfrm>
          <a:prstGeom prst="rect">
            <a:avLst/>
          </a:prstGeom>
        </p:spPr>
      </p:pic>
      <p:pic>
        <p:nvPicPr>
          <p:cNvPr id="29" name="Picture 28">
            <a:extLst>
              <a:ext uri="{FF2B5EF4-FFF2-40B4-BE49-F238E27FC236}">
                <a16:creationId xmlns:a16="http://schemas.microsoft.com/office/drawing/2014/main" id="{9C4EBCE3-FEDB-44C6-8634-F05999F594A5}"/>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4724672" y="4633296"/>
            <a:ext cx="2286000" cy="2286000"/>
          </a:xfrm>
          <a:prstGeom prst="rect">
            <a:avLst/>
          </a:prstGeom>
        </p:spPr>
      </p:pic>
      <p:sp>
        <p:nvSpPr>
          <p:cNvPr id="43" name="Title 3">
            <a:extLst>
              <a:ext uri="{FF2B5EF4-FFF2-40B4-BE49-F238E27FC236}">
                <a16:creationId xmlns:a16="http://schemas.microsoft.com/office/drawing/2014/main" id="{8B9DE41B-F240-4F60-920B-79C1B765F0D2}"/>
              </a:ext>
            </a:extLst>
          </p:cNvPr>
          <p:cNvSpPr txBox="1">
            <a:spLocks/>
          </p:cNvSpPr>
          <p:nvPr/>
        </p:nvSpPr>
        <p:spPr>
          <a:xfrm>
            <a:off x="4816079" y="-1"/>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det. col.</a:t>
            </a:r>
          </a:p>
        </p:txBody>
      </p:sp>
    </p:spTree>
    <p:extLst>
      <p:ext uri="{BB962C8B-B14F-4D97-AF65-F5344CB8AC3E}">
        <p14:creationId xmlns:p14="http://schemas.microsoft.com/office/powerpoint/2010/main" val="242668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
            <a:extLst>
              <a:ext uri="{FF2B5EF4-FFF2-40B4-BE49-F238E27FC236}">
                <a16:creationId xmlns:a16="http://schemas.microsoft.com/office/drawing/2014/main" id="{F858E38F-349E-4862-B465-DFEACD3C84D7}"/>
              </a:ext>
            </a:extLst>
          </p:cNvPr>
          <p:cNvSpPr txBox="1">
            <a:spLocks/>
          </p:cNvSpPr>
          <p:nvPr/>
        </p:nvSpPr>
        <p:spPr>
          <a:xfrm>
            <a:off x="427057" y="-1"/>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det. col.</a:t>
            </a:r>
          </a:p>
        </p:txBody>
      </p:sp>
      <p:sp>
        <p:nvSpPr>
          <p:cNvPr id="57" name="Title 3">
            <a:extLst>
              <a:ext uri="{FF2B5EF4-FFF2-40B4-BE49-F238E27FC236}">
                <a16:creationId xmlns:a16="http://schemas.microsoft.com/office/drawing/2014/main" id="{81E0D1AA-1261-4C6B-A613-48583B92336A}"/>
              </a:ext>
            </a:extLst>
          </p:cNvPr>
          <p:cNvSpPr txBox="1">
            <a:spLocks/>
          </p:cNvSpPr>
          <p:nvPr/>
        </p:nvSpPr>
        <p:spPr>
          <a:xfrm rot="16200000">
            <a:off x="-854141" y="1182473"/>
            <a:ext cx="2110401" cy="4021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focal spot</a:t>
            </a:r>
          </a:p>
        </p:txBody>
      </p:sp>
      <p:sp>
        <p:nvSpPr>
          <p:cNvPr id="59" name="Title 3">
            <a:extLst>
              <a:ext uri="{FF2B5EF4-FFF2-40B4-BE49-F238E27FC236}">
                <a16:creationId xmlns:a16="http://schemas.microsoft.com/office/drawing/2014/main" id="{6F8E5A22-0CA2-48AA-9338-39F751FCDB7E}"/>
              </a:ext>
            </a:extLst>
          </p:cNvPr>
          <p:cNvSpPr txBox="1">
            <a:spLocks/>
          </p:cNvSpPr>
          <p:nvPr/>
        </p:nvSpPr>
        <p:spPr>
          <a:xfrm rot="16200000">
            <a:off x="-859675" y="5573345"/>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focal spot</a:t>
            </a:r>
          </a:p>
        </p:txBody>
      </p:sp>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5616" y="244176"/>
            <a:ext cx="2286000" cy="2286000"/>
          </a:xfrm>
          <a:prstGeom prst="rect">
            <a:avLst/>
          </a:prstGeom>
        </p:spPr>
      </p:pic>
      <p:sp>
        <p:nvSpPr>
          <p:cNvPr id="14" name="Title 3">
            <a:extLst>
              <a:ext uri="{FF2B5EF4-FFF2-40B4-BE49-F238E27FC236}">
                <a16:creationId xmlns:a16="http://schemas.microsoft.com/office/drawing/2014/main" id="{BBB5BAD7-3A58-4F08-889C-E5C53B709215}"/>
              </a:ext>
            </a:extLst>
          </p:cNvPr>
          <p:cNvSpPr txBox="1">
            <a:spLocks/>
          </p:cNvSpPr>
          <p:nvPr/>
        </p:nvSpPr>
        <p:spPr>
          <a:xfrm>
            <a:off x="2621584" y="-1"/>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a:t>
            </a:r>
          </a:p>
        </p:txBody>
      </p:sp>
      <p:sp>
        <p:nvSpPr>
          <p:cNvPr id="15" name="Title 3">
            <a:extLst>
              <a:ext uri="{FF2B5EF4-FFF2-40B4-BE49-F238E27FC236}">
                <a16:creationId xmlns:a16="http://schemas.microsoft.com/office/drawing/2014/main" id="{BA70F79B-EAFE-4B13-95B8-5B70BC414A84}"/>
              </a:ext>
            </a:extLst>
          </p:cNvPr>
          <p:cNvSpPr txBox="1">
            <a:spLocks/>
          </p:cNvSpPr>
          <p:nvPr/>
        </p:nvSpPr>
        <p:spPr>
          <a:xfrm rot="16200000">
            <a:off x="-859674" y="3371504"/>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focal spot</a:t>
            </a:r>
          </a:p>
        </p:txBody>
      </p:sp>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2438736"/>
            <a:ext cx="2286000" cy="2286000"/>
          </a:xfrm>
          <a:prstGeom prst="rect">
            <a:avLst/>
          </a:prstGeom>
        </p:spPr>
      </p:pic>
      <p:pic>
        <p:nvPicPr>
          <p:cNvPr id="17" name="Picture 16">
            <a:extLst>
              <a:ext uri="{FF2B5EF4-FFF2-40B4-BE49-F238E27FC236}">
                <a16:creationId xmlns:a16="http://schemas.microsoft.com/office/drawing/2014/main" id="{A37F86DC-6AED-446E-B779-CD59CC01C47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616" y="4633296"/>
            <a:ext cx="2286000" cy="22860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530176" y="244176"/>
            <a:ext cx="2286000" cy="22860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724736" y="244176"/>
            <a:ext cx="2286000" cy="22860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30176" y="2438736"/>
            <a:ext cx="2286000" cy="22860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724736" y="2438736"/>
            <a:ext cx="2286000" cy="2286000"/>
          </a:xfrm>
          <a:prstGeom prst="rect">
            <a:avLst/>
          </a:prstGeom>
        </p:spPr>
      </p:pic>
      <p:pic>
        <p:nvPicPr>
          <p:cNvPr id="27" name="Picture 26">
            <a:extLst>
              <a:ext uri="{FF2B5EF4-FFF2-40B4-BE49-F238E27FC236}">
                <a16:creationId xmlns:a16="http://schemas.microsoft.com/office/drawing/2014/main" id="{5F920EBA-E141-4271-9E76-8A78B531095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530144" y="4633296"/>
            <a:ext cx="2286000" cy="2286000"/>
          </a:xfrm>
          <a:prstGeom prst="rect">
            <a:avLst/>
          </a:prstGeom>
        </p:spPr>
      </p:pic>
      <p:pic>
        <p:nvPicPr>
          <p:cNvPr id="29" name="Picture 28">
            <a:extLst>
              <a:ext uri="{FF2B5EF4-FFF2-40B4-BE49-F238E27FC236}">
                <a16:creationId xmlns:a16="http://schemas.microsoft.com/office/drawing/2014/main" id="{9C4EBCE3-FEDB-44C6-8634-F05999F594A5}"/>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4724672" y="4633296"/>
            <a:ext cx="2286000" cy="2286000"/>
          </a:xfrm>
          <a:prstGeom prst="rect">
            <a:avLst/>
          </a:prstGeom>
        </p:spPr>
      </p:pic>
      <p:sp>
        <p:nvSpPr>
          <p:cNvPr id="43" name="Title 3">
            <a:extLst>
              <a:ext uri="{FF2B5EF4-FFF2-40B4-BE49-F238E27FC236}">
                <a16:creationId xmlns:a16="http://schemas.microsoft.com/office/drawing/2014/main" id="{8B9DE41B-F240-4F60-920B-79C1B765F0D2}"/>
              </a:ext>
            </a:extLst>
          </p:cNvPr>
          <p:cNvSpPr txBox="1">
            <a:spLocks/>
          </p:cNvSpPr>
          <p:nvPr/>
        </p:nvSpPr>
        <p:spPr>
          <a:xfrm>
            <a:off x="4816079" y="-1"/>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det. col.</a:t>
            </a:r>
          </a:p>
        </p:txBody>
      </p:sp>
    </p:spTree>
    <p:extLst>
      <p:ext uri="{BB962C8B-B14F-4D97-AF65-F5344CB8AC3E}">
        <p14:creationId xmlns:p14="http://schemas.microsoft.com/office/powerpoint/2010/main" val="112851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
            <a:extLst>
              <a:ext uri="{FF2B5EF4-FFF2-40B4-BE49-F238E27FC236}">
                <a16:creationId xmlns:a16="http://schemas.microsoft.com/office/drawing/2014/main" id="{F858E38F-349E-4862-B465-DFEACD3C84D7}"/>
              </a:ext>
            </a:extLst>
          </p:cNvPr>
          <p:cNvSpPr txBox="1">
            <a:spLocks/>
          </p:cNvSpPr>
          <p:nvPr/>
        </p:nvSpPr>
        <p:spPr>
          <a:xfrm>
            <a:off x="5561761" y="-1"/>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det. col.</a:t>
            </a:r>
          </a:p>
        </p:txBody>
      </p:sp>
      <p:sp>
        <p:nvSpPr>
          <p:cNvPr id="57" name="Title 3">
            <a:extLst>
              <a:ext uri="{FF2B5EF4-FFF2-40B4-BE49-F238E27FC236}">
                <a16:creationId xmlns:a16="http://schemas.microsoft.com/office/drawing/2014/main" id="{81E0D1AA-1261-4C6B-A613-48583B92336A}"/>
              </a:ext>
            </a:extLst>
          </p:cNvPr>
          <p:cNvSpPr txBox="1">
            <a:spLocks/>
          </p:cNvSpPr>
          <p:nvPr/>
        </p:nvSpPr>
        <p:spPr>
          <a:xfrm rot="16200000">
            <a:off x="4280563" y="1182473"/>
            <a:ext cx="2110401" cy="4021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focal spot</a:t>
            </a:r>
          </a:p>
        </p:txBody>
      </p:sp>
      <p:sp>
        <p:nvSpPr>
          <p:cNvPr id="59" name="Title 3">
            <a:extLst>
              <a:ext uri="{FF2B5EF4-FFF2-40B4-BE49-F238E27FC236}">
                <a16:creationId xmlns:a16="http://schemas.microsoft.com/office/drawing/2014/main" id="{6F8E5A22-0CA2-48AA-9338-39F751FCDB7E}"/>
              </a:ext>
            </a:extLst>
          </p:cNvPr>
          <p:cNvSpPr txBox="1">
            <a:spLocks/>
          </p:cNvSpPr>
          <p:nvPr/>
        </p:nvSpPr>
        <p:spPr>
          <a:xfrm rot="16200000">
            <a:off x="4275029" y="5573345"/>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focal spot</a:t>
            </a:r>
          </a:p>
        </p:txBody>
      </p:sp>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70320" y="244176"/>
            <a:ext cx="2286000" cy="2286000"/>
          </a:xfrm>
          <a:prstGeom prst="rect">
            <a:avLst/>
          </a:prstGeom>
        </p:spPr>
      </p:pic>
      <p:sp>
        <p:nvSpPr>
          <p:cNvPr id="14" name="Title 3">
            <a:extLst>
              <a:ext uri="{FF2B5EF4-FFF2-40B4-BE49-F238E27FC236}">
                <a16:creationId xmlns:a16="http://schemas.microsoft.com/office/drawing/2014/main" id="{BBB5BAD7-3A58-4F08-889C-E5C53B709215}"/>
              </a:ext>
            </a:extLst>
          </p:cNvPr>
          <p:cNvSpPr txBox="1">
            <a:spLocks/>
          </p:cNvSpPr>
          <p:nvPr/>
        </p:nvSpPr>
        <p:spPr>
          <a:xfrm>
            <a:off x="7756288" y="-1"/>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a:t>
            </a:r>
          </a:p>
        </p:txBody>
      </p:sp>
      <p:sp>
        <p:nvSpPr>
          <p:cNvPr id="15" name="Title 3">
            <a:extLst>
              <a:ext uri="{FF2B5EF4-FFF2-40B4-BE49-F238E27FC236}">
                <a16:creationId xmlns:a16="http://schemas.microsoft.com/office/drawing/2014/main" id="{BA70F79B-EAFE-4B13-95B8-5B70BC414A84}"/>
              </a:ext>
            </a:extLst>
          </p:cNvPr>
          <p:cNvSpPr txBox="1">
            <a:spLocks/>
          </p:cNvSpPr>
          <p:nvPr/>
        </p:nvSpPr>
        <p:spPr>
          <a:xfrm rot="16200000">
            <a:off x="4275030" y="3371504"/>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focal spot</a:t>
            </a:r>
          </a:p>
        </p:txBody>
      </p:sp>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70320" y="2438736"/>
            <a:ext cx="2286000" cy="2286000"/>
          </a:xfrm>
          <a:prstGeom prst="rect">
            <a:avLst/>
          </a:prstGeom>
        </p:spPr>
      </p:pic>
      <p:pic>
        <p:nvPicPr>
          <p:cNvPr id="17" name="Picture 16">
            <a:extLst>
              <a:ext uri="{FF2B5EF4-FFF2-40B4-BE49-F238E27FC236}">
                <a16:creationId xmlns:a16="http://schemas.microsoft.com/office/drawing/2014/main" id="{A37F86DC-6AED-446E-B779-CD59CC01C47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70320" y="4633296"/>
            <a:ext cx="2286000" cy="22860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64880" y="244176"/>
            <a:ext cx="2286000" cy="22860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59440" y="244176"/>
            <a:ext cx="2286000" cy="22860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664880" y="2438736"/>
            <a:ext cx="2286000" cy="22860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859440" y="2438736"/>
            <a:ext cx="2286000" cy="2286000"/>
          </a:xfrm>
          <a:prstGeom prst="rect">
            <a:avLst/>
          </a:prstGeom>
        </p:spPr>
      </p:pic>
      <p:pic>
        <p:nvPicPr>
          <p:cNvPr id="27" name="Picture 26">
            <a:extLst>
              <a:ext uri="{FF2B5EF4-FFF2-40B4-BE49-F238E27FC236}">
                <a16:creationId xmlns:a16="http://schemas.microsoft.com/office/drawing/2014/main" id="{5F920EBA-E141-4271-9E76-8A78B531095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664848" y="4633296"/>
            <a:ext cx="2286000" cy="2286000"/>
          </a:xfrm>
          <a:prstGeom prst="rect">
            <a:avLst/>
          </a:prstGeom>
        </p:spPr>
      </p:pic>
      <p:pic>
        <p:nvPicPr>
          <p:cNvPr id="29" name="Picture 28">
            <a:extLst>
              <a:ext uri="{FF2B5EF4-FFF2-40B4-BE49-F238E27FC236}">
                <a16:creationId xmlns:a16="http://schemas.microsoft.com/office/drawing/2014/main" id="{9C4EBCE3-FEDB-44C6-8634-F05999F594A5}"/>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859376" y="4633296"/>
            <a:ext cx="2286000" cy="2286000"/>
          </a:xfrm>
          <a:prstGeom prst="rect">
            <a:avLst/>
          </a:prstGeom>
        </p:spPr>
      </p:pic>
      <p:sp>
        <p:nvSpPr>
          <p:cNvPr id="43" name="Title 3">
            <a:extLst>
              <a:ext uri="{FF2B5EF4-FFF2-40B4-BE49-F238E27FC236}">
                <a16:creationId xmlns:a16="http://schemas.microsoft.com/office/drawing/2014/main" id="{8B9DE41B-F240-4F60-920B-79C1B765F0D2}"/>
              </a:ext>
            </a:extLst>
          </p:cNvPr>
          <p:cNvSpPr txBox="1">
            <a:spLocks/>
          </p:cNvSpPr>
          <p:nvPr/>
        </p:nvSpPr>
        <p:spPr>
          <a:xfrm>
            <a:off x="9950783" y="-1"/>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det. col.</a:t>
            </a:r>
          </a:p>
        </p:txBody>
      </p:sp>
      <p:pic>
        <p:nvPicPr>
          <p:cNvPr id="20" name="Picture 19">
            <a:extLst>
              <a:ext uri="{FF2B5EF4-FFF2-40B4-BE49-F238E27FC236}">
                <a16:creationId xmlns:a16="http://schemas.microsoft.com/office/drawing/2014/main" id="{1126AD4E-E564-4506-AF3F-D2AA367A7C2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1220" y="924453"/>
            <a:ext cx="5198682" cy="5198682"/>
          </a:xfrm>
          <a:prstGeom prst="rect">
            <a:avLst/>
          </a:prstGeom>
        </p:spPr>
      </p:pic>
      <p:sp>
        <p:nvSpPr>
          <p:cNvPr id="2" name="Rectangle 1">
            <a:extLst>
              <a:ext uri="{FF2B5EF4-FFF2-40B4-BE49-F238E27FC236}">
                <a16:creationId xmlns:a16="http://schemas.microsoft.com/office/drawing/2014/main" id="{1794B8D4-80FF-43B4-8139-46B2C1D4C4F2}"/>
              </a:ext>
            </a:extLst>
          </p:cNvPr>
          <p:cNvSpPr>
            <a:spLocks noChangeAspect="1"/>
          </p:cNvSpPr>
          <p:nvPr/>
        </p:nvSpPr>
        <p:spPr>
          <a:xfrm>
            <a:off x="2019718" y="3888712"/>
            <a:ext cx="1175657" cy="117565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
            <a:extLst>
              <a:ext uri="{FF2B5EF4-FFF2-40B4-BE49-F238E27FC236}">
                <a16:creationId xmlns:a16="http://schemas.microsoft.com/office/drawing/2014/main" id="{50B16507-68EF-4041-8EA6-0400ADE6BE89}"/>
              </a:ext>
            </a:extLst>
          </p:cNvPr>
          <p:cNvSpPr txBox="1">
            <a:spLocks/>
          </p:cNvSpPr>
          <p:nvPr/>
        </p:nvSpPr>
        <p:spPr>
          <a:xfrm>
            <a:off x="216036" y="602903"/>
            <a:ext cx="4658249"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 1-mm focal spot</a:t>
            </a:r>
          </a:p>
        </p:txBody>
      </p:sp>
      <p:sp>
        <p:nvSpPr>
          <p:cNvPr id="32" name="Arrow: Right 31">
            <a:extLst>
              <a:ext uri="{FF2B5EF4-FFF2-40B4-BE49-F238E27FC236}">
                <a16:creationId xmlns:a16="http://schemas.microsoft.com/office/drawing/2014/main" id="{421AFBD9-6D73-4D2F-8A67-EB51CA68B7C0}"/>
              </a:ext>
            </a:extLst>
          </p:cNvPr>
          <p:cNvSpPr/>
          <p:nvPr/>
        </p:nvSpPr>
        <p:spPr>
          <a:xfrm rot="1269198">
            <a:off x="11017343" y="4719742"/>
            <a:ext cx="402119" cy="223862"/>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AF6F57EC-5A6B-444C-B9B7-862C0F396CEB}"/>
              </a:ext>
            </a:extLst>
          </p:cNvPr>
          <p:cNvSpPr/>
          <p:nvPr/>
        </p:nvSpPr>
        <p:spPr>
          <a:xfrm rot="1269198">
            <a:off x="8846665" y="2507109"/>
            <a:ext cx="402119" cy="223862"/>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9941F6E8-4E08-4E27-8C47-A5EA5E8DB2F3}"/>
              </a:ext>
            </a:extLst>
          </p:cNvPr>
          <p:cNvSpPr/>
          <p:nvPr/>
        </p:nvSpPr>
        <p:spPr>
          <a:xfrm rot="1269198">
            <a:off x="6652104" y="335156"/>
            <a:ext cx="402119" cy="223862"/>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6FDB25D5-0060-48C4-9810-7979D3045C92}"/>
              </a:ext>
            </a:extLst>
          </p:cNvPr>
          <p:cNvSpPr/>
          <p:nvPr/>
        </p:nvSpPr>
        <p:spPr>
          <a:xfrm rot="16200000">
            <a:off x="6698646" y="865843"/>
            <a:ext cx="402119" cy="223862"/>
          </a:xfrm>
          <a:prstGeom prst="rightArrow">
            <a:avLst/>
          </a:prstGeom>
          <a:solidFill>
            <a:srgbClr val="FF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C8BB08A-C879-4C14-A053-48C3EB5E793F}"/>
              </a:ext>
            </a:extLst>
          </p:cNvPr>
          <p:cNvSpPr/>
          <p:nvPr/>
        </p:nvSpPr>
        <p:spPr>
          <a:xfrm rot="16200000">
            <a:off x="8846665" y="3070174"/>
            <a:ext cx="402119" cy="223862"/>
          </a:xfrm>
          <a:prstGeom prst="rightArrow">
            <a:avLst/>
          </a:prstGeom>
          <a:solidFill>
            <a:srgbClr val="FF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0CBC4F29-B4B9-4C04-BE26-0152C0B3E8BD}"/>
              </a:ext>
            </a:extLst>
          </p:cNvPr>
          <p:cNvSpPr/>
          <p:nvPr/>
        </p:nvSpPr>
        <p:spPr>
          <a:xfrm rot="16200000">
            <a:off x="11017344" y="5242202"/>
            <a:ext cx="402119" cy="223862"/>
          </a:xfrm>
          <a:prstGeom prst="rightArrow">
            <a:avLst/>
          </a:prstGeom>
          <a:solidFill>
            <a:srgbClr val="FF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D6968C8F-3B4E-4632-AF38-19E903E7D64B}"/>
              </a:ext>
            </a:extLst>
          </p:cNvPr>
          <p:cNvSpPr/>
          <p:nvPr/>
        </p:nvSpPr>
        <p:spPr>
          <a:xfrm>
            <a:off x="10649239" y="6233480"/>
            <a:ext cx="402119" cy="223862"/>
          </a:xfrm>
          <a:prstGeom prst="rightArrow">
            <a:avLst/>
          </a:prstGeom>
          <a:solidFill>
            <a:srgbClr val="99FF99"/>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DB2A127-8E6F-4461-BF5D-DDA421C76EFB}"/>
              </a:ext>
            </a:extLst>
          </p:cNvPr>
          <p:cNvSpPr/>
          <p:nvPr/>
        </p:nvSpPr>
        <p:spPr>
          <a:xfrm>
            <a:off x="8451448" y="4062016"/>
            <a:ext cx="402119" cy="223862"/>
          </a:xfrm>
          <a:prstGeom prst="rightArrow">
            <a:avLst/>
          </a:prstGeom>
          <a:solidFill>
            <a:srgbClr val="99FF99"/>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9CBC6584-50F4-41D9-8B38-FAF9B4E780E2}"/>
              </a:ext>
            </a:extLst>
          </p:cNvPr>
          <p:cNvSpPr/>
          <p:nvPr/>
        </p:nvSpPr>
        <p:spPr>
          <a:xfrm>
            <a:off x="6211201" y="1729782"/>
            <a:ext cx="402119" cy="223862"/>
          </a:xfrm>
          <a:prstGeom prst="rightArrow">
            <a:avLst/>
          </a:prstGeom>
          <a:solidFill>
            <a:srgbClr val="99FF99"/>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F8C5CC37-9336-49F6-97C4-B76FBD1CAB5D}"/>
              </a:ext>
            </a:extLst>
          </p:cNvPr>
          <p:cNvSpPr/>
          <p:nvPr/>
        </p:nvSpPr>
        <p:spPr>
          <a:xfrm rot="3272995">
            <a:off x="6631996" y="1182458"/>
            <a:ext cx="402119" cy="223862"/>
          </a:xfrm>
          <a:prstGeom prst="rightArrow">
            <a:avLst/>
          </a:prstGeom>
          <a:solidFill>
            <a:srgbClr val="99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2AA831E-0714-47E5-B777-DF853199C222}"/>
              </a:ext>
            </a:extLst>
          </p:cNvPr>
          <p:cNvSpPr/>
          <p:nvPr/>
        </p:nvSpPr>
        <p:spPr>
          <a:xfrm rot="3272995">
            <a:off x="8791224" y="3415613"/>
            <a:ext cx="402119" cy="223862"/>
          </a:xfrm>
          <a:prstGeom prst="rightArrow">
            <a:avLst/>
          </a:prstGeom>
          <a:solidFill>
            <a:srgbClr val="99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23D94728-1A78-45A7-82A6-753B56469DD9}"/>
              </a:ext>
            </a:extLst>
          </p:cNvPr>
          <p:cNvSpPr/>
          <p:nvPr/>
        </p:nvSpPr>
        <p:spPr>
          <a:xfrm rot="3272995">
            <a:off x="10972850" y="5614943"/>
            <a:ext cx="402119" cy="223862"/>
          </a:xfrm>
          <a:prstGeom prst="rightArrow">
            <a:avLst/>
          </a:prstGeom>
          <a:solidFill>
            <a:srgbClr val="99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34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
            <a:extLst>
              <a:ext uri="{FF2B5EF4-FFF2-40B4-BE49-F238E27FC236}">
                <a16:creationId xmlns:a16="http://schemas.microsoft.com/office/drawing/2014/main" id="{F858E38F-349E-4862-B465-DFEACD3C84D7}"/>
              </a:ext>
            </a:extLst>
          </p:cNvPr>
          <p:cNvSpPr txBox="1">
            <a:spLocks/>
          </p:cNvSpPr>
          <p:nvPr/>
        </p:nvSpPr>
        <p:spPr>
          <a:xfrm>
            <a:off x="5561761" y="-1"/>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2-mm det. col.</a:t>
            </a:r>
          </a:p>
        </p:txBody>
      </p:sp>
      <p:sp>
        <p:nvSpPr>
          <p:cNvPr id="57" name="Title 3">
            <a:extLst>
              <a:ext uri="{FF2B5EF4-FFF2-40B4-BE49-F238E27FC236}">
                <a16:creationId xmlns:a16="http://schemas.microsoft.com/office/drawing/2014/main" id="{81E0D1AA-1261-4C6B-A613-48583B92336A}"/>
              </a:ext>
            </a:extLst>
          </p:cNvPr>
          <p:cNvSpPr txBox="1">
            <a:spLocks/>
          </p:cNvSpPr>
          <p:nvPr/>
        </p:nvSpPr>
        <p:spPr>
          <a:xfrm rot="16200000">
            <a:off x="4280563" y="1182473"/>
            <a:ext cx="2110401" cy="4021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4-mm focal spot</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7756288" y="-1"/>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a:t>
            </a:r>
          </a:p>
        </p:txBody>
      </p:sp>
      <p:sp>
        <p:nvSpPr>
          <p:cNvPr id="15" name="Title 3">
            <a:extLst>
              <a:ext uri="{FF2B5EF4-FFF2-40B4-BE49-F238E27FC236}">
                <a16:creationId xmlns:a16="http://schemas.microsoft.com/office/drawing/2014/main" id="{BA70F79B-EAFE-4B13-95B8-5B70BC414A84}"/>
              </a:ext>
            </a:extLst>
          </p:cNvPr>
          <p:cNvSpPr txBox="1">
            <a:spLocks/>
          </p:cNvSpPr>
          <p:nvPr/>
        </p:nvSpPr>
        <p:spPr>
          <a:xfrm rot="16200000">
            <a:off x="4275030" y="3371504"/>
            <a:ext cx="2110401" cy="41318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focal spot</a:t>
            </a:r>
          </a:p>
        </p:txBody>
      </p:sp>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70320" y="2438736"/>
            <a:ext cx="2286000" cy="22860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64880" y="244176"/>
            <a:ext cx="2286000" cy="22860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59440" y="244176"/>
            <a:ext cx="2286000" cy="22860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64880" y="2438736"/>
            <a:ext cx="2286000" cy="22860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59440" y="2438736"/>
            <a:ext cx="2286000" cy="2286000"/>
          </a:xfrm>
          <a:prstGeom prst="rect">
            <a:avLst/>
          </a:prstGeom>
        </p:spPr>
      </p:pic>
      <p:sp>
        <p:nvSpPr>
          <p:cNvPr id="43" name="Title 3">
            <a:extLst>
              <a:ext uri="{FF2B5EF4-FFF2-40B4-BE49-F238E27FC236}">
                <a16:creationId xmlns:a16="http://schemas.microsoft.com/office/drawing/2014/main" id="{8B9DE41B-F240-4F60-920B-79C1B765F0D2}"/>
              </a:ext>
            </a:extLst>
          </p:cNvPr>
          <p:cNvSpPr txBox="1">
            <a:spLocks/>
          </p:cNvSpPr>
          <p:nvPr/>
        </p:nvSpPr>
        <p:spPr>
          <a:xfrm>
            <a:off x="9950783" y="-1"/>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0.25-mm det. col.</a:t>
            </a:r>
          </a:p>
        </p:txBody>
      </p:sp>
      <p:grpSp>
        <p:nvGrpSpPr>
          <p:cNvPr id="3" name="Group 2">
            <a:extLst>
              <a:ext uri="{FF2B5EF4-FFF2-40B4-BE49-F238E27FC236}">
                <a16:creationId xmlns:a16="http://schemas.microsoft.com/office/drawing/2014/main" id="{52F0BADC-0D81-428C-BC1F-DEBB2E919D03}"/>
              </a:ext>
            </a:extLst>
          </p:cNvPr>
          <p:cNvGrpSpPr/>
          <p:nvPr/>
        </p:nvGrpSpPr>
        <p:grpSpPr>
          <a:xfrm>
            <a:off x="823957" y="176548"/>
            <a:ext cx="4385935" cy="4626564"/>
            <a:chOff x="11220" y="924453"/>
            <a:chExt cx="4937760" cy="4937760"/>
          </a:xfrm>
        </p:grpSpPr>
        <p:pic>
          <p:nvPicPr>
            <p:cNvPr id="20" name="Picture 19">
              <a:extLst>
                <a:ext uri="{FF2B5EF4-FFF2-40B4-BE49-F238E27FC236}">
                  <a16:creationId xmlns:a16="http://schemas.microsoft.com/office/drawing/2014/main" id="{1126AD4E-E564-4506-AF3F-D2AA367A7C2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220" y="924453"/>
              <a:ext cx="4937760" cy="4937760"/>
            </a:xfrm>
            <a:prstGeom prst="rect">
              <a:avLst/>
            </a:prstGeom>
          </p:spPr>
        </p:pic>
        <p:sp>
          <p:nvSpPr>
            <p:cNvPr id="2" name="Rectangle 1">
              <a:extLst>
                <a:ext uri="{FF2B5EF4-FFF2-40B4-BE49-F238E27FC236}">
                  <a16:creationId xmlns:a16="http://schemas.microsoft.com/office/drawing/2014/main" id="{1794B8D4-80FF-43B4-8139-46B2C1D4C4F2}"/>
                </a:ext>
              </a:extLst>
            </p:cNvPr>
            <p:cNvSpPr>
              <a:spLocks/>
            </p:cNvSpPr>
            <p:nvPr/>
          </p:nvSpPr>
          <p:spPr>
            <a:xfrm>
              <a:off x="1917908" y="3738578"/>
              <a:ext cx="1132392" cy="107349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itle 3">
            <a:extLst>
              <a:ext uri="{FF2B5EF4-FFF2-40B4-BE49-F238E27FC236}">
                <a16:creationId xmlns:a16="http://schemas.microsoft.com/office/drawing/2014/main" id="{50B16507-68EF-4041-8EA6-0400ADE6BE89}"/>
              </a:ext>
            </a:extLst>
          </p:cNvPr>
          <p:cNvSpPr txBox="1">
            <a:spLocks/>
          </p:cNvSpPr>
          <p:nvPr/>
        </p:nvSpPr>
        <p:spPr>
          <a:xfrm>
            <a:off x="610090" y="-3"/>
            <a:ext cx="4658249"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6699FF"/>
                </a:solidFill>
              </a:rPr>
              <a:t>1-mm det. col., 1-mm focal spot</a:t>
            </a:r>
          </a:p>
        </p:txBody>
      </p:sp>
      <p:sp>
        <p:nvSpPr>
          <p:cNvPr id="33" name="Arrow: Right 32">
            <a:extLst>
              <a:ext uri="{FF2B5EF4-FFF2-40B4-BE49-F238E27FC236}">
                <a16:creationId xmlns:a16="http://schemas.microsoft.com/office/drawing/2014/main" id="{AF6F57EC-5A6B-444C-B9B7-862C0F396CEB}"/>
              </a:ext>
            </a:extLst>
          </p:cNvPr>
          <p:cNvSpPr/>
          <p:nvPr/>
        </p:nvSpPr>
        <p:spPr>
          <a:xfrm rot="1269198">
            <a:off x="11033866" y="2533499"/>
            <a:ext cx="402119" cy="223862"/>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DB2A127-8E6F-4461-BF5D-DDA421C76EFB}"/>
              </a:ext>
            </a:extLst>
          </p:cNvPr>
          <p:cNvSpPr/>
          <p:nvPr/>
        </p:nvSpPr>
        <p:spPr>
          <a:xfrm>
            <a:off x="10646040" y="4092602"/>
            <a:ext cx="402119" cy="223862"/>
          </a:xfrm>
          <a:prstGeom prst="rightArrow">
            <a:avLst/>
          </a:prstGeom>
          <a:solidFill>
            <a:srgbClr val="99FF99"/>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470320" y="244176"/>
            <a:ext cx="2286000" cy="2286000"/>
          </a:xfrm>
          <a:prstGeom prst="rect">
            <a:avLst/>
          </a:prstGeom>
        </p:spPr>
      </p:pic>
      <p:sp>
        <p:nvSpPr>
          <p:cNvPr id="35" name="Arrow: Right 34">
            <a:extLst>
              <a:ext uri="{FF2B5EF4-FFF2-40B4-BE49-F238E27FC236}">
                <a16:creationId xmlns:a16="http://schemas.microsoft.com/office/drawing/2014/main" id="{9941F6E8-4E08-4E27-8C47-A5EA5E8DB2F3}"/>
              </a:ext>
            </a:extLst>
          </p:cNvPr>
          <p:cNvSpPr/>
          <p:nvPr/>
        </p:nvSpPr>
        <p:spPr>
          <a:xfrm rot="1269198">
            <a:off x="6652104" y="335156"/>
            <a:ext cx="402119" cy="223862"/>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6FDB25D5-0060-48C4-9810-7979D3045C92}"/>
              </a:ext>
            </a:extLst>
          </p:cNvPr>
          <p:cNvSpPr/>
          <p:nvPr/>
        </p:nvSpPr>
        <p:spPr>
          <a:xfrm rot="16200000">
            <a:off x="6698646" y="865843"/>
            <a:ext cx="402119" cy="223862"/>
          </a:xfrm>
          <a:prstGeom prst="rightArrow">
            <a:avLst/>
          </a:prstGeom>
          <a:solidFill>
            <a:srgbClr val="FF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9CBC6584-50F4-41D9-8B38-FAF9B4E780E2}"/>
              </a:ext>
            </a:extLst>
          </p:cNvPr>
          <p:cNvSpPr/>
          <p:nvPr/>
        </p:nvSpPr>
        <p:spPr>
          <a:xfrm>
            <a:off x="6211201" y="1729782"/>
            <a:ext cx="402119" cy="223862"/>
          </a:xfrm>
          <a:prstGeom prst="rightArrow">
            <a:avLst/>
          </a:prstGeom>
          <a:solidFill>
            <a:srgbClr val="99FF99"/>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F8C5CC37-9336-49F6-97C4-B76FBD1CAB5D}"/>
              </a:ext>
            </a:extLst>
          </p:cNvPr>
          <p:cNvSpPr/>
          <p:nvPr/>
        </p:nvSpPr>
        <p:spPr>
          <a:xfrm rot="3272995">
            <a:off x="6631996" y="1182458"/>
            <a:ext cx="402119" cy="223862"/>
          </a:xfrm>
          <a:prstGeom prst="rightArrow">
            <a:avLst/>
          </a:prstGeom>
          <a:solidFill>
            <a:srgbClr val="99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2AA831E-0714-47E5-B777-DF853199C222}"/>
              </a:ext>
            </a:extLst>
          </p:cNvPr>
          <p:cNvSpPr/>
          <p:nvPr/>
        </p:nvSpPr>
        <p:spPr>
          <a:xfrm rot="3272995">
            <a:off x="10943595" y="3429901"/>
            <a:ext cx="402119" cy="223862"/>
          </a:xfrm>
          <a:prstGeom prst="rightArrow">
            <a:avLst/>
          </a:prstGeom>
          <a:solidFill>
            <a:srgbClr val="99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26755BCB-260A-4C9B-9E66-F4E26BC35E93}"/>
              </a:ext>
            </a:extLst>
          </p:cNvPr>
          <p:cNvSpPr/>
          <p:nvPr/>
        </p:nvSpPr>
        <p:spPr>
          <a:xfrm rot="16200000">
            <a:off x="10990209" y="3070173"/>
            <a:ext cx="402119" cy="223862"/>
          </a:xfrm>
          <a:prstGeom prst="rightArrow">
            <a:avLst/>
          </a:prstGeom>
          <a:solidFill>
            <a:srgbClr val="FFCC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487660"/>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33340</TotalTime>
  <Words>332</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 Inspira Sans</vt:lpstr>
      <vt:lpstr>GE</vt:lpstr>
      <vt:lpstr>XCIST simulation &amp; recon tests: XCAT phantom (male head section), vary detectorColSize and viewsPerRotation</vt:lpstr>
      <vt:lpstr>Voxelized XCAT phantom experiments</vt:lpstr>
      <vt:lpstr>Voxelized XCAT phantom experiments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XCIST simulation &amp; recon tests</dc:title>
  <dc:creator>Paul FitzGerald</dc:creator>
  <dc:description>Version 1.08
Job 1437
August 25, 2016</dc:description>
  <cp:lastModifiedBy>Paul FitzGerald</cp:lastModifiedBy>
  <cp:revision>205</cp:revision>
  <dcterms:created xsi:type="dcterms:W3CDTF">2022-03-01T15:51:23Z</dcterms:created>
  <dcterms:modified xsi:type="dcterms:W3CDTF">2022-04-27T14:30:32Z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f68ff9-8dca-4674-8662-f7a570ff3b70_Enabled">
    <vt:lpwstr>True</vt:lpwstr>
  </property>
  <property fmtid="{D5CDD505-2E9C-101B-9397-08002B2CF9AE}" pid="3" name="MSIP_Label_cbf68ff9-8dca-4674-8662-f7a570ff3b70_SiteId">
    <vt:lpwstr>Local</vt:lpwstr>
  </property>
  <property fmtid="{D5CDD505-2E9C-101B-9397-08002B2CF9AE}" pid="4" name="MSIP_Label_cbf68ff9-8dca-4674-8662-f7a570ff3b70_Owner">
    <vt:lpwstr>200003237@ge.com</vt:lpwstr>
  </property>
  <property fmtid="{D5CDD505-2E9C-101B-9397-08002B2CF9AE}" pid="5" name="MSIP_Label_cbf68ff9-8dca-4674-8662-f7a570ff3b70_SetDate">
    <vt:lpwstr>2022-03-30T14:17:18.1891257Z</vt:lpwstr>
  </property>
  <property fmtid="{D5CDD505-2E9C-101B-9397-08002B2CF9AE}" pid="6" name="MSIP_Label_cbf68ff9-8dca-4674-8662-f7a570ff3b70_Name">
    <vt:lpwstr>GE Confidential</vt:lpwstr>
  </property>
  <property fmtid="{D5CDD505-2E9C-101B-9397-08002B2CF9AE}" pid="7" name="MSIP_Label_cbf68ff9-8dca-4674-8662-f7a570ff3b70_Application">
    <vt:lpwstr>Microsoft Azure Information Protection</vt:lpwstr>
  </property>
  <property fmtid="{D5CDD505-2E9C-101B-9397-08002B2CF9AE}" pid="8" name="MSIP_Label_cbf68ff9-8dca-4674-8662-f7a570ff3b70_Extended_MSFT_Method">
    <vt:lpwstr>Manual</vt:lpwstr>
  </property>
  <property fmtid="{D5CDD505-2E9C-101B-9397-08002B2CF9AE}" pid="9" name="Sensitivity">
    <vt:lpwstr>GE Confidential</vt:lpwstr>
  </property>
</Properties>
</file>