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268" r:id="rId2"/>
    <p:sldId id="286" r:id="rId3"/>
    <p:sldId id="269" r:id="rId4"/>
    <p:sldId id="289" r:id="rId5"/>
    <p:sldId id="287" r:id="rId6"/>
    <p:sldId id="290" r:id="rId7"/>
    <p:sldId id="291" r:id="rId8"/>
    <p:sldId id="292" r:id="rId9"/>
    <p:sldId id="294"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00"/>
    <a:srgbClr val="008000"/>
    <a:srgbClr val="FFCC99"/>
    <a:srgbClr val="FFFFCC"/>
    <a:srgbClr val="DDDDDD"/>
    <a:srgbClr val="66CCFF"/>
    <a:srgbClr val="99CCFF"/>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94660"/>
  </p:normalViewPr>
  <p:slideViewPr>
    <p:cSldViewPr snapToGrid="0" showGuides="1">
      <p:cViewPr varScale="1">
        <p:scale>
          <a:sx n="101" d="100"/>
          <a:sy n="101" d="100"/>
        </p:scale>
        <p:origin x="1236" y="10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2022-04-28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2022-04-28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April 28,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April 28,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April 28,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April 28,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April 28,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April 28,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April 28,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April 28,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April 28,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April 28,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April 28,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April 28,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April 28,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April 28,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April 28,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April 28,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April 28,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1751230293,&quot;Placement&quot;:&quot;Footer&quot;}">
            <a:extLst>
              <a:ext uri="{FF2B5EF4-FFF2-40B4-BE49-F238E27FC236}">
                <a16:creationId xmlns:a16="http://schemas.microsoft.com/office/drawing/2014/main" id="{3B5D5346-8862-4AAE-ACF8-E01D6F700E51}"/>
              </a:ext>
            </a:extLst>
          </p:cNvPr>
          <p:cNvSpPr txBox="1"/>
          <p:nvPr userDrawn="1"/>
        </p:nvSpPr>
        <p:spPr>
          <a:xfrm>
            <a:off x="5442514" y="6595656"/>
            <a:ext cx="1306973"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CONFIDENTIAL-</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2.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a:xfrm>
            <a:off x="1630553" y="1649413"/>
            <a:ext cx="9653745" cy="1554480"/>
          </a:xfrm>
        </p:spPr>
        <p:txBody>
          <a:bodyPr/>
          <a:lstStyle/>
          <a:p>
            <a:r>
              <a:rPr lang="en-US" dirty="0"/>
              <a:t>XCIST simulation &amp; recon tests:</a:t>
            </a:r>
            <a:br>
              <a:rPr lang="en-US" dirty="0"/>
            </a:br>
            <a:r>
              <a:rPr lang="en-US" dirty="0"/>
              <a:t>Artifact study with analytic phantom</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a:xfrm>
            <a:off x="1630553" y="4459459"/>
            <a:ext cx="4467288" cy="481263"/>
          </a:xfrm>
        </p:spPr>
        <p:txBody>
          <a:bodyPr/>
          <a:lstStyle/>
          <a:p>
            <a:r>
              <a:rPr lang="en-US" dirty="0"/>
              <a:t>Paul FitzGerald and Jiayong Zhang</a:t>
            </a:r>
          </a:p>
          <a:p>
            <a:fld id="{5BE6D354-99C5-404C-B6A2-01FFCCA0E449}" type="datetime4">
              <a:rPr lang="en-US" smtClean="0"/>
              <a:t>April 28,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524" y="244176"/>
            <a:ext cx="3200400" cy="3200400"/>
          </a:xfrm>
          <a:prstGeom prst="rect">
            <a:avLst/>
          </a:prstGeom>
        </p:spPr>
      </p:pic>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3282802"/>
            <a:ext cx="3200400" cy="32004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4718" y="244176"/>
            <a:ext cx="3200400" cy="32004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3836" y="244176"/>
            <a:ext cx="3200400" cy="32004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474718" y="3282802"/>
            <a:ext cx="3200400" cy="32004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13836" y="3282802"/>
            <a:ext cx="3200400" cy="3200400"/>
          </a:xfrm>
          <a:prstGeom prst="rect">
            <a:avLst/>
          </a:prstGeom>
        </p:spPr>
      </p:pic>
      <p:sp>
        <p:nvSpPr>
          <p:cNvPr id="34" name="Title 3">
            <a:extLst>
              <a:ext uri="{FF2B5EF4-FFF2-40B4-BE49-F238E27FC236}">
                <a16:creationId xmlns:a16="http://schemas.microsoft.com/office/drawing/2014/main" id="{F858E38F-349E-4862-B465-DFEACD3C84D7}"/>
              </a:ext>
            </a:extLst>
          </p:cNvPr>
          <p:cNvSpPr txBox="1">
            <a:spLocks/>
          </p:cNvSpPr>
          <p:nvPr/>
        </p:nvSpPr>
        <p:spPr>
          <a:xfrm>
            <a:off x="818937" y="361738"/>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Ideal</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3958006" y="361738"/>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View aliasing,</a:t>
            </a:r>
            <a:br>
              <a:rPr lang="en-US" sz="1800" b="1" dirty="0">
                <a:solidFill>
                  <a:schemeClr val="bg1"/>
                </a:solidFill>
              </a:rPr>
            </a:br>
            <a:r>
              <a:rPr lang="en-US" sz="1800" b="1" dirty="0">
                <a:solidFill>
                  <a:schemeClr val="bg1"/>
                </a:solidFill>
              </a:rPr>
              <a:t>360 views</a:t>
            </a:r>
          </a:p>
        </p:txBody>
      </p:sp>
      <p:sp>
        <p:nvSpPr>
          <p:cNvPr id="43" name="Title 3">
            <a:extLst>
              <a:ext uri="{FF2B5EF4-FFF2-40B4-BE49-F238E27FC236}">
                <a16:creationId xmlns:a16="http://schemas.microsoft.com/office/drawing/2014/main" id="{8B9DE41B-F240-4F60-920B-79C1B765F0D2}"/>
              </a:ext>
            </a:extLst>
          </p:cNvPr>
          <p:cNvSpPr txBox="1">
            <a:spLocks/>
          </p:cNvSpPr>
          <p:nvPr/>
        </p:nvSpPr>
        <p:spPr>
          <a:xfrm>
            <a:off x="7097059" y="361738"/>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Beam hardening</a:t>
            </a:r>
          </a:p>
        </p:txBody>
      </p:sp>
      <p:sp>
        <p:nvSpPr>
          <p:cNvPr id="20" name="Title 3">
            <a:extLst>
              <a:ext uri="{FF2B5EF4-FFF2-40B4-BE49-F238E27FC236}">
                <a16:creationId xmlns:a16="http://schemas.microsoft.com/office/drawing/2014/main" id="{1649E06F-46F3-45C3-A3F9-21A4D5EA6CEB}"/>
              </a:ext>
            </a:extLst>
          </p:cNvPr>
          <p:cNvSpPr txBox="1">
            <a:spLocks/>
          </p:cNvSpPr>
          <p:nvPr/>
        </p:nvSpPr>
        <p:spPr>
          <a:xfrm>
            <a:off x="884322" y="3429000"/>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Scatter</a:t>
            </a:r>
          </a:p>
        </p:txBody>
      </p:sp>
      <p:sp>
        <p:nvSpPr>
          <p:cNvPr id="23" name="Title 3">
            <a:extLst>
              <a:ext uri="{FF2B5EF4-FFF2-40B4-BE49-F238E27FC236}">
                <a16:creationId xmlns:a16="http://schemas.microsoft.com/office/drawing/2014/main" id="{57A07CE6-E363-450E-AFED-3603D5915BE0}"/>
              </a:ext>
            </a:extLst>
          </p:cNvPr>
          <p:cNvSpPr txBox="1">
            <a:spLocks/>
          </p:cNvSpPr>
          <p:nvPr/>
        </p:nvSpPr>
        <p:spPr>
          <a:xfrm>
            <a:off x="4023391" y="3429000"/>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Noise, 500 mA</a:t>
            </a:r>
          </a:p>
        </p:txBody>
      </p:sp>
      <p:cxnSp>
        <p:nvCxnSpPr>
          <p:cNvPr id="3" name="Straight Arrow Connector 2">
            <a:extLst>
              <a:ext uri="{FF2B5EF4-FFF2-40B4-BE49-F238E27FC236}">
                <a16:creationId xmlns:a16="http://schemas.microsoft.com/office/drawing/2014/main" id="{639A393A-0A8A-4A6B-A61A-44754D82B251}"/>
              </a:ext>
            </a:extLst>
          </p:cNvPr>
          <p:cNvCxnSpPr>
            <a:cxnSpLocks/>
          </p:cNvCxnSpPr>
          <p:nvPr/>
        </p:nvCxnSpPr>
        <p:spPr>
          <a:xfrm>
            <a:off x="743578" y="1004648"/>
            <a:ext cx="75359" cy="271306"/>
          </a:xfrm>
          <a:prstGeom prst="straightConnector1">
            <a:avLst/>
          </a:prstGeom>
          <a:ln w="38100">
            <a:solidFill>
              <a:srgbClr val="66CC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76E-5BB7-4790-B9F6-4F637A50E474}"/>
              </a:ext>
            </a:extLst>
          </p:cNvPr>
          <p:cNvSpPr txBox="1"/>
          <p:nvPr/>
        </p:nvSpPr>
        <p:spPr>
          <a:xfrm>
            <a:off x="482388" y="358317"/>
            <a:ext cx="803868" cy="646331"/>
          </a:xfrm>
          <a:prstGeom prst="rect">
            <a:avLst/>
          </a:prstGeom>
          <a:noFill/>
        </p:spPr>
        <p:txBody>
          <a:bodyPr wrap="square" lIns="0" tIns="0" rIns="0" bIns="0" rtlCol="0">
            <a:spAutoFit/>
          </a:bodyPr>
          <a:lstStyle/>
          <a:p>
            <a:r>
              <a:rPr lang="en-US" sz="1400" b="1" dirty="0">
                <a:solidFill>
                  <a:srgbClr val="66CCFF"/>
                </a:solidFill>
              </a:rPr>
              <a:t>200-mm</a:t>
            </a:r>
            <a:br>
              <a:rPr lang="en-US" sz="1400" b="1" dirty="0">
                <a:solidFill>
                  <a:srgbClr val="66CCFF"/>
                </a:solidFill>
              </a:rPr>
            </a:br>
            <a:r>
              <a:rPr lang="en-US" sz="1400" b="1" dirty="0">
                <a:solidFill>
                  <a:srgbClr val="66CCFF"/>
                </a:solidFill>
              </a:rPr>
              <a:t>× 300-mm water</a:t>
            </a:r>
          </a:p>
        </p:txBody>
      </p:sp>
      <p:sp>
        <p:nvSpPr>
          <p:cNvPr id="26" name="TextBox 25">
            <a:extLst>
              <a:ext uri="{FF2B5EF4-FFF2-40B4-BE49-F238E27FC236}">
                <a16:creationId xmlns:a16="http://schemas.microsoft.com/office/drawing/2014/main" id="{E0348A2B-2F0C-4361-9433-80784A2A1979}"/>
              </a:ext>
            </a:extLst>
          </p:cNvPr>
          <p:cNvSpPr txBox="1"/>
          <p:nvPr/>
        </p:nvSpPr>
        <p:spPr>
          <a:xfrm>
            <a:off x="2731062" y="358316"/>
            <a:ext cx="803868" cy="646331"/>
          </a:xfrm>
          <a:prstGeom prst="rect">
            <a:avLst/>
          </a:prstGeom>
          <a:noFill/>
        </p:spPr>
        <p:txBody>
          <a:bodyPr wrap="square" lIns="0" tIns="0" rIns="0" bIns="0" rtlCol="0">
            <a:spAutoFit/>
          </a:bodyPr>
          <a:lstStyle/>
          <a:p>
            <a:r>
              <a:rPr lang="en-US" sz="1400" b="1" dirty="0">
                <a:solidFill>
                  <a:srgbClr val="DDDDDD"/>
                </a:solidFill>
              </a:rPr>
              <a:t>40-mm-diameter bone</a:t>
            </a:r>
          </a:p>
        </p:txBody>
      </p:sp>
      <p:cxnSp>
        <p:nvCxnSpPr>
          <p:cNvPr id="28" name="Straight Arrow Connector 27">
            <a:extLst>
              <a:ext uri="{FF2B5EF4-FFF2-40B4-BE49-F238E27FC236}">
                <a16:creationId xmlns:a16="http://schemas.microsoft.com/office/drawing/2014/main" id="{24571FD5-D914-4318-8834-39DC715789F7}"/>
              </a:ext>
            </a:extLst>
          </p:cNvPr>
          <p:cNvCxnSpPr>
            <a:cxnSpLocks/>
          </p:cNvCxnSpPr>
          <p:nvPr/>
        </p:nvCxnSpPr>
        <p:spPr>
          <a:xfrm flipH="1">
            <a:off x="2109148" y="889720"/>
            <a:ext cx="545469" cy="229067"/>
          </a:xfrm>
          <a:prstGeom prst="straightConnector1">
            <a:avLst/>
          </a:prstGeom>
          <a:ln w="38100">
            <a:solidFill>
              <a:srgbClr val="DDDDD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C2C413-3D02-4B06-9E24-9ED13F7DE8A8}"/>
              </a:ext>
            </a:extLst>
          </p:cNvPr>
          <p:cNvCxnSpPr>
            <a:cxnSpLocks/>
          </p:cNvCxnSpPr>
          <p:nvPr/>
        </p:nvCxnSpPr>
        <p:spPr>
          <a:xfrm flipH="1" flipV="1">
            <a:off x="2725913" y="2409427"/>
            <a:ext cx="240609" cy="287494"/>
          </a:xfrm>
          <a:prstGeom prst="straightConnector1">
            <a:avLst/>
          </a:prstGeom>
          <a:ln w="38100">
            <a:solidFill>
              <a:srgbClr val="FFFF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4D771F-533D-4513-8A6F-66CAD830137B}"/>
              </a:ext>
            </a:extLst>
          </p:cNvPr>
          <p:cNvSpPr txBox="1"/>
          <p:nvPr/>
        </p:nvSpPr>
        <p:spPr>
          <a:xfrm>
            <a:off x="2667090" y="2620828"/>
            <a:ext cx="803868" cy="646331"/>
          </a:xfrm>
          <a:prstGeom prst="rect">
            <a:avLst/>
          </a:prstGeom>
          <a:noFill/>
        </p:spPr>
        <p:txBody>
          <a:bodyPr wrap="square" lIns="0" tIns="0" rIns="0" bIns="0" rtlCol="0">
            <a:spAutoFit/>
          </a:bodyPr>
          <a:lstStyle/>
          <a:p>
            <a:r>
              <a:rPr lang="en-US" sz="1400" b="1" dirty="0">
                <a:solidFill>
                  <a:srgbClr val="FFFFCC"/>
                </a:solidFill>
              </a:rPr>
              <a:t>20-mm-diameter titanium</a:t>
            </a:r>
          </a:p>
        </p:txBody>
      </p:sp>
      <p:sp>
        <p:nvSpPr>
          <p:cNvPr id="32" name="TextBox 31">
            <a:extLst>
              <a:ext uri="{FF2B5EF4-FFF2-40B4-BE49-F238E27FC236}">
                <a16:creationId xmlns:a16="http://schemas.microsoft.com/office/drawing/2014/main" id="{55021E17-DB46-452A-A911-F4C74D33735F}"/>
              </a:ext>
            </a:extLst>
          </p:cNvPr>
          <p:cNvSpPr txBox="1"/>
          <p:nvPr/>
        </p:nvSpPr>
        <p:spPr>
          <a:xfrm>
            <a:off x="440161" y="2631459"/>
            <a:ext cx="803868" cy="646331"/>
          </a:xfrm>
          <a:prstGeom prst="rect">
            <a:avLst/>
          </a:prstGeom>
          <a:noFill/>
        </p:spPr>
        <p:txBody>
          <a:bodyPr wrap="square" lIns="0" tIns="0" rIns="0" bIns="0" rtlCol="0">
            <a:spAutoFit/>
          </a:bodyPr>
          <a:lstStyle/>
          <a:p>
            <a:r>
              <a:rPr lang="en-US" sz="1400" b="1" dirty="0">
                <a:solidFill>
                  <a:srgbClr val="FFCC99"/>
                </a:solidFill>
              </a:rPr>
              <a:t>10-mm-diameter iron</a:t>
            </a:r>
          </a:p>
        </p:txBody>
      </p:sp>
      <p:cxnSp>
        <p:nvCxnSpPr>
          <p:cNvPr id="33" name="Straight Arrow Connector 32">
            <a:extLst>
              <a:ext uri="{FF2B5EF4-FFF2-40B4-BE49-F238E27FC236}">
                <a16:creationId xmlns:a16="http://schemas.microsoft.com/office/drawing/2014/main" id="{98343D31-676B-4426-8280-4E03324D8E92}"/>
              </a:ext>
            </a:extLst>
          </p:cNvPr>
          <p:cNvCxnSpPr>
            <a:cxnSpLocks/>
            <a:stCxn id="32" idx="0"/>
          </p:cNvCxnSpPr>
          <p:nvPr/>
        </p:nvCxnSpPr>
        <p:spPr>
          <a:xfrm flipV="1">
            <a:off x="842095" y="2396287"/>
            <a:ext cx="284684" cy="235172"/>
          </a:xfrm>
          <a:prstGeom prst="straightConnector1">
            <a:avLst/>
          </a:prstGeom>
          <a:ln w="38100">
            <a:solidFill>
              <a:srgbClr val="FFCC99"/>
            </a:solidFill>
            <a:tailEnd type="triangle"/>
          </a:ln>
        </p:spPr>
        <p:style>
          <a:lnRef idx="1">
            <a:schemeClr val="accent1"/>
          </a:lnRef>
          <a:fillRef idx="0">
            <a:schemeClr val="accent1"/>
          </a:fillRef>
          <a:effectRef idx="0">
            <a:schemeClr val="accent1"/>
          </a:effectRef>
          <a:fontRef idx="minor">
            <a:schemeClr val="tx1"/>
          </a:fontRef>
        </p:style>
      </p:cxnSp>
      <p:sp>
        <p:nvSpPr>
          <p:cNvPr id="29" name="Title 3">
            <a:extLst>
              <a:ext uri="{FF2B5EF4-FFF2-40B4-BE49-F238E27FC236}">
                <a16:creationId xmlns:a16="http://schemas.microsoft.com/office/drawing/2014/main" id="{FA84F59D-4DFB-4A4C-AF6B-1DFCDC4C2F64}"/>
              </a:ext>
            </a:extLst>
          </p:cNvPr>
          <p:cNvSpPr txBox="1">
            <a:spLocks/>
          </p:cNvSpPr>
          <p:nvPr/>
        </p:nvSpPr>
        <p:spPr>
          <a:xfrm>
            <a:off x="10301464" y="390374"/>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35" name="Title 3">
            <a:extLst>
              <a:ext uri="{FF2B5EF4-FFF2-40B4-BE49-F238E27FC236}">
                <a16:creationId xmlns:a16="http://schemas.microsoft.com/office/drawing/2014/main" id="{54E24664-7FFE-4AC5-940B-20B736433204}"/>
              </a:ext>
            </a:extLst>
          </p:cNvPr>
          <p:cNvSpPr txBox="1">
            <a:spLocks/>
          </p:cNvSpPr>
          <p:nvPr/>
        </p:nvSpPr>
        <p:spPr>
          <a:xfrm>
            <a:off x="7162444" y="3429000"/>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25" name="Title 3">
            <a:extLst>
              <a:ext uri="{FF2B5EF4-FFF2-40B4-BE49-F238E27FC236}">
                <a16:creationId xmlns:a16="http://schemas.microsoft.com/office/drawing/2014/main" id="{C8C67EAC-DAD6-4871-99F8-31F5BBE0EF6C}"/>
              </a:ext>
            </a:extLst>
          </p:cNvPr>
          <p:cNvSpPr txBox="1">
            <a:spLocks/>
          </p:cNvSpPr>
          <p:nvPr/>
        </p:nvSpPr>
        <p:spPr>
          <a:xfrm>
            <a:off x="9902147" y="3253401"/>
            <a:ext cx="1683602"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sz="1800" b="1" dirty="0">
                <a:solidFill>
                  <a:srgbClr val="000000"/>
                </a:solidFill>
              </a:rPr>
              <a:t>W/L 500,0</a:t>
            </a:r>
          </a:p>
        </p:txBody>
      </p:sp>
      <p:sp>
        <p:nvSpPr>
          <p:cNvPr id="27" name="Title 3">
            <a:extLst>
              <a:ext uri="{FF2B5EF4-FFF2-40B4-BE49-F238E27FC236}">
                <a16:creationId xmlns:a16="http://schemas.microsoft.com/office/drawing/2014/main" id="{BC8C7D41-78F4-442A-A162-CAB74984C30A}"/>
              </a:ext>
            </a:extLst>
          </p:cNvPr>
          <p:cNvSpPr txBox="1">
            <a:spLocks/>
          </p:cNvSpPr>
          <p:nvPr/>
        </p:nvSpPr>
        <p:spPr>
          <a:xfrm>
            <a:off x="9902147" y="3593167"/>
            <a:ext cx="1683602"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sz="1800" b="1" dirty="0">
                <a:solidFill>
                  <a:srgbClr val="FF00FF"/>
                </a:solidFill>
              </a:rPr>
              <a:t>95 keV</a:t>
            </a:r>
          </a:p>
        </p:txBody>
      </p:sp>
    </p:spTree>
    <p:extLst>
      <p:ext uri="{BB962C8B-B14F-4D97-AF65-F5344CB8AC3E}">
        <p14:creationId xmlns:p14="http://schemas.microsoft.com/office/powerpoint/2010/main" val="4892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8F86D51-AD5C-4CC5-AE6A-79582A78C389}"/>
              </a:ext>
            </a:extLst>
          </p:cNvPr>
          <p:cNvSpPr>
            <a:spLocks noGrp="1"/>
          </p:cNvSpPr>
          <p:nvPr>
            <p:ph type="dt" sz="half" idx="10"/>
          </p:nvPr>
        </p:nvSpPr>
        <p:spPr/>
        <p:txBody>
          <a:bodyPr/>
          <a:lstStyle/>
          <a:p>
            <a:fld id="{9AC9EBFE-5BA1-460F-BE92-8CF5579A714B}" type="datetime4">
              <a:rPr lang="en-US" smtClean="0"/>
              <a:t>April 28, 2022</a:t>
            </a:fld>
            <a:endParaRPr lang="en-CA"/>
          </a:p>
        </p:txBody>
      </p:sp>
      <p:sp>
        <p:nvSpPr>
          <p:cNvPr id="4" name="Footer Placeholder 3">
            <a:extLst>
              <a:ext uri="{FF2B5EF4-FFF2-40B4-BE49-F238E27FC236}">
                <a16:creationId xmlns:a16="http://schemas.microsoft.com/office/drawing/2014/main" id="{56A8998D-982C-42C3-9011-28E6F5E0497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B39F6606-F140-4A15-A5C3-09D29BEB198E}"/>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itle 3">
            <a:extLst>
              <a:ext uri="{FF2B5EF4-FFF2-40B4-BE49-F238E27FC236}">
                <a16:creationId xmlns:a16="http://schemas.microsoft.com/office/drawing/2014/main" id="{C9CCA874-508C-4AD6-BC53-CF4FBCDD1D7E}"/>
              </a:ext>
            </a:extLst>
          </p:cNvPr>
          <p:cNvSpPr>
            <a:spLocks noGrp="1"/>
          </p:cNvSpPr>
          <p:nvPr>
            <p:ph type="title"/>
          </p:nvPr>
        </p:nvSpPr>
        <p:spPr>
          <a:xfrm>
            <a:off x="592351" y="222086"/>
            <a:ext cx="11007298" cy="413181"/>
          </a:xfrm>
        </p:spPr>
        <p:txBody>
          <a:bodyPr/>
          <a:lstStyle/>
          <a:p>
            <a:pPr>
              <a:lnSpc>
                <a:spcPct val="70000"/>
              </a:lnSpc>
            </a:pPr>
            <a:r>
              <a:rPr lang="en-US" dirty="0"/>
              <a:t>Analytic artifact phantom experiments – </a:t>
            </a:r>
            <a:r>
              <a:rPr lang="en-US" sz="2800" dirty="0"/>
              <a:t>baseline </a:t>
            </a:r>
            <a:r>
              <a:rPr lang="en-US" sz="2800" dirty="0">
                <a:solidFill>
                  <a:srgbClr val="FF0000"/>
                </a:solidFill>
              </a:rPr>
              <a:t>(over-rides)</a:t>
            </a:r>
            <a:endParaRPr lang="en-US" dirty="0">
              <a:solidFill>
                <a:srgbClr val="FF0000"/>
              </a:solidFill>
            </a:endParaRPr>
          </a:p>
        </p:txBody>
      </p:sp>
      <p:sp>
        <p:nvSpPr>
          <p:cNvPr id="8" name="TextBox 7">
            <a:extLst>
              <a:ext uri="{FF2B5EF4-FFF2-40B4-BE49-F238E27FC236}">
                <a16:creationId xmlns:a16="http://schemas.microsoft.com/office/drawing/2014/main" id="{D8B415CE-DE6D-4133-A2F5-C58A2CCB4CBC}"/>
              </a:ext>
            </a:extLst>
          </p:cNvPr>
          <p:cNvSpPr txBox="1"/>
          <p:nvPr/>
        </p:nvSpPr>
        <p:spPr>
          <a:xfrm>
            <a:off x="592351" y="884148"/>
            <a:ext cx="4843807" cy="4801314"/>
          </a:xfrm>
          <a:prstGeom prst="rect">
            <a:avLst/>
          </a:prstGeom>
          <a:noFill/>
        </p:spPr>
        <p:txBody>
          <a:bodyPr wrap="square">
            <a:spAutoFit/>
          </a:bodyPr>
          <a:lstStyle/>
          <a:p>
            <a:r>
              <a:rPr lang="en-US" b="1" dirty="0"/>
              <a:t>Phantom</a:t>
            </a:r>
            <a:endParaRPr lang="en-US" dirty="0"/>
          </a:p>
          <a:p>
            <a:pPr marL="285750" indent="-285750">
              <a:buFont typeface="Arial" panose="020B0604020202020204" pitchFamily="34" charset="0"/>
              <a:buChar char="•"/>
            </a:pPr>
            <a:r>
              <a:rPr lang="en-US" sz="1800" dirty="0"/>
              <a:t>analytic (200x300-mm water, 40-mm-diameter bone, 20-mm-diameter titanium, 10-mm-diameter iron)</a:t>
            </a:r>
          </a:p>
          <a:p>
            <a:endParaRPr lang="en-US" dirty="0"/>
          </a:p>
          <a:p>
            <a:r>
              <a:rPr lang="en-US" b="1" dirty="0"/>
              <a:t>Scanner</a:t>
            </a:r>
          </a:p>
          <a:p>
            <a:pPr marL="285750" indent="-285750">
              <a:buFont typeface="Arial" panose="020B0604020202020204" pitchFamily="34" charset="0"/>
              <a:buChar char="•"/>
            </a:pPr>
            <a:r>
              <a:rPr lang="en-US" dirty="0"/>
              <a:t>1-mm focal spot width</a:t>
            </a:r>
          </a:p>
          <a:p>
            <a:pPr marL="285750" indent="-285750">
              <a:buFont typeface="Arial" panose="020B0604020202020204" pitchFamily="34" charset="0"/>
              <a:buChar char="•"/>
            </a:pPr>
            <a:r>
              <a:rPr lang="en-US" dirty="0"/>
              <a:t>1-mm detector column width</a:t>
            </a:r>
          </a:p>
          <a:p>
            <a:pPr marL="285750" indent="-285750">
              <a:buFont typeface="Arial" panose="020B0604020202020204" pitchFamily="34" charset="0"/>
              <a:buChar char="•"/>
            </a:pPr>
            <a:r>
              <a:rPr lang="en-US" dirty="0"/>
              <a:t>900 detector columns</a:t>
            </a:r>
          </a:p>
          <a:p>
            <a:pPr marL="285750" indent="-285750">
              <a:buFont typeface="Arial" panose="020B0604020202020204" pitchFamily="34" charset="0"/>
              <a:buChar char="•"/>
            </a:pPr>
            <a:r>
              <a:rPr lang="en-US" dirty="0"/>
              <a:t>1 detector row </a:t>
            </a:r>
            <a:r>
              <a:rPr lang="en-US" dirty="0">
                <a:solidFill>
                  <a:srgbClr val="FF0000"/>
                </a:solidFill>
              </a:rPr>
              <a:t>(64 for scatter)</a:t>
            </a:r>
          </a:p>
          <a:p>
            <a:pPr marL="285750" indent="-285750">
              <a:buFont typeface="Arial" panose="020B0604020202020204" pitchFamily="34" charset="0"/>
              <a:buChar char="•"/>
            </a:pPr>
            <a:r>
              <a:rPr lang="en-US" dirty="0"/>
              <a:t>¼-detector column offset </a:t>
            </a:r>
            <a:r>
              <a:rPr lang="en-US" dirty="0">
                <a:solidFill>
                  <a:srgbClr val="FF0000"/>
                </a:solidFill>
              </a:rPr>
              <a:t>(0 for view aliasing)</a:t>
            </a:r>
          </a:p>
          <a:p>
            <a:endParaRPr lang="en-US" dirty="0">
              <a:solidFill>
                <a:srgbClr val="FF0000"/>
              </a:solidFill>
            </a:endParaRPr>
          </a:p>
          <a:p>
            <a:r>
              <a:rPr lang="en-US" b="1" dirty="0"/>
              <a:t>Protocol</a:t>
            </a:r>
          </a:p>
          <a:p>
            <a:pPr marL="285750" indent="-285750">
              <a:buFont typeface="Arial" panose="020B0604020202020204" pitchFamily="34" charset="0"/>
              <a:buChar char="•"/>
            </a:pPr>
            <a:r>
              <a:rPr lang="en-US" dirty="0"/>
              <a:t>1-s rotation</a:t>
            </a:r>
          </a:p>
          <a:p>
            <a:pPr marL="285750" indent="-285750">
              <a:buFont typeface="Arial" panose="020B0604020202020204" pitchFamily="34" charset="0"/>
              <a:buChar char="•"/>
            </a:pPr>
            <a:r>
              <a:rPr lang="en-US" dirty="0"/>
              <a:t>500 mA</a:t>
            </a:r>
          </a:p>
          <a:p>
            <a:pPr marL="285750" indent="-285750">
              <a:buFont typeface="Arial" panose="020B0604020202020204" pitchFamily="34" charset="0"/>
              <a:buChar char="•"/>
            </a:pPr>
            <a:r>
              <a:rPr lang="en-US" dirty="0"/>
              <a:t>2000 views/rotation </a:t>
            </a:r>
            <a:r>
              <a:rPr lang="en-US" dirty="0">
                <a:solidFill>
                  <a:srgbClr val="FF0000"/>
                </a:solidFill>
              </a:rPr>
              <a:t>(500 for view aliasing)</a:t>
            </a:r>
          </a:p>
          <a:p>
            <a:pPr marL="285750" indent="-285750">
              <a:buFont typeface="Arial" panose="020B0604020202020204" pitchFamily="34" charset="0"/>
              <a:buChar char="•"/>
            </a:pPr>
            <a:r>
              <a:rPr lang="en-US" dirty="0" err="1"/>
              <a:t>maxPrep</a:t>
            </a:r>
            <a:r>
              <a:rPr lang="en-US" dirty="0"/>
              <a:t> = 9</a:t>
            </a:r>
          </a:p>
        </p:txBody>
      </p:sp>
      <p:sp>
        <p:nvSpPr>
          <p:cNvPr id="10" name="TextBox 9">
            <a:extLst>
              <a:ext uri="{FF2B5EF4-FFF2-40B4-BE49-F238E27FC236}">
                <a16:creationId xmlns:a16="http://schemas.microsoft.com/office/drawing/2014/main" id="{20ECEEEA-F5F4-4996-8E52-FDE0DC5E259B}"/>
              </a:ext>
            </a:extLst>
          </p:cNvPr>
          <p:cNvSpPr txBox="1"/>
          <p:nvPr/>
        </p:nvSpPr>
        <p:spPr>
          <a:xfrm>
            <a:off x="5908834" y="873994"/>
            <a:ext cx="6094324" cy="5078313"/>
          </a:xfrm>
          <a:prstGeom prst="rect">
            <a:avLst/>
          </a:prstGeom>
          <a:noFill/>
        </p:spPr>
        <p:txBody>
          <a:bodyPr wrap="square">
            <a:spAutoFit/>
          </a:bodyPr>
          <a:lstStyle/>
          <a:p>
            <a:r>
              <a:rPr lang="en-US" b="1" dirty="0"/>
              <a:t>Physics</a:t>
            </a:r>
          </a:p>
          <a:p>
            <a:pPr marL="285750" indent="-285750">
              <a:buFont typeface="Arial" panose="020B0604020202020204" pitchFamily="34" charset="0"/>
              <a:buChar char="•"/>
            </a:pPr>
            <a:r>
              <a:rPr lang="en-US" dirty="0"/>
              <a:t>88 keV </a:t>
            </a:r>
            <a:r>
              <a:rPr lang="en-US" dirty="0">
                <a:solidFill>
                  <a:srgbClr val="FF0000"/>
                </a:solidFill>
              </a:rPr>
              <a:t>(120 kV for beam hardening)</a:t>
            </a:r>
          </a:p>
          <a:p>
            <a:pPr marL="285750" indent="-285750">
              <a:buFont typeface="Arial" panose="020B0604020202020204" pitchFamily="34" charset="0"/>
              <a:buChar char="•"/>
            </a:pPr>
            <a:r>
              <a:rPr lang="en-US" dirty="0"/>
              <a:t>Quantum noise off </a:t>
            </a:r>
            <a:r>
              <a:rPr lang="en-US" dirty="0">
                <a:solidFill>
                  <a:srgbClr val="FF0000"/>
                </a:solidFill>
              </a:rPr>
              <a:t>(on for noise)</a:t>
            </a:r>
          </a:p>
          <a:p>
            <a:pPr marL="285750" indent="-285750">
              <a:buFont typeface="Arial" panose="020B0604020202020204" pitchFamily="34" charset="0"/>
              <a:buChar char="•"/>
            </a:pPr>
            <a:r>
              <a:rPr lang="en-US" dirty="0"/>
              <a:t>Electronic noise off </a:t>
            </a:r>
            <a:r>
              <a:rPr lang="en-US" dirty="0">
                <a:solidFill>
                  <a:srgbClr val="FF0000"/>
                </a:solidFill>
              </a:rPr>
              <a:t>(on for noise)</a:t>
            </a:r>
          </a:p>
          <a:p>
            <a:pPr marL="285750" indent="-285750">
              <a:buFont typeface="Arial" panose="020B0604020202020204" pitchFamily="34" charset="0"/>
              <a:buChar char="•"/>
            </a:pPr>
            <a:r>
              <a:rPr lang="en-US" dirty="0"/>
              <a:t>Scatter off </a:t>
            </a:r>
            <a:r>
              <a:rPr lang="en-US" dirty="0">
                <a:solidFill>
                  <a:srgbClr val="FF0000"/>
                </a:solidFill>
              </a:rPr>
              <a:t>(on for scatter)</a:t>
            </a:r>
          </a:p>
          <a:p>
            <a:pPr marL="285750" indent="-285750">
              <a:buFont typeface="Arial" panose="020B0604020202020204" pitchFamily="34" charset="0"/>
              <a:buChar char="•"/>
            </a:pPr>
            <a:r>
              <a:rPr lang="en-US" dirty="0"/>
              <a:t>Source sampling = 2</a:t>
            </a:r>
          </a:p>
          <a:p>
            <a:pPr marL="285750" indent="-285750">
              <a:buFont typeface="Arial" panose="020B0604020202020204" pitchFamily="34" charset="0"/>
              <a:buChar char="•"/>
            </a:pPr>
            <a:r>
              <a:rPr lang="en-US" dirty="0"/>
              <a:t>Detector sampling = 2</a:t>
            </a:r>
          </a:p>
          <a:p>
            <a:pPr marL="285750" indent="-285750">
              <a:buFont typeface="Arial" panose="020B0604020202020204" pitchFamily="34" charset="0"/>
              <a:buChar char="•"/>
            </a:pPr>
            <a:r>
              <a:rPr lang="en-US" dirty="0"/>
              <a:t>View sampling = 2</a:t>
            </a:r>
          </a:p>
          <a:p>
            <a:pPr marL="285750" indent="-285750">
              <a:buFont typeface="Arial" panose="020B0604020202020204" pitchFamily="34" charset="0"/>
              <a:buChar char="•"/>
            </a:pPr>
            <a:r>
              <a:rPr lang="en-US" dirty="0"/>
              <a:t>BHC off</a:t>
            </a:r>
          </a:p>
          <a:p>
            <a:endParaRPr lang="en-US" dirty="0"/>
          </a:p>
          <a:p>
            <a:r>
              <a:rPr lang="en-US" b="1" dirty="0"/>
              <a:t>Recon</a:t>
            </a:r>
          </a:p>
          <a:p>
            <a:pPr marL="285750" indent="-285750">
              <a:buFont typeface="Arial" panose="020B0604020202020204" pitchFamily="34" charset="0"/>
              <a:buChar char="•"/>
            </a:pPr>
            <a:r>
              <a:rPr lang="en-US" dirty="0"/>
              <a:t>1 slice</a:t>
            </a:r>
          </a:p>
          <a:p>
            <a:pPr marL="285750" indent="-285750">
              <a:buFont typeface="Arial" panose="020B0604020202020204" pitchFamily="34" charset="0"/>
              <a:buChar char="•"/>
            </a:pPr>
            <a:r>
              <a:rPr lang="en-US" dirty="0"/>
              <a:t>0.568-mm slice thickness (native)</a:t>
            </a:r>
          </a:p>
          <a:p>
            <a:pPr marL="285750" indent="-285750">
              <a:buFont typeface="Arial" panose="020B0604020202020204" pitchFamily="34" charset="0"/>
              <a:buChar char="•"/>
            </a:pPr>
            <a:r>
              <a:rPr lang="en-US" dirty="0"/>
              <a:t>300-mm FOV</a:t>
            </a:r>
          </a:p>
          <a:p>
            <a:pPr marL="285750" indent="-285750">
              <a:buFont typeface="Arial" panose="020B0604020202020204" pitchFamily="34" charset="0"/>
              <a:buChar char="•"/>
            </a:pPr>
            <a:r>
              <a:rPr lang="en-US" dirty="0"/>
              <a:t>No offset</a:t>
            </a:r>
          </a:p>
          <a:p>
            <a:pPr marL="285750" indent="-285750">
              <a:buFont typeface="Arial" panose="020B0604020202020204" pitchFamily="34" charset="0"/>
              <a:buChar char="•"/>
            </a:pPr>
            <a:r>
              <a:rPr lang="en-US" dirty="0"/>
              <a:t>Standard kernel</a:t>
            </a:r>
          </a:p>
          <a:p>
            <a:pPr marL="285750" indent="-285750">
              <a:buFont typeface="Arial" panose="020B0604020202020204" pitchFamily="34" charset="0"/>
              <a:buChar char="•"/>
            </a:pPr>
            <a:r>
              <a:rPr lang="en-US" dirty="0"/>
              <a:t>HU</a:t>
            </a:r>
          </a:p>
          <a:p>
            <a:pPr marL="285750" indent="-285750">
              <a:buFont typeface="Arial" panose="020B0604020202020204" pitchFamily="34" charset="0"/>
              <a:buChar char="•"/>
            </a:pPr>
            <a:r>
              <a:rPr lang="en-US" dirty="0"/>
              <a:t>Water mu = </a:t>
            </a:r>
            <a:r>
              <a:rPr lang="en-US" dirty="0" err="1"/>
              <a:t>mu</a:t>
            </a:r>
            <a:r>
              <a:rPr lang="en-US" baseline="-25000" dirty="0" err="1"/>
              <a:t>water</a:t>
            </a:r>
            <a:r>
              <a:rPr lang="en-US" baseline="-25000" dirty="0"/>
              <a:t>(88 </a:t>
            </a:r>
            <a:r>
              <a:rPr lang="en-US" baseline="-25000" dirty="0" err="1"/>
              <a:t>kev</a:t>
            </a:r>
            <a:r>
              <a:rPr lang="en-US" baseline="-25000" dirty="0"/>
              <a:t>) </a:t>
            </a:r>
            <a:r>
              <a:rPr lang="en-US" dirty="0">
                <a:solidFill>
                  <a:srgbClr val="FF0000"/>
                </a:solidFill>
              </a:rPr>
              <a:t>(0.2 for beam hardening)</a:t>
            </a:r>
          </a:p>
        </p:txBody>
      </p:sp>
    </p:spTree>
    <p:extLst>
      <p:ext uri="{BB962C8B-B14F-4D97-AF65-F5344CB8AC3E}">
        <p14:creationId xmlns:p14="http://schemas.microsoft.com/office/powerpoint/2010/main" val="229607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DB369-FA29-40CE-B5F0-AE0EB2D4B8D2}"/>
              </a:ext>
            </a:extLst>
          </p:cNvPr>
          <p:cNvPicPr>
            <a:picLocks noChangeAspect="1"/>
          </p:cNvPicPr>
          <p:nvPr/>
        </p:nvPicPr>
        <p:blipFill rotWithShape="1">
          <a:blip r:embed="rId2">
            <a:extLst>
              <a:ext uri="{28A0092B-C50C-407E-A947-70E740481C1C}">
                <a14:useLocalDpi xmlns:a14="http://schemas.microsoft.com/office/drawing/2010/main" val="0"/>
              </a:ext>
            </a:extLst>
          </a:blip>
          <a:srcRect t="7481"/>
          <a:stretch/>
        </p:blipFill>
        <p:spPr>
          <a:xfrm>
            <a:off x="333486" y="391886"/>
            <a:ext cx="11835597" cy="6159521"/>
          </a:xfrm>
          <a:prstGeom prst="rect">
            <a:avLst/>
          </a:prstGeom>
        </p:spPr>
      </p:pic>
      <p:sp>
        <p:nvSpPr>
          <p:cNvPr id="3" name="Title 3">
            <a:extLst>
              <a:ext uri="{FF2B5EF4-FFF2-40B4-BE49-F238E27FC236}">
                <a16:creationId xmlns:a16="http://schemas.microsoft.com/office/drawing/2014/main" id="{05461B1B-E68F-4ABC-A6CE-9E062DF804EE}"/>
              </a:ext>
            </a:extLst>
          </p:cNvPr>
          <p:cNvSpPr txBox="1">
            <a:spLocks/>
          </p:cNvSpPr>
          <p:nvPr/>
        </p:nvSpPr>
        <p:spPr>
          <a:xfrm>
            <a:off x="3773153" y="63551"/>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rgbClr val="FF00FF"/>
                </a:solidFill>
              </a:rPr>
              <a:t>From Jiayong</a:t>
            </a:r>
          </a:p>
        </p:txBody>
      </p:sp>
    </p:spTree>
    <p:extLst>
      <p:ext uri="{BB962C8B-B14F-4D97-AF65-F5344CB8AC3E}">
        <p14:creationId xmlns:p14="http://schemas.microsoft.com/office/powerpoint/2010/main" val="2426688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524" y="244176"/>
            <a:ext cx="3200400" cy="3200400"/>
          </a:xfrm>
          <a:prstGeom prst="rect">
            <a:avLst/>
          </a:prstGeom>
        </p:spPr>
      </p:pic>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3282802"/>
            <a:ext cx="3200400" cy="32004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4718" y="244176"/>
            <a:ext cx="3200400" cy="32004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3836" y="244176"/>
            <a:ext cx="3200400" cy="32004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474718" y="3282802"/>
            <a:ext cx="3200400" cy="32004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13836" y="3282802"/>
            <a:ext cx="3200400" cy="3200400"/>
          </a:xfrm>
          <a:prstGeom prst="rect">
            <a:avLst/>
          </a:prstGeom>
        </p:spPr>
      </p:pic>
      <p:sp>
        <p:nvSpPr>
          <p:cNvPr id="34" name="Title 3">
            <a:extLst>
              <a:ext uri="{FF2B5EF4-FFF2-40B4-BE49-F238E27FC236}">
                <a16:creationId xmlns:a16="http://schemas.microsoft.com/office/drawing/2014/main" id="{F858E38F-349E-4862-B465-DFEACD3C84D7}"/>
              </a:ext>
            </a:extLst>
          </p:cNvPr>
          <p:cNvSpPr txBox="1">
            <a:spLocks/>
          </p:cNvSpPr>
          <p:nvPr/>
        </p:nvSpPr>
        <p:spPr>
          <a:xfrm>
            <a:off x="818937" y="361738"/>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Ideal</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3958006" y="361738"/>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View aliasing,</a:t>
            </a:r>
            <a:br>
              <a:rPr lang="en-US" sz="1800" b="1" dirty="0">
                <a:solidFill>
                  <a:schemeClr val="bg1"/>
                </a:solidFill>
              </a:rPr>
            </a:br>
            <a:r>
              <a:rPr lang="en-US" sz="1800" b="1" dirty="0">
                <a:solidFill>
                  <a:schemeClr val="bg1"/>
                </a:solidFill>
              </a:rPr>
              <a:t>500 views</a:t>
            </a:r>
          </a:p>
        </p:txBody>
      </p:sp>
      <p:sp>
        <p:nvSpPr>
          <p:cNvPr id="43" name="Title 3">
            <a:extLst>
              <a:ext uri="{FF2B5EF4-FFF2-40B4-BE49-F238E27FC236}">
                <a16:creationId xmlns:a16="http://schemas.microsoft.com/office/drawing/2014/main" id="{8B9DE41B-F240-4F60-920B-79C1B765F0D2}"/>
              </a:ext>
            </a:extLst>
          </p:cNvPr>
          <p:cNvSpPr txBox="1">
            <a:spLocks/>
          </p:cNvSpPr>
          <p:nvPr/>
        </p:nvSpPr>
        <p:spPr>
          <a:xfrm>
            <a:off x="7097059" y="361738"/>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Beam hardening</a:t>
            </a:r>
          </a:p>
        </p:txBody>
      </p:sp>
      <p:sp>
        <p:nvSpPr>
          <p:cNvPr id="20" name="Title 3">
            <a:extLst>
              <a:ext uri="{FF2B5EF4-FFF2-40B4-BE49-F238E27FC236}">
                <a16:creationId xmlns:a16="http://schemas.microsoft.com/office/drawing/2014/main" id="{1649E06F-46F3-45C3-A3F9-21A4D5EA6CEB}"/>
              </a:ext>
            </a:extLst>
          </p:cNvPr>
          <p:cNvSpPr txBox="1">
            <a:spLocks/>
          </p:cNvSpPr>
          <p:nvPr/>
        </p:nvSpPr>
        <p:spPr>
          <a:xfrm>
            <a:off x="884322" y="3429000"/>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Scatter</a:t>
            </a:r>
          </a:p>
        </p:txBody>
      </p:sp>
      <p:sp>
        <p:nvSpPr>
          <p:cNvPr id="23" name="Title 3">
            <a:extLst>
              <a:ext uri="{FF2B5EF4-FFF2-40B4-BE49-F238E27FC236}">
                <a16:creationId xmlns:a16="http://schemas.microsoft.com/office/drawing/2014/main" id="{57A07CE6-E363-450E-AFED-3603D5915BE0}"/>
              </a:ext>
            </a:extLst>
          </p:cNvPr>
          <p:cNvSpPr txBox="1">
            <a:spLocks/>
          </p:cNvSpPr>
          <p:nvPr/>
        </p:nvSpPr>
        <p:spPr>
          <a:xfrm>
            <a:off x="4023391" y="3429000"/>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Noise, 500mA,</a:t>
            </a:r>
            <a:br>
              <a:rPr lang="en-US" sz="1800" b="1" dirty="0">
                <a:solidFill>
                  <a:schemeClr val="bg1"/>
                </a:solidFill>
              </a:rPr>
            </a:br>
            <a:r>
              <a:rPr lang="en-US" sz="1800" b="1" dirty="0" err="1">
                <a:solidFill>
                  <a:schemeClr val="bg1"/>
                </a:solidFill>
              </a:rPr>
              <a:t>maxPrep</a:t>
            </a:r>
            <a:r>
              <a:rPr lang="en-US" sz="1800" b="1" dirty="0">
                <a:solidFill>
                  <a:schemeClr val="bg1"/>
                </a:solidFill>
              </a:rPr>
              <a:t> = 9</a:t>
            </a:r>
          </a:p>
        </p:txBody>
      </p:sp>
      <p:sp>
        <p:nvSpPr>
          <p:cNvPr id="25" name="Title 3">
            <a:extLst>
              <a:ext uri="{FF2B5EF4-FFF2-40B4-BE49-F238E27FC236}">
                <a16:creationId xmlns:a16="http://schemas.microsoft.com/office/drawing/2014/main" id="{6FE19370-2EE6-4DEA-AE0F-79289A753E41}"/>
              </a:ext>
            </a:extLst>
          </p:cNvPr>
          <p:cNvSpPr txBox="1">
            <a:spLocks/>
          </p:cNvSpPr>
          <p:nvPr/>
        </p:nvSpPr>
        <p:spPr>
          <a:xfrm>
            <a:off x="7162444" y="3429000"/>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cxnSp>
        <p:nvCxnSpPr>
          <p:cNvPr id="3" name="Straight Arrow Connector 2">
            <a:extLst>
              <a:ext uri="{FF2B5EF4-FFF2-40B4-BE49-F238E27FC236}">
                <a16:creationId xmlns:a16="http://schemas.microsoft.com/office/drawing/2014/main" id="{639A393A-0A8A-4A6B-A61A-44754D82B251}"/>
              </a:ext>
            </a:extLst>
          </p:cNvPr>
          <p:cNvCxnSpPr>
            <a:cxnSpLocks/>
          </p:cNvCxnSpPr>
          <p:nvPr/>
        </p:nvCxnSpPr>
        <p:spPr>
          <a:xfrm>
            <a:off x="743578" y="1004648"/>
            <a:ext cx="75359" cy="271306"/>
          </a:xfrm>
          <a:prstGeom prst="straightConnector1">
            <a:avLst/>
          </a:prstGeom>
          <a:ln w="38100">
            <a:solidFill>
              <a:srgbClr val="66CC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76E-5BB7-4790-B9F6-4F637A50E474}"/>
              </a:ext>
            </a:extLst>
          </p:cNvPr>
          <p:cNvSpPr txBox="1"/>
          <p:nvPr/>
        </p:nvSpPr>
        <p:spPr>
          <a:xfrm>
            <a:off x="482388" y="358317"/>
            <a:ext cx="803868" cy="646331"/>
          </a:xfrm>
          <a:prstGeom prst="rect">
            <a:avLst/>
          </a:prstGeom>
          <a:noFill/>
        </p:spPr>
        <p:txBody>
          <a:bodyPr wrap="square" lIns="0" tIns="0" rIns="0" bIns="0" rtlCol="0">
            <a:spAutoFit/>
          </a:bodyPr>
          <a:lstStyle/>
          <a:p>
            <a:r>
              <a:rPr lang="en-US" sz="1400" b="1" dirty="0">
                <a:solidFill>
                  <a:srgbClr val="66CCFF"/>
                </a:solidFill>
              </a:rPr>
              <a:t>200-mm</a:t>
            </a:r>
            <a:br>
              <a:rPr lang="en-US" sz="1400" b="1" dirty="0">
                <a:solidFill>
                  <a:srgbClr val="66CCFF"/>
                </a:solidFill>
              </a:rPr>
            </a:br>
            <a:r>
              <a:rPr lang="en-US" sz="1400" b="1" dirty="0">
                <a:solidFill>
                  <a:srgbClr val="66CCFF"/>
                </a:solidFill>
              </a:rPr>
              <a:t>× 300-mm water</a:t>
            </a:r>
          </a:p>
        </p:txBody>
      </p:sp>
      <p:sp>
        <p:nvSpPr>
          <p:cNvPr id="26" name="TextBox 25">
            <a:extLst>
              <a:ext uri="{FF2B5EF4-FFF2-40B4-BE49-F238E27FC236}">
                <a16:creationId xmlns:a16="http://schemas.microsoft.com/office/drawing/2014/main" id="{E0348A2B-2F0C-4361-9433-80784A2A1979}"/>
              </a:ext>
            </a:extLst>
          </p:cNvPr>
          <p:cNvSpPr txBox="1"/>
          <p:nvPr/>
        </p:nvSpPr>
        <p:spPr>
          <a:xfrm>
            <a:off x="2731062" y="358316"/>
            <a:ext cx="803868" cy="646331"/>
          </a:xfrm>
          <a:prstGeom prst="rect">
            <a:avLst/>
          </a:prstGeom>
          <a:noFill/>
        </p:spPr>
        <p:txBody>
          <a:bodyPr wrap="square" lIns="0" tIns="0" rIns="0" bIns="0" rtlCol="0">
            <a:spAutoFit/>
          </a:bodyPr>
          <a:lstStyle/>
          <a:p>
            <a:r>
              <a:rPr lang="en-US" sz="1400" b="1" dirty="0">
                <a:solidFill>
                  <a:srgbClr val="DDDDDD"/>
                </a:solidFill>
              </a:rPr>
              <a:t>40-mm-diameter bone</a:t>
            </a:r>
          </a:p>
        </p:txBody>
      </p:sp>
      <p:cxnSp>
        <p:nvCxnSpPr>
          <p:cNvPr id="28" name="Straight Arrow Connector 27">
            <a:extLst>
              <a:ext uri="{FF2B5EF4-FFF2-40B4-BE49-F238E27FC236}">
                <a16:creationId xmlns:a16="http://schemas.microsoft.com/office/drawing/2014/main" id="{24571FD5-D914-4318-8834-39DC715789F7}"/>
              </a:ext>
            </a:extLst>
          </p:cNvPr>
          <p:cNvCxnSpPr>
            <a:cxnSpLocks/>
          </p:cNvCxnSpPr>
          <p:nvPr/>
        </p:nvCxnSpPr>
        <p:spPr>
          <a:xfrm flipH="1">
            <a:off x="2109148" y="889720"/>
            <a:ext cx="545469" cy="229067"/>
          </a:xfrm>
          <a:prstGeom prst="straightConnector1">
            <a:avLst/>
          </a:prstGeom>
          <a:ln w="38100">
            <a:solidFill>
              <a:srgbClr val="DDDDD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C2C413-3D02-4B06-9E24-9ED13F7DE8A8}"/>
              </a:ext>
            </a:extLst>
          </p:cNvPr>
          <p:cNvCxnSpPr>
            <a:cxnSpLocks/>
          </p:cNvCxnSpPr>
          <p:nvPr/>
        </p:nvCxnSpPr>
        <p:spPr>
          <a:xfrm flipH="1" flipV="1">
            <a:off x="2725913" y="2409427"/>
            <a:ext cx="240609" cy="287494"/>
          </a:xfrm>
          <a:prstGeom prst="straightConnector1">
            <a:avLst/>
          </a:prstGeom>
          <a:ln w="38100">
            <a:solidFill>
              <a:srgbClr val="FFFF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4D771F-533D-4513-8A6F-66CAD830137B}"/>
              </a:ext>
            </a:extLst>
          </p:cNvPr>
          <p:cNvSpPr txBox="1"/>
          <p:nvPr/>
        </p:nvSpPr>
        <p:spPr>
          <a:xfrm>
            <a:off x="2667090" y="2620828"/>
            <a:ext cx="803868" cy="646331"/>
          </a:xfrm>
          <a:prstGeom prst="rect">
            <a:avLst/>
          </a:prstGeom>
          <a:noFill/>
        </p:spPr>
        <p:txBody>
          <a:bodyPr wrap="square" lIns="0" tIns="0" rIns="0" bIns="0" rtlCol="0">
            <a:spAutoFit/>
          </a:bodyPr>
          <a:lstStyle/>
          <a:p>
            <a:r>
              <a:rPr lang="en-US" sz="1400" b="1" dirty="0">
                <a:solidFill>
                  <a:srgbClr val="FFFFCC"/>
                </a:solidFill>
              </a:rPr>
              <a:t>20-mm-diameter titanium</a:t>
            </a:r>
          </a:p>
        </p:txBody>
      </p:sp>
      <p:sp>
        <p:nvSpPr>
          <p:cNvPr id="32" name="TextBox 31">
            <a:extLst>
              <a:ext uri="{FF2B5EF4-FFF2-40B4-BE49-F238E27FC236}">
                <a16:creationId xmlns:a16="http://schemas.microsoft.com/office/drawing/2014/main" id="{55021E17-DB46-452A-A911-F4C74D33735F}"/>
              </a:ext>
            </a:extLst>
          </p:cNvPr>
          <p:cNvSpPr txBox="1"/>
          <p:nvPr/>
        </p:nvSpPr>
        <p:spPr>
          <a:xfrm>
            <a:off x="440161" y="2631459"/>
            <a:ext cx="803868" cy="646331"/>
          </a:xfrm>
          <a:prstGeom prst="rect">
            <a:avLst/>
          </a:prstGeom>
          <a:noFill/>
        </p:spPr>
        <p:txBody>
          <a:bodyPr wrap="square" lIns="0" tIns="0" rIns="0" bIns="0" rtlCol="0">
            <a:spAutoFit/>
          </a:bodyPr>
          <a:lstStyle/>
          <a:p>
            <a:r>
              <a:rPr lang="en-US" sz="1400" b="1" dirty="0">
                <a:solidFill>
                  <a:srgbClr val="FFCC99"/>
                </a:solidFill>
              </a:rPr>
              <a:t>10-mm-diameter iron</a:t>
            </a:r>
          </a:p>
        </p:txBody>
      </p:sp>
      <p:cxnSp>
        <p:nvCxnSpPr>
          <p:cNvPr id="33" name="Straight Arrow Connector 32">
            <a:extLst>
              <a:ext uri="{FF2B5EF4-FFF2-40B4-BE49-F238E27FC236}">
                <a16:creationId xmlns:a16="http://schemas.microsoft.com/office/drawing/2014/main" id="{98343D31-676B-4426-8280-4E03324D8E92}"/>
              </a:ext>
            </a:extLst>
          </p:cNvPr>
          <p:cNvCxnSpPr>
            <a:cxnSpLocks/>
            <a:stCxn id="32" idx="0"/>
          </p:cNvCxnSpPr>
          <p:nvPr/>
        </p:nvCxnSpPr>
        <p:spPr>
          <a:xfrm flipV="1">
            <a:off x="842095" y="2396287"/>
            <a:ext cx="284684" cy="235172"/>
          </a:xfrm>
          <a:prstGeom prst="straightConnector1">
            <a:avLst/>
          </a:prstGeom>
          <a:ln w="38100">
            <a:solidFill>
              <a:srgbClr val="FFCC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6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524" y="244176"/>
            <a:ext cx="3200400" cy="3200400"/>
          </a:xfrm>
          <a:prstGeom prst="rect">
            <a:avLst/>
          </a:prstGeom>
        </p:spPr>
      </p:pic>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3282802"/>
            <a:ext cx="3200400" cy="32004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4718" y="244176"/>
            <a:ext cx="3200400" cy="32004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3836" y="244176"/>
            <a:ext cx="3200400" cy="32004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474718" y="3282802"/>
            <a:ext cx="3200400" cy="32004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13836" y="3282802"/>
            <a:ext cx="3200400" cy="3200400"/>
          </a:xfrm>
          <a:prstGeom prst="rect">
            <a:avLst/>
          </a:prstGeom>
        </p:spPr>
      </p:pic>
      <p:sp>
        <p:nvSpPr>
          <p:cNvPr id="34" name="Title 3">
            <a:extLst>
              <a:ext uri="{FF2B5EF4-FFF2-40B4-BE49-F238E27FC236}">
                <a16:creationId xmlns:a16="http://schemas.microsoft.com/office/drawing/2014/main" id="{F858E38F-349E-4862-B465-DFEACD3C84D7}"/>
              </a:ext>
            </a:extLst>
          </p:cNvPr>
          <p:cNvSpPr txBox="1">
            <a:spLocks/>
          </p:cNvSpPr>
          <p:nvPr/>
        </p:nvSpPr>
        <p:spPr>
          <a:xfrm>
            <a:off x="818937" y="361738"/>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Ideal</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3958006" y="361738"/>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View aliasing,</a:t>
            </a:r>
            <a:br>
              <a:rPr lang="en-US" sz="1800" b="1" dirty="0">
                <a:solidFill>
                  <a:schemeClr val="bg1"/>
                </a:solidFill>
              </a:rPr>
            </a:br>
            <a:r>
              <a:rPr lang="en-US" sz="1800" b="1" dirty="0">
                <a:solidFill>
                  <a:schemeClr val="bg1"/>
                </a:solidFill>
              </a:rPr>
              <a:t>500 views</a:t>
            </a:r>
          </a:p>
        </p:txBody>
      </p:sp>
      <p:sp>
        <p:nvSpPr>
          <p:cNvPr id="43" name="Title 3">
            <a:extLst>
              <a:ext uri="{FF2B5EF4-FFF2-40B4-BE49-F238E27FC236}">
                <a16:creationId xmlns:a16="http://schemas.microsoft.com/office/drawing/2014/main" id="{8B9DE41B-F240-4F60-920B-79C1B765F0D2}"/>
              </a:ext>
            </a:extLst>
          </p:cNvPr>
          <p:cNvSpPr txBox="1">
            <a:spLocks/>
          </p:cNvSpPr>
          <p:nvPr/>
        </p:nvSpPr>
        <p:spPr>
          <a:xfrm>
            <a:off x="7097059" y="361738"/>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Beam hardening</a:t>
            </a:r>
          </a:p>
        </p:txBody>
      </p:sp>
      <p:sp>
        <p:nvSpPr>
          <p:cNvPr id="20" name="Title 3">
            <a:extLst>
              <a:ext uri="{FF2B5EF4-FFF2-40B4-BE49-F238E27FC236}">
                <a16:creationId xmlns:a16="http://schemas.microsoft.com/office/drawing/2014/main" id="{1649E06F-46F3-45C3-A3F9-21A4D5EA6CEB}"/>
              </a:ext>
            </a:extLst>
          </p:cNvPr>
          <p:cNvSpPr txBox="1">
            <a:spLocks/>
          </p:cNvSpPr>
          <p:nvPr/>
        </p:nvSpPr>
        <p:spPr>
          <a:xfrm>
            <a:off x="884322" y="3429000"/>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Scatter</a:t>
            </a:r>
          </a:p>
        </p:txBody>
      </p:sp>
      <p:sp>
        <p:nvSpPr>
          <p:cNvPr id="23" name="Title 3">
            <a:extLst>
              <a:ext uri="{FF2B5EF4-FFF2-40B4-BE49-F238E27FC236}">
                <a16:creationId xmlns:a16="http://schemas.microsoft.com/office/drawing/2014/main" id="{57A07CE6-E363-450E-AFED-3603D5915BE0}"/>
              </a:ext>
            </a:extLst>
          </p:cNvPr>
          <p:cNvSpPr txBox="1">
            <a:spLocks/>
          </p:cNvSpPr>
          <p:nvPr/>
        </p:nvSpPr>
        <p:spPr>
          <a:xfrm>
            <a:off x="4023391" y="3429000"/>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Noise, 300mA</a:t>
            </a:r>
            <a:endParaRPr lang="en-US" sz="1800" b="1" dirty="0">
              <a:solidFill>
                <a:srgbClr val="FF00FF"/>
              </a:solidFill>
            </a:endParaRPr>
          </a:p>
        </p:txBody>
      </p:sp>
      <p:cxnSp>
        <p:nvCxnSpPr>
          <p:cNvPr id="3" name="Straight Arrow Connector 2">
            <a:extLst>
              <a:ext uri="{FF2B5EF4-FFF2-40B4-BE49-F238E27FC236}">
                <a16:creationId xmlns:a16="http://schemas.microsoft.com/office/drawing/2014/main" id="{639A393A-0A8A-4A6B-A61A-44754D82B251}"/>
              </a:ext>
            </a:extLst>
          </p:cNvPr>
          <p:cNvCxnSpPr>
            <a:cxnSpLocks/>
          </p:cNvCxnSpPr>
          <p:nvPr/>
        </p:nvCxnSpPr>
        <p:spPr>
          <a:xfrm>
            <a:off x="743578" y="1004648"/>
            <a:ext cx="75359" cy="271306"/>
          </a:xfrm>
          <a:prstGeom prst="straightConnector1">
            <a:avLst/>
          </a:prstGeom>
          <a:ln w="38100">
            <a:solidFill>
              <a:srgbClr val="66CC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76E-5BB7-4790-B9F6-4F637A50E474}"/>
              </a:ext>
            </a:extLst>
          </p:cNvPr>
          <p:cNvSpPr txBox="1"/>
          <p:nvPr/>
        </p:nvSpPr>
        <p:spPr>
          <a:xfrm>
            <a:off x="482388" y="358317"/>
            <a:ext cx="803868" cy="646331"/>
          </a:xfrm>
          <a:prstGeom prst="rect">
            <a:avLst/>
          </a:prstGeom>
          <a:noFill/>
        </p:spPr>
        <p:txBody>
          <a:bodyPr wrap="square" lIns="0" tIns="0" rIns="0" bIns="0" rtlCol="0">
            <a:spAutoFit/>
          </a:bodyPr>
          <a:lstStyle/>
          <a:p>
            <a:r>
              <a:rPr lang="en-US" sz="1400" b="1" dirty="0">
                <a:solidFill>
                  <a:srgbClr val="66CCFF"/>
                </a:solidFill>
              </a:rPr>
              <a:t>200-mm</a:t>
            </a:r>
            <a:br>
              <a:rPr lang="en-US" sz="1400" b="1" dirty="0">
                <a:solidFill>
                  <a:srgbClr val="66CCFF"/>
                </a:solidFill>
              </a:rPr>
            </a:br>
            <a:r>
              <a:rPr lang="en-US" sz="1400" b="1" dirty="0">
                <a:solidFill>
                  <a:srgbClr val="66CCFF"/>
                </a:solidFill>
              </a:rPr>
              <a:t>× 300-mm water</a:t>
            </a:r>
          </a:p>
        </p:txBody>
      </p:sp>
      <p:sp>
        <p:nvSpPr>
          <p:cNvPr id="26" name="TextBox 25">
            <a:extLst>
              <a:ext uri="{FF2B5EF4-FFF2-40B4-BE49-F238E27FC236}">
                <a16:creationId xmlns:a16="http://schemas.microsoft.com/office/drawing/2014/main" id="{E0348A2B-2F0C-4361-9433-80784A2A1979}"/>
              </a:ext>
            </a:extLst>
          </p:cNvPr>
          <p:cNvSpPr txBox="1"/>
          <p:nvPr/>
        </p:nvSpPr>
        <p:spPr>
          <a:xfrm>
            <a:off x="2731062" y="358316"/>
            <a:ext cx="803868" cy="646331"/>
          </a:xfrm>
          <a:prstGeom prst="rect">
            <a:avLst/>
          </a:prstGeom>
          <a:noFill/>
        </p:spPr>
        <p:txBody>
          <a:bodyPr wrap="square" lIns="0" tIns="0" rIns="0" bIns="0" rtlCol="0">
            <a:spAutoFit/>
          </a:bodyPr>
          <a:lstStyle/>
          <a:p>
            <a:r>
              <a:rPr lang="en-US" sz="1400" b="1" dirty="0">
                <a:solidFill>
                  <a:srgbClr val="DDDDDD"/>
                </a:solidFill>
              </a:rPr>
              <a:t>40-mm-diameter bone</a:t>
            </a:r>
          </a:p>
        </p:txBody>
      </p:sp>
      <p:cxnSp>
        <p:nvCxnSpPr>
          <p:cNvPr id="28" name="Straight Arrow Connector 27">
            <a:extLst>
              <a:ext uri="{FF2B5EF4-FFF2-40B4-BE49-F238E27FC236}">
                <a16:creationId xmlns:a16="http://schemas.microsoft.com/office/drawing/2014/main" id="{24571FD5-D914-4318-8834-39DC715789F7}"/>
              </a:ext>
            </a:extLst>
          </p:cNvPr>
          <p:cNvCxnSpPr>
            <a:cxnSpLocks/>
          </p:cNvCxnSpPr>
          <p:nvPr/>
        </p:nvCxnSpPr>
        <p:spPr>
          <a:xfrm flipH="1">
            <a:off x="2109148" y="889720"/>
            <a:ext cx="545469" cy="229067"/>
          </a:xfrm>
          <a:prstGeom prst="straightConnector1">
            <a:avLst/>
          </a:prstGeom>
          <a:ln w="38100">
            <a:solidFill>
              <a:srgbClr val="DDDDD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C2C413-3D02-4B06-9E24-9ED13F7DE8A8}"/>
              </a:ext>
            </a:extLst>
          </p:cNvPr>
          <p:cNvCxnSpPr>
            <a:cxnSpLocks/>
          </p:cNvCxnSpPr>
          <p:nvPr/>
        </p:nvCxnSpPr>
        <p:spPr>
          <a:xfrm flipH="1" flipV="1">
            <a:off x="2725913" y="2409427"/>
            <a:ext cx="240609" cy="287494"/>
          </a:xfrm>
          <a:prstGeom prst="straightConnector1">
            <a:avLst/>
          </a:prstGeom>
          <a:ln w="38100">
            <a:solidFill>
              <a:srgbClr val="FFFF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4D771F-533D-4513-8A6F-66CAD830137B}"/>
              </a:ext>
            </a:extLst>
          </p:cNvPr>
          <p:cNvSpPr txBox="1"/>
          <p:nvPr/>
        </p:nvSpPr>
        <p:spPr>
          <a:xfrm>
            <a:off x="2667090" y="2620828"/>
            <a:ext cx="803868" cy="646331"/>
          </a:xfrm>
          <a:prstGeom prst="rect">
            <a:avLst/>
          </a:prstGeom>
          <a:noFill/>
        </p:spPr>
        <p:txBody>
          <a:bodyPr wrap="square" lIns="0" tIns="0" rIns="0" bIns="0" rtlCol="0">
            <a:spAutoFit/>
          </a:bodyPr>
          <a:lstStyle/>
          <a:p>
            <a:r>
              <a:rPr lang="en-US" sz="1400" b="1" dirty="0">
                <a:solidFill>
                  <a:srgbClr val="FFFFCC"/>
                </a:solidFill>
              </a:rPr>
              <a:t>20-mm-diameter titanium</a:t>
            </a:r>
          </a:p>
        </p:txBody>
      </p:sp>
      <p:sp>
        <p:nvSpPr>
          <p:cNvPr id="32" name="TextBox 31">
            <a:extLst>
              <a:ext uri="{FF2B5EF4-FFF2-40B4-BE49-F238E27FC236}">
                <a16:creationId xmlns:a16="http://schemas.microsoft.com/office/drawing/2014/main" id="{55021E17-DB46-452A-A911-F4C74D33735F}"/>
              </a:ext>
            </a:extLst>
          </p:cNvPr>
          <p:cNvSpPr txBox="1"/>
          <p:nvPr/>
        </p:nvSpPr>
        <p:spPr>
          <a:xfrm>
            <a:off x="440161" y="2631459"/>
            <a:ext cx="803868" cy="646331"/>
          </a:xfrm>
          <a:prstGeom prst="rect">
            <a:avLst/>
          </a:prstGeom>
          <a:noFill/>
        </p:spPr>
        <p:txBody>
          <a:bodyPr wrap="square" lIns="0" tIns="0" rIns="0" bIns="0" rtlCol="0">
            <a:spAutoFit/>
          </a:bodyPr>
          <a:lstStyle/>
          <a:p>
            <a:r>
              <a:rPr lang="en-US" sz="1400" b="1" dirty="0">
                <a:solidFill>
                  <a:srgbClr val="FFCC99"/>
                </a:solidFill>
              </a:rPr>
              <a:t>10-mm-diameter iron</a:t>
            </a:r>
          </a:p>
        </p:txBody>
      </p:sp>
      <p:cxnSp>
        <p:nvCxnSpPr>
          <p:cNvPr id="33" name="Straight Arrow Connector 32">
            <a:extLst>
              <a:ext uri="{FF2B5EF4-FFF2-40B4-BE49-F238E27FC236}">
                <a16:creationId xmlns:a16="http://schemas.microsoft.com/office/drawing/2014/main" id="{98343D31-676B-4426-8280-4E03324D8E92}"/>
              </a:ext>
            </a:extLst>
          </p:cNvPr>
          <p:cNvCxnSpPr>
            <a:cxnSpLocks/>
            <a:stCxn id="32" idx="0"/>
          </p:cNvCxnSpPr>
          <p:nvPr/>
        </p:nvCxnSpPr>
        <p:spPr>
          <a:xfrm flipV="1">
            <a:off x="842095" y="2396287"/>
            <a:ext cx="284684" cy="235172"/>
          </a:xfrm>
          <a:prstGeom prst="straightConnector1">
            <a:avLst/>
          </a:prstGeom>
          <a:ln w="38100">
            <a:solidFill>
              <a:srgbClr val="FFCC99"/>
            </a:solidFill>
            <a:tailEnd type="triangle"/>
          </a:ln>
        </p:spPr>
        <p:style>
          <a:lnRef idx="1">
            <a:schemeClr val="accent1"/>
          </a:lnRef>
          <a:fillRef idx="0">
            <a:schemeClr val="accent1"/>
          </a:fillRef>
          <a:effectRef idx="0">
            <a:schemeClr val="accent1"/>
          </a:effectRef>
          <a:fontRef idx="minor">
            <a:schemeClr val="tx1"/>
          </a:fontRef>
        </p:style>
      </p:cxnSp>
      <p:sp>
        <p:nvSpPr>
          <p:cNvPr id="29" name="Title 3">
            <a:extLst>
              <a:ext uri="{FF2B5EF4-FFF2-40B4-BE49-F238E27FC236}">
                <a16:creationId xmlns:a16="http://schemas.microsoft.com/office/drawing/2014/main" id="{FA84F59D-4DFB-4A4C-AF6B-1DFCDC4C2F64}"/>
              </a:ext>
            </a:extLst>
          </p:cNvPr>
          <p:cNvSpPr txBox="1">
            <a:spLocks/>
          </p:cNvSpPr>
          <p:nvPr/>
        </p:nvSpPr>
        <p:spPr>
          <a:xfrm>
            <a:off x="10301464" y="390374"/>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35" name="Title 3">
            <a:extLst>
              <a:ext uri="{FF2B5EF4-FFF2-40B4-BE49-F238E27FC236}">
                <a16:creationId xmlns:a16="http://schemas.microsoft.com/office/drawing/2014/main" id="{54E24664-7FFE-4AC5-940B-20B736433204}"/>
              </a:ext>
            </a:extLst>
          </p:cNvPr>
          <p:cNvSpPr txBox="1">
            <a:spLocks/>
          </p:cNvSpPr>
          <p:nvPr/>
        </p:nvSpPr>
        <p:spPr>
          <a:xfrm>
            <a:off x="7162444" y="3429000"/>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25" name="Title 3">
            <a:extLst>
              <a:ext uri="{FF2B5EF4-FFF2-40B4-BE49-F238E27FC236}">
                <a16:creationId xmlns:a16="http://schemas.microsoft.com/office/drawing/2014/main" id="{C8C67EAC-DAD6-4871-99F8-31F5BBE0EF6C}"/>
              </a:ext>
            </a:extLst>
          </p:cNvPr>
          <p:cNvSpPr txBox="1">
            <a:spLocks/>
          </p:cNvSpPr>
          <p:nvPr/>
        </p:nvSpPr>
        <p:spPr>
          <a:xfrm>
            <a:off x="9902147" y="3253401"/>
            <a:ext cx="1683602"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sz="1800" b="1" dirty="0">
                <a:solidFill>
                  <a:srgbClr val="FF00FF"/>
                </a:solidFill>
              </a:rPr>
              <a:t>W/L 800,0</a:t>
            </a:r>
          </a:p>
        </p:txBody>
      </p:sp>
    </p:spTree>
    <p:extLst>
      <p:ext uri="{BB962C8B-B14F-4D97-AF65-F5344CB8AC3E}">
        <p14:creationId xmlns:p14="http://schemas.microsoft.com/office/powerpoint/2010/main" val="285066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524" y="244176"/>
            <a:ext cx="3200400" cy="3200400"/>
          </a:xfrm>
          <a:prstGeom prst="rect">
            <a:avLst/>
          </a:prstGeom>
        </p:spPr>
      </p:pic>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3282802"/>
            <a:ext cx="3200400" cy="32004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4718" y="244176"/>
            <a:ext cx="3200400" cy="32004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3836" y="244176"/>
            <a:ext cx="3200400" cy="32004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474718" y="3282802"/>
            <a:ext cx="3200400" cy="32004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13836" y="3282802"/>
            <a:ext cx="3200400" cy="3200400"/>
          </a:xfrm>
          <a:prstGeom prst="rect">
            <a:avLst/>
          </a:prstGeom>
        </p:spPr>
      </p:pic>
      <p:sp>
        <p:nvSpPr>
          <p:cNvPr id="34" name="Title 3">
            <a:extLst>
              <a:ext uri="{FF2B5EF4-FFF2-40B4-BE49-F238E27FC236}">
                <a16:creationId xmlns:a16="http://schemas.microsoft.com/office/drawing/2014/main" id="{F858E38F-349E-4862-B465-DFEACD3C84D7}"/>
              </a:ext>
            </a:extLst>
          </p:cNvPr>
          <p:cNvSpPr txBox="1">
            <a:spLocks/>
          </p:cNvSpPr>
          <p:nvPr/>
        </p:nvSpPr>
        <p:spPr>
          <a:xfrm>
            <a:off x="818937" y="361738"/>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Ideal</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3958006" y="361738"/>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View aliasing,</a:t>
            </a:r>
            <a:br>
              <a:rPr lang="en-US" sz="1800" b="1" dirty="0">
                <a:solidFill>
                  <a:schemeClr val="bg1"/>
                </a:solidFill>
              </a:rPr>
            </a:br>
            <a:r>
              <a:rPr lang="en-US" sz="1800" b="1" dirty="0">
                <a:solidFill>
                  <a:schemeClr val="bg1"/>
                </a:solidFill>
              </a:rPr>
              <a:t>500 views</a:t>
            </a:r>
          </a:p>
        </p:txBody>
      </p:sp>
      <p:sp>
        <p:nvSpPr>
          <p:cNvPr id="43" name="Title 3">
            <a:extLst>
              <a:ext uri="{FF2B5EF4-FFF2-40B4-BE49-F238E27FC236}">
                <a16:creationId xmlns:a16="http://schemas.microsoft.com/office/drawing/2014/main" id="{8B9DE41B-F240-4F60-920B-79C1B765F0D2}"/>
              </a:ext>
            </a:extLst>
          </p:cNvPr>
          <p:cNvSpPr txBox="1">
            <a:spLocks/>
          </p:cNvSpPr>
          <p:nvPr/>
        </p:nvSpPr>
        <p:spPr>
          <a:xfrm>
            <a:off x="7097059" y="361738"/>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Beam hardening</a:t>
            </a:r>
          </a:p>
        </p:txBody>
      </p:sp>
      <p:sp>
        <p:nvSpPr>
          <p:cNvPr id="20" name="Title 3">
            <a:extLst>
              <a:ext uri="{FF2B5EF4-FFF2-40B4-BE49-F238E27FC236}">
                <a16:creationId xmlns:a16="http://schemas.microsoft.com/office/drawing/2014/main" id="{1649E06F-46F3-45C3-A3F9-21A4D5EA6CEB}"/>
              </a:ext>
            </a:extLst>
          </p:cNvPr>
          <p:cNvSpPr txBox="1">
            <a:spLocks/>
          </p:cNvSpPr>
          <p:nvPr/>
        </p:nvSpPr>
        <p:spPr>
          <a:xfrm>
            <a:off x="884322" y="3429000"/>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Scatter</a:t>
            </a:r>
          </a:p>
        </p:txBody>
      </p:sp>
      <p:sp>
        <p:nvSpPr>
          <p:cNvPr id="23" name="Title 3">
            <a:extLst>
              <a:ext uri="{FF2B5EF4-FFF2-40B4-BE49-F238E27FC236}">
                <a16:creationId xmlns:a16="http://schemas.microsoft.com/office/drawing/2014/main" id="{57A07CE6-E363-450E-AFED-3603D5915BE0}"/>
              </a:ext>
            </a:extLst>
          </p:cNvPr>
          <p:cNvSpPr txBox="1">
            <a:spLocks/>
          </p:cNvSpPr>
          <p:nvPr/>
        </p:nvSpPr>
        <p:spPr>
          <a:xfrm>
            <a:off x="4023391" y="3429000"/>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Noise, 300mA</a:t>
            </a:r>
            <a:endParaRPr lang="en-US" sz="1800" b="1" dirty="0">
              <a:solidFill>
                <a:srgbClr val="FF00FF"/>
              </a:solidFill>
            </a:endParaRPr>
          </a:p>
        </p:txBody>
      </p:sp>
      <p:cxnSp>
        <p:nvCxnSpPr>
          <p:cNvPr id="3" name="Straight Arrow Connector 2">
            <a:extLst>
              <a:ext uri="{FF2B5EF4-FFF2-40B4-BE49-F238E27FC236}">
                <a16:creationId xmlns:a16="http://schemas.microsoft.com/office/drawing/2014/main" id="{639A393A-0A8A-4A6B-A61A-44754D82B251}"/>
              </a:ext>
            </a:extLst>
          </p:cNvPr>
          <p:cNvCxnSpPr>
            <a:cxnSpLocks/>
          </p:cNvCxnSpPr>
          <p:nvPr/>
        </p:nvCxnSpPr>
        <p:spPr>
          <a:xfrm>
            <a:off x="743578" y="1004648"/>
            <a:ext cx="75359" cy="271306"/>
          </a:xfrm>
          <a:prstGeom prst="straightConnector1">
            <a:avLst/>
          </a:prstGeom>
          <a:ln w="38100">
            <a:solidFill>
              <a:srgbClr val="66CC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76E-5BB7-4790-B9F6-4F637A50E474}"/>
              </a:ext>
            </a:extLst>
          </p:cNvPr>
          <p:cNvSpPr txBox="1"/>
          <p:nvPr/>
        </p:nvSpPr>
        <p:spPr>
          <a:xfrm>
            <a:off x="482388" y="358317"/>
            <a:ext cx="803868" cy="646331"/>
          </a:xfrm>
          <a:prstGeom prst="rect">
            <a:avLst/>
          </a:prstGeom>
          <a:noFill/>
        </p:spPr>
        <p:txBody>
          <a:bodyPr wrap="square" lIns="0" tIns="0" rIns="0" bIns="0" rtlCol="0">
            <a:spAutoFit/>
          </a:bodyPr>
          <a:lstStyle/>
          <a:p>
            <a:r>
              <a:rPr lang="en-US" sz="1400" b="1" dirty="0">
                <a:solidFill>
                  <a:srgbClr val="66CCFF"/>
                </a:solidFill>
              </a:rPr>
              <a:t>200-mm</a:t>
            </a:r>
            <a:br>
              <a:rPr lang="en-US" sz="1400" b="1" dirty="0">
                <a:solidFill>
                  <a:srgbClr val="66CCFF"/>
                </a:solidFill>
              </a:rPr>
            </a:br>
            <a:r>
              <a:rPr lang="en-US" sz="1400" b="1" dirty="0">
                <a:solidFill>
                  <a:srgbClr val="66CCFF"/>
                </a:solidFill>
              </a:rPr>
              <a:t>× 300-mm water</a:t>
            </a:r>
          </a:p>
        </p:txBody>
      </p:sp>
      <p:sp>
        <p:nvSpPr>
          <p:cNvPr id="26" name="TextBox 25">
            <a:extLst>
              <a:ext uri="{FF2B5EF4-FFF2-40B4-BE49-F238E27FC236}">
                <a16:creationId xmlns:a16="http://schemas.microsoft.com/office/drawing/2014/main" id="{E0348A2B-2F0C-4361-9433-80784A2A1979}"/>
              </a:ext>
            </a:extLst>
          </p:cNvPr>
          <p:cNvSpPr txBox="1"/>
          <p:nvPr/>
        </p:nvSpPr>
        <p:spPr>
          <a:xfrm>
            <a:off x="2731062" y="358316"/>
            <a:ext cx="803868" cy="646331"/>
          </a:xfrm>
          <a:prstGeom prst="rect">
            <a:avLst/>
          </a:prstGeom>
          <a:noFill/>
        </p:spPr>
        <p:txBody>
          <a:bodyPr wrap="square" lIns="0" tIns="0" rIns="0" bIns="0" rtlCol="0">
            <a:spAutoFit/>
          </a:bodyPr>
          <a:lstStyle/>
          <a:p>
            <a:r>
              <a:rPr lang="en-US" sz="1400" b="1" dirty="0">
                <a:solidFill>
                  <a:srgbClr val="DDDDDD"/>
                </a:solidFill>
              </a:rPr>
              <a:t>40-mm-diameter bone</a:t>
            </a:r>
          </a:p>
        </p:txBody>
      </p:sp>
      <p:cxnSp>
        <p:nvCxnSpPr>
          <p:cNvPr id="28" name="Straight Arrow Connector 27">
            <a:extLst>
              <a:ext uri="{FF2B5EF4-FFF2-40B4-BE49-F238E27FC236}">
                <a16:creationId xmlns:a16="http://schemas.microsoft.com/office/drawing/2014/main" id="{24571FD5-D914-4318-8834-39DC715789F7}"/>
              </a:ext>
            </a:extLst>
          </p:cNvPr>
          <p:cNvCxnSpPr>
            <a:cxnSpLocks/>
          </p:cNvCxnSpPr>
          <p:nvPr/>
        </p:nvCxnSpPr>
        <p:spPr>
          <a:xfrm flipH="1">
            <a:off x="2109148" y="889720"/>
            <a:ext cx="545469" cy="229067"/>
          </a:xfrm>
          <a:prstGeom prst="straightConnector1">
            <a:avLst/>
          </a:prstGeom>
          <a:ln w="38100">
            <a:solidFill>
              <a:srgbClr val="DDDDD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C2C413-3D02-4B06-9E24-9ED13F7DE8A8}"/>
              </a:ext>
            </a:extLst>
          </p:cNvPr>
          <p:cNvCxnSpPr>
            <a:cxnSpLocks/>
          </p:cNvCxnSpPr>
          <p:nvPr/>
        </p:nvCxnSpPr>
        <p:spPr>
          <a:xfrm flipH="1" flipV="1">
            <a:off x="2725913" y="2409427"/>
            <a:ext cx="240609" cy="287494"/>
          </a:xfrm>
          <a:prstGeom prst="straightConnector1">
            <a:avLst/>
          </a:prstGeom>
          <a:ln w="38100">
            <a:solidFill>
              <a:srgbClr val="FFFF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4D771F-533D-4513-8A6F-66CAD830137B}"/>
              </a:ext>
            </a:extLst>
          </p:cNvPr>
          <p:cNvSpPr txBox="1"/>
          <p:nvPr/>
        </p:nvSpPr>
        <p:spPr>
          <a:xfrm>
            <a:off x="2667090" y="2620828"/>
            <a:ext cx="803868" cy="646331"/>
          </a:xfrm>
          <a:prstGeom prst="rect">
            <a:avLst/>
          </a:prstGeom>
          <a:noFill/>
        </p:spPr>
        <p:txBody>
          <a:bodyPr wrap="square" lIns="0" tIns="0" rIns="0" bIns="0" rtlCol="0">
            <a:spAutoFit/>
          </a:bodyPr>
          <a:lstStyle/>
          <a:p>
            <a:r>
              <a:rPr lang="en-US" sz="1400" b="1" dirty="0">
                <a:solidFill>
                  <a:srgbClr val="FFFFCC"/>
                </a:solidFill>
              </a:rPr>
              <a:t>20-mm-diameter titanium</a:t>
            </a:r>
          </a:p>
        </p:txBody>
      </p:sp>
      <p:sp>
        <p:nvSpPr>
          <p:cNvPr id="32" name="TextBox 31">
            <a:extLst>
              <a:ext uri="{FF2B5EF4-FFF2-40B4-BE49-F238E27FC236}">
                <a16:creationId xmlns:a16="http://schemas.microsoft.com/office/drawing/2014/main" id="{55021E17-DB46-452A-A911-F4C74D33735F}"/>
              </a:ext>
            </a:extLst>
          </p:cNvPr>
          <p:cNvSpPr txBox="1"/>
          <p:nvPr/>
        </p:nvSpPr>
        <p:spPr>
          <a:xfrm>
            <a:off x="440161" y="2631459"/>
            <a:ext cx="803868" cy="646331"/>
          </a:xfrm>
          <a:prstGeom prst="rect">
            <a:avLst/>
          </a:prstGeom>
          <a:noFill/>
        </p:spPr>
        <p:txBody>
          <a:bodyPr wrap="square" lIns="0" tIns="0" rIns="0" bIns="0" rtlCol="0">
            <a:spAutoFit/>
          </a:bodyPr>
          <a:lstStyle/>
          <a:p>
            <a:r>
              <a:rPr lang="en-US" sz="1400" b="1" dirty="0">
                <a:solidFill>
                  <a:srgbClr val="FFCC99"/>
                </a:solidFill>
              </a:rPr>
              <a:t>10-mm-diameter iron</a:t>
            </a:r>
          </a:p>
        </p:txBody>
      </p:sp>
      <p:cxnSp>
        <p:nvCxnSpPr>
          <p:cNvPr id="33" name="Straight Arrow Connector 32">
            <a:extLst>
              <a:ext uri="{FF2B5EF4-FFF2-40B4-BE49-F238E27FC236}">
                <a16:creationId xmlns:a16="http://schemas.microsoft.com/office/drawing/2014/main" id="{98343D31-676B-4426-8280-4E03324D8E92}"/>
              </a:ext>
            </a:extLst>
          </p:cNvPr>
          <p:cNvCxnSpPr>
            <a:cxnSpLocks/>
            <a:stCxn id="32" idx="0"/>
          </p:cNvCxnSpPr>
          <p:nvPr/>
        </p:nvCxnSpPr>
        <p:spPr>
          <a:xfrm flipV="1">
            <a:off x="842095" y="2396287"/>
            <a:ext cx="284684" cy="235172"/>
          </a:xfrm>
          <a:prstGeom prst="straightConnector1">
            <a:avLst/>
          </a:prstGeom>
          <a:ln w="38100">
            <a:solidFill>
              <a:srgbClr val="FFCC99"/>
            </a:solidFill>
            <a:tailEnd type="triangle"/>
          </a:ln>
        </p:spPr>
        <p:style>
          <a:lnRef idx="1">
            <a:schemeClr val="accent1"/>
          </a:lnRef>
          <a:fillRef idx="0">
            <a:schemeClr val="accent1"/>
          </a:fillRef>
          <a:effectRef idx="0">
            <a:schemeClr val="accent1"/>
          </a:effectRef>
          <a:fontRef idx="minor">
            <a:schemeClr val="tx1"/>
          </a:fontRef>
        </p:style>
      </p:cxnSp>
      <p:sp>
        <p:nvSpPr>
          <p:cNvPr id="29" name="Title 3">
            <a:extLst>
              <a:ext uri="{FF2B5EF4-FFF2-40B4-BE49-F238E27FC236}">
                <a16:creationId xmlns:a16="http://schemas.microsoft.com/office/drawing/2014/main" id="{FA84F59D-4DFB-4A4C-AF6B-1DFCDC4C2F64}"/>
              </a:ext>
            </a:extLst>
          </p:cNvPr>
          <p:cNvSpPr txBox="1">
            <a:spLocks/>
          </p:cNvSpPr>
          <p:nvPr/>
        </p:nvSpPr>
        <p:spPr>
          <a:xfrm>
            <a:off x="10301464" y="390374"/>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35" name="Title 3">
            <a:extLst>
              <a:ext uri="{FF2B5EF4-FFF2-40B4-BE49-F238E27FC236}">
                <a16:creationId xmlns:a16="http://schemas.microsoft.com/office/drawing/2014/main" id="{54E24664-7FFE-4AC5-940B-20B736433204}"/>
              </a:ext>
            </a:extLst>
          </p:cNvPr>
          <p:cNvSpPr txBox="1">
            <a:spLocks/>
          </p:cNvSpPr>
          <p:nvPr/>
        </p:nvSpPr>
        <p:spPr>
          <a:xfrm>
            <a:off x="7162444" y="3429000"/>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25" name="Title 3">
            <a:extLst>
              <a:ext uri="{FF2B5EF4-FFF2-40B4-BE49-F238E27FC236}">
                <a16:creationId xmlns:a16="http://schemas.microsoft.com/office/drawing/2014/main" id="{C8C67EAC-DAD6-4871-99F8-31F5BBE0EF6C}"/>
              </a:ext>
            </a:extLst>
          </p:cNvPr>
          <p:cNvSpPr txBox="1">
            <a:spLocks/>
          </p:cNvSpPr>
          <p:nvPr/>
        </p:nvSpPr>
        <p:spPr>
          <a:xfrm>
            <a:off x="9902147" y="3253401"/>
            <a:ext cx="1683602"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sz="1800" b="1" dirty="0">
                <a:solidFill>
                  <a:srgbClr val="FF00FF"/>
                </a:solidFill>
              </a:rPr>
              <a:t>W/L 600,0</a:t>
            </a:r>
          </a:p>
        </p:txBody>
      </p:sp>
    </p:spTree>
    <p:extLst>
      <p:ext uri="{BB962C8B-B14F-4D97-AF65-F5344CB8AC3E}">
        <p14:creationId xmlns:p14="http://schemas.microsoft.com/office/powerpoint/2010/main" val="88676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524" y="244176"/>
            <a:ext cx="3200400" cy="3200400"/>
          </a:xfrm>
          <a:prstGeom prst="rect">
            <a:avLst/>
          </a:prstGeom>
        </p:spPr>
      </p:pic>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3282802"/>
            <a:ext cx="3200400" cy="32004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4718" y="244176"/>
            <a:ext cx="3200400" cy="32004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3836" y="244176"/>
            <a:ext cx="3200400" cy="32004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474718" y="3282802"/>
            <a:ext cx="3200400" cy="32004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13836" y="3282802"/>
            <a:ext cx="3200400" cy="3200400"/>
          </a:xfrm>
          <a:prstGeom prst="rect">
            <a:avLst/>
          </a:prstGeom>
        </p:spPr>
      </p:pic>
      <p:sp>
        <p:nvSpPr>
          <p:cNvPr id="34" name="Title 3">
            <a:extLst>
              <a:ext uri="{FF2B5EF4-FFF2-40B4-BE49-F238E27FC236}">
                <a16:creationId xmlns:a16="http://schemas.microsoft.com/office/drawing/2014/main" id="{F858E38F-349E-4862-B465-DFEACD3C84D7}"/>
              </a:ext>
            </a:extLst>
          </p:cNvPr>
          <p:cNvSpPr txBox="1">
            <a:spLocks/>
          </p:cNvSpPr>
          <p:nvPr/>
        </p:nvSpPr>
        <p:spPr>
          <a:xfrm>
            <a:off x="818937" y="361738"/>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Ideal</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3958006" y="361738"/>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View aliasing,</a:t>
            </a:r>
            <a:br>
              <a:rPr lang="en-US" sz="1800" b="1" dirty="0">
                <a:solidFill>
                  <a:schemeClr val="bg1"/>
                </a:solidFill>
              </a:rPr>
            </a:br>
            <a:r>
              <a:rPr lang="en-US" sz="1800" b="1" dirty="0">
                <a:solidFill>
                  <a:srgbClr val="FF00FF"/>
                </a:solidFill>
              </a:rPr>
              <a:t>400 views</a:t>
            </a:r>
          </a:p>
        </p:txBody>
      </p:sp>
      <p:sp>
        <p:nvSpPr>
          <p:cNvPr id="43" name="Title 3">
            <a:extLst>
              <a:ext uri="{FF2B5EF4-FFF2-40B4-BE49-F238E27FC236}">
                <a16:creationId xmlns:a16="http://schemas.microsoft.com/office/drawing/2014/main" id="{8B9DE41B-F240-4F60-920B-79C1B765F0D2}"/>
              </a:ext>
            </a:extLst>
          </p:cNvPr>
          <p:cNvSpPr txBox="1">
            <a:spLocks/>
          </p:cNvSpPr>
          <p:nvPr/>
        </p:nvSpPr>
        <p:spPr>
          <a:xfrm>
            <a:off x="7097059" y="361738"/>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Beam hardening</a:t>
            </a:r>
          </a:p>
        </p:txBody>
      </p:sp>
      <p:sp>
        <p:nvSpPr>
          <p:cNvPr id="20" name="Title 3">
            <a:extLst>
              <a:ext uri="{FF2B5EF4-FFF2-40B4-BE49-F238E27FC236}">
                <a16:creationId xmlns:a16="http://schemas.microsoft.com/office/drawing/2014/main" id="{1649E06F-46F3-45C3-A3F9-21A4D5EA6CEB}"/>
              </a:ext>
            </a:extLst>
          </p:cNvPr>
          <p:cNvSpPr txBox="1">
            <a:spLocks/>
          </p:cNvSpPr>
          <p:nvPr/>
        </p:nvSpPr>
        <p:spPr>
          <a:xfrm>
            <a:off x="884322" y="3429000"/>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Scatter</a:t>
            </a:r>
          </a:p>
        </p:txBody>
      </p:sp>
      <p:sp>
        <p:nvSpPr>
          <p:cNvPr id="23" name="Title 3">
            <a:extLst>
              <a:ext uri="{FF2B5EF4-FFF2-40B4-BE49-F238E27FC236}">
                <a16:creationId xmlns:a16="http://schemas.microsoft.com/office/drawing/2014/main" id="{57A07CE6-E363-450E-AFED-3603D5915BE0}"/>
              </a:ext>
            </a:extLst>
          </p:cNvPr>
          <p:cNvSpPr txBox="1">
            <a:spLocks/>
          </p:cNvSpPr>
          <p:nvPr/>
        </p:nvSpPr>
        <p:spPr>
          <a:xfrm>
            <a:off x="4023391" y="3429000"/>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Noise, 300mA</a:t>
            </a:r>
            <a:endParaRPr lang="en-US" sz="1800" b="1" dirty="0">
              <a:solidFill>
                <a:srgbClr val="FF00FF"/>
              </a:solidFill>
            </a:endParaRPr>
          </a:p>
        </p:txBody>
      </p:sp>
      <p:cxnSp>
        <p:nvCxnSpPr>
          <p:cNvPr id="3" name="Straight Arrow Connector 2">
            <a:extLst>
              <a:ext uri="{FF2B5EF4-FFF2-40B4-BE49-F238E27FC236}">
                <a16:creationId xmlns:a16="http://schemas.microsoft.com/office/drawing/2014/main" id="{639A393A-0A8A-4A6B-A61A-44754D82B251}"/>
              </a:ext>
            </a:extLst>
          </p:cNvPr>
          <p:cNvCxnSpPr>
            <a:cxnSpLocks/>
          </p:cNvCxnSpPr>
          <p:nvPr/>
        </p:nvCxnSpPr>
        <p:spPr>
          <a:xfrm>
            <a:off x="743578" y="1004648"/>
            <a:ext cx="75359" cy="271306"/>
          </a:xfrm>
          <a:prstGeom prst="straightConnector1">
            <a:avLst/>
          </a:prstGeom>
          <a:ln w="38100">
            <a:solidFill>
              <a:srgbClr val="66CC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76E-5BB7-4790-B9F6-4F637A50E474}"/>
              </a:ext>
            </a:extLst>
          </p:cNvPr>
          <p:cNvSpPr txBox="1"/>
          <p:nvPr/>
        </p:nvSpPr>
        <p:spPr>
          <a:xfrm>
            <a:off x="482388" y="358317"/>
            <a:ext cx="803868" cy="646331"/>
          </a:xfrm>
          <a:prstGeom prst="rect">
            <a:avLst/>
          </a:prstGeom>
          <a:noFill/>
        </p:spPr>
        <p:txBody>
          <a:bodyPr wrap="square" lIns="0" tIns="0" rIns="0" bIns="0" rtlCol="0">
            <a:spAutoFit/>
          </a:bodyPr>
          <a:lstStyle/>
          <a:p>
            <a:r>
              <a:rPr lang="en-US" sz="1400" b="1" dirty="0">
                <a:solidFill>
                  <a:srgbClr val="66CCFF"/>
                </a:solidFill>
              </a:rPr>
              <a:t>200-mm</a:t>
            </a:r>
            <a:br>
              <a:rPr lang="en-US" sz="1400" b="1" dirty="0">
                <a:solidFill>
                  <a:srgbClr val="66CCFF"/>
                </a:solidFill>
              </a:rPr>
            </a:br>
            <a:r>
              <a:rPr lang="en-US" sz="1400" b="1" dirty="0">
                <a:solidFill>
                  <a:srgbClr val="66CCFF"/>
                </a:solidFill>
              </a:rPr>
              <a:t>× 300-mm water</a:t>
            </a:r>
          </a:p>
        </p:txBody>
      </p:sp>
      <p:sp>
        <p:nvSpPr>
          <p:cNvPr id="26" name="TextBox 25">
            <a:extLst>
              <a:ext uri="{FF2B5EF4-FFF2-40B4-BE49-F238E27FC236}">
                <a16:creationId xmlns:a16="http://schemas.microsoft.com/office/drawing/2014/main" id="{E0348A2B-2F0C-4361-9433-80784A2A1979}"/>
              </a:ext>
            </a:extLst>
          </p:cNvPr>
          <p:cNvSpPr txBox="1"/>
          <p:nvPr/>
        </p:nvSpPr>
        <p:spPr>
          <a:xfrm>
            <a:off x="2731062" y="358316"/>
            <a:ext cx="803868" cy="646331"/>
          </a:xfrm>
          <a:prstGeom prst="rect">
            <a:avLst/>
          </a:prstGeom>
          <a:noFill/>
        </p:spPr>
        <p:txBody>
          <a:bodyPr wrap="square" lIns="0" tIns="0" rIns="0" bIns="0" rtlCol="0">
            <a:spAutoFit/>
          </a:bodyPr>
          <a:lstStyle/>
          <a:p>
            <a:r>
              <a:rPr lang="en-US" sz="1400" b="1" dirty="0">
                <a:solidFill>
                  <a:srgbClr val="DDDDDD"/>
                </a:solidFill>
              </a:rPr>
              <a:t>40-mm-diameter bone</a:t>
            </a:r>
          </a:p>
        </p:txBody>
      </p:sp>
      <p:cxnSp>
        <p:nvCxnSpPr>
          <p:cNvPr id="28" name="Straight Arrow Connector 27">
            <a:extLst>
              <a:ext uri="{FF2B5EF4-FFF2-40B4-BE49-F238E27FC236}">
                <a16:creationId xmlns:a16="http://schemas.microsoft.com/office/drawing/2014/main" id="{24571FD5-D914-4318-8834-39DC715789F7}"/>
              </a:ext>
            </a:extLst>
          </p:cNvPr>
          <p:cNvCxnSpPr>
            <a:cxnSpLocks/>
          </p:cNvCxnSpPr>
          <p:nvPr/>
        </p:nvCxnSpPr>
        <p:spPr>
          <a:xfrm flipH="1">
            <a:off x="2109148" y="889720"/>
            <a:ext cx="545469" cy="229067"/>
          </a:xfrm>
          <a:prstGeom prst="straightConnector1">
            <a:avLst/>
          </a:prstGeom>
          <a:ln w="38100">
            <a:solidFill>
              <a:srgbClr val="DDDDD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C2C413-3D02-4B06-9E24-9ED13F7DE8A8}"/>
              </a:ext>
            </a:extLst>
          </p:cNvPr>
          <p:cNvCxnSpPr>
            <a:cxnSpLocks/>
          </p:cNvCxnSpPr>
          <p:nvPr/>
        </p:nvCxnSpPr>
        <p:spPr>
          <a:xfrm flipH="1" flipV="1">
            <a:off x="2725913" y="2409427"/>
            <a:ext cx="240609" cy="287494"/>
          </a:xfrm>
          <a:prstGeom prst="straightConnector1">
            <a:avLst/>
          </a:prstGeom>
          <a:ln w="38100">
            <a:solidFill>
              <a:srgbClr val="FFFF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4D771F-533D-4513-8A6F-66CAD830137B}"/>
              </a:ext>
            </a:extLst>
          </p:cNvPr>
          <p:cNvSpPr txBox="1"/>
          <p:nvPr/>
        </p:nvSpPr>
        <p:spPr>
          <a:xfrm>
            <a:off x="2667090" y="2620828"/>
            <a:ext cx="803868" cy="646331"/>
          </a:xfrm>
          <a:prstGeom prst="rect">
            <a:avLst/>
          </a:prstGeom>
          <a:noFill/>
        </p:spPr>
        <p:txBody>
          <a:bodyPr wrap="square" lIns="0" tIns="0" rIns="0" bIns="0" rtlCol="0">
            <a:spAutoFit/>
          </a:bodyPr>
          <a:lstStyle/>
          <a:p>
            <a:r>
              <a:rPr lang="en-US" sz="1400" b="1" dirty="0">
                <a:solidFill>
                  <a:srgbClr val="FFFFCC"/>
                </a:solidFill>
              </a:rPr>
              <a:t>20-mm-diameter titanium</a:t>
            </a:r>
          </a:p>
        </p:txBody>
      </p:sp>
      <p:sp>
        <p:nvSpPr>
          <p:cNvPr id="32" name="TextBox 31">
            <a:extLst>
              <a:ext uri="{FF2B5EF4-FFF2-40B4-BE49-F238E27FC236}">
                <a16:creationId xmlns:a16="http://schemas.microsoft.com/office/drawing/2014/main" id="{55021E17-DB46-452A-A911-F4C74D33735F}"/>
              </a:ext>
            </a:extLst>
          </p:cNvPr>
          <p:cNvSpPr txBox="1"/>
          <p:nvPr/>
        </p:nvSpPr>
        <p:spPr>
          <a:xfrm>
            <a:off x="440161" y="2631459"/>
            <a:ext cx="803868" cy="646331"/>
          </a:xfrm>
          <a:prstGeom prst="rect">
            <a:avLst/>
          </a:prstGeom>
          <a:noFill/>
        </p:spPr>
        <p:txBody>
          <a:bodyPr wrap="square" lIns="0" tIns="0" rIns="0" bIns="0" rtlCol="0">
            <a:spAutoFit/>
          </a:bodyPr>
          <a:lstStyle/>
          <a:p>
            <a:r>
              <a:rPr lang="en-US" sz="1400" b="1" dirty="0">
                <a:solidFill>
                  <a:srgbClr val="FFCC99"/>
                </a:solidFill>
              </a:rPr>
              <a:t>10-mm-diameter iron</a:t>
            </a:r>
          </a:p>
        </p:txBody>
      </p:sp>
      <p:cxnSp>
        <p:nvCxnSpPr>
          <p:cNvPr id="33" name="Straight Arrow Connector 32">
            <a:extLst>
              <a:ext uri="{FF2B5EF4-FFF2-40B4-BE49-F238E27FC236}">
                <a16:creationId xmlns:a16="http://schemas.microsoft.com/office/drawing/2014/main" id="{98343D31-676B-4426-8280-4E03324D8E92}"/>
              </a:ext>
            </a:extLst>
          </p:cNvPr>
          <p:cNvCxnSpPr>
            <a:cxnSpLocks/>
            <a:stCxn id="32" idx="0"/>
          </p:cNvCxnSpPr>
          <p:nvPr/>
        </p:nvCxnSpPr>
        <p:spPr>
          <a:xfrm flipV="1">
            <a:off x="842095" y="2396287"/>
            <a:ext cx="284684" cy="235172"/>
          </a:xfrm>
          <a:prstGeom prst="straightConnector1">
            <a:avLst/>
          </a:prstGeom>
          <a:ln w="38100">
            <a:solidFill>
              <a:srgbClr val="FFCC99"/>
            </a:solidFill>
            <a:tailEnd type="triangle"/>
          </a:ln>
        </p:spPr>
        <p:style>
          <a:lnRef idx="1">
            <a:schemeClr val="accent1"/>
          </a:lnRef>
          <a:fillRef idx="0">
            <a:schemeClr val="accent1"/>
          </a:fillRef>
          <a:effectRef idx="0">
            <a:schemeClr val="accent1"/>
          </a:effectRef>
          <a:fontRef idx="minor">
            <a:schemeClr val="tx1"/>
          </a:fontRef>
        </p:style>
      </p:cxnSp>
      <p:sp>
        <p:nvSpPr>
          <p:cNvPr id="29" name="Title 3">
            <a:extLst>
              <a:ext uri="{FF2B5EF4-FFF2-40B4-BE49-F238E27FC236}">
                <a16:creationId xmlns:a16="http://schemas.microsoft.com/office/drawing/2014/main" id="{FA84F59D-4DFB-4A4C-AF6B-1DFCDC4C2F64}"/>
              </a:ext>
            </a:extLst>
          </p:cNvPr>
          <p:cNvSpPr txBox="1">
            <a:spLocks/>
          </p:cNvSpPr>
          <p:nvPr/>
        </p:nvSpPr>
        <p:spPr>
          <a:xfrm>
            <a:off x="10301464" y="390374"/>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35" name="Title 3">
            <a:extLst>
              <a:ext uri="{FF2B5EF4-FFF2-40B4-BE49-F238E27FC236}">
                <a16:creationId xmlns:a16="http://schemas.microsoft.com/office/drawing/2014/main" id="{54E24664-7FFE-4AC5-940B-20B736433204}"/>
              </a:ext>
            </a:extLst>
          </p:cNvPr>
          <p:cNvSpPr txBox="1">
            <a:spLocks/>
          </p:cNvSpPr>
          <p:nvPr/>
        </p:nvSpPr>
        <p:spPr>
          <a:xfrm>
            <a:off x="7162444" y="3429000"/>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25" name="Title 3">
            <a:extLst>
              <a:ext uri="{FF2B5EF4-FFF2-40B4-BE49-F238E27FC236}">
                <a16:creationId xmlns:a16="http://schemas.microsoft.com/office/drawing/2014/main" id="{C8C67EAC-DAD6-4871-99F8-31F5BBE0EF6C}"/>
              </a:ext>
            </a:extLst>
          </p:cNvPr>
          <p:cNvSpPr txBox="1">
            <a:spLocks/>
          </p:cNvSpPr>
          <p:nvPr/>
        </p:nvSpPr>
        <p:spPr>
          <a:xfrm>
            <a:off x="9902147" y="3253401"/>
            <a:ext cx="1683602"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sz="1800" b="1" dirty="0">
                <a:solidFill>
                  <a:srgbClr val="6699FF"/>
                </a:solidFill>
              </a:rPr>
              <a:t>W/L 600,0</a:t>
            </a:r>
          </a:p>
        </p:txBody>
      </p:sp>
    </p:spTree>
    <p:extLst>
      <p:ext uri="{BB962C8B-B14F-4D97-AF65-F5344CB8AC3E}">
        <p14:creationId xmlns:p14="http://schemas.microsoft.com/office/powerpoint/2010/main" val="26502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524" y="244176"/>
            <a:ext cx="3200400" cy="3200400"/>
          </a:xfrm>
          <a:prstGeom prst="rect">
            <a:avLst/>
          </a:prstGeom>
        </p:spPr>
      </p:pic>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3282802"/>
            <a:ext cx="3200400" cy="32004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4718" y="244176"/>
            <a:ext cx="3200400" cy="32004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3836" y="244176"/>
            <a:ext cx="3200400" cy="32004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474718" y="3282802"/>
            <a:ext cx="3200400" cy="32004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13836" y="3282802"/>
            <a:ext cx="3200400" cy="3200400"/>
          </a:xfrm>
          <a:prstGeom prst="rect">
            <a:avLst/>
          </a:prstGeom>
        </p:spPr>
      </p:pic>
      <p:sp>
        <p:nvSpPr>
          <p:cNvPr id="34" name="Title 3">
            <a:extLst>
              <a:ext uri="{FF2B5EF4-FFF2-40B4-BE49-F238E27FC236}">
                <a16:creationId xmlns:a16="http://schemas.microsoft.com/office/drawing/2014/main" id="{F858E38F-349E-4862-B465-DFEACD3C84D7}"/>
              </a:ext>
            </a:extLst>
          </p:cNvPr>
          <p:cNvSpPr txBox="1">
            <a:spLocks/>
          </p:cNvSpPr>
          <p:nvPr/>
        </p:nvSpPr>
        <p:spPr>
          <a:xfrm>
            <a:off x="818937" y="361738"/>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Ideal</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3958006" y="361738"/>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View aliasing,</a:t>
            </a:r>
            <a:br>
              <a:rPr lang="en-US" sz="1800" b="1" dirty="0">
                <a:solidFill>
                  <a:schemeClr val="bg1"/>
                </a:solidFill>
              </a:rPr>
            </a:br>
            <a:r>
              <a:rPr lang="en-US" sz="1800" b="1" dirty="0">
                <a:solidFill>
                  <a:srgbClr val="FF00FF"/>
                </a:solidFill>
              </a:rPr>
              <a:t>360 views</a:t>
            </a:r>
          </a:p>
        </p:txBody>
      </p:sp>
      <p:sp>
        <p:nvSpPr>
          <p:cNvPr id="43" name="Title 3">
            <a:extLst>
              <a:ext uri="{FF2B5EF4-FFF2-40B4-BE49-F238E27FC236}">
                <a16:creationId xmlns:a16="http://schemas.microsoft.com/office/drawing/2014/main" id="{8B9DE41B-F240-4F60-920B-79C1B765F0D2}"/>
              </a:ext>
            </a:extLst>
          </p:cNvPr>
          <p:cNvSpPr txBox="1">
            <a:spLocks/>
          </p:cNvSpPr>
          <p:nvPr/>
        </p:nvSpPr>
        <p:spPr>
          <a:xfrm>
            <a:off x="7097059" y="361738"/>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Beam hardening</a:t>
            </a:r>
          </a:p>
        </p:txBody>
      </p:sp>
      <p:sp>
        <p:nvSpPr>
          <p:cNvPr id="20" name="Title 3">
            <a:extLst>
              <a:ext uri="{FF2B5EF4-FFF2-40B4-BE49-F238E27FC236}">
                <a16:creationId xmlns:a16="http://schemas.microsoft.com/office/drawing/2014/main" id="{1649E06F-46F3-45C3-A3F9-21A4D5EA6CEB}"/>
              </a:ext>
            </a:extLst>
          </p:cNvPr>
          <p:cNvSpPr txBox="1">
            <a:spLocks/>
          </p:cNvSpPr>
          <p:nvPr/>
        </p:nvSpPr>
        <p:spPr>
          <a:xfrm>
            <a:off x="884322" y="3429000"/>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Scatter</a:t>
            </a:r>
          </a:p>
        </p:txBody>
      </p:sp>
      <p:sp>
        <p:nvSpPr>
          <p:cNvPr id="23" name="Title 3">
            <a:extLst>
              <a:ext uri="{FF2B5EF4-FFF2-40B4-BE49-F238E27FC236}">
                <a16:creationId xmlns:a16="http://schemas.microsoft.com/office/drawing/2014/main" id="{57A07CE6-E363-450E-AFED-3603D5915BE0}"/>
              </a:ext>
            </a:extLst>
          </p:cNvPr>
          <p:cNvSpPr txBox="1">
            <a:spLocks/>
          </p:cNvSpPr>
          <p:nvPr/>
        </p:nvSpPr>
        <p:spPr>
          <a:xfrm>
            <a:off x="4023391" y="3429000"/>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Noise, </a:t>
            </a:r>
            <a:r>
              <a:rPr lang="en-US" sz="1800" b="1" dirty="0">
                <a:solidFill>
                  <a:srgbClr val="FF00FF"/>
                </a:solidFill>
              </a:rPr>
              <a:t>500 mA</a:t>
            </a:r>
          </a:p>
        </p:txBody>
      </p:sp>
      <p:cxnSp>
        <p:nvCxnSpPr>
          <p:cNvPr id="3" name="Straight Arrow Connector 2">
            <a:extLst>
              <a:ext uri="{FF2B5EF4-FFF2-40B4-BE49-F238E27FC236}">
                <a16:creationId xmlns:a16="http://schemas.microsoft.com/office/drawing/2014/main" id="{639A393A-0A8A-4A6B-A61A-44754D82B251}"/>
              </a:ext>
            </a:extLst>
          </p:cNvPr>
          <p:cNvCxnSpPr>
            <a:cxnSpLocks/>
          </p:cNvCxnSpPr>
          <p:nvPr/>
        </p:nvCxnSpPr>
        <p:spPr>
          <a:xfrm>
            <a:off x="743578" y="1004648"/>
            <a:ext cx="75359" cy="271306"/>
          </a:xfrm>
          <a:prstGeom prst="straightConnector1">
            <a:avLst/>
          </a:prstGeom>
          <a:ln w="38100">
            <a:solidFill>
              <a:srgbClr val="66CC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76E-5BB7-4790-B9F6-4F637A50E474}"/>
              </a:ext>
            </a:extLst>
          </p:cNvPr>
          <p:cNvSpPr txBox="1"/>
          <p:nvPr/>
        </p:nvSpPr>
        <p:spPr>
          <a:xfrm>
            <a:off x="482388" y="358317"/>
            <a:ext cx="803868" cy="646331"/>
          </a:xfrm>
          <a:prstGeom prst="rect">
            <a:avLst/>
          </a:prstGeom>
          <a:noFill/>
        </p:spPr>
        <p:txBody>
          <a:bodyPr wrap="square" lIns="0" tIns="0" rIns="0" bIns="0" rtlCol="0">
            <a:spAutoFit/>
          </a:bodyPr>
          <a:lstStyle/>
          <a:p>
            <a:r>
              <a:rPr lang="en-US" sz="1400" b="1" dirty="0">
                <a:solidFill>
                  <a:srgbClr val="66CCFF"/>
                </a:solidFill>
              </a:rPr>
              <a:t>200-mm</a:t>
            </a:r>
            <a:br>
              <a:rPr lang="en-US" sz="1400" b="1" dirty="0">
                <a:solidFill>
                  <a:srgbClr val="66CCFF"/>
                </a:solidFill>
              </a:rPr>
            </a:br>
            <a:r>
              <a:rPr lang="en-US" sz="1400" b="1" dirty="0">
                <a:solidFill>
                  <a:srgbClr val="66CCFF"/>
                </a:solidFill>
              </a:rPr>
              <a:t>× 300-mm water</a:t>
            </a:r>
          </a:p>
        </p:txBody>
      </p:sp>
      <p:sp>
        <p:nvSpPr>
          <p:cNvPr id="26" name="TextBox 25">
            <a:extLst>
              <a:ext uri="{FF2B5EF4-FFF2-40B4-BE49-F238E27FC236}">
                <a16:creationId xmlns:a16="http://schemas.microsoft.com/office/drawing/2014/main" id="{E0348A2B-2F0C-4361-9433-80784A2A1979}"/>
              </a:ext>
            </a:extLst>
          </p:cNvPr>
          <p:cNvSpPr txBox="1"/>
          <p:nvPr/>
        </p:nvSpPr>
        <p:spPr>
          <a:xfrm>
            <a:off x="2731062" y="358316"/>
            <a:ext cx="803868" cy="646331"/>
          </a:xfrm>
          <a:prstGeom prst="rect">
            <a:avLst/>
          </a:prstGeom>
          <a:noFill/>
        </p:spPr>
        <p:txBody>
          <a:bodyPr wrap="square" lIns="0" tIns="0" rIns="0" bIns="0" rtlCol="0">
            <a:spAutoFit/>
          </a:bodyPr>
          <a:lstStyle/>
          <a:p>
            <a:r>
              <a:rPr lang="en-US" sz="1400" b="1" dirty="0">
                <a:solidFill>
                  <a:srgbClr val="DDDDDD"/>
                </a:solidFill>
              </a:rPr>
              <a:t>40-mm-diameter bone</a:t>
            </a:r>
          </a:p>
        </p:txBody>
      </p:sp>
      <p:cxnSp>
        <p:nvCxnSpPr>
          <p:cNvPr id="28" name="Straight Arrow Connector 27">
            <a:extLst>
              <a:ext uri="{FF2B5EF4-FFF2-40B4-BE49-F238E27FC236}">
                <a16:creationId xmlns:a16="http://schemas.microsoft.com/office/drawing/2014/main" id="{24571FD5-D914-4318-8834-39DC715789F7}"/>
              </a:ext>
            </a:extLst>
          </p:cNvPr>
          <p:cNvCxnSpPr>
            <a:cxnSpLocks/>
          </p:cNvCxnSpPr>
          <p:nvPr/>
        </p:nvCxnSpPr>
        <p:spPr>
          <a:xfrm flipH="1">
            <a:off x="2109148" y="889720"/>
            <a:ext cx="545469" cy="229067"/>
          </a:xfrm>
          <a:prstGeom prst="straightConnector1">
            <a:avLst/>
          </a:prstGeom>
          <a:ln w="38100">
            <a:solidFill>
              <a:srgbClr val="DDDDD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C2C413-3D02-4B06-9E24-9ED13F7DE8A8}"/>
              </a:ext>
            </a:extLst>
          </p:cNvPr>
          <p:cNvCxnSpPr>
            <a:cxnSpLocks/>
          </p:cNvCxnSpPr>
          <p:nvPr/>
        </p:nvCxnSpPr>
        <p:spPr>
          <a:xfrm flipH="1" flipV="1">
            <a:off x="2725913" y="2409427"/>
            <a:ext cx="240609" cy="287494"/>
          </a:xfrm>
          <a:prstGeom prst="straightConnector1">
            <a:avLst/>
          </a:prstGeom>
          <a:ln w="38100">
            <a:solidFill>
              <a:srgbClr val="FFFF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4D771F-533D-4513-8A6F-66CAD830137B}"/>
              </a:ext>
            </a:extLst>
          </p:cNvPr>
          <p:cNvSpPr txBox="1"/>
          <p:nvPr/>
        </p:nvSpPr>
        <p:spPr>
          <a:xfrm>
            <a:off x="2667090" y="2620828"/>
            <a:ext cx="803868" cy="646331"/>
          </a:xfrm>
          <a:prstGeom prst="rect">
            <a:avLst/>
          </a:prstGeom>
          <a:noFill/>
        </p:spPr>
        <p:txBody>
          <a:bodyPr wrap="square" lIns="0" tIns="0" rIns="0" bIns="0" rtlCol="0">
            <a:spAutoFit/>
          </a:bodyPr>
          <a:lstStyle/>
          <a:p>
            <a:r>
              <a:rPr lang="en-US" sz="1400" b="1" dirty="0">
                <a:solidFill>
                  <a:srgbClr val="FFFFCC"/>
                </a:solidFill>
              </a:rPr>
              <a:t>20-mm-diameter titanium</a:t>
            </a:r>
          </a:p>
        </p:txBody>
      </p:sp>
      <p:sp>
        <p:nvSpPr>
          <p:cNvPr id="32" name="TextBox 31">
            <a:extLst>
              <a:ext uri="{FF2B5EF4-FFF2-40B4-BE49-F238E27FC236}">
                <a16:creationId xmlns:a16="http://schemas.microsoft.com/office/drawing/2014/main" id="{55021E17-DB46-452A-A911-F4C74D33735F}"/>
              </a:ext>
            </a:extLst>
          </p:cNvPr>
          <p:cNvSpPr txBox="1"/>
          <p:nvPr/>
        </p:nvSpPr>
        <p:spPr>
          <a:xfrm>
            <a:off x="440161" y="2631459"/>
            <a:ext cx="803868" cy="646331"/>
          </a:xfrm>
          <a:prstGeom prst="rect">
            <a:avLst/>
          </a:prstGeom>
          <a:noFill/>
        </p:spPr>
        <p:txBody>
          <a:bodyPr wrap="square" lIns="0" tIns="0" rIns="0" bIns="0" rtlCol="0">
            <a:spAutoFit/>
          </a:bodyPr>
          <a:lstStyle/>
          <a:p>
            <a:r>
              <a:rPr lang="en-US" sz="1400" b="1" dirty="0">
                <a:solidFill>
                  <a:srgbClr val="FFCC99"/>
                </a:solidFill>
              </a:rPr>
              <a:t>10-mm-diameter iron</a:t>
            </a:r>
          </a:p>
        </p:txBody>
      </p:sp>
      <p:cxnSp>
        <p:nvCxnSpPr>
          <p:cNvPr id="33" name="Straight Arrow Connector 32">
            <a:extLst>
              <a:ext uri="{FF2B5EF4-FFF2-40B4-BE49-F238E27FC236}">
                <a16:creationId xmlns:a16="http://schemas.microsoft.com/office/drawing/2014/main" id="{98343D31-676B-4426-8280-4E03324D8E92}"/>
              </a:ext>
            </a:extLst>
          </p:cNvPr>
          <p:cNvCxnSpPr>
            <a:cxnSpLocks/>
            <a:stCxn id="32" idx="0"/>
          </p:cNvCxnSpPr>
          <p:nvPr/>
        </p:nvCxnSpPr>
        <p:spPr>
          <a:xfrm flipV="1">
            <a:off x="842095" y="2396287"/>
            <a:ext cx="284684" cy="235172"/>
          </a:xfrm>
          <a:prstGeom prst="straightConnector1">
            <a:avLst/>
          </a:prstGeom>
          <a:ln w="38100">
            <a:solidFill>
              <a:srgbClr val="FFCC99"/>
            </a:solidFill>
            <a:tailEnd type="triangle"/>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54E24664-7FFE-4AC5-940B-20B736433204}"/>
              </a:ext>
            </a:extLst>
          </p:cNvPr>
          <p:cNvSpPr txBox="1">
            <a:spLocks/>
          </p:cNvSpPr>
          <p:nvPr/>
        </p:nvSpPr>
        <p:spPr>
          <a:xfrm>
            <a:off x="7162444" y="3429000"/>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25" name="Title 3">
            <a:extLst>
              <a:ext uri="{FF2B5EF4-FFF2-40B4-BE49-F238E27FC236}">
                <a16:creationId xmlns:a16="http://schemas.microsoft.com/office/drawing/2014/main" id="{C8C67EAC-DAD6-4871-99F8-31F5BBE0EF6C}"/>
              </a:ext>
            </a:extLst>
          </p:cNvPr>
          <p:cNvSpPr txBox="1">
            <a:spLocks/>
          </p:cNvSpPr>
          <p:nvPr/>
        </p:nvSpPr>
        <p:spPr>
          <a:xfrm>
            <a:off x="9902147" y="3253401"/>
            <a:ext cx="1683602"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sz="1800" b="1" dirty="0">
                <a:solidFill>
                  <a:srgbClr val="6699FF"/>
                </a:solidFill>
              </a:rPr>
              <a:t>W/L 600,0</a:t>
            </a:r>
          </a:p>
        </p:txBody>
      </p:sp>
    </p:spTree>
    <p:extLst>
      <p:ext uri="{BB962C8B-B14F-4D97-AF65-F5344CB8AC3E}">
        <p14:creationId xmlns:p14="http://schemas.microsoft.com/office/powerpoint/2010/main" val="4647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AF47C76-7A1E-4E4F-AE5A-8EC6716086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524" y="244176"/>
            <a:ext cx="3200400" cy="3200400"/>
          </a:xfrm>
          <a:prstGeom prst="rect">
            <a:avLst/>
          </a:prstGeom>
        </p:spPr>
      </p:pic>
      <p:pic>
        <p:nvPicPr>
          <p:cNvPr id="16" name="Picture 15">
            <a:extLst>
              <a:ext uri="{FF2B5EF4-FFF2-40B4-BE49-F238E27FC236}">
                <a16:creationId xmlns:a16="http://schemas.microsoft.com/office/drawing/2014/main" id="{0C85B0A3-09D9-4CD6-8349-FB63CCEC76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616" y="3282802"/>
            <a:ext cx="3200400" cy="3200400"/>
          </a:xfrm>
          <a:prstGeom prst="rect">
            <a:avLst/>
          </a:prstGeom>
        </p:spPr>
      </p:pic>
      <p:pic>
        <p:nvPicPr>
          <p:cNvPr id="18" name="Picture 17">
            <a:extLst>
              <a:ext uri="{FF2B5EF4-FFF2-40B4-BE49-F238E27FC236}">
                <a16:creationId xmlns:a16="http://schemas.microsoft.com/office/drawing/2014/main" id="{A92A01C3-B245-4BB3-9AF2-9A87816A26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4718" y="244176"/>
            <a:ext cx="3200400" cy="3200400"/>
          </a:xfrm>
          <a:prstGeom prst="rect">
            <a:avLst/>
          </a:prstGeom>
        </p:spPr>
      </p:pic>
      <p:pic>
        <p:nvPicPr>
          <p:cNvPr id="19" name="Picture 18">
            <a:extLst>
              <a:ext uri="{FF2B5EF4-FFF2-40B4-BE49-F238E27FC236}">
                <a16:creationId xmlns:a16="http://schemas.microsoft.com/office/drawing/2014/main" id="{EDA7E99B-59D8-48E8-8619-CD89B2221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3836" y="244176"/>
            <a:ext cx="3200400" cy="3200400"/>
          </a:xfrm>
          <a:prstGeom prst="rect">
            <a:avLst/>
          </a:prstGeom>
        </p:spPr>
      </p:pic>
      <p:pic>
        <p:nvPicPr>
          <p:cNvPr id="22" name="Picture 21">
            <a:extLst>
              <a:ext uri="{FF2B5EF4-FFF2-40B4-BE49-F238E27FC236}">
                <a16:creationId xmlns:a16="http://schemas.microsoft.com/office/drawing/2014/main" id="{61744551-2CBB-41A2-8D65-09E56B56D18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474718" y="3282802"/>
            <a:ext cx="3200400" cy="3200400"/>
          </a:xfrm>
          <a:prstGeom prst="rect">
            <a:avLst/>
          </a:prstGeom>
        </p:spPr>
      </p:pic>
      <p:pic>
        <p:nvPicPr>
          <p:cNvPr id="24" name="Picture 23">
            <a:extLst>
              <a:ext uri="{FF2B5EF4-FFF2-40B4-BE49-F238E27FC236}">
                <a16:creationId xmlns:a16="http://schemas.microsoft.com/office/drawing/2014/main" id="{F60FE23B-5DAC-45FF-B7B7-864D17693E4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613836" y="3282802"/>
            <a:ext cx="3200400" cy="3200400"/>
          </a:xfrm>
          <a:prstGeom prst="rect">
            <a:avLst/>
          </a:prstGeom>
        </p:spPr>
      </p:pic>
      <p:sp>
        <p:nvSpPr>
          <p:cNvPr id="34" name="Title 3">
            <a:extLst>
              <a:ext uri="{FF2B5EF4-FFF2-40B4-BE49-F238E27FC236}">
                <a16:creationId xmlns:a16="http://schemas.microsoft.com/office/drawing/2014/main" id="{F858E38F-349E-4862-B465-DFEACD3C84D7}"/>
              </a:ext>
            </a:extLst>
          </p:cNvPr>
          <p:cNvSpPr txBox="1">
            <a:spLocks/>
          </p:cNvSpPr>
          <p:nvPr/>
        </p:nvSpPr>
        <p:spPr>
          <a:xfrm>
            <a:off x="818937" y="361738"/>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Ideal</a:t>
            </a:r>
          </a:p>
        </p:txBody>
      </p:sp>
      <p:sp>
        <p:nvSpPr>
          <p:cNvPr id="14" name="Title 3">
            <a:extLst>
              <a:ext uri="{FF2B5EF4-FFF2-40B4-BE49-F238E27FC236}">
                <a16:creationId xmlns:a16="http://schemas.microsoft.com/office/drawing/2014/main" id="{BBB5BAD7-3A58-4F08-889C-E5C53B709215}"/>
              </a:ext>
            </a:extLst>
          </p:cNvPr>
          <p:cNvSpPr txBox="1">
            <a:spLocks/>
          </p:cNvSpPr>
          <p:nvPr/>
        </p:nvSpPr>
        <p:spPr>
          <a:xfrm>
            <a:off x="3958006" y="361738"/>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View aliasing,</a:t>
            </a:r>
            <a:br>
              <a:rPr lang="en-US" sz="1800" b="1" dirty="0">
                <a:solidFill>
                  <a:schemeClr val="bg1"/>
                </a:solidFill>
              </a:rPr>
            </a:br>
            <a:r>
              <a:rPr lang="en-US" sz="1800" b="1" dirty="0">
                <a:solidFill>
                  <a:srgbClr val="FF00FF"/>
                </a:solidFill>
              </a:rPr>
              <a:t>360 views</a:t>
            </a:r>
          </a:p>
        </p:txBody>
      </p:sp>
      <p:sp>
        <p:nvSpPr>
          <p:cNvPr id="43" name="Title 3">
            <a:extLst>
              <a:ext uri="{FF2B5EF4-FFF2-40B4-BE49-F238E27FC236}">
                <a16:creationId xmlns:a16="http://schemas.microsoft.com/office/drawing/2014/main" id="{8B9DE41B-F240-4F60-920B-79C1B765F0D2}"/>
              </a:ext>
            </a:extLst>
          </p:cNvPr>
          <p:cNvSpPr txBox="1">
            <a:spLocks/>
          </p:cNvSpPr>
          <p:nvPr/>
        </p:nvSpPr>
        <p:spPr>
          <a:xfrm>
            <a:off x="7097059" y="361738"/>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Beam hardening</a:t>
            </a:r>
          </a:p>
        </p:txBody>
      </p:sp>
      <p:sp>
        <p:nvSpPr>
          <p:cNvPr id="20" name="Title 3">
            <a:extLst>
              <a:ext uri="{FF2B5EF4-FFF2-40B4-BE49-F238E27FC236}">
                <a16:creationId xmlns:a16="http://schemas.microsoft.com/office/drawing/2014/main" id="{1649E06F-46F3-45C3-A3F9-21A4D5EA6CEB}"/>
              </a:ext>
            </a:extLst>
          </p:cNvPr>
          <p:cNvSpPr txBox="1">
            <a:spLocks/>
          </p:cNvSpPr>
          <p:nvPr/>
        </p:nvSpPr>
        <p:spPr>
          <a:xfrm>
            <a:off x="884322" y="3429000"/>
            <a:ext cx="2103088"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Scatter</a:t>
            </a:r>
          </a:p>
        </p:txBody>
      </p:sp>
      <p:sp>
        <p:nvSpPr>
          <p:cNvPr id="23" name="Title 3">
            <a:extLst>
              <a:ext uri="{FF2B5EF4-FFF2-40B4-BE49-F238E27FC236}">
                <a16:creationId xmlns:a16="http://schemas.microsoft.com/office/drawing/2014/main" id="{57A07CE6-E363-450E-AFED-3603D5915BE0}"/>
              </a:ext>
            </a:extLst>
          </p:cNvPr>
          <p:cNvSpPr txBox="1">
            <a:spLocks/>
          </p:cNvSpPr>
          <p:nvPr/>
        </p:nvSpPr>
        <p:spPr>
          <a:xfrm>
            <a:off x="4023391" y="3429000"/>
            <a:ext cx="2103087"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Noise, </a:t>
            </a:r>
            <a:r>
              <a:rPr lang="en-US" sz="1800" b="1" dirty="0">
                <a:solidFill>
                  <a:srgbClr val="FF00FF"/>
                </a:solidFill>
              </a:rPr>
              <a:t>500 mA</a:t>
            </a:r>
          </a:p>
        </p:txBody>
      </p:sp>
      <p:cxnSp>
        <p:nvCxnSpPr>
          <p:cNvPr id="3" name="Straight Arrow Connector 2">
            <a:extLst>
              <a:ext uri="{FF2B5EF4-FFF2-40B4-BE49-F238E27FC236}">
                <a16:creationId xmlns:a16="http://schemas.microsoft.com/office/drawing/2014/main" id="{639A393A-0A8A-4A6B-A61A-44754D82B251}"/>
              </a:ext>
            </a:extLst>
          </p:cNvPr>
          <p:cNvCxnSpPr>
            <a:cxnSpLocks/>
          </p:cNvCxnSpPr>
          <p:nvPr/>
        </p:nvCxnSpPr>
        <p:spPr>
          <a:xfrm>
            <a:off x="743578" y="1004648"/>
            <a:ext cx="75359" cy="271306"/>
          </a:xfrm>
          <a:prstGeom prst="straightConnector1">
            <a:avLst/>
          </a:prstGeom>
          <a:ln w="38100">
            <a:solidFill>
              <a:srgbClr val="66CC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87676E-5BB7-4790-B9F6-4F637A50E474}"/>
              </a:ext>
            </a:extLst>
          </p:cNvPr>
          <p:cNvSpPr txBox="1"/>
          <p:nvPr/>
        </p:nvSpPr>
        <p:spPr>
          <a:xfrm>
            <a:off x="482388" y="358317"/>
            <a:ext cx="803868" cy="646331"/>
          </a:xfrm>
          <a:prstGeom prst="rect">
            <a:avLst/>
          </a:prstGeom>
          <a:noFill/>
        </p:spPr>
        <p:txBody>
          <a:bodyPr wrap="square" lIns="0" tIns="0" rIns="0" bIns="0" rtlCol="0">
            <a:spAutoFit/>
          </a:bodyPr>
          <a:lstStyle/>
          <a:p>
            <a:r>
              <a:rPr lang="en-US" sz="1400" b="1" dirty="0">
                <a:solidFill>
                  <a:srgbClr val="66CCFF"/>
                </a:solidFill>
              </a:rPr>
              <a:t>200-mm</a:t>
            </a:r>
            <a:br>
              <a:rPr lang="en-US" sz="1400" b="1" dirty="0">
                <a:solidFill>
                  <a:srgbClr val="66CCFF"/>
                </a:solidFill>
              </a:rPr>
            </a:br>
            <a:r>
              <a:rPr lang="en-US" sz="1400" b="1" dirty="0">
                <a:solidFill>
                  <a:srgbClr val="66CCFF"/>
                </a:solidFill>
              </a:rPr>
              <a:t>× 300-mm water</a:t>
            </a:r>
          </a:p>
        </p:txBody>
      </p:sp>
      <p:sp>
        <p:nvSpPr>
          <p:cNvPr id="26" name="TextBox 25">
            <a:extLst>
              <a:ext uri="{FF2B5EF4-FFF2-40B4-BE49-F238E27FC236}">
                <a16:creationId xmlns:a16="http://schemas.microsoft.com/office/drawing/2014/main" id="{E0348A2B-2F0C-4361-9433-80784A2A1979}"/>
              </a:ext>
            </a:extLst>
          </p:cNvPr>
          <p:cNvSpPr txBox="1"/>
          <p:nvPr/>
        </p:nvSpPr>
        <p:spPr>
          <a:xfrm>
            <a:off x="2731062" y="358316"/>
            <a:ext cx="803868" cy="646331"/>
          </a:xfrm>
          <a:prstGeom prst="rect">
            <a:avLst/>
          </a:prstGeom>
          <a:noFill/>
        </p:spPr>
        <p:txBody>
          <a:bodyPr wrap="square" lIns="0" tIns="0" rIns="0" bIns="0" rtlCol="0">
            <a:spAutoFit/>
          </a:bodyPr>
          <a:lstStyle/>
          <a:p>
            <a:r>
              <a:rPr lang="en-US" sz="1400" b="1" dirty="0">
                <a:solidFill>
                  <a:srgbClr val="DDDDDD"/>
                </a:solidFill>
              </a:rPr>
              <a:t>40-mm-diameter bone</a:t>
            </a:r>
          </a:p>
        </p:txBody>
      </p:sp>
      <p:cxnSp>
        <p:nvCxnSpPr>
          <p:cNvPr id="28" name="Straight Arrow Connector 27">
            <a:extLst>
              <a:ext uri="{FF2B5EF4-FFF2-40B4-BE49-F238E27FC236}">
                <a16:creationId xmlns:a16="http://schemas.microsoft.com/office/drawing/2014/main" id="{24571FD5-D914-4318-8834-39DC715789F7}"/>
              </a:ext>
            </a:extLst>
          </p:cNvPr>
          <p:cNvCxnSpPr>
            <a:cxnSpLocks/>
          </p:cNvCxnSpPr>
          <p:nvPr/>
        </p:nvCxnSpPr>
        <p:spPr>
          <a:xfrm flipH="1">
            <a:off x="2109148" y="889720"/>
            <a:ext cx="545469" cy="229067"/>
          </a:xfrm>
          <a:prstGeom prst="straightConnector1">
            <a:avLst/>
          </a:prstGeom>
          <a:ln w="38100">
            <a:solidFill>
              <a:srgbClr val="DDDDD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C2C413-3D02-4B06-9E24-9ED13F7DE8A8}"/>
              </a:ext>
            </a:extLst>
          </p:cNvPr>
          <p:cNvCxnSpPr>
            <a:cxnSpLocks/>
          </p:cNvCxnSpPr>
          <p:nvPr/>
        </p:nvCxnSpPr>
        <p:spPr>
          <a:xfrm flipH="1" flipV="1">
            <a:off x="2725913" y="2409427"/>
            <a:ext cx="240609" cy="287494"/>
          </a:xfrm>
          <a:prstGeom prst="straightConnector1">
            <a:avLst/>
          </a:prstGeom>
          <a:ln w="38100">
            <a:solidFill>
              <a:srgbClr val="FFFF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4D771F-533D-4513-8A6F-66CAD830137B}"/>
              </a:ext>
            </a:extLst>
          </p:cNvPr>
          <p:cNvSpPr txBox="1"/>
          <p:nvPr/>
        </p:nvSpPr>
        <p:spPr>
          <a:xfrm>
            <a:off x="2667090" y="2620828"/>
            <a:ext cx="803868" cy="646331"/>
          </a:xfrm>
          <a:prstGeom prst="rect">
            <a:avLst/>
          </a:prstGeom>
          <a:noFill/>
        </p:spPr>
        <p:txBody>
          <a:bodyPr wrap="square" lIns="0" tIns="0" rIns="0" bIns="0" rtlCol="0">
            <a:spAutoFit/>
          </a:bodyPr>
          <a:lstStyle/>
          <a:p>
            <a:r>
              <a:rPr lang="en-US" sz="1400" b="1" dirty="0">
                <a:solidFill>
                  <a:srgbClr val="FFFFCC"/>
                </a:solidFill>
              </a:rPr>
              <a:t>20-mm-diameter titanium</a:t>
            </a:r>
          </a:p>
        </p:txBody>
      </p:sp>
      <p:sp>
        <p:nvSpPr>
          <p:cNvPr id="32" name="TextBox 31">
            <a:extLst>
              <a:ext uri="{FF2B5EF4-FFF2-40B4-BE49-F238E27FC236}">
                <a16:creationId xmlns:a16="http://schemas.microsoft.com/office/drawing/2014/main" id="{55021E17-DB46-452A-A911-F4C74D33735F}"/>
              </a:ext>
            </a:extLst>
          </p:cNvPr>
          <p:cNvSpPr txBox="1"/>
          <p:nvPr/>
        </p:nvSpPr>
        <p:spPr>
          <a:xfrm>
            <a:off x="440161" y="2631459"/>
            <a:ext cx="803868" cy="646331"/>
          </a:xfrm>
          <a:prstGeom prst="rect">
            <a:avLst/>
          </a:prstGeom>
          <a:noFill/>
        </p:spPr>
        <p:txBody>
          <a:bodyPr wrap="square" lIns="0" tIns="0" rIns="0" bIns="0" rtlCol="0">
            <a:spAutoFit/>
          </a:bodyPr>
          <a:lstStyle/>
          <a:p>
            <a:r>
              <a:rPr lang="en-US" sz="1400" b="1" dirty="0">
                <a:solidFill>
                  <a:srgbClr val="FFCC99"/>
                </a:solidFill>
              </a:rPr>
              <a:t>10-mm-diameter iron</a:t>
            </a:r>
          </a:p>
        </p:txBody>
      </p:sp>
      <p:cxnSp>
        <p:nvCxnSpPr>
          <p:cNvPr id="33" name="Straight Arrow Connector 32">
            <a:extLst>
              <a:ext uri="{FF2B5EF4-FFF2-40B4-BE49-F238E27FC236}">
                <a16:creationId xmlns:a16="http://schemas.microsoft.com/office/drawing/2014/main" id="{98343D31-676B-4426-8280-4E03324D8E92}"/>
              </a:ext>
            </a:extLst>
          </p:cNvPr>
          <p:cNvCxnSpPr>
            <a:cxnSpLocks/>
            <a:stCxn id="32" idx="0"/>
          </p:cNvCxnSpPr>
          <p:nvPr/>
        </p:nvCxnSpPr>
        <p:spPr>
          <a:xfrm flipV="1">
            <a:off x="842095" y="2396287"/>
            <a:ext cx="284684" cy="235172"/>
          </a:xfrm>
          <a:prstGeom prst="straightConnector1">
            <a:avLst/>
          </a:prstGeom>
          <a:ln w="38100">
            <a:solidFill>
              <a:srgbClr val="FFCC99"/>
            </a:solidFill>
            <a:tailEnd type="triangle"/>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54E24664-7FFE-4AC5-940B-20B736433204}"/>
              </a:ext>
            </a:extLst>
          </p:cNvPr>
          <p:cNvSpPr txBox="1">
            <a:spLocks/>
          </p:cNvSpPr>
          <p:nvPr/>
        </p:nvSpPr>
        <p:spPr>
          <a:xfrm>
            <a:off x="7162444" y="3429000"/>
            <a:ext cx="2103086"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ctr"/>
            <a:r>
              <a:rPr lang="en-US" sz="1800" b="1" dirty="0">
                <a:solidFill>
                  <a:schemeClr val="bg1"/>
                </a:solidFill>
              </a:rPr>
              <a:t>All artifact sources</a:t>
            </a:r>
          </a:p>
        </p:txBody>
      </p:sp>
      <p:sp>
        <p:nvSpPr>
          <p:cNvPr id="25" name="Title 3">
            <a:extLst>
              <a:ext uri="{FF2B5EF4-FFF2-40B4-BE49-F238E27FC236}">
                <a16:creationId xmlns:a16="http://schemas.microsoft.com/office/drawing/2014/main" id="{C8C67EAC-DAD6-4871-99F8-31F5BBE0EF6C}"/>
              </a:ext>
            </a:extLst>
          </p:cNvPr>
          <p:cNvSpPr txBox="1">
            <a:spLocks/>
          </p:cNvSpPr>
          <p:nvPr/>
        </p:nvSpPr>
        <p:spPr>
          <a:xfrm>
            <a:off x="9902147" y="3253401"/>
            <a:ext cx="1683602" cy="328335"/>
          </a:xfrm>
          <a:prstGeom prst="rect">
            <a:avLst/>
          </a:prstGeom>
        </p:spPr>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r>
              <a:rPr lang="en-US" sz="1800" b="1" dirty="0">
                <a:solidFill>
                  <a:srgbClr val="FF00FF"/>
                </a:solidFill>
              </a:rPr>
              <a:t>W/L 500,0</a:t>
            </a:r>
          </a:p>
        </p:txBody>
      </p:sp>
    </p:spTree>
    <p:extLst>
      <p:ext uri="{BB962C8B-B14F-4D97-AF65-F5344CB8AC3E}">
        <p14:creationId xmlns:p14="http://schemas.microsoft.com/office/powerpoint/2010/main" val="3686748460"/>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43406</TotalTime>
  <Words>408</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GE Inspira Sans</vt:lpstr>
      <vt:lpstr>GE</vt:lpstr>
      <vt:lpstr>XCIST simulation &amp; recon tests: Artifact study with analytic phantom</vt:lpstr>
      <vt:lpstr>Analytic artifact phantom experiments – baseline (over-rides)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XCIST simulation &amp; recon tests</dc:title>
  <dc:creator>Paul FitzGerald</dc:creator>
  <dc:description>Version 1.08
Job 1437
August 25, 2016</dc:description>
  <cp:lastModifiedBy>Paul FitzGerald</cp:lastModifiedBy>
  <cp:revision>246</cp:revision>
  <dcterms:created xsi:type="dcterms:W3CDTF">2022-03-01T15:51:23Z</dcterms:created>
  <dcterms:modified xsi:type="dcterms:W3CDTF">2022-05-04T17:33:18Z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f68ff9-8dca-4674-8662-f7a570ff3b70_Enabled">
    <vt:lpwstr>True</vt:lpwstr>
  </property>
  <property fmtid="{D5CDD505-2E9C-101B-9397-08002B2CF9AE}" pid="3" name="MSIP_Label_cbf68ff9-8dca-4674-8662-f7a570ff3b70_SiteId">
    <vt:lpwstr>Local</vt:lpwstr>
  </property>
  <property fmtid="{D5CDD505-2E9C-101B-9397-08002B2CF9AE}" pid="4" name="MSIP_Label_cbf68ff9-8dca-4674-8662-f7a570ff3b70_Owner">
    <vt:lpwstr>200003237@ge.com</vt:lpwstr>
  </property>
  <property fmtid="{D5CDD505-2E9C-101B-9397-08002B2CF9AE}" pid="5" name="MSIP_Label_cbf68ff9-8dca-4674-8662-f7a570ff3b70_SetDate">
    <vt:lpwstr>2022-03-30T14:17:18.1891257Z</vt:lpwstr>
  </property>
  <property fmtid="{D5CDD505-2E9C-101B-9397-08002B2CF9AE}" pid="6" name="MSIP_Label_cbf68ff9-8dca-4674-8662-f7a570ff3b70_Name">
    <vt:lpwstr>GE Confidential</vt:lpwstr>
  </property>
  <property fmtid="{D5CDD505-2E9C-101B-9397-08002B2CF9AE}" pid="7" name="MSIP_Label_cbf68ff9-8dca-4674-8662-f7a570ff3b70_Application">
    <vt:lpwstr>Microsoft Azure Information Protection</vt:lpwstr>
  </property>
  <property fmtid="{D5CDD505-2E9C-101B-9397-08002B2CF9AE}" pid="8" name="MSIP_Label_cbf68ff9-8dca-4674-8662-f7a570ff3b70_Extended_MSFT_Method">
    <vt:lpwstr>Manual</vt:lpwstr>
  </property>
  <property fmtid="{D5CDD505-2E9C-101B-9397-08002B2CF9AE}" pid="9" name="Sensitivity">
    <vt:lpwstr>GE Confidential</vt:lpwstr>
  </property>
</Properties>
</file>