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8" r:id="rId3"/>
  </p:sldIdLst>
  <p:sldSz cx="10691495" cy="15117445"/>
  <p:notesSz cx="7099300" cy="10234295"/>
  <p:embeddedFontLst>
    <p:embeddedFont>
      <p:font typeface="Tahoma" panose="020B0604030504040204"/>
      <p:regular r:id="rId8"/>
    </p:embeddedFont>
    <p:embeddedFont>
      <p:font typeface="Tahoma" panose="020B060403050404020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9277"/>
        <p:guide orient="horz" pos="246"/>
        <p:guide orient="horz" pos="8854"/>
        <p:guide pos="3356"/>
        <p:guide pos="247"/>
        <p:guide pos="6502"/>
        <p:guide pos="3198"/>
        <p:guide pos="3482"/>
        <p:guide pos="6318"/>
        <p:guide pos="424"/>
      </p:guideLst>
    </p:cSldViewPr>
  </p:slideViewPr>
  <p:notesViewPr>
    <p:cSldViewPr snapToGrid="0">
      <p:cViewPr varScale="1">
        <p:scale>
          <a:sx n="100" d="100"/>
          <a:sy n="100" d="100"/>
        </p:scale>
        <p:origin x="0" y="0"/>
      </p:cViewPr>
      <p:guideLst>
        <p:guide orient="horz" pos="3259"/>
        <p:guide pos="222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font" Target="fonts/font3.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p:txBody>
      </p:sp>
      <p:sp>
        <p:nvSpPr>
          <p:cNvPr id="4" name="Google Shape;4;n"/>
          <p:cNvSpPr txBox="1"/>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p:txBody>
      </p:sp>
      <p:sp>
        <p:nvSpPr>
          <p:cNvPr id="5" name="Google Shape;5;n"/>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p:txBody>
      </p:sp>
      <p:sp>
        <p:nvSpPr>
          <p:cNvPr id="8" name="Google Shape;8;n"/>
          <p:cNvSpPr txBox="1"/>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fld>
            <a:endParaRPr lang="en-US" sz="800" b="0" i="0" u="none" strike="noStrike" cap="none">
              <a:solidFill>
                <a:srgbClr val="000000"/>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8" name="Shape 1478"/>
        <p:cNvGrpSpPr/>
        <p:nvPr/>
      </p:nvGrpSpPr>
      <p:grpSpPr>
        <a:xfrm>
          <a:off x="0" y="0"/>
          <a:ext cx="0" cy="0"/>
          <a:chOff x="0" y="0"/>
          <a:chExt cx="0" cy="0"/>
        </a:xfrm>
      </p:grpSpPr>
      <p:sp>
        <p:nvSpPr>
          <p:cNvPr id="1479" name="Google Shape;1479;g10fb57b622f_3_610:notes"/>
          <p:cNvSpPr txBox="1"/>
          <p:nvPr/>
        </p:nvSpPr>
        <p:spPr>
          <a:xfrm>
            <a:off x="3997325" y="9698037"/>
            <a:ext cx="3086100" cy="516000"/>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fld>
            <a:endParaRPr lang="en-US" sz="800" b="0" i="0" u="none">
              <a:solidFill>
                <a:srgbClr val="000000"/>
              </a:solidFill>
              <a:latin typeface="Times"/>
              <a:ea typeface="Times"/>
              <a:cs typeface="Times"/>
              <a:sym typeface="Times"/>
            </a:endParaRPr>
          </a:p>
        </p:txBody>
      </p:sp>
      <p:sp>
        <p:nvSpPr>
          <p:cNvPr id="1480" name="Google Shape;1480;g10fb57b622f_3_610:notes"/>
          <p:cNvSpPr/>
          <p:nvPr>
            <p:ph type="sldImg" idx="2"/>
          </p:nvPr>
        </p:nvSpPr>
        <p:spPr>
          <a:xfrm>
            <a:off x="2192337" y="773112"/>
            <a:ext cx="2700300" cy="3817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1" name="Google Shape;1481;g10fb57b622f_3_610:notes"/>
          <p:cNvSpPr txBox="1"/>
          <p:nvPr>
            <p:ph type="body" idx="1"/>
          </p:nvPr>
        </p:nvSpPr>
        <p:spPr>
          <a:xfrm>
            <a:off x="962025" y="4848225"/>
            <a:ext cx="5210100" cy="4643400"/>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5" name="Shape 25"/>
        <p:cNvGrpSpPr/>
        <p:nvPr/>
      </p:nvGrpSpPr>
      <p:grpSpPr>
        <a:xfrm>
          <a:off x="0" y="0"/>
          <a:ext cx="0" cy="0"/>
          <a:chOff x="0" y="0"/>
          <a:chExt cx="0" cy="0"/>
        </a:xfrm>
      </p:grpSpPr>
      <p:sp>
        <p:nvSpPr>
          <p:cNvPr id="26" name="Google Shape;26;p2"/>
          <p:cNvSpPr txBox="1"/>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2"/>
          <p:cNvSpPr txBox="1"/>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p:txBody>
      </p:sp>
      <p:sp>
        <p:nvSpPr>
          <p:cNvPr id="28" name="Google Shape;28;p2"/>
          <p:cNvSpPr txBox="1"/>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82" name="Shape 82"/>
        <p:cNvGrpSpPr/>
        <p:nvPr/>
      </p:nvGrpSpPr>
      <p:grpSpPr>
        <a:xfrm>
          <a:off x="0" y="0"/>
          <a:ext cx="0" cy="0"/>
          <a:chOff x="0" y="0"/>
          <a:chExt cx="0" cy="0"/>
        </a:xfrm>
      </p:grpSpPr>
      <p:sp>
        <p:nvSpPr>
          <p:cNvPr id="83" name="Google Shape;83;p11"/>
          <p:cNvSpPr txBox="1"/>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1"/>
          <p:cNvSpPr txBox="1"/>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p:txBody>
      </p:sp>
      <p:sp>
        <p:nvSpPr>
          <p:cNvPr id="85" name="Google Shape;85;p11"/>
          <p:cNvSpPr txBox="1"/>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88" name="Shape 88"/>
        <p:cNvGrpSpPr/>
        <p:nvPr/>
      </p:nvGrpSpPr>
      <p:grpSpPr>
        <a:xfrm>
          <a:off x="0" y="0"/>
          <a:ext cx="0" cy="0"/>
          <a:chOff x="0" y="0"/>
          <a:chExt cx="0" cy="0"/>
        </a:xfrm>
      </p:grpSpPr>
      <p:sp>
        <p:nvSpPr>
          <p:cNvPr id="89" name="Google Shape;89;p12"/>
          <p:cNvSpPr txBox="1"/>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2"/>
          <p:cNvSpPr txBox="1"/>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91" name="Google Shape;91;p12"/>
          <p:cNvSpPr txBox="1"/>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31" name="Shape 31"/>
        <p:cNvGrpSpPr/>
        <p:nvPr/>
      </p:nvGrpSpPr>
      <p:grpSpPr>
        <a:xfrm>
          <a:off x="0" y="0"/>
          <a:ext cx="0" cy="0"/>
          <a:chOff x="0" y="0"/>
          <a:chExt cx="0" cy="0"/>
        </a:xfrm>
      </p:grpSpPr>
      <p:sp>
        <p:nvSpPr>
          <p:cNvPr id="32" name="Google Shape;32;p3"/>
          <p:cNvSpPr txBox="1"/>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3"/>
          <p:cNvSpPr txBox="1"/>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4" name="Google Shape;34;p3"/>
          <p:cNvSpPr txBox="1"/>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
          <p:cNvSpPr txBox="1"/>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37" name="Shape 37"/>
        <p:cNvGrpSpPr/>
        <p:nvPr/>
      </p:nvGrpSpPr>
      <p:grpSpPr>
        <a:xfrm>
          <a:off x="0" y="0"/>
          <a:ext cx="0" cy="0"/>
          <a:chOff x="0" y="0"/>
          <a:chExt cx="0" cy="0"/>
        </a:xfrm>
      </p:grpSpPr>
      <p:sp>
        <p:nvSpPr>
          <p:cNvPr id="38" name="Google Shape;38;p4"/>
          <p:cNvSpPr txBox="1"/>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4"/>
          <p:cNvSpPr txBox="1"/>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40" name="Google Shape;40;p4"/>
          <p:cNvSpPr txBox="1"/>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43" name="Shape 43"/>
        <p:cNvGrpSpPr/>
        <p:nvPr/>
      </p:nvGrpSpPr>
      <p:grpSpPr>
        <a:xfrm>
          <a:off x="0" y="0"/>
          <a:ext cx="0" cy="0"/>
          <a:chOff x="0" y="0"/>
          <a:chExt cx="0" cy="0"/>
        </a:xfrm>
      </p:grpSpPr>
      <p:sp>
        <p:nvSpPr>
          <p:cNvPr id="44" name="Google Shape;44;p5"/>
          <p:cNvSpPr txBox="1"/>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
          <p:cNvSpPr/>
          <p:nvPr>
            <p:ph type="pic" idx="2"/>
          </p:nvPr>
        </p:nvSpPr>
        <p:spPr>
          <a:xfrm>
            <a:off x="2095500" y="1350963"/>
            <a:ext cx="6415088" cy="9070975"/>
          </a:xfrm>
          <a:prstGeom prst="rect">
            <a:avLst/>
          </a:prstGeom>
          <a:noFill/>
          <a:ln>
            <a:noFill/>
          </a:ln>
        </p:spPr>
      </p:sp>
      <p:sp>
        <p:nvSpPr>
          <p:cNvPr id="46" name="Google Shape;46;p5"/>
          <p:cNvSpPr txBox="1"/>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p:txBody>
      </p:sp>
      <p:sp>
        <p:nvSpPr>
          <p:cNvPr id="47" name="Google Shape;47;p5"/>
          <p:cNvSpPr txBox="1"/>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
          <p:cNvSpPr txBox="1"/>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0" name="Shape 50"/>
        <p:cNvGrpSpPr/>
        <p:nvPr/>
      </p:nvGrpSpPr>
      <p:grpSpPr>
        <a:xfrm>
          <a:off x="0" y="0"/>
          <a:ext cx="0" cy="0"/>
          <a:chOff x="0" y="0"/>
          <a:chExt cx="0" cy="0"/>
        </a:xfrm>
      </p:grpSpPr>
      <p:sp>
        <p:nvSpPr>
          <p:cNvPr id="51" name="Google Shape;51;p6"/>
          <p:cNvSpPr txBox="1"/>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
          <p:cNvSpPr txBox="1"/>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p:txBody>
      </p:sp>
      <p:sp>
        <p:nvSpPr>
          <p:cNvPr id="53" name="Google Shape;53;p6"/>
          <p:cNvSpPr txBox="1"/>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p:txBody>
      </p:sp>
      <p:sp>
        <p:nvSpPr>
          <p:cNvPr id="54" name="Google Shape;54;p6"/>
          <p:cNvSpPr txBox="1"/>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7" name="Shape 57"/>
        <p:cNvGrpSpPr/>
        <p:nvPr/>
      </p:nvGrpSpPr>
      <p:grpSpPr>
        <a:xfrm>
          <a:off x="0" y="0"/>
          <a:ext cx="0" cy="0"/>
          <a:chOff x="0" y="0"/>
          <a:chExt cx="0" cy="0"/>
        </a:xfrm>
      </p:grpSpPr>
      <p:sp>
        <p:nvSpPr>
          <p:cNvPr id="58" name="Google Shape;58;p7"/>
          <p:cNvSpPr txBox="1"/>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1" name="Shape 61"/>
        <p:cNvGrpSpPr/>
        <p:nvPr/>
      </p:nvGrpSpPr>
      <p:grpSpPr>
        <a:xfrm>
          <a:off x="0" y="0"/>
          <a:ext cx="0" cy="0"/>
          <a:chOff x="0" y="0"/>
          <a:chExt cx="0" cy="0"/>
        </a:xfrm>
      </p:grpSpPr>
      <p:sp>
        <p:nvSpPr>
          <p:cNvPr id="62" name="Google Shape;62;p8"/>
          <p:cNvSpPr txBox="1"/>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8"/>
          <p:cNvSpPr txBox="1"/>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66" name="Shape 66"/>
        <p:cNvGrpSpPr/>
        <p:nvPr/>
      </p:nvGrpSpPr>
      <p:grpSpPr>
        <a:xfrm>
          <a:off x="0" y="0"/>
          <a:ext cx="0" cy="0"/>
          <a:chOff x="0" y="0"/>
          <a:chExt cx="0" cy="0"/>
        </a:xfrm>
      </p:grpSpPr>
      <p:sp>
        <p:nvSpPr>
          <p:cNvPr id="67" name="Google Shape;67;p9"/>
          <p:cNvSpPr txBox="1"/>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9"/>
          <p:cNvSpPr txBox="1"/>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p:txBody>
      </p:sp>
      <p:sp>
        <p:nvSpPr>
          <p:cNvPr id="69" name="Google Shape;69;p9"/>
          <p:cNvSpPr txBox="1"/>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p:txBody>
      </p:sp>
      <p:sp>
        <p:nvSpPr>
          <p:cNvPr id="70" name="Google Shape;70;p9"/>
          <p:cNvSpPr txBox="1"/>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p:txBody>
      </p:sp>
      <p:sp>
        <p:nvSpPr>
          <p:cNvPr id="71" name="Google Shape;71;p9"/>
          <p:cNvSpPr txBox="1"/>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p:txBody>
      </p:sp>
      <p:sp>
        <p:nvSpPr>
          <p:cNvPr id="72" name="Google Shape;72;p9"/>
          <p:cNvSpPr txBox="1"/>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5" name="Shape 75"/>
        <p:cNvGrpSpPr/>
        <p:nvPr/>
      </p:nvGrpSpPr>
      <p:grpSpPr>
        <a:xfrm>
          <a:off x="0" y="0"/>
          <a:ext cx="0" cy="0"/>
          <a:chOff x="0" y="0"/>
          <a:chExt cx="0" cy="0"/>
        </a:xfrm>
      </p:grpSpPr>
      <p:sp>
        <p:nvSpPr>
          <p:cNvPr id="76" name="Google Shape;76;p10"/>
          <p:cNvSpPr txBox="1"/>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0"/>
          <p:cNvSpPr txBox="1"/>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p:txBody>
      </p:sp>
      <p:sp>
        <p:nvSpPr>
          <p:cNvPr id="78" name="Google Shape;78;p10"/>
          <p:cNvSpPr txBox="1"/>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p:txBody>
      </p:sp>
      <p:sp>
        <p:nvSpPr>
          <p:cNvPr id="79" name="Google Shape;79;p10"/>
          <p:cNvSpPr txBox="1"/>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2"/>
            <a:srcRect/>
            <a:stretch>
              <a:fill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3"/>
          <a:srcRect/>
          <a:stretch>
            <a:fill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p:txBody>
      </p:sp>
      <p:sp>
        <p:nvSpPr>
          <p:cNvPr id="21" name="Google Shape;21;p1"/>
          <p:cNvSpPr txBox="1"/>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p:txBody>
      </p:sp>
      <p:sp>
        <p:nvSpPr>
          <p:cNvPr id="22" name="Google Shape;22;p1"/>
          <p:cNvSpPr txBox="1"/>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p:txBody>
      </p:sp>
      <p:sp>
        <p:nvSpPr>
          <p:cNvPr id="23" name="Google Shape;23;p1"/>
          <p:cNvSpPr txBox="1"/>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p:txBody>
      </p:sp>
      <p:sp>
        <p:nvSpPr>
          <p:cNvPr id="24" name="Google Shape;24;p1"/>
          <p:cNvSpPr txBox="1"/>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82" name="Shape 1482"/>
        <p:cNvGrpSpPr/>
        <p:nvPr/>
      </p:nvGrpSpPr>
      <p:grpSpPr>
        <a:xfrm>
          <a:off x="0" y="0"/>
          <a:ext cx="0" cy="0"/>
          <a:chOff x="0" y="0"/>
          <a:chExt cx="0" cy="0"/>
        </a:xfrm>
      </p:grpSpPr>
      <p:grpSp>
        <p:nvGrpSpPr>
          <p:cNvPr id="1483" name="Google Shape;1483;p65"/>
          <p:cNvGrpSpPr/>
          <p:nvPr/>
        </p:nvGrpSpPr>
        <p:grpSpPr>
          <a:xfrm>
            <a:off x="659130" y="9721215"/>
            <a:ext cx="9467850" cy="365125"/>
            <a:chOff x="-9845699" y="7726638"/>
            <a:chExt cx="9407555" cy="365125"/>
          </a:xfrm>
        </p:grpSpPr>
        <p:pic>
          <p:nvPicPr>
            <p:cNvPr id="1484" name="Google Shape;1484;p65"/>
            <p:cNvPicPr preferRelativeResize="0"/>
            <p:nvPr/>
          </p:nvPicPr>
          <p:blipFill rotWithShape="1">
            <a:blip r:embed="rId1"/>
            <a:srcRect/>
            <a:stretch>
              <a:fillRect/>
            </a:stretch>
          </p:blipFill>
          <p:spPr>
            <a:xfrm>
              <a:off x="-9809162" y="7726638"/>
              <a:ext cx="9371018" cy="365125"/>
            </a:xfrm>
            <a:prstGeom prst="rect">
              <a:avLst/>
            </a:prstGeom>
            <a:noFill/>
            <a:ln>
              <a:noFill/>
            </a:ln>
          </p:spPr>
        </p:pic>
        <p:sp>
          <p:nvSpPr>
            <p:cNvPr id="1485" name="Google Shape;1485;p65"/>
            <p:cNvSpPr txBox="1"/>
            <p:nvPr/>
          </p:nvSpPr>
          <p:spPr>
            <a:xfrm>
              <a:off x="-9845699" y="7786951"/>
              <a:ext cx="9371100" cy="24574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panose="020B0604020202020204"/>
                <a:buNone/>
              </a:pPr>
              <a:r>
                <a:rPr lang="en-US" sz="1600" b="1" i="0" u="none">
                  <a:solidFill>
                    <a:schemeClr val="lt1"/>
                  </a:solidFill>
                  <a:latin typeface="Tahoma" panose="020B0604030504040204" charset="0"/>
                  <a:ea typeface="Arial" panose="020B0604020202020204"/>
                  <a:cs typeface="Tahoma" panose="020B0604030504040204" charset="0"/>
                  <a:sym typeface="Arial" panose="020B0604020202020204"/>
                </a:rPr>
                <a:t>Description</a:t>
              </a:r>
              <a:endParaRPr lang="en-US" sz="1600" b="1" i="0" u="none">
                <a:solidFill>
                  <a:schemeClr val="lt1"/>
                </a:solidFill>
                <a:latin typeface="Tahoma" panose="020B0604030504040204" charset="0"/>
                <a:ea typeface="Arial" panose="020B0604020202020204"/>
                <a:cs typeface="Tahoma" panose="020B0604030504040204" charset="0"/>
                <a:sym typeface="Arial" panose="020B0604020202020204"/>
              </a:endParaRPr>
            </a:p>
          </p:txBody>
        </p:sp>
      </p:grpSp>
      <p:sp>
        <p:nvSpPr>
          <p:cNvPr id="1486" name="Google Shape;1486;p65"/>
          <p:cNvSpPr txBox="1"/>
          <p:nvPr>
            <p:ph type="ctrTitle"/>
          </p:nvPr>
        </p:nvSpPr>
        <p:spPr>
          <a:xfrm>
            <a:off x="492760" y="550545"/>
            <a:ext cx="9596755" cy="806450"/>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panose="020B0604020202020204"/>
              <a:buNone/>
            </a:pPr>
            <a:r>
              <a:rPr lang="en-US" sz="2500" b="1">
                <a:solidFill>
                  <a:schemeClr val="lt1"/>
                </a:solidFill>
                <a:latin typeface="Tahoma" panose="020B0604030504040204" charset="0"/>
                <a:ea typeface="Arial" panose="020B0604020202020204"/>
                <a:cs typeface="Tahoma" panose="020B0604030504040204" charset="0"/>
                <a:sym typeface="Arial" panose="020B0604020202020204"/>
              </a:rPr>
              <a:t>TĂNG CƯỜNG ĐỘ CHÍNH XÁC CỦA NHẬN DẠNG VĂN BẢN CẢNH BẰNG PHƯƠNG PHÁP HƯỚNG DẪN TỪ ĐIỂN</a:t>
            </a:r>
            <a:endParaRPr lang="en-US" sz="2500" b="1">
              <a:solidFill>
                <a:schemeClr val="lt1"/>
              </a:solidFill>
              <a:latin typeface="Tahoma" panose="020B0604030504040204" charset="0"/>
              <a:ea typeface="Arial" panose="020B0604020202020204"/>
              <a:cs typeface="Tahoma" panose="020B0604030504040204" charset="0"/>
              <a:sym typeface="Arial" panose="020B0604020202020204"/>
            </a:endParaRPr>
          </a:p>
        </p:txBody>
      </p:sp>
      <p:sp>
        <p:nvSpPr>
          <p:cNvPr id="1487" name="Google Shape;1487;p65"/>
          <p:cNvSpPr txBox="1"/>
          <p:nvPr/>
        </p:nvSpPr>
        <p:spPr>
          <a:xfrm>
            <a:off x="2125980" y="2697480"/>
            <a:ext cx="15240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panose="020B0604030504040204"/>
              <a:buNone/>
            </a:pPr>
            <a:r>
              <a:rPr lang="en-US" sz="1200" b="1" i="0" u="none">
                <a:solidFill>
                  <a:srgbClr val="098195"/>
                </a:solidFill>
                <a:latin typeface="Tahoma" panose="020B0604030504040204" charset="0"/>
                <a:ea typeface="Tahoma" panose="020B0604030504040204"/>
                <a:cs typeface="Tahoma" panose="020B0604030504040204" charset="0"/>
                <a:sym typeface="Tahoma" panose="020B0604030504040204"/>
              </a:rPr>
              <a:t>What ?</a:t>
            </a:r>
            <a:endParaRPr lang="en-US" sz="1200" b="1" i="0" u="none">
              <a:solidFill>
                <a:srgbClr val="098195"/>
              </a:solidFill>
              <a:latin typeface="Tahoma" panose="020B0604030504040204" charset="0"/>
              <a:ea typeface="Tahoma" panose="020B0604030504040204"/>
              <a:cs typeface="Tahoma" panose="020B0604030504040204" charset="0"/>
              <a:sym typeface="Tahoma" panose="020B0604030504040204"/>
            </a:endParaRPr>
          </a:p>
        </p:txBody>
      </p:sp>
      <p:sp>
        <p:nvSpPr>
          <p:cNvPr id="1488" name="Google Shape;1488;p65"/>
          <p:cNvSpPr txBox="1"/>
          <p:nvPr/>
        </p:nvSpPr>
        <p:spPr>
          <a:xfrm>
            <a:off x="7049135" y="2701925"/>
            <a:ext cx="15240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panose="020B0604030504040204"/>
              <a:buNone/>
            </a:pPr>
            <a:r>
              <a:rPr lang="en-US" sz="1200" b="1" i="0" u="none">
                <a:solidFill>
                  <a:srgbClr val="098195"/>
                </a:solidFill>
                <a:latin typeface="Tahoma" panose="020B0604030504040204" charset="0"/>
                <a:ea typeface="Tahoma" panose="020B0604030504040204"/>
                <a:cs typeface="Tahoma" panose="020B0604030504040204" charset="0"/>
                <a:sym typeface="Tahoma" panose="020B0604030504040204"/>
              </a:rPr>
              <a:t>Why ?</a:t>
            </a:r>
            <a:endParaRPr lang="en-US" sz="1200" b="1" i="0" u="none">
              <a:solidFill>
                <a:srgbClr val="098195"/>
              </a:solidFill>
              <a:latin typeface="Tahoma" panose="020B0604030504040204" charset="0"/>
              <a:ea typeface="Tahoma" panose="020B0604030504040204"/>
              <a:cs typeface="Tahoma" panose="020B0604030504040204" charset="0"/>
              <a:sym typeface="Tahoma" panose="020B0604030504040204"/>
            </a:endParaRPr>
          </a:p>
        </p:txBody>
      </p:sp>
      <p:sp>
        <p:nvSpPr>
          <p:cNvPr id="1490" name="Google Shape;1490;p65"/>
          <p:cNvSpPr txBox="1"/>
          <p:nvPr/>
        </p:nvSpPr>
        <p:spPr>
          <a:xfrm>
            <a:off x="3427730" y="1389380"/>
            <a:ext cx="3128645" cy="3975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600"/>
              <a:buFont typeface="Arial" panose="020B0604020202020204"/>
              <a:buNone/>
            </a:pPr>
            <a:r>
              <a:rPr lang="en-US" sz="2000" b="1">
                <a:solidFill>
                  <a:schemeClr val="lt1"/>
                </a:solidFill>
                <a:latin typeface="Tahoma" panose="020B0604030504040204" charset="0"/>
                <a:cs typeface="Tahoma" panose="020B0604030504040204" charset="0"/>
              </a:rPr>
              <a:t>Ngô Thành Phát</a:t>
            </a:r>
            <a:r>
              <a:rPr lang="en-US" sz="2000" b="1" i="0" u="none" baseline="30000">
                <a:solidFill>
                  <a:schemeClr val="lt1"/>
                </a:solidFill>
                <a:latin typeface="Tahoma" panose="020B0604030504040204" charset="0"/>
                <a:ea typeface="Arial" panose="020B0604020202020204"/>
                <a:cs typeface="Tahoma" panose="020B0604030504040204" charset="0"/>
                <a:sym typeface="Arial" panose="020B0604020202020204"/>
              </a:rPr>
              <a:t> </a:t>
            </a:r>
            <a:endParaRPr lang="en-US" sz="2000" b="1" i="0" u="none" baseline="30000">
              <a:solidFill>
                <a:schemeClr val="lt1"/>
              </a:solidFill>
              <a:latin typeface="Tahoma" panose="020B0604030504040204" charset="0"/>
              <a:ea typeface="Arial" panose="020B0604020202020204"/>
              <a:cs typeface="Tahoma" panose="020B0604030504040204" charset="0"/>
              <a:sym typeface="Arial" panose="020B0604020202020204"/>
            </a:endParaRPr>
          </a:p>
        </p:txBody>
      </p:sp>
      <p:sp>
        <p:nvSpPr>
          <p:cNvPr id="1491" name="Google Shape;1491;p65"/>
          <p:cNvSpPr txBox="1"/>
          <p:nvPr/>
        </p:nvSpPr>
        <p:spPr>
          <a:xfrm>
            <a:off x="1384300" y="1843087"/>
            <a:ext cx="3962400" cy="193040"/>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panose="020B0604020202020204"/>
              <a:buNone/>
            </a:pPr>
            <a:r>
              <a:rPr lang="en-US" sz="1600" b="1" i="0" u="none" baseline="30000">
                <a:solidFill>
                  <a:schemeClr val="lt1"/>
                </a:solidFill>
                <a:latin typeface="Tahoma" panose="020B0604030504040204" charset="0"/>
                <a:ea typeface="Arial" panose="020B0604020202020204"/>
                <a:cs typeface="Tahoma" panose="020B0604030504040204" charset="0"/>
                <a:sym typeface="Arial" panose="020B0604020202020204"/>
              </a:rPr>
              <a:t> </a:t>
            </a:r>
            <a:r>
              <a:rPr lang="en-US" sz="1200">
                <a:solidFill>
                  <a:schemeClr val="lt1"/>
                </a:solidFill>
                <a:latin typeface="Tahoma" panose="020B0604030504040204" charset="0"/>
                <a:cs typeface="Tahoma" panose="020B0604030504040204" charset="0"/>
              </a:rPr>
              <a:t>19521994@gm.uit.edu.vn</a:t>
            </a:r>
            <a:endParaRPr lang="en-US" sz="1200">
              <a:solidFill>
                <a:schemeClr val="lt1"/>
              </a:solidFill>
              <a:latin typeface="Tahoma" panose="020B0604030504040204" charset="0"/>
              <a:cs typeface="Tahoma" panose="020B0604030504040204" charset="0"/>
            </a:endParaRPr>
          </a:p>
        </p:txBody>
      </p:sp>
      <p:sp>
        <p:nvSpPr>
          <p:cNvPr id="1492" name="Google Shape;1492;p65"/>
          <p:cNvSpPr txBox="1"/>
          <p:nvPr/>
        </p:nvSpPr>
        <p:spPr>
          <a:xfrm>
            <a:off x="1319212" y="14324012"/>
            <a:ext cx="8904300" cy="403225"/>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panose="020B0604020202020204"/>
              <a:buNone/>
            </a:pPr>
            <a:r>
              <a:rPr lang="en-US" sz="1300" b="1" i="0" u="none">
                <a:solidFill>
                  <a:schemeClr val="lt1"/>
                </a:solidFill>
                <a:latin typeface="Tahoma" panose="020B0604030504040204" charset="0"/>
                <a:ea typeface="Arial" panose="020B0604020202020204"/>
                <a:cs typeface="Tahoma" panose="020B0604030504040204" charset="0"/>
                <a:sym typeface="Arial" panose="020B0604020202020204"/>
              </a:rPr>
              <a:t>	Trườn</a:t>
            </a:r>
            <a:r>
              <a:rPr lang="en-US" sz="1300" b="1">
                <a:solidFill>
                  <a:schemeClr val="lt1"/>
                </a:solidFill>
                <a:latin typeface="Tahoma" panose="020B0604030504040204" charset="0"/>
                <a:cs typeface="Tahoma" panose="020B0604030504040204" charset="0"/>
              </a:rPr>
              <a:t>g Đại họ</a:t>
            </a:r>
            <a:r>
              <a:rPr lang="en-US" sz="1300" b="1" i="0" u="none">
                <a:solidFill>
                  <a:schemeClr val="lt1"/>
                </a:solidFill>
                <a:latin typeface="Tahoma" panose="020B0604030504040204" charset="0"/>
                <a:ea typeface="Arial" panose="020B0604020202020204"/>
                <a:cs typeface="Tahoma" panose="020B0604030504040204" charset="0"/>
                <a:sym typeface="Arial" panose="020B0604020202020204"/>
              </a:rPr>
              <a:t>c </a:t>
            </a:r>
            <a:r>
              <a:rPr lang="en-US" sz="1200" b="1">
                <a:solidFill>
                  <a:schemeClr val="lt1"/>
                </a:solidFill>
                <a:latin typeface="Tahoma" panose="020B0604030504040204" charset="0"/>
                <a:cs typeface="Tahoma" panose="020B0604030504040204" charset="0"/>
              </a:rPr>
              <a:t>Công nghệ Thông tin ĐHQG TP.HCM</a:t>
            </a:r>
            <a:r>
              <a:rPr lang="en-US" sz="1300" b="1" i="0" u="none">
                <a:solidFill>
                  <a:schemeClr val="lt1"/>
                </a:solidFill>
                <a:latin typeface="Tahoma" panose="020B0604030504040204" charset="0"/>
                <a:ea typeface="Arial" panose="020B0604020202020204"/>
                <a:cs typeface="Tahoma" panose="020B0604030504040204" charset="0"/>
                <a:sym typeface="Arial" panose="020B0604020202020204"/>
              </a:rPr>
              <a:t> </a:t>
            </a:r>
            <a:endParaRPr b="1">
              <a:latin typeface="Tahoma" panose="020B0604030504040204" charset="0"/>
              <a:cs typeface="Tahoma" panose="020B0604030504040204" charset="0"/>
            </a:endParaRPr>
          </a:p>
          <a:p>
            <a:pPr marL="0" marR="0" lvl="0" indent="0" algn="just" rtl="0">
              <a:lnSpc>
                <a:spcPct val="105000"/>
              </a:lnSpc>
              <a:spcBef>
                <a:spcPts val="0"/>
              </a:spcBef>
              <a:spcAft>
                <a:spcPts val="0"/>
              </a:spcAft>
              <a:buClr>
                <a:schemeClr val="lt1"/>
              </a:buClr>
              <a:buSzPts val="1200"/>
              <a:buFont typeface="Arial" panose="020B0604020202020204"/>
              <a:buNone/>
            </a:pPr>
            <a:r>
              <a:rPr lang="en-US" sz="1200" b="1" i="0" u="none">
                <a:solidFill>
                  <a:schemeClr val="lt1"/>
                </a:solidFill>
                <a:latin typeface="Tahoma" panose="020B0604030504040204" charset="0"/>
                <a:ea typeface="Arial" panose="020B0604020202020204"/>
                <a:cs typeface="Tahoma" panose="020B0604030504040204" charset="0"/>
                <a:sym typeface="Arial" panose="020B0604020202020204"/>
              </a:rPr>
              <a:t>	</a:t>
            </a:r>
            <a:r>
              <a:rPr lang="en-US" sz="1200" b="1">
                <a:solidFill>
                  <a:schemeClr val="lt1"/>
                </a:solidFill>
                <a:latin typeface="Tahoma" panose="020B0604030504040204" charset="0"/>
                <a:cs typeface="Tahoma" panose="020B0604030504040204" charset="0"/>
              </a:rPr>
              <a:t>Github </a:t>
            </a:r>
            <a:r>
              <a:rPr lang="en-US" sz="1200" b="1" i="0" u="none">
                <a:solidFill>
                  <a:schemeClr val="lt1"/>
                </a:solidFill>
                <a:latin typeface="Tahoma" panose="020B0604030504040204" charset="0"/>
                <a:ea typeface="Arial" panose="020B0604020202020204"/>
                <a:cs typeface="Tahoma" panose="020B0604030504040204" charset="0"/>
                <a:sym typeface="Arial" panose="020B0604020202020204"/>
              </a:rPr>
              <a:t>: </a:t>
            </a:r>
            <a:r>
              <a:rPr lang="en-US" sz="1200" b="1">
                <a:solidFill>
                  <a:schemeClr val="lt1"/>
                </a:solidFill>
                <a:latin typeface="Tahoma" panose="020B0604030504040204" charset="0"/>
                <a:cs typeface="Tahoma" panose="020B0604030504040204" charset="0"/>
              </a:rPr>
              <a:t> https://github.com/Pakm19</a:t>
            </a:r>
            <a:endParaRPr lang="en-US" sz="1200" b="1">
              <a:solidFill>
                <a:schemeClr val="lt1"/>
              </a:solidFill>
              <a:latin typeface="Tahoma" panose="020B0604030504040204" charset="0"/>
              <a:cs typeface="Tahoma" panose="020B0604030504040204" charset="0"/>
            </a:endParaRPr>
          </a:p>
        </p:txBody>
      </p:sp>
      <p:sp>
        <p:nvSpPr>
          <p:cNvPr id="1493" name="Google Shape;1493;p65"/>
          <p:cNvSpPr txBox="1"/>
          <p:nvPr/>
        </p:nvSpPr>
        <p:spPr>
          <a:xfrm>
            <a:off x="806120" y="3118040"/>
            <a:ext cx="4164900" cy="828675"/>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panose="020B0604030504040204"/>
              <a:buChar char="•"/>
            </a:pPr>
            <a:r>
              <a:rPr lang="en-US" sz="1200" b="1">
                <a:solidFill>
                  <a:srgbClr val="FF0000"/>
                </a:solidFill>
                <a:latin typeface="Tahoma" panose="020B0604030504040204" charset="0"/>
                <a:ea typeface="Tahoma" panose="020B0604030504040204"/>
                <a:cs typeface="Tahoma" panose="020B0604030504040204" charset="0"/>
                <a:sym typeface="Tahoma" panose="020B0604030504040204"/>
              </a:rPr>
              <a:t>Phát hiện và Nhận dạng văn bản cảnh</a:t>
            </a:r>
            <a:r>
              <a:rPr lang="en-US" sz="1200">
                <a:solidFill>
                  <a:schemeClr val="dk1"/>
                </a:solidFill>
                <a:latin typeface="Tahoma" panose="020B0604030504040204" charset="0"/>
                <a:ea typeface="Tahoma" panose="020B0604030504040204"/>
                <a:cs typeface="Tahoma" panose="020B0604030504040204" charset="0"/>
                <a:sym typeface="Tahoma" panose="020B0604030504040204"/>
              </a:rPr>
              <a:t>  là một bài toán trong lĩnh vực thị giác máy tính (computer vision) nhằm mục đích nhận dạng và giải mã các văn bản xuất hiện trong các cảnh hình ảnh</a:t>
            </a:r>
            <a:endParaRPr sz="1200">
              <a:solidFill>
                <a:schemeClr val="dk1"/>
              </a:solidFill>
              <a:latin typeface="Tahoma" panose="020B0604030504040204" charset="0"/>
              <a:ea typeface="Tahoma" panose="020B0604030504040204"/>
              <a:cs typeface="Tahoma" panose="020B0604030504040204" charset="0"/>
              <a:sym typeface="Tahoma" panose="020B0604030504040204"/>
            </a:endParaRPr>
          </a:p>
        </p:txBody>
      </p:sp>
      <p:sp>
        <p:nvSpPr>
          <p:cNvPr id="1494" name="Google Shape;1494;p65"/>
          <p:cNvSpPr txBox="1"/>
          <p:nvPr/>
        </p:nvSpPr>
        <p:spPr>
          <a:xfrm>
            <a:off x="5255375" y="1843072"/>
            <a:ext cx="3962400" cy="193040"/>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panose="020B0604020202020204"/>
              <a:buNone/>
            </a:pPr>
            <a:r>
              <a:rPr lang="en-US" sz="1200">
                <a:solidFill>
                  <a:schemeClr val="lt1"/>
                </a:solidFill>
                <a:latin typeface="Tahoma" panose="020B0604030504040204" charset="0"/>
                <a:cs typeface="Tahoma" panose="020B0604030504040204" charset="0"/>
              </a:rPr>
              <a:t>Trường Đại học Công nghệ Thông tin ĐHQG TP.HCM</a:t>
            </a:r>
            <a:endParaRPr lang="en-US" sz="1200">
              <a:solidFill>
                <a:schemeClr val="lt1"/>
              </a:solidFill>
              <a:latin typeface="Tahoma" panose="020B0604030504040204" charset="0"/>
              <a:cs typeface="Tahoma" panose="020B0604030504040204" charset="0"/>
            </a:endParaRPr>
          </a:p>
        </p:txBody>
      </p:sp>
      <p:sp>
        <p:nvSpPr>
          <p:cNvPr id="1500" name="Google Shape;1500;p65"/>
          <p:cNvSpPr/>
          <p:nvPr/>
        </p:nvSpPr>
        <p:spPr>
          <a:xfrm>
            <a:off x="3147200" y="5191385"/>
            <a:ext cx="4398900" cy="2026800"/>
          </a:xfrm>
          <a:prstGeom prst="roundRect">
            <a:avLst>
              <a:gd name="adj" fmla="val 16667"/>
            </a:avLst>
          </a:prstGeom>
          <a:solidFill>
            <a:srgbClr val="D1F3F3"/>
          </a:solidFill>
          <a:ln w="19050" cap="flat" cmpd="sng">
            <a:solidFill>
              <a:srgbClr val="0073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charset="0"/>
              <a:cs typeface="Tahoma" panose="020B0604030504040204" charset="0"/>
            </a:endParaRPr>
          </a:p>
        </p:txBody>
      </p:sp>
      <p:sp>
        <p:nvSpPr>
          <p:cNvPr id="1502" name="Google Shape;1502;p65"/>
          <p:cNvSpPr/>
          <p:nvPr/>
        </p:nvSpPr>
        <p:spPr>
          <a:xfrm>
            <a:off x="4456405" y="4861445"/>
            <a:ext cx="1746300" cy="460500"/>
          </a:xfrm>
          <a:prstGeom prst="ellipse">
            <a:avLst/>
          </a:prstGeom>
          <a:solidFill>
            <a:schemeClr val="accent3"/>
          </a:solidFill>
          <a:ln w="19050" cap="flat" cmpd="sng">
            <a:solidFill>
              <a:srgbClr val="0073A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a:solidFill>
                  <a:srgbClr val="098195"/>
                </a:solidFill>
                <a:latin typeface="Tahoma" panose="020B0604030504040204" charset="0"/>
                <a:ea typeface="Tahoma" panose="020B0604030504040204"/>
                <a:cs typeface="Tahoma" panose="020B0604030504040204" charset="0"/>
                <a:sym typeface="Tahoma" panose="020B0604030504040204"/>
              </a:rPr>
              <a:t>How ?</a:t>
            </a:r>
            <a:endParaRPr lang="en-US" sz="1300" b="1">
              <a:solidFill>
                <a:srgbClr val="098195"/>
              </a:solidFill>
              <a:latin typeface="Tahoma" panose="020B0604030504040204" charset="0"/>
              <a:ea typeface="Tahoma" panose="020B0604030504040204"/>
              <a:cs typeface="Tahoma" panose="020B0604030504040204" charset="0"/>
              <a:sym typeface="Tahoma" panose="020B0604030504040204"/>
            </a:endParaRPr>
          </a:p>
        </p:txBody>
      </p:sp>
      <p:sp>
        <p:nvSpPr>
          <p:cNvPr id="2" name="Google Shape;1493;p65"/>
          <p:cNvSpPr txBox="1"/>
          <p:nvPr/>
        </p:nvSpPr>
        <p:spPr>
          <a:xfrm>
            <a:off x="809930" y="3946715"/>
            <a:ext cx="4164900" cy="828675"/>
          </a:xfrm>
          <a:prstGeom prst="rect">
            <a:avLst/>
          </a:prstGeom>
          <a:noFill/>
          <a:ln>
            <a:noFill/>
          </a:ln>
        </p:spPr>
        <p:txBody>
          <a:bodyPr spcFirstLastPara="1" wrap="square" lIns="91425" tIns="45700" rIns="91425" bIns="45700" anchor="t" anchorCtr="0">
            <a:spAutoFit/>
          </a:bodyPr>
          <a:p>
            <a:pPr marL="171450" marR="0" lvl="0" indent="-171450" algn="just" rtl="0">
              <a:lnSpc>
                <a:spcPct val="100000"/>
              </a:lnSpc>
              <a:spcBef>
                <a:spcPts val="0"/>
              </a:spcBef>
              <a:spcAft>
                <a:spcPts val="0"/>
              </a:spcAft>
              <a:buClr>
                <a:schemeClr val="dk1"/>
              </a:buClr>
              <a:buSzPts val="1200"/>
              <a:buFont typeface="Tahoma" panose="020B0604030504040204"/>
              <a:buChar char="•"/>
            </a:pPr>
            <a:r>
              <a:rPr lang="en-US" sz="1200" b="1">
                <a:solidFill>
                  <a:srgbClr val="FF0000"/>
                </a:solidFill>
                <a:latin typeface="Tahoma" panose="020B0604030504040204" charset="0"/>
                <a:ea typeface="Tahoma" panose="020B0604030504040204"/>
                <a:cs typeface="Tahoma" panose="020B0604030504040204" charset="0"/>
                <a:sym typeface="Tahoma" panose="020B0604030504040204"/>
              </a:rPr>
              <a:t>Mục tiêu</a:t>
            </a:r>
            <a:r>
              <a:rPr lang="en-US" sz="1200">
                <a:solidFill>
                  <a:schemeClr val="dk1"/>
                </a:solidFill>
                <a:latin typeface="Tahoma" panose="020B0604030504040204" charset="0"/>
                <a:ea typeface="Tahoma" panose="020B0604030504040204"/>
                <a:cs typeface="Tahoma" panose="020B0604030504040204" charset="0"/>
                <a:sym typeface="Tahoma" panose="020B0604030504040204"/>
              </a:rPr>
              <a:t> của chúng ta là phát hiện và trích xuất các ký tự từ các hình ảnh có chứa văn bản, sau đó chuyển đổi chúng thành các dữ liệu văn bản mà máy tính có thể hiểu được</a:t>
            </a:r>
            <a:endParaRPr sz="1200">
              <a:solidFill>
                <a:schemeClr val="dk1"/>
              </a:solidFill>
              <a:latin typeface="Tahoma" panose="020B0604030504040204" charset="0"/>
              <a:ea typeface="Tahoma" panose="020B0604030504040204"/>
              <a:cs typeface="Tahoma" panose="020B0604030504040204" charset="0"/>
              <a:sym typeface="Tahoma" panose="020B0604030504040204"/>
            </a:endParaRPr>
          </a:p>
        </p:txBody>
      </p:sp>
      <p:sp>
        <p:nvSpPr>
          <p:cNvPr id="3" name="Google Shape;1493;p65"/>
          <p:cNvSpPr txBox="1"/>
          <p:nvPr/>
        </p:nvSpPr>
        <p:spPr>
          <a:xfrm>
            <a:off x="5696585" y="3034665"/>
            <a:ext cx="4229100" cy="705485"/>
          </a:xfrm>
          <a:prstGeom prst="rect">
            <a:avLst/>
          </a:prstGeom>
          <a:noFill/>
          <a:ln>
            <a:noFill/>
          </a:ln>
        </p:spPr>
        <p:txBody>
          <a:bodyPr spcFirstLastPara="1" wrap="square" lIns="91425" tIns="45700" rIns="91425" bIns="45700" anchor="t" anchorCtr="0">
            <a:spAutoFit/>
          </a:bodyPr>
          <a:p>
            <a:pPr marL="171450" marR="0" lvl="0" indent="-171450" algn="just" rtl="0">
              <a:lnSpc>
                <a:spcPct val="100000"/>
              </a:lnSpc>
              <a:spcBef>
                <a:spcPts val="0"/>
              </a:spcBef>
              <a:spcAft>
                <a:spcPts val="0"/>
              </a:spcAft>
              <a:buClr>
                <a:schemeClr val="dk1"/>
              </a:buClr>
              <a:buSzPts val="1200"/>
              <a:buFont typeface="Tahoma" panose="020B0604030504040204"/>
              <a:buChar char="•"/>
            </a:pPr>
            <a:r>
              <a:rPr lang="en-US" sz="1000" b="1">
                <a:solidFill>
                  <a:srgbClr val="FF0000"/>
                </a:solidFill>
                <a:latin typeface="Tahoma" panose="020B0604030504040204" charset="0"/>
                <a:ea typeface="Tahoma" panose="020B0604030504040204"/>
                <a:cs typeface="Tahoma" panose="020B0604030504040204" charset="0"/>
                <a:sym typeface="Tahoma" panose="020B0604030504040204"/>
              </a:rPr>
              <a:t>Phát hiện và nhận dạng văn bản cảnh</a:t>
            </a:r>
            <a:r>
              <a:rPr lang="en-US" sz="1000">
                <a:solidFill>
                  <a:schemeClr val="dk1"/>
                </a:solidFill>
                <a:latin typeface="Tahoma" panose="020B0604030504040204" charset="0"/>
                <a:ea typeface="Tahoma" panose="020B0604030504040204"/>
                <a:cs typeface="Tahoma" panose="020B0604030504040204" charset="0"/>
                <a:sym typeface="Tahoma" panose="020B0604030504040204"/>
              </a:rPr>
              <a:t> là một vấn đề nghiên cứu quan trọng với nhiều ứng dụng, từ lập bản đồ và bản địa hóa đến điều hướng rô-bốt và nâng cao khả năng tiếp cận cho người khiếm thị</a:t>
            </a:r>
            <a:endParaRPr sz="1000">
              <a:solidFill>
                <a:schemeClr val="dk1"/>
              </a:solidFill>
              <a:latin typeface="Tahoma" panose="020B0604030504040204" charset="0"/>
              <a:ea typeface="Tahoma" panose="020B0604030504040204"/>
              <a:cs typeface="Tahoma" panose="020B0604030504040204" charset="0"/>
              <a:sym typeface="Tahoma" panose="020B0604030504040204"/>
            </a:endParaRPr>
          </a:p>
        </p:txBody>
      </p:sp>
      <p:sp>
        <p:nvSpPr>
          <p:cNvPr id="5" name="Google Shape;1493;p65"/>
          <p:cNvSpPr txBox="1"/>
          <p:nvPr/>
        </p:nvSpPr>
        <p:spPr>
          <a:xfrm>
            <a:off x="5697220" y="3644265"/>
            <a:ext cx="4228465" cy="551815"/>
          </a:xfrm>
          <a:prstGeom prst="rect">
            <a:avLst/>
          </a:prstGeom>
          <a:noFill/>
          <a:ln>
            <a:noFill/>
          </a:ln>
        </p:spPr>
        <p:txBody>
          <a:bodyPr spcFirstLastPara="1" wrap="square" lIns="91425" tIns="45700" rIns="91425" bIns="45700" anchor="t" anchorCtr="0">
            <a:spAutoFit/>
          </a:bodyPr>
          <a:p>
            <a:pPr marL="171450" marR="0" lvl="0" indent="-171450" algn="just" rtl="0">
              <a:lnSpc>
                <a:spcPct val="100000"/>
              </a:lnSpc>
              <a:spcBef>
                <a:spcPts val="0"/>
              </a:spcBef>
              <a:spcAft>
                <a:spcPts val="0"/>
              </a:spcAft>
              <a:buClr>
                <a:schemeClr val="dk1"/>
              </a:buClr>
              <a:buSzPts val="1200"/>
              <a:buFont typeface="Tahoma" panose="020B0604030504040204"/>
              <a:buChar char="•"/>
            </a:pPr>
            <a:r>
              <a:rPr lang="en-US" sz="1000">
                <a:latin typeface="Tahoma" panose="020B0604030504040204" charset="0"/>
                <a:ea typeface="Tahoma" panose="020B0604030504040204"/>
                <a:cs typeface="Tahoma" panose="020B0604030504040204" charset="0"/>
                <a:sym typeface="Tahoma" panose="020B0604030504040204"/>
              </a:rPr>
              <a:t>Các </a:t>
            </a:r>
            <a:r>
              <a:rPr lang="en-US" sz="1000" b="1">
                <a:solidFill>
                  <a:srgbClr val="FF0000"/>
                </a:solidFill>
                <a:latin typeface="Tahoma" panose="020B0604030504040204" charset="0"/>
                <a:ea typeface="Tahoma" panose="020B0604030504040204"/>
                <a:cs typeface="Tahoma" panose="020B0604030504040204" charset="0"/>
                <a:sym typeface="Tahoma" panose="020B0604030504040204"/>
              </a:rPr>
              <a:t>thách thức</a:t>
            </a:r>
            <a:r>
              <a:rPr lang="en-US" sz="1000">
                <a:latin typeface="Tahoma" panose="020B0604030504040204" charset="0"/>
                <a:ea typeface="Tahoma" panose="020B0604030504040204"/>
                <a:cs typeface="Tahoma" panose="020B0604030504040204" charset="0"/>
                <a:sym typeface="Tahoma" panose="020B0604030504040204"/>
              </a:rPr>
              <a:t> đối với bài toán này bao gồm độ phức tạp của các phông chữ, kích thước và hình dạng của các ký tự, độ tương phản và sự nhiễu của hình ảnh</a:t>
            </a:r>
            <a:endParaRPr sz="1000">
              <a:solidFill>
                <a:schemeClr val="dk1"/>
              </a:solidFill>
              <a:latin typeface="Tahoma" panose="020B0604030504040204" charset="0"/>
              <a:ea typeface="Tahoma" panose="020B0604030504040204"/>
              <a:cs typeface="Tahoma" panose="020B0604030504040204" charset="0"/>
              <a:sym typeface="Tahoma" panose="020B0604030504040204"/>
            </a:endParaRPr>
          </a:p>
        </p:txBody>
      </p:sp>
      <p:sp>
        <p:nvSpPr>
          <p:cNvPr id="6" name="Google Shape;1493;p65"/>
          <p:cNvSpPr txBox="1"/>
          <p:nvPr/>
        </p:nvSpPr>
        <p:spPr>
          <a:xfrm>
            <a:off x="5697220" y="4138295"/>
            <a:ext cx="4228465" cy="705485"/>
          </a:xfrm>
          <a:prstGeom prst="rect">
            <a:avLst/>
          </a:prstGeom>
          <a:noFill/>
          <a:ln>
            <a:noFill/>
          </a:ln>
        </p:spPr>
        <p:txBody>
          <a:bodyPr spcFirstLastPara="1" wrap="square" lIns="91425" tIns="45700" rIns="91425" bIns="45700" anchor="t" anchorCtr="0">
            <a:spAutoFit/>
          </a:bodyPr>
          <a:p>
            <a:pPr marL="171450" marR="0" lvl="0" indent="-171450" algn="just" rtl="0">
              <a:lnSpc>
                <a:spcPct val="100000"/>
              </a:lnSpc>
              <a:spcBef>
                <a:spcPts val="0"/>
              </a:spcBef>
              <a:spcAft>
                <a:spcPts val="0"/>
              </a:spcAft>
              <a:buClr>
                <a:schemeClr val="dk1"/>
              </a:buClr>
              <a:buSzPts val="1200"/>
              <a:buFont typeface="Tahoma" panose="020B0604030504040204"/>
              <a:buChar char="•"/>
            </a:pPr>
            <a:r>
              <a:rPr lang="en-US" sz="1000" b="1">
                <a:solidFill>
                  <a:srgbClr val="FF0000"/>
                </a:solidFill>
                <a:latin typeface="Tahoma" panose="020B0604030504040204" charset="0"/>
                <a:ea typeface="Tahoma" panose="020B0604030504040204"/>
                <a:cs typeface="Tahoma" panose="020B0604030504040204" charset="0"/>
                <a:sym typeface="Tahoma" panose="020B0604030504040204"/>
              </a:rPr>
              <a:t>Phương pháp phổ biến</a:t>
            </a:r>
            <a:r>
              <a:rPr lang="en-US" sz="1000">
                <a:latin typeface="Tahoma" panose="020B0604030504040204" charset="0"/>
                <a:ea typeface="Tahoma" panose="020B0604030504040204"/>
                <a:cs typeface="Tahoma" panose="020B0604030504040204" charset="0"/>
                <a:sym typeface="Tahoma" panose="020B0604030504040204"/>
              </a:rPr>
              <a:t> của nhận dạng văn bản cảnh sử dụng từ điển và truyền đầu ra dự đoán dưới dạng một từ trong từ điển còn nhiều vấn đề lớn. Hơn nữa, nhiều ngôn ngữ có các ký hiệu đặc biệt có vai trò khác với các ký tự chính của bảng chữ cái </a:t>
            </a:r>
            <a:endParaRPr sz="1000">
              <a:solidFill>
                <a:schemeClr val="dk1"/>
              </a:solidFill>
              <a:latin typeface="Tahoma" panose="020B0604030504040204" charset="0"/>
              <a:ea typeface="Tahoma" panose="020B0604030504040204"/>
              <a:cs typeface="Tahoma" panose="020B0604030504040204" charset="0"/>
              <a:sym typeface="Tahoma" panose="020B0604030504040204"/>
            </a:endParaRPr>
          </a:p>
        </p:txBody>
      </p:sp>
      <p:sp>
        <p:nvSpPr>
          <p:cNvPr id="7" name="Google Shape;1493;p65"/>
          <p:cNvSpPr txBox="1"/>
          <p:nvPr/>
        </p:nvSpPr>
        <p:spPr>
          <a:xfrm>
            <a:off x="3215005" y="5412105"/>
            <a:ext cx="4229100" cy="782320"/>
          </a:xfrm>
          <a:prstGeom prst="rect">
            <a:avLst/>
          </a:prstGeom>
          <a:noFill/>
          <a:ln>
            <a:noFill/>
          </a:ln>
        </p:spPr>
        <p:txBody>
          <a:bodyPr spcFirstLastPara="1" wrap="square" lIns="91425" tIns="45700" rIns="91425" bIns="45700" anchor="t" anchorCtr="0">
            <a:spAutoFit/>
          </a:bodyPr>
          <a:p>
            <a:pPr marL="171450" marR="0" lvl="0" indent="-171450" algn="just" rtl="0">
              <a:lnSpc>
                <a:spcPct val="100000"/>
              </a:lnSpc>
              <a:spcBef>
                <a:spcPts val="0"/>
              </a:spcBef>
              <a:spcAft>
                <a:spcPts val="0"/>
              </a:spcAft>
              <a:buClr>
                <a:schemeClr val="dk1"/>
              </a:buClr>
              <a:buSzPts val="1200"/>
              <a:buFont typeface="Tahoma" panose="020B0604030504040204"/>
              <a:buChar char="•"/>
            </a:pPr>
            <a:r>
              <a:rPr lang="en-US" sz="1500">
                <a:solidFill>
                  <a:schemeClr val="tx1"/>
                </a:solidFill>
                <a:latin typeface="Tahoma" panose="020B0604030504040204" charset="0"/>
                <a:ea typeface="Tahoma" panose="020B0604030504040204"/>
                <a:cs typeface="Tahoma" panose="020B0604030504040204" charset="0"/>
                <a:sym typeface="Tahoma" panose="020B0604030504040204"/>
              </a:rPr>
              <a:t>Nghiên cứu các hướng tiếp cận truyền thống của bài toán Scene Text Recognition</a:t>
            </a:r>
            <a:endParaRPr lang="en-US" sz="1500">
              <a:solidFill>
                <a:schemeClr val="tx1"/>
              </a:solidFill>
              <a:latin typeface="Tahoma" panose="020B0604030504040204" charset="0"/>
              <a:ea typeface="Tahoma" panose="020B0604030504040204"/>
              <a:cs typeface="Tahoma" panose="020B0604030504040204" charset="0"/>
              <a:sym typeface="Tahoma" panose="020B0604030504040204"/>
            </a:endParaRPr>
          </a:p>
          <a:p>
            <a:pPr marL="0" marR="0" lvl="0" indent="0" algn="just" rtl="0">
              <a:lnSpc>
                <a:spcPct val="100000"/>
              </a:lnSpc>
              <a:spcBef>
                <a:spcPts val="0"/>
              </a:spcBef>
              <a:spcAft>
                <a:spcPts val="0"/>
              </a:spcAft>
              <a:buClr>
                <a:schemeClr val="dk1"/>
              </a:buClr>
              <a:buSzPts val="1200"/>
              <a:buFont typeface="Tahoma" panose="020B0604030504040204"/>
              <a:buNone/>
            </a:pPr>
            <a:endParaRPr lang="en-US" sz="1500">
              <a:solidFill>
                <a:schemeClr val="tx1"/>
              </a:solidFill>
              <a:latin typeface="Tahoma" panose="020B0604030504040204" charset="0"/>
              <a:ea typeface="Tahoma" panose="020B0604030504040204"/>
              <a:cs typeface="Tahoma" panose="020B0604030504040204" charset="0"/>
              <a:sym typeface="Tahoma" panose="020B0604030504040204"/>
            </a:endParaRPr>
          </a:p>
        </p:txBody>
      </p:sp>
      <p:sp>
        <p:nvSpPr>
          <p:cNvPr id="9" name="Google Shape;1493;p65"/>
          <p:cNvSpPr txBox="1"/>
          <p:nvPr/>
        </p:nvSpPr>
        <p:spPr>
          <a:xfrm>
            <a:off x="3215005" y="5676900"/>
            <a:ext cx="4023995" cy="1013460"/>
          </a:xfrm>
          <a:prstGeom prst="rect">
            <a:avLst/>
          </a:prstGeom>
          <a:noFill/>
          <a:ln>
            <a:noFill/>
          </a:ln>
        </p:spPr>
        <p:txBody>
          <a:bodyPr spcFirstLastPara="1" wrap="square" lIns="91425" tIns="45700" rIns="91425" bIns="45700" anchor="t" anchorCtr="0">
            <a:spAutoFit/>
          </a:bodyPr>
          <a:p>
            <a:pPr marL="0" marR="0" lvl="0" indent="0" algn="just" rtl="0">
              <a:lnSpc>
                <a:spcPct val="100000"/>
              </a:lnSpc>
              <a:spcBef>
                <a:spcPts val="0"/>
              </a:spcBef>
              <a:spcAft>
                <a:spcPts val="0"/>
              </a:spcAft>
              <a:buClr>
                <a:schemeClr val="dk1"/>
              </a:buClr>
              <a:buSzPts val="1200"/>
              <a:buFont typeface="Tahoma" panose="020B0604030504040204"/>
              <a:buNone/>
            </a:pPr>
            <a:endParaRPr lang="en-US" sz="1500">
              <a:solidFill>
                <a:schemeClr val="tx1"/>
              </a:solidFill>
              <a:latin typeface="Tahoma" panose="020B0604030504040204" charset="0"/>
              <a:ea typeface="Tahoma" panose="020B0604030504040204"/>
              <a:cs typeface="Tahoma" panose="020B0604030504040204" charset="0"/>
              <a:sym typeface="Tahoma" panose="020B0604030504040204"/>
            </a:endParaRPr>
          </a:p>
          <a:p>
            <a:pPr marL="171450" marR="0" lvl="0" indent="-171450" algn="just" rtl="0">
              <a:lnSpc>
                <a:spcPct val="100000"/>
              </a:lnSpc>
              <a:spcBef>
                <a:spcPts val="0"/>
              </a:spcBef>
              <a:spcAft>
                <a:spcPts val="0"/>
              </a:spcAft>
              <a:buClr>
                <a:schemeClr val="dk1"/>
              </a:buClr>
              <a:buSzPts val="1200"/>
              <a:buFont typeface="Tahoma" panose="020B0604030504040204"/>
              <a:buChar char="•"/>
            </a:pPr>
            <a:r>
              <a:rPr sz="1500">
                <a:solidFill>
                  <a:schemeClr val="tx1"/>
                </a:solidFill>
                <a:latin typeface="Tahoma" panose="020B0604030504040204" charset="0"/>
                <a:ea typeface="Tahoma" panose="020B0604030504040204"/>
                <a:cs typeface="Tahoma" panose="020B0604030504040204" charset="0"/>
                <a:sym typeface="Tahoma" panose="020B0604030504040204"/>
              </a:rPr>
              <a:t>Đề xuất bộ dữ liệu tiếng Việt mới cho bài toán Scene Text Recognition .</a:t>
            </a:r>
            <a:endParaRPr sz="1500">
              <a:solidFill>
                <a:schemeClr val="tx1"/>
              </a:solidFill>
              <a:latin typeface="Tahoma" panose="020B0604030504040204" charset="0"/>
              <a:ea typeface="Tahoma" panose="020B0604030504040204"/>
              <a:cs typeface="Tahoma" panose="020B0604030504040204" charset="0"/>
              <a:sym typeface="Tahoma" panose="020B0604030504040204"/>
            </a:endParaRPr>
          </a:p>
          <a:p>
            <a:pPr marL="0" marR="0" lvl="0" indent="0" algn="just" rtl="0">
              <a:lnSpc>
                <a:spcPct val="100000"/>
              </a:lnSpc>
              <a:spcBef>
                <a:spcPts val="0"/>
              </a:spcBef>
              <a:spcAft>
                <a:spcPts val="0"/>
              </a:spcAft>
              <a:buClr>
                <a:schemeClr val="dk1"/>
              </a:buClr>
              <a:buSzPts val="1200"/>
              <a:buFont typeface="Tahoma" panose="020B0604030504040204"/>
              <a:buNone/>
            </a:pPr>
            <a:endParaRPr sz="1500">
              <a:solidFill>
                <a:schemeClr val="tx1"/>
              </a:solidFill>
              <a:latin typeface="Tahoma" panose="020B0604030504040204" charset="0"/>
              <a:ea typeface="Tahoma" panose="020B0604030504040204"/>
              <a:cs typeface="Tahoma" panose="020B0604030504040204" charset="0"/>
              <a:sym typeface="Tahoma" panose="020B0604030504040204"/>
            </a:endParaRPr>
          </a:p>
        </p:txBody>
      </p:sp>
      <p:sp>
        <p:nvSpPr>
          <p:cNvPr id="10" name="Google Shape;1493;p65"/>
          <p:cNvSpPr txBox="1"/>
          <p:nvPr/>
        </p:nvSpPr>
        <p:spPr>
          <a:xfrm>
            <a:off x="3215005" y="6412230"/>
            <a:ext cx="4411345" cy="782320"/>
          </a:xfrm>
          <a:prstGeom prst="rect">
            <a:avLst/>
          </a:prstGeom>
          <a:noFill/>
          <a:ln>
            <a:noFill/>
          </a:ln>
        </p:spPr>
        <p:txBody>
          <a:bodyPr spcFirstLastPara="1" wrap="square" lIns="91425" tIns="45700" rIns="91425" bIns="45700" anchor="t" anchorCtr="0">
            <a:spAutoFit/>
          </a:bodyPr>
          <a:p>
            <a:pPr marL="171450" marR="0" lvl="0" indent="-171450" algn="just" rtl="0">
              <a:lnSpc>
                <a:spcPct val="100000"/>
              </a:lnSpc>
              <a:spcBef>
                <a:spcPts val="0"/>
              </a:spcBef>
              <a:spcAft>
                <a:spcPts val="0"/>
              </a:spcAft>
              <a:buClr>
                <a:schemeClr val="dk1"/>
              </a:buClr>
              <a:buSzPts val="1200"/>
              <a:buFont typeface="Tahoma" panose="020B0604030504040204"/>
              <a:buChar char="•"/>
            </a:pPr>
            <a:r>
              <a:rPr lang="en-US" sz="1500" b="1">
                <a:solidFill>
                  <a:srgbClr val="FF0000"/>
                </a:solidFill>
                <a:latin typeface="Tahoma" panose="020B0604030504040204" charset="0"/>
                <a:ea typeface="Tahoma" panose="020B0604030504040204"/>
                <a:cs typeface="Tahoma" panose="020B0604030504040204" charset="0"/>
                <a:sym typeface="Tahoma" panose="020B0604030504040204"/>
              </a:rPr>
              <a:t>Đề xuất phương pháp tăng cường độ chính xác</a:t>
            </a:r>
            <a:r>
              <a:rPr lang="en-US" sz="1500">
                <a:solidFill>
                  <a:schemeClr val="tx1"/>
                </a:solidFill>
                <a:latin typeface="Tahoma" panose="020B0604030504040204" charset="0"/>
                <a:ea typeface="Tahoma" panose="020B0604030504040204"/>
                <a:cs typeface="Tahoma" panose="020B0604030504040204" charset="0"/>
                <a:sym typeface="Tahoma" panose="020B0604030504040204"/>
              </a:rPr>
              <a:t> cho bài toán Scene Text Recognition </a:t>
            </a:r>
            <a:endParaRPr lang="en-US" sz="1500">
              <a:solidFill>
                <a:schemeClr val="tx1"/>
              </a:solidFill>
              <a:latin typeface="Tahoma" panose="020B0604030504040204" charset="0"/>
              <a:ea typeface="Tahoma" panose="020B0604030504040204"/>
              <a:cs typeface="Tahoma" panose="020B0604030504040204" charset="0"/>
              <a:sym typeface="Tahoma" panose="020B0604030504040204"/>
            </a:endParaRPr>
          </a:p>
          <a:p>
            <a:pPr marL="0" marR="0" lvl="0" indent="0" algn="just" rtl="0">
              <a:lnSpc>
                <a:spcPct val="100000"/>
              </a:lnSpc>
              <a:spcBef>
                <a:spcPts val="0"/>
              </a:spcBef>
              <a:spcAft>
                <a:spcPts val="0"/>
              </a:spcAft>
              <a:buClr>
                <a:schemeClr val="dk1"/>
              </a:buClr>
              <a:buSzPts val="1200"/>
              <a:buFont typeface="Tahoma" panose="020B0604030504040204"/>
              <a:buNone/>
            </a:pPr>
            <a:endParaRPr sz="1500">
              <a:solidFill>
                <a:schemeClr val="tx1"/>
              </a:solidFill>
              <a:latin typeface="Tahoma" panose="020B0604030504040204" charset="0"/>
              <a:ea typeface="Tahoma" panose="020B0604030504040204"/>
              <a:cs typeface="Tahoma" panose="020B0604030504040204" charset="0"/>
              <a:sym typeface="Tahoma" panose="020B0604030504040204"/>
            </a:endParaRPr>
          </a:p>
        </p:txBody>
      </p:sp>
      <p:pic>
        <p:nvPicPr>
          <p:cNvPr id="13" name="Google Shape;105;p13"/>
          <p:cNvPicPr preferRelativeResize="0"/>
          <p:nvPr/>
        </p:nvPicPr>
        <p:blipFill rotWithShape="1">
          <a:blip r:embed="rId2"/>
          <a:srcRect/>
          <a:stretch>
            <a:fillRect/>
          </a:stretch>
        </p:blipFill>
        <p:spPr>
          <a:xfrm>
            <a:off x="659447" y="7255510"/>
            <a:ext cx="9371012" cy="363537"/>
          </a:xfrm>
          <a:prstGeom prst="rect">
            <a:avLst/>
          </a:prstGeom>
          <a:noFill/>
          <a:ln>
            <a:noFill/>
          </a:ln>
        </p:spPr>
      </p:pic>
      <p:sp>
        <p:nvSpPr>
          <p:cNvPr id="14" name="Google Shape;106;p13"/>
          <p:cNvSpPr txBox="1"/>
          <p:nvPr/>
        </p:nvSpPr>
        <p:spPr>
          <a:xfrm>
            <a:off x="775017" y="7272020"/>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panose="020B0604020202020204"/>
              <a:buNone/>
            </a:pPr>
            <a:r>
              <a:rPr lang="en-US" sz="1600" b="1" i="0" u="none">
                <a:solidFill>
                  <a:schemeClr val="lt1"/>
                </a:solidFill>
                <a:latin typeface="Tahoma" panose="020B0604030504040204" charset="0"/>
                <a:ea typeface="Arial" panose="020B0604020202020204"/>
                <a:cs typeface="Tahoma" panose="020B0604030504040204" charset="0"/>
                <a:sym typeface="Arial" panose="020B0604020202020204"/>
              </a:rPr>
              <a:t>Overview</a:t>
            </a:r>
            <a:endParaRPr lang="en-US" sz="1600" b="1" i="0" u="none">
              <a:solidFill>
                <a:schemeClr val="lt1"/>
              </a:solidFill>
              <a:latin typeface="Tahoma" panose="020B0604030504040204" charset="0"/>
              <a:ea typeface="Arial" panose="020B0604020202020204"/>
              <a:cs typeface="Tahoma" panose="020B0604030504040204" charset="0"/>
              <a:sym typeface="Arial" panose="020B0604020202020204"/>
            </a:endParaRPr>
          </a:p>
        </p:txBody>
      </p:sp>
      <p:pic>
        <p:nvPicPr>
          <p:cNvPr id="1818" name="Google Shape;1818;p69"/>
          <p:cNvPicPr preferRelativeResize="0"/>
          <p:nvPr/>
        </p:nvPicPr>
        <p:blipFill rotWithShape="1">
          <a:blip r:embed="rId3"/>
          <a:srcRect/>
          <a:stretch>
            <a:fillRect/>
          </a:stretch>
        </p:blipFill>
        <p:spPr>
          <a:xfrm>
            <a:off x="673735" y="7643495"/>
            <a:ext cx="9311005" cy="2072005"/>
          </a:xfrm>
          <a:prstGeom prst="rect">
            <a:avLst/>
          </a:prstGeom>
          <a:noFill/>
          <a:ln>
            <a:noFill/>
          </a:ln>
        </p:spPr>
      </p:pic>
      <p:sp>
        <p:nvSpPr>
          <p:cNvPr id="390" name="Google Shape;390;p13"/>
          <p:cNvSpPr txBox="1"/>
          <p:nvPr/>
        </p:nvSpPr>
        <p:spPr>
          <a:xfrm>
            <a:off x="586740" y="10140950"/>
            <a:ext cx="3477260" cy="27432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B4993"/>
              </a:buClr>
              <a:buSzPts val="1400"/>
              <a:buFont typeface="Tahoma" panose="020B0604030504040204"/>
              <a:buNone/>
            </a:pPr>
            <a:r>
              <a:rPr lang="en-US" sz="1200" b="1" i="0" u="none">
                <a:solidFill>
                  <a:srgbClr val="0B4993"/>
                </a:solidFill>
                <a:latin typeface="Tahoma" panose="020B0604030504040204" charset="0"/>
                <a:ea typeface="Tahoma" panose="020B0604030504040204"/>
                <a:cs typeface="Tahoma" panose="020B0604030504040204" charset="0"/>
                <a:sym typeface="Tahoma" panose="020B0604030504040204"/>
              </a:rPr>
              <a:t>1.  Hướng tiếp cận truyền thống </a:t>
            </a:r>
            <a:endParaRPr lang="en-US" sz="1200" b="1" i="0" u="none">
              <a:solidFill>
                <a:srgbClr val="0B4993"/>
              </a:solidFill>
              <a:latin typeface="Tahoma" panose="020B0604030504040204" charset="0"/>
              <a:ea typeface="Tahoma" panose="020B0604030504040204"/>
              <a:cs typeface="Tahoma" panose="020B0604030504040204" charset="0"/>
              <a:sym typeface="Tahoma" panose="020B0604030504040204"/>
            </a:endParaRPr>
          </a:p>
        </p:txBody>
      </p:sp>
      <p:sp>
        <p:nvSpPr>
          <p:cNvPr id="328" name="Google Shape;328;p13"/>
          <p:cNvSpPr txBox="1"/>
          <p:nvPr/>
        </p:nvSpPr>
        <p:spPr>
          <a:xfrm>
            <a:off x="488315" y="10408920"/>
            <a:ext cx="3415030" cy="1782445"/>
          </a:xfrm>
          <a:prstGeom prst="rect">
            <a:avLst/>
          </a:prstGeom>
          <a:noFill/>
          <a:ln>
            <a:noFill/>
          </a:ln>
        </p:spPr>
        <p:txBody>
          <a:bodyPr spcFirstLastPara="1" wrap="square" lIns="91425" tIns="45700" rIns="91425" bIns="45700" anchor="t" anchorCtr="0">
            <a:spAutoFit/>
          </a:bodyPr>
          <a:p>
            <a:pPr marL="228600" marR="0" lvl="0" indent="-228600" algn="just" rtl="0">
              <a:lnSpc>
                <a:spcPct val="100000"/>
              </a:lnSpc>
              <a:spcBef>
                <a:spcPts val="0"/>
              </a:spcBef>
              <a:spcAft>
                <a:spcPts val="0"/>
              </a:spcAft>
              <a:buClr>
                <a:schemeClr val="dk1"/>
              </a:buClr>
              <a:buSzPts val="1200"/>
              <a:buFont typeface="Tahoma" panose="020B0604030504040204"/>
              <a:buChar char="•"/>
            </a:pPr>
            <a:r>
              <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rPr>
              <a:t>Chúng tôi tìm kiếm các công trình nghiên cứu gần đây nhất đã được công bố trên các diễn dàng về Thị giác máy tính như CVPR, ICCV, ECCV,...</a:t>
            </a:r>
            <a:endPar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endParaRPr>
          </a:p>
          <a:p>
            <a:pPr marL="228600" marR="0" lvl="0" indent="-228600" algn="just" rtl="0">
              <a:lnSpc>
                <a:spcPct val="100000"/>
              </a:lnSpc>
              <a:spcBef>
                <a:spcPts val="0"/>
              </a:spcBef>
              <a:spcAft>
                <a:spcPts val="0"/>
              </a:spcAft>
              <a:buClr>
                <a:schemeClr val="dk1"/>
              </a:buClr>
              <a:buSzPts val="1200"/>
              <a:buFont typeface="Tahoma" panose="020B0604030504040204"/>
              <a:buChar char="•"/>
            </a:pPr>
            <a:r>
              <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rPr>
              <a:t>Chúng tôi xác định các phương pháp tiếp cận tiên tiến nhất và có kết quả tốt nhất trong bài toán này. Chúng tôi đánh giá ưu nhược điểm của từng phương pháp, bao gồm hiệu suất, khả năng mở rộng, thời gian đào tạo và tính ứng dụng</a:t>
            </a:r>
            <a:endPar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endParaRPr>
          </a:p>
        </p:txBody>
      </p:sp>
      <p:pic>
        <p:nvPicPr>
          <p:cNvPr id="4" name="Picture 3"/>
          <p:cNvPicPr>
            <a:picLocks noChangeAspect="1"/>
          </p:cNvPicPr>
          <p:nvPr/>
        </p:nvPicPr>
        <p:blipFill>
          <a:blip r:embed="rId4"/>
          <a:stretch>
            <a:fillRect/>
          </a:stretch>
        </p:blipFill>
        <p:spPr>
          <a:xfrm>
            <a:off x="739140" y="12232640"/>
            <a:ext cx="2729230" cy="1621790"/>
          </a:xfrm>
          <a:prstGeom prst="rect">
            <a:avLst/>
          </a:prstGeom>
        </p:spPr>
      </p:pic>
      <p:sp>
        <p:nvSpPr>
          <p:cNvPr id="8" name="Google Shape;390;p13"/>
          <p:cNvSpPr txBox="1"/>
          <p:nvPr/>
        </p:nvSpPr>
        <p:spPr>
          <a:xfrm>
            <a:off x="3903345" y="13216890"/>
            <a:ext cx="3477260" cy="27432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B4993"/>
              </a:buClr>
              <a:buSzPts val="1400"/>
              <a:buFont typeface="Tahoma" panose="020B0604030504040204"/>
              <a:buNone/>
            </a:pPr>
            <a:r>
              <a:rPr lang="en-US" sz="1200" b="1" i="0" u="none">
                <a:solidFill>
                  <a:srgbClr val="0B4993"/>
                </a:solidFill>
                <a:latin typeface="Tahoma" panose="020B0604030504040204" charset="0"/>
                <a:ea typeface="Tahoma" panose="020B0604030504040204"/>
                <a:cs typeface="Tahoma" panose="020B0604030504040204" charset="0"/>
                <a:sym typeface="Tahoma" panose="020B0604030504040204"/>
              </a:rPr>
              <a:t>3. Phương Pháp Đề Xuất  </a:t>
            </a:r>
            <a:endParaRPr lang="en-US" sz="1200" b="1" i="0" u="none">
              <a:solidFill>
                <a:srgbClr val="0B4993"/>
              </a:solidFill>
              <a:latin typeface="Tahoma" panose="020B0604030504040204" charset="0"/>
              <a:ea typeface="Tahoma" panose="020B0604030504040204"/>
              <a:cs typeface="Tahoma" panose="020B0604030504040204" charset="0"/>
              <a:sym typeface="Tahoma" panose="020B0604030504040204"/>
            </a:endParaRPr>
          </a:p>
        </p:txBody>
      </p:sp>
      <p:sp>
        <p:nvSpPr>
          <p:cNvPr id="11" name="Google Shape;328;p13"/>
          <p:cNvSpPr txBox="1"/>
          <p:nvPr/>
        </p:nvSpPr>
        <p:spPr>
          <a:xfrm>
            <a:off x="3789680" y="10412730"/>
            <a:ext cx="3352800" cy="1613535"/>
          </a:xfrm>
          <a:prstGeom prst="rect">
            <a:avLst/>
          </a:prstGeom>
          <a:noFill/>
          <a:ln>
            <a:noFill/>
          </a:ln>
        </p:spPr>
        <p:txBody>
          <a:bodyPr spcFirstLastPara="1" wrap="square" lIns="91425" tIns="45700" rIns="91425" bIns="45700" anchor="t" anchorCtr="0">
            <a:spAutoFit/>
          </a:bodyPr>
          <a:p>
            <a:pPr marL="228600" marR="0" lvl="0" indent="-228600" algn="just" rtl="0">
              <a:lnSpc>
                <a:spcPct val="100000"/>
              </a:lnSpc>
              <a:spcBef>
                <a:spcPts val="0"/>
              </a:spcBef>
              <a:spcAft>
                <a:spcPts val="0"/>
              </a:spcAft>
              <a:buClr>
                <a:schemeClr val="dk1"/>
              </a:buClr>
              <a:buSzPts val="1200"/>
              <a:buFont typeface="Tahoma" panose="020B0604030504040204"/>
              <a:buChar char="•"/>
            </a:pPr>
            <a:r>
              <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rPr>
              <a:t>Chúng tôi xây dựng một đội ngũ cho việc sưu tập dữ liệu với tiêu chí sưu tập các hình ảnh đại diện cho tập hợp đa dạng của các văn bản cảnh được bắt gặp trong cuộc sống hàng ngày ở Việt Nam và có những tiêu chuẩn, quy tắc cho công việc thu thập</a:t>
            </a:r>
            <a:endPar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endParaRPr>
          </a:p>
          <a:p>
            <a:pPr marL="228600" marR="0" lvl="0" indent="-228600" algn="just" rtl="0">
              <a:lnSpc>
                <a:spcPct val="100000"/>
              </a:lnSpc>
              <a:spcBef>
                <a:spcPts val="0"/>
              </a:spcBef>
              <a:spcAft>
                <a:spcPts val="0"/>
              </a:spcAft>
              <a:buClr>
                <a:schemeClr val="dk1"/>
              </a:buClr>
              <a:buSzPts val="1200"/>
              <a:buFont typeface="Tahoma" panose="020B0604030504040204"/>
              <a:buChar char="•"/>
            </a:pPr>
            <a:r>
              <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rPr>
              <a:t>Chúng tôi xây dựng một đội ngũ cho việc xử lý dữ liệu thô đầu vào có thể trở thành dữ liệu phục vụ cho bài toán Scence Text Recognition</a:t>
            </a:r>
            <a:endPar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endParaRPr>
          </a:p>
        </p:txBody>
      </p:sp>
      <p:pic>
        <p:nvPicPr>
          <p:cNvPr id="12" name="Picture 5"/>
          <p:cNvPicPr/>
          <p:nvPr/>
        </p:nvPicPr>
        <p:blipFill>
          <a:blip r:embed="rId5"/>
          <a:stretch>
            <a:fillRect/>
          </a:stretch>
        </p:blipFill>
        <p:spPr>
          <a:xfrm>
            <a:off x="3935095" y="12051030"/>
            <a:ext cx="2952115" cy="1148080"/>
          </a:xfrm>
          <a:prstGeom prst="rect">
            <a:avLst/>
          </a:prstGeom>
        </p:spPr>
      </p:pic>
      <p:sp>
        <p:nvSpPr>
          <p:cNvPr id="15" name="Google Shape;390;p13"/>
          <p:cNvSpPr txBox="1"/>
          <p:nvPr/>
        </p:nvSpPr>
        <p:spPr>
          <a:xfrm>
            <a:off x="3789680" y="10140950"/>
            <a:ext cx="3477260" cy="27432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B4993"/>
              </a:buClr>
              <a:buSzPts val="1400"/>
              <a:buFont typeface="Tahoma" panose="020B0604030504040204"/>
              <a:buNone/>
            </a:pPr>
            <a:r>
              <a:rPr lang="en-US" sz="1200" b="1" i="0" u="none">
                <a:solidFill>
                  <a:srgbClr val="0B4993"/>
                </a:solidFill>
                <a:latin typeface="Tahoma" panose="020B0604030504040204" charset="0"/>
                <a:ea typeface="Tahoma" panose="020B0604030504040204"/>
                <a:cs typeface="Tahoma" panose="020B0604030504040204" charset="0"/>
                <a:sym typeface="Tahoma" panose="020B0604030504040204"/>
              </a:rPr>
              <a:t>2. Bộ dữ liệu tiếng Việt - VinText </a:t>
            </a:r>
            <a:endParaRPr lang="en-US" sz="1200" b="1" i="0" u="none">
              <a:solidFill>
                <a:srgbClr val="0B4993"/>
              </a:solidFill>
              <a:latin typeface="Tahoma" panose="020B0604030504040204" charset="0"/>
              <a:ea typeface="Tahoma" panose="020B0604030504040204"/>
              <a:cs typeface="Tahoma" panose="020B0604030504040204" charset="0"/>
              <a:sym typeface="Tahoma" panose="020B0604030504040204"/>
            </a:endParaRPr>
          </a:p>
        </p:txBody>
      </p:sp>
      <p:sp>
        <p:nvSpPr>
          <p:cNvPr id="16" name="Google Shape;328;p13"/>
          <p:cNvSpPr txBox="1"/>
          <p:nvPr/>
        </p:nvSpPr>
        <p:spPr>
          <a:xfrm>
            <a:off x="6918960" y="9933305"/>
            <a:ext cx="3111500" cy="1013460"/>
          </a:xfrm>
          <a:prstGeom prst="rect">
            <a:avLst/>
          </a:prstGeom>
          <a:noFill/>
          <a:ln>
            <a:noFill/>
          </a:ln>
        </p:spPr>
        <p:txBody>
          <a:bodyPr spcFirstLastPara="1" wrap="square" lIns="91425" tIns="45700" rIns="91425" bIns="45700" anchor="t" anchorCtr="0">
            <a:spAutoFit/>
          </a:bodyPr>
          <a:p>
            <a:pPr marL="0" marR="0" lvl="0" indent="0" algn="just" rtl="0">
              <a:lnSpc>
                <a:spcPct val="100000"/>
              </a:lnSpc>
              <a:spcBef>
                <a:spcPts val="0"/>
              </a:spcBef>
              <a:spcAft>
                <a:spcPts val="0"/>
              </a:spcAft>
              <a:buClr>
                <a:schemeClr val="dk1"/>
              </a:buClr>
              <a:buSzPts val="1200"/>
              <a:buFont typeface="Tahoma" panose="020B0604030504040204"/>
              <a:buNone/>
            </a:pPr>
            <a:r>
              <a:rPr lang="en-US" sz="1200">
                <a:latin typeface="Tahoma" panose="020B0604030504040204" charset="0"/>
                <a:cs typeface="Tahoma" panose="020B0604030504040204" charset="0"/>
                <a:sym typeface="Arial" panose="020B0604020202020204"/>
              </a:rPr>
              <a:t>. </a:t>
            </a:r>
            <a:endParaRPr lang="en-US" sz="1200">
              <a:latin typeface="Tahoma" panose="020B0604030504040204" charset="0"/>
              <a:cs typeface="Tahoma" panose="020B0604030504040204" charset="0"/>
              <a:sym typeface="Arial" panose="020B0604020202020204"/>
            </a:endParaRPr>
          </a:p>
          <a:p>
            <a:pPr marL="228600" marR="0" lvl="0" indent="-228600" algn="just" rtl="0">
              <a:lnSpc>
                <a:spcPct val="100000"/>
              </a:lnSpc>
              <a:spcBef>
                <a:spcPts val="0"/>
              </a:spcBef>
              <a:spcAft>
                <a:spcPts val="0"/>
              </a:spcAft>
              <a:buClr>
                <a:schemeClr val="dk1"/>
              </a:buClr>
              <a:buSzPts val="1200"/>
              <a:buFont typeface="Tahoma" panose="020B0604030504040204"/>
              <a:buChar char="•"/>
            </a:pPr>
            <a:r>
              <a:rPr lang="en-US" sz="1200">
                <a:latin typeface="Tahoma" panose="020B0604030504040204" charset="0"/>
                <a:cs typeface="Tahoma" panose="020B0604030504040204" charset="0"/>
                <a:sym typeface="Arial" panose="020B0604020202020204"/>
              </a:rPr>
              <a:t>Trọng tâm chính của bài của chúng tôi là cải thiện giai đoạn nhận dạng, bất kể thuật toán phát hiện là gì</a:t>
            </a:r>
            <a:endParaRPr lang="en-US" sz="1200">
              <a:latin typeface="Tahoma" panose="020B0604030504040204" charset="0"/>
              <a:cs typeface="Tahoma" panose="020B0604030504040204" charset="0"/>
              <a:sym typeface="Arial" panose="020B0604020202020204"/>
            </a:endParaRPr>
          </a:p>
          <a:p>
            <a:pPr marL="0" marR="0" lvl="0" indent="0" algn="just" rtl="0">
              <a:lnSpc>
                <a:spcPct val="100000"/>
              </a:lnSpc>
              <a:spcBef>
                <a:spcPts val="0"/>
              </a:spcBef>
              <a:spcAft>
                <a:spcPts val="0"/>
              </a:spcAft>
              <a:buClr>
                <a:schemeClr val="dk1"/>
              </a:buClr>
              <a:buSzPts val="1200"/>
              <a:buFont typeface="Tahoma" panose="020B0604030504040204"/>
              <a:buNone/>
            </a:pPr>
            <a:endParaRPr lang="en-US" sz="1200" b="0" i="0" u="none">
              <a:solidFill>
                <a:schemeClr val="dk1"/>
              </a:solidFill>
              <a:latin typeface="Tahoma" panose="020B0604030504040204" charset="0"/>
              <a:ea typeface="Tahoma" panose="020B0604030504040204"/>
              <a:cs typeface="Tahoma" panose="020B0604030504040204" charset="0"/>
              <a:sym typeface="Tahoma" panose="020B0604030504040204"/>
            </a:endParaRPr>
          </a:p>
        </p:txBody>
      </p:sp>
      <p:pic>
        <p:nvPicPr>
          <p:cNvPr id="18" name="Picture 17"/>
          <p:cNvPicPr>
            <a:picLocks noChangeAspect="1"/>
          </p:cNvPicPr>
          <p:nvPr/>
        </p:nvPicPr>
        <p:blipFill>
          <a:blip r:embed="rId6"/>
          <a:stretch>
            <a:fillRect/>
          </a:stretch>
        </p:blipFill>
        <p:spPr>
          <a:xfrm>
            <a:off x="7178675" y="10718800"/>
            <a:ext cx="2947670" cy="1162050"/>
          </a:xfrm>
          <a:prstGeom prst="rect">
            <a:avLst/>
          </a:prstGeom>
        </p:spPr>
      </p:pic>
      <p:sp>
        <p:nvSpPr>
          <p:cNvPr id="20" name="Google Shape;328;p13"/>
          <p:cNvSpPr txBox="1"/>
          <p:nvPr/>
        </p:nvSpPr>
        <p:spPr>
          <a:xfrm>
            <a:off x="3789680" y="13412470"/>
            <a:ext cx="2858135" cy="643890"/>
          </a:xfrm>
          <a:prstGeom prst="rect">
            <a:avLst/>
          </a:prstGeom>
          <a:noFill/>
          <a:ln>
            <a:noFill/>
          </a:ln>
        </p:spPr>
        <p:txBody>
          <a:bodyPr spcFirstLastPara="1" wrap="square" lIns="91425" tIns="45700" rIns="91425" bIns="45700" anchor="t" anchorCtr="0">
            <a:spAutoFit/>
          </a:bodyPr>
          <a:p>
            <a:pPr marL="228600" marR="0" lvl="0" indent="-228600" algn="just" rtl="0">
              <a:lnSpc>
                <a:spcPct val="100000"/>
              </a:lnSpc>
              <a:spcBef>
                <a:spcPts val="0"/>
              </a:spcBef>
              <a:spcAft>
                <a:spcPts val="0"/>
              </a:spcAft>
              <a:buClr>
                <a:schemeClr val="dk1"/>
              </a:buClr>
              <a:buSzPts val="1200"/>
              <a:buFont typeface="Tahoma" panose="020B0604030504040204"/>
              <a:buChar char="•"/>
            </a:pPr>
            <a:r>
              <a:rPr lang="en-US" sz="1200">
                <a:latin typeface="Tahoma" panose="020B0604030504040204" charset="0"/>
                <a:cs typeface="Tahoma" panose="020B0604030504040204" charset="0"/>
                <a:sym typeface="Arial" panose="020B0604020202020204"/>
              </a:rPr>
              <a:t>Chúng tôi đề xuất kết hợp một từ điển vào quy trình nhận dạng. </a:t>
            </a:r>
            <a:endParaRPr lang="en-US" sz="1200">
              <a:latin typeface="Tahoma" panose="020B0604030504040204" charset="0"/>
              <a:cs typeface="Tahoma" panose="020B0604030504040204" charset="0"/>
              <a:sym typeface="Arial" panose="020B0604020202020204"/>
            </a:endParaRPr>
          </a:p>
          <a:p>
            <a:pPr marL="0" marR="0" lvl="0" indent="0" algn="just" rtl="0">
              <a:lnSpc>
                <a:spcPct val="100000"/>
              </a:lnSpc>
              <a:spcBef>
                <a:spcPts val="0"/>
              </a:spcBef>
              <a:spcAft>
                <a:spcPts val="0"/>
              </a:spcAft>
              <a:buClr>
                <a:schemeClr val="dk1"/>
              </a:buClr>
              <a:buSzPts val="1200"/>
              <a:buFont typeface="Tahoma" panose="020B0604030504040204"/>
              <a:buNone/>
            </a:pPr>
            <a:endParaRPr lang="en-US" sz="1200" b="0" i="0" u="none">
              <a:solidFill>
                <a:schemeClr val="dk1"/>
              </a:solidFill>
              <a:latin typeface="Tahoma" panose="020B0604030504040204" charset="0"/>
              <a:ea typeface="Tahoma" panose="020B0604030504040204"/>
              <a:cs typeface="Tahoma" panose="020B0604030504040204" charset="0"/>
              <a:sym typeface="Arial" panose="020B0604020202020204"/>
            </a:endParaRPr>
          </a:p>
        </p:txBody>
      </p:sp>
      <p:sp>
        <p:nvSpPr>
          <p:cNvPr id="21" name="Google Shape;328;p13"/>
          <p:cNvSpPr txBox="1"/>
          <p:nvPr/>
        </p:nvSpPr>
        <p:spPr>
          <a:xfrm>
            <a:off x="6918960" y="11811000"/>
            <a:ext cx="3478530" cy="459105"/>
          </a:xfrm>
          <a:prstGeom prst="rect">
            <a:avLst/>
          </a:prstGeom>
          <a:noFill/>
          <a:ln>
            <a:noFill/>
          </a:ln>
        </p:spPr>
        <p:txBody>
          <a:bodyPr spcFirstLastPara="1" wrap="square" lIns="91425" tIns="45700" rIns="91425" bIns="45700" anchor="t" anchorCtr="0">
            <a:spAutoFit/>
          </a:bodyPr>
          <a:p>
            <a:pPr marL="0" marR="0" lvl="0" indent="0" algn="ctr" rtl="0">
              <a:lnSpc>
                <a:spcPct val="100000"/>
              </a:lnSpc>
              <a:spcBef>
                <a:spcPts val="0"/>
              </a:spcBef>
              <a:spcAft>
                <a:spcPts val="0"/>
              </a:spcAft>
              <a:buClr>
                <a:schemeClr val="dk1"/>
              </a:buClr>
              <a:buSzPts val="1200"/>
              <a:buFont typeface="Tahoma" panose="020B0604030504040204"/>
              <a:buNone/>
            </a:pPr>
            <a:r>
              <a:rPr sz="1200">
                <a:latin typeface="Tahoma" panose="020B0604030504040204" charset="0"/>
                <a:cs typeface="Tahoma" panose="020B0604030504040204" charset="0"/>
                <a:sym typeface="+mn-ea"/>
              </a:rPr>
              <a:t>Hình b mô tả quy trình xử lý của quá trình nhận dạng giai đoạn của phương pháp </a:t>
            </a:r>
            <a:r>
              <a:rPr lang="en-US" sz="1200">
                <a:latin typeface="Tahoma" panose="020B0604030504040204" charset="0"/>
                <a:cs typeface="Tahoma" panose="020B0604030504040204" charset="0"/>
                <a:sym typeface="+mn-ea"/>
              </a:rPr>
              <a:t>đề xuất</a:t>
            </a:r>
            <a:endParaRPr lang="en-US" sz="1200" b="0" i="0" u="none">
              <a:solidFill>
                <a:schemeClr val="dk1"/>
              </a:solidFill>
              <a:latin typeface="Tahoma" panose="020B0604030504040204" charset="0"/>
              <a:ea typeface="Tahoma" panose="020B0604030504040204"/>
              <a:cs typeface="Tahoma" panose="020B0604030504040204" charset="0"/>
              <a:sym typeface="+mn-ea"/>
            </a:endParaRPr>
          </a:p>
        </p:txBody>
      </p:sp>
      <p:sp>
        <p:nvSpPr>
          <p:cNvPr id="23" name="Google Shape;390;p13"/>
          <p:cNvSpPr txBox="1"/>
          <p:nvPr/>
        </p:nvSpPr>
        <p:spPr>
          <a:xfrm>
            <a:off x="7012940" y="12198985"/>
            <a:ext cx="3477260" cy="27432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B4993"/>
              </a:buClr>
              <a:buSzPts val="1400"/>
              <a:buFont typeface="Tahoma" panose="020B0604030504040204"/>
              <a:buNone/>
            </a:pPr>
            <a:r>
              <a:rPr lang="en-US" sz="1200" b="1" i="0" u="none">
                <a:solidFill>
                  <a:srgbClr val="0B4993"/>
                </a:solidFill>
                <a:latin typeface="Tahoma" panose="020B0604030504040204" charset="0"/>
                <a:ea typeface="Tahoma" panose="020B0604030504040204"/>
                <a:cs typeface="Tahoma" panose="020B0604030504040204" charset="0"/>
                <a:sym typeface="Tahoma" panose="020B0604030504040204"/>
              </a:rPr>
              <a:t>4. Kết quả dự kiến</a:t>
            </a:r>
            <a:endParaRPr lang="en-US" sz="1200" b="1" i="0" u="none">
              <a:solidFill>
                <a:srgbClr val="0B4993"/>
              </a:solidFill>
              <a:latin typeface="Tahoma" panose="020B0604030504040204" charset="0"/>
              <a:ea typeface="Tahoma" panose="020B0604030504040204"/>
              <a:cs typeface="Tahoma" panose="020B0604030504040204" charset="0"/>
              <a:sym typeface="Tahoma" panose="020B0604030504040204"/>
            </a:endParaRPr>
          </a:p>
        </p:txBody>
      </p:sp>
      <p:sp>
        <p:nvSpPr>
          <p:cNvPr id="24" name="Google Shape;328;p13"/>
          <p:cNvSpPr txBox="1"/>
          <p:nvPr/>
        </p:nvSpPr>
        <p:spPr>
          <a:xfrm>
            <a:off x="6795770" y="12411710"/>
            <a:ext cx="3601720" cy="1782445"/>
          </a:xfrm>
          <a:prstGeom prst="rect">
            <a:avLst/>
          </a:prstGeom>
          <a:noFill/>
          <a:ln>
            <a:noFill/>
          </a:ln>
        </p:spPr>
        <p:txBody>
          <a:bodyPr spcFirstLastPara="1" wrap="square" lIns="91425" tIns="45700" rIns="91425" bIns="45700" anchor="t" anchorCtr="0">
            <a:spAutoFit/>
          </a:bodyPr>
          <a:p>
            <a:pPr marL="228600" marR="0" lvl="0" indent="-228600" algn="just" rtl="0">
              <a:lnSpc>
                <a:spcPct val="100000"/>
              </a:lnSpc>
              <a:spcBef>
                <a:spcPts val="0"/>
              </a:spcBef>
              <a:spcAft>
                <a:spcPts val="0"/>
              </a:spcAft>
              <a:buClr>
                <a:schemeClr val="dk1"/>
              </a:buClr>
              <a:buSzPts val="1200"/>
              <a:buFont typeface="Tahoma" panose="020B0604030504040204"/>
              <a:buChar char="•"/>
            </a:pPr>
            <a:r>
              <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rPr>
              <a:t>Khi kết quả thành công (kết quả thực nghiệm cao hơn các mô-đun tiên tiến nhất hiện tại, cụ thể là H-mean score) sẽ </a:t>
            </a:r>
            <a:r>
              <a:rPr lang="en-US" sz="1100" b="1" i="0" u="none">
                <a:solidFill>
                  <a:srgbClr val="FF0000"/>
                </a:solidFill>
                <a:latin typeface="Tahoma" panose="020B0604030504040204" charset="0"/>
                <a:ea typeface="Tahoma" panose="020B0604030504040204"/>
                <a:cs typeface="Tahoma" panose="020B0604030504040204" charset="0"/>
                <a:sym typeface="Tahoma" panose="020B0604030504040204"/>
              </a:rPr>
              <a:t>mở ra một hướng tiếp cận mớ</a:t>
            </a:r>
            <a:r>
              <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rPr>
              <a:t>i cho toán Sence Text Recogniton  </a:t>
            </a:r>
            <a:endPar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endParaRPr>
          </a:p>
          <a:p>
            <a:pPr marL="228600" marR="0" lvl="0" indent="-228600" algn="just" rtl="0">
              <a:lnSpc>
                <a:spcPct val="100000"/>
              </a:lnSpc>
              <a:spcBef>
                <a:spcPts val="0"/>
              </a:spcBef>
              <a:spcAft>
                <a:spcPts val="0"/>
              </a:spcAft>
              <a:buClr>
                <a:schemeClr val="dk1"/>
              </a:buClr>
              <a:buSzPts val="1200"/>
              <a:buFont typeface="Tahoma" panose="020B0604030504040204"/>
              <a:buChar char="•"/>
            </a:pPr>
            <a:r>
              <a:rPr lang="en-US" sz="1100" b="1" i="0" u="none">
                <a:solidFill>
                  <a:srgbClr val="FF0000"/>
                </a:solidFill>
                <a:latin typeface="Tahoma" panose="020B0604030504040204" charset="0"/>
                <a:ea typeface="Tahoma" panose="020B0604030504040204"/>
                <a:cs typeface="Tahoma" panose="020B0604030504040204" charset="0"/>
                <a:sym typeface="Tahoma" panose="020B0604030504040204"/>
              </a:rPr>
              <a:t>Bộ dữ liệu VinText</a:t>
            </a:r>
            <a:r>
              <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rPr>
              <a:t> sẽ là bộ dữ liệu tiêu chuẩn cho bài toán Scene Text Recognition ở Việt Nam</a:t>
            </a:r>
            <a:endPar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endParaRPr>
          </a:p>
          <a:p>
            <a:pPr marL="228600" marR="0" lvl="0" indent="-228600" algn="just" rtl="0">
              <a:lnSpc>
                <a:spcPct val="100000"/>
              </a:lnSpc>
              <a:spcBef>
                <a:spcPts val="0"/>
              </a:spcBef>
              <a:spcAft>
                <a:spcPts val="0"/>
              </a:spcAft>
              <a:buClr>
                <a:schemeClr val="dk1"/>
              </a:buClr>
              <a:buSzPts val="1200"/>
              <a:buFont typeface="Tahoma" panose="020B0604030504040204"/>
              <a:buChar char="•"/>
            </a:pPr>
            <a:r>
              <a:rPr lang="en-US" sz="1100" b="1" i="0" u="none">
                <a:solidFill>
                  <a:srgbClr val="FF0000"/>
                </a:solidFill>
                <a:latin typeface="Tahoma" panose="020B0604030504040204" charset="0"/>
                <a:ea typeface="Tahoma" panose="020B0604030504040204"/>
                <a:cs typeface="Tahoma" panose="020B0604030504040204" charset="0"/>
                <a:sym typeface="Tahoma" panose="020B0604030504040204"/>
              </a:rPr>
              <a:t>Triển khai vào ứng dụng thực tế</a:t>
            </a:r>
            <a:r>
              <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rPr>
              <a:t>  như tự động ghi lại thông tin chi tiết của container xuất nhập khẩu (mã, loại, kích cỡ,…) từ tàu vào bờ và từ bờ đến.</a:t>
            </a:r>
            <a:endParaRPr lang="en-US" sz="1100" b="0" i="0" u="none">
              <a:solidFill>
                <a:schemeClr val="dk1"/>
              </a:solidFill>
              <a:latin typeface="Tahoma" panose="020B0604030504040204" charset="0"/>
              <a:ea typeface="Tahoma" panose="020B0604030504040204"/>
              <a:cs typeface="Tahoma" panose="020B0604030504040204" charset="0"/>
              <a:sym typeface="Tahoma" panose="020B0604030504040204"/>
            </a:endParaRPr>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2988</Words>
  <Application>WPS Presentation</Application>
  <PresentationFormat/>
  <Paragraphs>67</Paragraphs>
  <Slides>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vt:i4>
      </vt:variant>
    </vt:vector>
  </HeadingPairs>
  <TitlesOfParts>
    <vt:vector size="15" baseType="lpstr">
      <vt:lpstr>Arial</vt:lpstr>
      <vt:lpstr>SimSun</vt:lpstr>
      <vt:lpstr>Wingdings</vt:lpstr>
      <vt:lpstr>Arial</vt:lpstr>
      <vt:lpstr>Times</vt:lpstr>
      <vt:lpstr>Times New Roman</vt:lpstr>
      <vt:lpstr>Tahoma</vt:lpstr>
      <vt:lpstr>Calibri</vt:lpstr>
      <vt:lpstr>Noto Sans Symbols</vt:lpstr>
      <vt:lpstr>Tahoma</vt:lpstr>
      <vt:lpstr>Segoe Print</vt:lpstr>
      <vt:lpstr>Microsoft YaHei</vt:lpstr>
      <vt:lpstr>Arial Unicode MS</vt:lpstr>
      <vt:lpstr>新しいプレゼンテーション</vt:lpstr>
      <vt:lpstr>TĂNG CƯỜNG ĐỘ CHÍNH XÁC CỦA NHẬN DẠNG VĂN BẢN CẢNH BẰNG PHƯƠNG PHÁP HƯỚNG DẪN TỪ ĐIỂN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NHẬN DẠNG VĂN BẢN CẢNH BẰNG PHƯƠNG PHÁP HƯỚNG DẪN TỪ ĐIỂN</dc:title>
  <dc:creator/>
  <cp:lastModifiedBy>Admin</cp:lastModifiedBy>
  <cp:revision>4</cp:revision>
  <dcterms:created xsi:type="dcterms:W3CDTF">2023-02-25T19:21:00Z</dcterms:created>
  <dcterms:modified xsi:type="dcterms:W3CDTF">2023-02-26T10:15:14Z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5F6080BC6D824331B3DD0577A29216C2</vt:lpwstr>
  </property>
  <property fmtid="{D5CDD505-2E9C-101B-9397-08002B2CF9AE}" pid="3" name="KSOProductBuildVer">
    <vt:lpwstr>1033-11.2.0.11494</vt:lpwstr>
  </property>
</Properties>
</file>