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e8862687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e8862687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e8862687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e8862687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e8862687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e8862687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e8862687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e8862687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e8862687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e8862687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e8862687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e8862687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e8862687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e8862687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e8862687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e8862687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e88626879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e88626879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e8b34f94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e8b34f94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e743bb3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e743bb3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e86dc0a6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e86dc0a6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e8b34f94c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e8b34f94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e86dc0a6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e86dc0a6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e86dc0a6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e86dc0a6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e8862687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e8862687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e8862687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e8862687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e8862687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e8862687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e8862687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e8862687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e8862687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e8862687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e8862687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e8862687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e8862687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e8862687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SeUniVr/EtherSolve/blob/main/inputs/dataset.csv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aFpELe_cjjrkyLo7suzALxkGZkCWa6dJ/view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TEETHER: GNAWING AT ETHEREUM TO AUTOMATICALLY EXPLOIT SMART CONTRACTS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Navya Kanyadhara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Pakshal Bhandari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Instructions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4 </a:t>
            </a:r>
            <a:r>
              <a:rPr lang="en-GB" sz="1300">
                <a:solidFill>
                  <a:schemeClr val="dk1"/>
                </a:solidFill>
              </a:rPr>
              <a:t>critical</a:t>
            </a:r>
            <a:r>
              <a:rPr lang="en-GB" sz="1300">
                <a:solidFill>
                  <a:schemeClr val="dk1"/>
                </a:solidFill>
              </a:rPr>
              <a:t> instructions, one of which must be necessarily executed to extract ether from a contract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Two instructions cause a </a:t>
            </a:r>
            <a:r>
              <a:rPr b="1" lang="en-GB" sz="1300">
                <a:solidFill>
                  <a:schemeClr val="dk1"/>
                </a:solidFill>
              </a:rPr>
              <a:t>direct transfer 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CALL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GB" sz="1300">
                <a:solidFill>
                  <a:schemeClr val="dk1"/>
                </a:solidFill>
              </a:rPr>
              <a:t>Used to transfer the </a:t>
            </a:r>
            <a:r>
              <a:rPr b="1" lang="en-GB" sz="1300">
                <a:solidFill>
                  <a:schemeClr val="dk1"/>
                </a:solidFill>
              </a:rPr>
              <a:t>value  </a:t>
            </a:r>
            <a:r>
              <a:rPr lang="en-GB" sz="1300">
                <a:solidFill>
                  <a:schemeClr val="dk1"/>
                </a:solidFill>
              </a:rPr>
              <a:t>to  the </a:t>
            </a:r>
            <a:r>
              <a:rPr lang="en-GB" sz="1300">
                <a:solidFill>
                  <a:schemeClr val="dk1"/>
                </a:solidFill>
              </a:rPr>
              <a:t>beneficiary</a:t>
            </a:r>
            <a:r>
              <a:rPr lang="en-GB" sz="1300">
                <a:solidFill>
                  <a:schemeClr val="dk1"/>
                </a:solidFill>
              </a:rPr>
              <a:t> of the transaction.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GB" sz="1300">
                <a:solidFill>
                  <a:schemeClr val="dk1"/>
                </a:solidFill>
              </a:rPr>
              <a:t>Manipulating the stack argument of </a:t>
            </a:r>
            <a:r>
              <a:rPr b="1" lang="en-GB" sz="1300">
                <a:solidFill>
                  <a:schemeClr val="dk1"/>
                </a:solidFill>
              </a:rPr>
              <a:t>to</a:t>
            </a:r>
            <a:r>
              <a:rPr lang="en-GB" sz="1300">
                <a:solidFill>
                  <a:schemeClr val="dk1"/>
                </a:solidFill>
              </a:rPr>
              <a:t> during a CALL instruction with a non-zero third stack argument (value) enables attackers to direct contract value to an address they control.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SELFDESTRUCT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GB" sz="1300">
                <a:solidFill>
                  <a:schemeClr val="dk1"/>
                </a:solidFill>
              </a:rPr>
              <a:t>Used to </a:t>
            </a:r>
            <a:r>
              <a:rPr b="1" lang="en-GB" sz="1300">
                <a:solidFill>
                  <a:schemeClr val="dk1"/>
                </a:solidFill>
              </a:rPr>
              <a:t>terminate</a:t>
            </a:r>
            <a:r>
              <a:rPr lang="en-GB" sz="1300">
                <a:solidFill>
                  <a:schemeClr val="dk1"/>
                </a:solidFill>
              </a:rPr>
              <a:t> the contract which will cause contract to be deleted allowing no further calls to the contract.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GB" sz="1300">
                <a:solidFill>
                  <a:schemeClr val="dk1"/>
                </a:solidFill>
              </a:rPr>
              <a:t>Takes a single argument an </a:t>
            </a:r>
            <a:r>
              <a:rPr b="1" lang="en-GB" sz="1300">
                <a:solidFill>
                  <a:schemeClr val="dk1"/>
                </a:solidFill>
              </a:rPr>
              <a:t>address</a:t>
            </a:r>
            <a:r>
              <a:rPr lang="en-GB" sz="1300">
                <a:solidFill>
                  <a:schemeClr val="dk1"/>
                </a:solidFill>
              </a:rPr>
              <a:t> where te remaining funds must be transferred to.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GB" sz="1300">
                <a:solidFill>
                  <a:schemeClr val="dk1"/>
                </a:solidFill>
              </a:rPr>
              <a:t>Controlling the top stack element allows attackers to execute a SELFDESTRUCT instruction, leading to </a:t>
            </a:r>
            <a:r>
              <a:rPr b="1" lang="en-GB" sz="1300">
                <a:solidFill>
                  <a:schemeClr val="dk1"/>
                </a:solidFill>
              </a:rPr>
              <a:t>complete fund acquisition</a:t>
            </a:r>
            <a:r>
              <a:rPr lang="en-GB" sz="1300">
                <a:solidFill>
                  <a:schemeClr val="dk1"/>
                </a:solidFill>
              </a:rPr>
              <a:t> and </a:t>
            </a:r>
            <a:r>
              <a:rPr b="1" lang="en-GB" sz="1300">
                <a:solidFill>
                  <a:schemeClr val="dk1"/>
                </a:solidFill>
              </a:rPr>
              <a:t>permanent Denial-of-Service of the contract.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Instructions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EVM provides the </a:t>
            </a:r>
            <a:r>
              <a:rPr b="1" lang="en-GB" sz="1500">
                <a:solidFill>
                  <a:schemeClr val="dk1"/>
                </a:solidFill>
              </a:rPr>
              <a:t>CALLCODE</a:t>
            </a:r>
            <a:r>
              <a:rPr lang="en-GB" sz="1500">
                <a:solidFill>
                  <a:schemeClr val="dk1"/>
                </a:solidFill>
              </a:rPr>
              <a:t> and </a:t>
            </a:r>
            <a:r>
              <a:rPr b="1" lang="en-GB" sz="1500">
                <a:solidFill>
                  <a:schemeClr val="dk1"/>
                </a:solidFill>
              </a:rPr>
              <a:t>DELEGATECALL</a:t>
            </a:r>
            <a:r>
              <a:rPr lang="en-GB" sz="1500">
                <a:solidFill>
                  <a:schemeClr val="dk1"/>
                </a:solidFill>
              </a:rPr>
              <a:t> instructions, which allow the execution of third party code in the context of the current contract.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-GB" sz="1500">
                <a:solidFill>
                  <a:schemeClr val="dk1"/>
                </a:solidFill>
              </a:rPr>
              <a:t>CALLCODE</a:t>
            </a:r>
            <a:r>
              <a:rPr lang="en-GB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It directs the transaction to the current contract, using the code of another contract as if it were its own, maintaining the same beneficiary but processing with the target contract's code.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 startAt="2"/>
            </a:pPr>
            <a:r>
              <a:rPr b="1" lang="en-GB" sz="1500">
                <a:solidFill>
                  <a:schemeClr val="dk1"/>
                </a:solidFill>
              </a:rPr>
              <a:t>DELEGATECALL</a:t>
            </a:r>
            <a:endParaRPr b="1" sz="1500">
              <a:solidFill>
                <a:schemeClr val="dk1"/>
              </a:solidFill>
            </a:endParaRPr>
          </a:p>
          <a:p>
            <a:pPr indent="0" lvl="0" marL="45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 It does the same but persists the original values of sender and value, i.e., instead of creating a new internal transaction, it modifies the current transaction and “delegates” handling to another contract’s code.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 startAt="3"/>
            </a:pPr>
            <a:r>
              <a:rPr b="1" lang="en-GB" sz="1500">
                <a:solidFill>
                  <a:schemeClr val="dk1"/>
                </a:solidFill>
              </a:rPr>
              <a:t>SSTORE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Only instruction that allows to modify </a:t>
            </a:r>
            <a:r>
              <a:rPr lang="en-GB" sz="1500">
                <a:solidFill>
                  <a:schemeClr val="dk1"/>
                </a:solidFill>
              </a:rPr>
              <a:t>the</a:t>
            </a:r>
            <a:r>
              <a:rPr lang="en-GB" sz="1500">
                <a:solidFill>
                  <a:schemeClr val="dk1"/>
                </a:solidFill>
              </a:rPr>
              <a:t> storage by </a:t>
            </a:r>
            <a:r>
              <a:rPr lang="en-GB" sz="1500">
                <a:solidFill>
                  <a:schemeClr val="dk1"/>
                </a:solidFill>
              </a:rPr>
              <a:t>storing</a:t>
            </a:r>
            <a:r>
              <a:rPr lang="en-GB" sz="1500">
                <a:solidFill>
                  <a:schemeClr val="dk1"/>
                </a:solidFill>
              </a:rPr>
              <a:t> value at the key.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Vulnerable State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500">
                <a:solidFill>
                  <a:schemeClr val="dk1"/>
                </a:solidFill>
              </a:rPr>
              <a:t>A critical path is a potential execution trace that either leads to execution of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CALL instruction with a non-zero </a:t>
            </a:r>
            <a:r>
              <a:rPr b="1" lang="en-GB" sz="1500">
                <a:solidFill>
                  <a:schemeClr val="dk1"/>
                </a:solidFill>
              </a:rPr>
              <a:t>value</a:t>
            </a:r>
            <a:r>
              <a:rPr lang="en-GB" sz="1500">
                <a:solidFill>
                  <a:schemeClr val="dk1"/>
                </a:solidFill>
              </a:rPr>
              <a:t> and </a:t>
            </a:r>
            <a:r>
              <a:rPr i="1" lang="en-GB" sz="1500">
                <a:solidFill>
                  <a:schemeClr val="dk1"/>
                </a:solidFill>
              </a:rPr>
              <a:t>externally controlled to </a:t>
            </a:r>
            <a:r>
              <a:rPr b="1" i="1" lang="en-GB" sz="1500">
                <a:solidFill>
                  <a:schemeClr val="dk1"/>
                </a:solidFill>
              </a:rPr>
              <a:t>address</a:t>
            </a:r>
            <a:r>
              <a:rPr i="1" lang="en-GB" sz="1500">
                <a:solidFill>
                  <a:schemeClr val="dk1"/>
                </a:solidFill>
              </a:rPr>
              <a:t>.</a:t>
            </a:r>
            <a:endParaRPr i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SELFDESTRUCT instruction where </a:t>
            </a:r>
            <a:r>
              <a:rPr b="1" lang="en-GB" sz="1500">
                <a:solidFill>
                  <a:schemeClr val="dk1"/>
                </a:solidFill>
              </a:rPr>
              <a:t>address</a:t>
            </a:r>
            <a:r>
              <a:rPr lang="en-GB" sz="1500">
                <a:solidFill>
                  <a:schemeClr val="dk1"/>
                </a:solidFill>
              </a:rPr>
              <a:t> is externally controlled.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CALLCODE and DELEGATECALL where </a:t>
            </a:r>
            <a:r>
              <a:rPr b="1" lang="en-GB" sz="1500">
                <a:solidFill>
                  <a:schemeClr val="dk1"/>
                </a:solidFill>
              </a:rPr>
              <a:t>target</a:t>
            </a:r>
            <a:r>
              <a:rPr lang="en-GB" sz="1500">
                <a:solidFill>
                  <a:schemeClr val="dk1"/>
                </a:solidFill>
              </a:rPr>
              <a:t> is externally controlled.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500">
                <a:solidFill>
                  <a:schemeClr val="dk1"/>
                </a:solidFill>
              </a:rPr>
              <a:t>A </a:t>
            </a:r>
            <a:r>
              <a:rPr lang="en-GB" sz="1500">
                <a:solidFill>
                  <a:schemeClr val="dk1"/>
                </a:solidFill>
              </a:rPr>
              <a:t>contract is in </a:t>
            </a:r>
            <a:r>
              <a:rPr b="1" lang="en-GB" sz="1500">
                <a:solidFill>
                  <a:schemeClr val="dk1"/>
                </a:solidFill>
              </a:rPr>
              <a:t>vulnerable state</a:t>
            </a:r>
            <a:r>
              <a:rPr lang="en-GB" sz="1500">
                <a:solidFill>
                  <a:schemeClr val="dk1"/>
                </a:solidFill>
              </a:rPr>
              <a:t> if a transaction can lead to execution of the critical path.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500">
                <a:solidFill>
                  <a:schemeClr val="dk1"/>
                </a:solidFill>
              </a:rPr>
              <a:t>A </a:t>
            </a:r>
            <a:r>
              <a:rPr b="1" lang="en-GB" sz="1500">
                <a:solidFill>
                  <a:schemeClr val="dk1"/>
                </a:solidFill>
              </a:rPr>
              <a:t>state changing path</a:t>
            </a:r>
            <a:r>
              <a:rPr lang="en-GB" sz="1500">
                <a:solidFill>
                  <a:schemeClr val="dk1"/>
                </a:solidFill>
              </a:rPr>
              <a:t> is a potential execution trace that contains at least one SSTORE instruction.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500">
                <a:solidFill>
                  <a:schemeClr val="dk1"/>
                </a:solidFill>
              </a:rPr>
              <a:t>A </a:t>
            </a:r>
            <a:r>
              <a:rPr b="1" lang="en-GB" sz="1500">
                <a:solidFill>
                  <a:schemeClr val="dk1"/>
                </a:solidFill>
              </a:rPr>
              <a:t>state changing transaction</a:t>
            </a:r>
            <a:r>
              <a:rPr lang="en-GB" sz="1500">
                <a:solidFill>
                  <a:schemeClr val="dk1"/>
                </a:solidFill>
              </a:rPr>
              <a:t> is  one where transaction is state changing if its execution trace is a state changing path.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500">
                <a:solidFill>
                  <a:schemeClr val="dk1"/>
                </a:solidFill>
              </a:rPr>
              <a:t>A contract is </a:t>
            </a:r>
            <a:r>
              <a:rPr b="1" lang="en-GB" sz="1500">
                <a:solidFill>
                  <a:schemeClr val="dk1"/>
                </a:solidFill>
              </a:rPr>
              <a:t>vulnerable</a:t>
            </a:r>
            <a:r>
              <a:rPr lang="en-GB" sz="1500">
                <a:solidFill>
                  <a:schemeClr val="dk1"/>
                </a:solidFill>
              </a:rPr>
              <a:t> if there exists a (possibly empty) sequence of state changing transactions that lead to a vulnerable state.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 of Te</a:t>
            </a:r>
            <a:r>
              <a:rPr lang="en-GB"/>
              <a:t>E</a:t>
            </a:r>
            <a:r>
              <a:rPr lang="en-GB"/>
              <a:t>ther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570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</a:rPr>
              <a:t>CFG-recovery module</a:t>
            </a:r>
            <a:r>
              <a:rPr lang="en-GB" sz="1500">
                <a:solidFill>
                  <a:schemeClr val="dk1"/>
                </a:solidFill>
              </a:rPr>
              <a:t> disassembles the EVM bytecode and reconstructs a control flow graph (CFG).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CFG is scanned for </a:t>
            </a:r>
            <a:r>
              <a:rPr b="1" lang="en-GB" sz="1500">
                <a:solidFill>
                  <a:schemeClr val="dk1"/>
                </a:solidFill>
              </a:rPr>
              <a:t>critical instructions</a:t>
            </a:r>
            <a:r>
              <a:rPr lang="en-GB" sz="1500">
                <a:solidFill>
                  <a:schemeClr val="dk1"/>
                </a:solidFill>
              </a:rPr>
              <a:t> and for state changing instructions.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The </a:t>
            </a:r>
            <a:r>
              <a:rPr b="1" lang="en-GB" sz="1500">
                <a:solidFill>
                  <a:schemeClr val="dk1"/>
                </a:solidFill>
              </a:rPr>
              <a:t>path generation module </a:t>
            </a:r>
            <a:r>
              <a:rPr lang="en-GB" sz="1500">
                <a:solidFill>
                  <a:schemeClr val="dk1"/>
                </a:solidFill>
              </a:rPr>
              <a:t>explores paths from the root of the CFG leading to these instructions, from which the </a:t>
            </a:r>
            <a:r>
              <a:rPr b="1" lang="en-GB" sz="1500">
                <a:solidFill>
                  <a:schemeClr val="dk1"/>
                </a:solidFill>
              </a:rPr>
              <a:t>constraint generation</a:t>
            </a:r>
            <a:r>
              <a:rPr lang="en-GB" sz="1500">
                <a:solidFill>
                  <a:schemeClr val="dk1"/>
                </a:solidFill>
              </a:rPr>
              <a:t> module creates a set of path constraints through symbolic execution.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The </a:t>
            </a:r>
            <a:r>
              <a:rPr b="1" lang="en-GB" sz="1500">
                <a:solidFill>
                  <a:schemeClr val="dk1"/>
                </a:solidFill>
              </a:rPr>
              <a:t>exploit generation</a:t>
            </a:r>
            <a:r>
              <a:rPr lang="en-GB" sz="1500">
                <a:solidFill>
                  <a:schemeClr val="dk1"/>
                </a:solidFill>
              </a:rPr>
              <a:t> module solves the combined constraints of critical paths and state changing paths to produce an exploit.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900" y="1211725"/>
            <a:ext cx="2819400" cy="335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Reconstructing CFG from EVM bytecode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570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TEETHER uses backward slicing to iteratively reconstruct the CFG by generating edges iteratively and adding edges to the graph.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To reduce the number of invalid paths considered in further analyses, TEETHER uses an approach we call </a:t>
            </a:r>
            <a:r>
              <a:rPr i="1" lang="en-GB" sz="1500">
                <a:solidFill>
                  <a:schemeClr val="dk1"/>
                </a:solidFill>
              </a:rPr>
              <a:t>dependent</a:t>
            </a:r>
            <a:r>
              <a:rPr i="1" lang="en-GB" sz="1500">
                <a:solidFill>
                  <a:schemeClr val="dk1"/>
                </a:solidFill>
              </a:rPr>
              <a:t> edges</a:t>
            </a:r>
            <a:r>
              <a:rPr lang="en-GB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TEETHER uses a symbolic execution engine based on Z3 as a constraint solver.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2050" y="879950"/>
            <a:ext cx="2726500" cy="39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000" y="3352450"/>
            <a:ext cx="5903049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</a:t>
            </a:r>
            <a:r>
              <a:rPr lang="en-GB"/>
              <a:t> </a:t>
            </a:r>
            <a:r>
              <a:rPr lang="en-GB"/>
              <a:t>Vulnerabilities found</a:t>
            </a:r>
            <a:r>
              <a:rPr lang="en-GB"/>
              <a:t> 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</a:rPr>
              <a:t>Erroneous </a:t>
            </a:r>
            <a:r>
              <a:rPr b="1" lang="en-GB" sz="1500">
                <a:solidFill>
                  <a:schemeClr val="dk1"/>
                </a:solidFill>
              </a:rPr>
              <a:t>visibility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500">
                <a:solidFill>
                  <a:schemeClr val="dk1"/>
                </a:solidFill>
              </a:rPr>
              <a:t>Publicly accessible functions in Ethereum contracts, unless marked as internal, can unintentionally expose contract functionalities. For instance, a contract with a betting feature lacks internal marking on its draw function, enabling direct fund transfers to arbitrary addresses.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</a:rPr>
              <a:t>Erroneous constructor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500">
                <a:solidFill>
                  <a:schemeClr val="dk1"/>
                </a:solidFill>
              </a:rPr>
              <a:t>In Solidity, a function sharing the contract's name serves as the constructor, running once during contract creation.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500">
                <a:solidFill>
                  <a:schemeClr val="dk1"/>
                </a:solidFill>
              </a:rPr>
              <a:t>Without a specific keyword to mark it, constructor functions can mistakenly become regular functions due to case-sensitivity or spelling errors during refactoring, leading to unintended behavior.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Common Vulnerabilities found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</a:rPr>
              <a:t>Semantic confusion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500">
                <a:solidFill>
                  <a:schemeClr val="dk1"/>
                </a:solidFill>
              </a:rPr>
              <a:t>Contracts can become vulnerable due to misunderstandings of Ethereum's execution model, such as confusing the contract's total balance (this.balance) with the value held by the current transaction (msg.value).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500">
                <a:solidFill>
                  <a:schemeClr val="dk1"/>
                </a:solidFill>
              </a:rPr>
              <a:t>Neglecting the fact that a contract's storage is publicly readable can also lead to vulnerabilities, as storing secrets in contract storage exposes them to public access.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</a:rPr>
              <a:t>Logic Flaws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500">
                <a:solidFill>
                  <a:schemeClr val="dk1"/>
                </a:solidFill>
              </a:rPr>
              <a:t>Logic flaws in contracts represent a final class of vulnerabilities, exemplified by cases like an incorrectly implemented onlyOwner modifier where the condition is inverted.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500">
                <a:solidFill>
                  <a:schemeClr val="dk1"/>
                </a:solidFill>
              </a:rPr>
              <a:t>In such cases, the unintended behavior allows functions restricted to the owner to be accessed by anyone, posing a security risk to the contract.</a:t>
            </a:r>
            <a:endParaRPr sz="1500"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800" y="3822700"/>
            <a:ext cx="2597125" cy="8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Contributions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Creation of a tool TEETHER that can generate exploits for contracts based only on </a:t>
            </a:r>
            <a:r>
              <a:rPr lang="en-GB" sz="1500">
                <a:solidFill>
                  <a:schemeClr val="dk1"/>
                </a:solidFill>
              </a:rPr>
              <a:t>their</a:t>
            </a:r>
            <a:r>
              <a:rPr lang="en-GB" sz="1500">
                <a:solidFill>
                  <a:schemeClr val="dk1"/>
                </a:solidFill>
              </a:rPr>
              <a:t> bytecode.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The paper defines what are the different type of instructions that can make the contract vulnerable.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Author did a </a:t>
            </a:r>
            <a:r>
              <a:rPr lang="en-GB" sz="1500">
                <a:solidFill>
                  <a:schemeClr val="dk1"/>
                </a:solidFill>
              </a:rPr>
              <a:t>comprehensive</a:t>
            </a:r>
            <a:r>
              <a:rPr lang="en-GB" sz="1500">
                <a:solidFill>
                  <a:schemeClr val="dk1"/>
                </a:solidFill>
              </a:rPr>
              <a:t> analysis of 38,757 </a:t>
            </a:r>
            <a:r>
              <a:rPr lang="en-GB" sz="1500">
                <a:solidFill>
                  <a:schemeClr val="dk1"/>
                </a:solidFill>
              </a:rPr>
              <a:t>contracts</a:t>
            </a:r>
            <a:r>
              <a:rPr lang="en-GB" sz="1500">
                <a:solidFill>
                  <a:schemeClr val="dk1"/>
                </a:solidFill>
              </a:rPr>
              <a:t> obtained from Ethereum blockchain to identify </a:t>
            </a:r>
            <a:r>
              <a:rPr lang="en-GB" sz="1500">
                <a:solidFill>
                  <a:schemeClr val="dk1"/>
                </a:solidFill>
              </a:rPr>
              <a:t>vulnerabilities</a:t>
            </a:r>
            <a:r>
              <a:rPr lang="en-GB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Authors defined what are the </a:t>
            </a:r>
            <a:r>
              <a:rPr lang="en-GB" sz="1500">
                <a:solidFill>
                  <a:schemeClr val="dk1"/>
                </a:solidFill>
              </a:rPr>
              <a:t>common</a:t>
            </a:r>
            <a:r>
              <a:rPr lang="en-GB" sz="1500">
                <a:solidFill>
                  <a:schemeClr val="dk1"/>
                </a:solidFill>
              </a:rPr>
              <a:t> mistakes while writing a smart contract.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Re-Implementation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the paper the author mentioned that they would release the dataset used after 180 days of publishing the paper.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They haven’t provided the dataset on there repository to replicate the results.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dataset we used was mwritescode/slither-audited-smart-contracts and </a:t>
            </a:r>
            <a:r>
              <a:rPr lang="en-GB"/>
              <a:t>additionally</a:t>
            </a:r>
            <a:r>
              <a:rPr lang="en-GB"/>
              <a:t> we used dataset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https://github.com/SeUniVr/EtherSolve/blob/main/inputs/dataset.csv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used a Ubuntu 20.04 machine and installed solidity,teether and its dependencies.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Wrote a script that performed CFG generation and post that performed exploit generation.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Running the code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script was running using the following command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above script runs teether tool to generate the Control Flow graph followed by exploit generation.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run this script in the background and pipe it to write it to results.log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code prints the symbolic execution of the bytecode for tracing </a:t>
            </a:r>
            <a:r>
              <a:rPr lang="en-GB"/>
              <a:t>the</a:t>
            </a:r>
            <a:r>
              <a:rPr lang="en-GB"/>
              <a:t> execution.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can see in the logs how bytecode is analysed at EVM.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25" y="3496750"/>
            <a:ext cx="6263589" cy="10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Blockchain is a globally shared, decentralised, transaction database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Blockchain is a publicly verifiable append-only data structure in which all transactions are recorded and follows a consensus protocol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It that governs the processing of transactions and keeps the blockchain in a consistent state.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Ethereum allows these rules to be specified in a Turing-complete language which makes makes Ethereum the number one platform for so-called </a:t>
            </a:r>
            <a:r>
              <a:rPr i="1" lang="en-GB" sz="1500">
                <a:solidFill>
                  <a:schemeClr val="dk1"/>
                </a:solidFill>
              </a:rPr>
              <a:t>smart contracts</a:t>
            </a:r>
            <a:r>
              <a:rPr lang="en-GB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In Ethereum, smart contracts are defined in a high-level, JavaScript-like language called Solidity and is then compiled into a bytecode representation suitable for consumption by the Ethereum Virtual Machine (EVM) Once deployed, smart contracts are immutable and cannot be patched or updated.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This paper tackles with problem of automatic vulnerability discovery and automatic exploit generation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Reimplementation</a:t>
            </a:r>
            <a:endParaRPr/>
          </a:p>
        </p:txBody>
      </p:sp>
      <p:pic>
        <p:nvPicPr>
          <p:cNvPr id="175" name="Google Shape;175;p32" title="Re_Implementa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3275" y="11131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Enhancement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Wrote a function that would extract the bytecode for a given address and save it to the folder.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Automated the process of extracting CFG and exploiting them in a </a:t>
            </a:r>
            <a:r>
              <a:rPr lang="en-GB"/>
              <a:t>single</a:t>
            </a:r>
            <a:r>
              <a:rPr lang="en-GB"/>
              <a:t> script from a stand alone command.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TEETHER identified vulnerabilities in 1.6% of 1000 contract codes, whereas in the research paper, vulnerabilities were found in 2.10% of 33,195 contract codes.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reason behind fewer computing power and shorter analysis time for Control Flow Graph (CFG) processing.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likely affected TEETHER's performance, resulting in lower vulnerability detection rates.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904">
                <a:solidFill>
                  <a:srgbClr val="202122"/>
                </a:solidFill>
                <a:highlight>
                  <a:srgbClr val="FFFFFF"/>
                </a:highlight>
              </a:rPr>
              <a:t>Learning from the paper</a:t>
            </a:r>
            <a:endParaRPr b="1" sz="1904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From the research paper, we've learned that tools like TEETHER are crucial for finding and fixing security issues in Ethereum smart contracts automatically.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These tools use advanced techniques like symbolic execution and constraint solving to carefully analyze contract code. By systematically examining the code's flow and identifying critical paths, they can pinpoint vulnerabilities.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The paper highlights the practical importance of such tools, emphasizing the financial risks associated with contract vulnerabilities.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Overall, the research contributes to improving contract security and underscores the ongoing need for developers to stay vigilant and utilize the latest tools and knowledge to protect against exploits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It is often described as a </a:t>
            </a:r>
            <a:r>
              <a:rPr lang="en-GB" sz="1500">
                <a:solidFill>
                  <a:schemeClr val="dk1"/>
                </a:solidFill>
              </a:rPr>
              <a:t>second generation blockchain due to support of smart contracts.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Parties can interact with contract through transactions in Ethereum.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The consensus protocol guarantees correct contract execution in the EVM.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Since the inception of Ethereum in 2015, several cases of smart contract vulnerabilities have been observed.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The first major hard fork occurred in 2016 following the infamous DAO attack, where 3.6 million ETH (150 million USD worth) were stolen due to a vulnerability in the DAO's code.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Smart Contracts are immutable and cannot be modified once deployed.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As Ethereum is becoming more and more popular and valuable, the impact of smart contract vulnerabilities will only increase.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Smart Contracts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A </a:t>
            </a:r>
            <a:r>
              <a:rPr i="1" lang="en-GB" sz="1500">
                <a:solidFill>
                  <a:schemeClr val="dk1"/>
                </a:solidFill>
              </a:rPr>
              <a:t>smart contract </a:t>
            </a:r>
            <a:r>
              <a:rPr lang="en-GB" sz="1500">
                <a:solidFill>
                  <a:schemeClr val="dk1"/>
                </a:solidFill>
              </a:rPr>
              <a:t>is a special type of Ethereum account that is associated with a piece of code and can hold a balance of Ether.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Smart contracts also have a (private) storage a key-value store with </a:t>
            </a:r>
            <a:r>
              <a:rPr b="1" lang="en-GB" sz="1500">
                <a:solidFill>
                  <a:schemeClr val="dk1"/>
                </a:solidFill>
              </a:rPr>
              <a:t>256-bit keys</a:t>
            </a:r>
            <a:r>
              <a:rPr lang="en-GB" sz="1500">
                <a:solidFill>
                  <a:schemeClr val="dk1"/>
                </a:solidFill>
              </a:rPr>
              <a:t> and </a:t>
            </a:r>
            <a:r>
              <a:rPr b="1" lang="en-GB" sz="1500">
                <a:solidFill>
                  <a:schemeClr val="dk1"/>
                </a:solidFill>
              </a:rPr>
              <a:t>256-bit values.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Storage is only “</a:t>
            </a:r>
            <a:r>
              <a:rPr b="1" lang="en-GB" sz="1500">
                <a:solidFill>
                  <a:schemeClr val="dk1"/>
                </a:solidFill>
              </a:rPr>
              <a:t>private</a:t>
            </a:r>
            <a:r>
              <a:rPr lang="en-GB" sz="1500">
                <a:solidFill>
                  <a:schemeClr val="dk1"/>
                </a:solidFill>
              </a:rPr>
              <a:t>” in the sense that it cannot be read or modified by other contracts, only by the contract itself.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User accounts can then interact with a smart contract by submitting transactions that execute a function defined on the smart contract.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They must be </a:t>
            </a:r>
            <a:r>
              <a:rPr b="1" lang="en-GB" sz="1500">
                <a:solidFill>
                  <a:schemeClr val="dk1"/>
                </a:solidFill>
              </a:rPr>
              <a:t>compiled</a:t>
            </a:r>
            <a:r>
              <a:rPr lang="en-GB" sz="1500">
                <a:solidFill>
                  <a:schemeClr val="dk1"/>
                </a:solidFill>
              </a:rPr>
              <a:t> before they can be deployed so that Ethereum's virtual machine can interpret and store the contract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As all transactions are recorded in the public blockchain, the contents of a contract’s private storage can be easily reconstructed by analyzing all transactions.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Solidity and Smart Contract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Smart contracts are usually written in Solidity a high- level language similar to JavaScript, and then compiled to EVM bytecode.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Smart contracts can be created by anyone by sending a special transaction to the zero address.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After creation, the code of a contract is immutable, which means that smart contracts cannot be updated or patched.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Example : This smart contract models a wallet, which allows to deposit and withdraw money (deposit, withdraw) as well as to transfer ownership of the wallet (changeOwner).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220300"/>
            <a:ext cx="85206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500">
                <a:solidFill>
                  <a:schemeClr val="dk1"/>
                </a:solidFill>
              </a:rPr>
              <a:t>Wallet Example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35575" y="745600"/>
            <a:ext cx="6065700" cy="44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>
                <a:solidFill>
                  <a:schemeClr val="dk1"/>
                </a:solidFill>
              </a:rPr>
              <a:t>A  function with the same name as the contract is considered a </a:t>
            </a:r>
            <a:r>
              <a:rPr b="1" lang="en-GB">
                <a:solidFill>
                  <a:schemeClr val="dk1"/>
                </a:solidFill>
              </a:rPr>
              <a:t>constructor</a:t>
            </a:r>
            <a:r>
              <a:rPr lang="en-GB">
                <a:solidFill>
                  <a:schemeClr val="dk1"/>
                </a:solidFill>
              </a:rPr>
              <a:t> (</a:t>
            </a:r>
            <a:r>
              <a:rPr b="1" lang="en-GB">
                <a:solidFill>
                  <a:schemeClr val="dk1"/>
                </a:solidFill>
              </a:rPr>
              <a:t>Wallet</a:t>
            </a:r>
            <a:r>
              <a:rPr lang="en-GB">
                <a:solidFill>
                  <a:schemeClr val="dk1"/>
                </a:solidFill>
              </a:rPr>
              <a:t>) and is only executed once during contract creation and is not part of the contract code afterwards.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Address </a:t>
            </a:r>
            <a:r>
              <a:rPr lang="en-GB">
                <a:solidFill>
                  <a:schemeClr val="dk1"/>
                </a:solidFill>
              </a:rPr>
              <a:t>denotes the address of the wallets owner.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>
                <a:solidFill>
                  <a:schemeClr val="dk1"/>
                </a:solidFill>
              </a:rPr>
              <a:t>Modifiers are special functions with a placeholder ( ) that allow to “wrap” other functions  and implement sanity or security checks and ends with </a:t>
            </a:r>
            <a:r>
              <a:rPr b="1" lang="en-GB">
                <a:solidFill>
                  <a:schemeClr val="dk1"/>
                </a:solidFill>
              </a:rPr>
              <a:t>“_;”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>
                <a:solidFill>
                  <a:schemeClr val="dk1"/>
                </a:solidFill>
              </a:rPr>
              <a:t>Contract defines a modifier </a:t>
            </a:r>
            <a:r>
              <a:rPr b="1" lang="en-GB">
                <a:solidFill>
                  <a:schemeClr val="dk1"/>
                </a:solidFill>
              </a:rPr>
              <a:t>onlyOwner</a:t>
            </a:r>
            <a:r>
              <a:rPr lang="en-GB">
                <a:solidFill>
                  <a:schemeClr val="dk1"/>
                </a:solidFill>
              </a:rPr>
              <a:t>, which checks if the sender of the current transaction is equal to the stored owner of the wallet.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changeOwner() </a:t>
            </a:r>
            <a:r>
              <a:rPr lang="en-GB">
                <a:solidFill>
                  <a:schemeClr val="dk1"/>
                </a:solidFill>
              </a:rPr>
              <a:t>function allows the caller to transfer ownership to the </a:t>
            </a:r>
            <a:r>
              <a:rPr b="1" lang="en-GB">
                <a:solidFill>
                  <a:schemeClr val="dk1"/>
                </a:solidFill>
              </a:rPr>
              <a:t>newOwner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deposit() </a:t>
            </a:r>
            <a:r>
              <a:rPr lang="en-GB">
                <a:solidFill>
                  <a:schemeClr val="dk1"/>
                </a:solidFill>
              </a:rPr>
              <a:t> function is used to add ether to the wallet.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withdraw() </a:t>
            </a:r>
            <a:r>
              <a:rPr lang="en-GB">
                <a:solidFill>
                  <a:schemeClr val="dk1"/>
                </a:solidFill>
              </a:rPr>
              <a:t>function is used to transfer the amount.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changeOwner() </a:t>
            </a:r>
            <a:r>
              <a:rPr lang="en-GB">
                <a:solidFill>
                  <a:schemeClr val="dk1"/>
                </a:solidFill>
              </a:rPr>
              <a:t>and withdraw() both use the OnlyOwner modifier to allow only the owner of the wallet to use these functions.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875" y="627050"/>
            <a:ext cx="2566425" cy="42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EVM (Ethereum Virtual Machine)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Smart contract code is executed in a special virtual </a:t>
            </a:r>
            <a:r>
              <a:rPr lang="en-GB" sz="1500">
                <a:solidFill>
                  <a:schemeClr val="dk1"/>
                </a:solidFill>
              </a:rPr>
              <a:t>machine called</a:t>
            </a:r>
            <a:r>
              <a:rPr lang="en-GB" sz="1500">
                <a:solidFill>
                  <a:schemeClr val="dk1"/>
                </a:solidFill>
              </a:rPr>
              <a:t> EVM.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Stack based </a:t>
            </a:r>
            <a:r>
              <a:rPr lang="en-GB" sz="1500">
                <a:solidFill>
                  <a:schemeClr val="dk1"/>
                </a:solidFill>
              </a:rPr>
              <a:t>virtual</a:t>
            </a:r>
            <a:r>
              <a:rPr lang="en-GB" sz="1500">
                <a:solidFill>
                  <a:schemeClr val="dk1"/>
                </a:solidFill>
              </a:rPr>
              <a:t> machine with a wordsize of 256 bit.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In addition to arithmetic and control flow instructions it also offers special </a:t>
            </a:r>
            <a:r>
              <a:rPr lang="en-GB" sz="1500">
                <a:solidFill>
                  <a:schemeClr val="dk1"/>
                </a:solidFill>
              </a:rPr>
              <a:t>instructions.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Special instructions are used to access fields of current transaction, modify contracts private storage, create further transactions.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It exists as one single entity maintained by thousands of connected computers running an Ethereum client.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EVM also provides a byte-addressable memory, which serves as an input and output buffer to various instructions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Content of this memory is not persisted between contract executions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EVM cannot handle floating point values.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To be able to denote values smaller than 1 Ether, balance is expressed in </a:t>
            </a:r>
            <a:r>
              <a:rPr i="1" lang="en-GB" sz="1500">
                <a:solidFill>
                  <a:schemeClr val="dk1"/>
                </a:solidFill>
              </a:rPr>
              <a:t>Wei</a:t>
            </a:r>
            <a:r>
              <a:rPr lang="en-GB" sz="1500">
                <a:solidFill>
                  <a:schemeClr val="dk1"/>
                </a:solidFill>
              </a:rPr>
              <a:t>, the smallest sub denomination of Ether. 1 Ether = 1018 Wei.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The aim here is to develop a tool that performs </a:t>
            </a:r>
            <a:r>
              <a:rPr lang="en-GB" sz="1500">
                <a:solidFill>
                  <a:schemeClr val="dk1"/>
                </a:solidFill>
              </a:rPr>
              <a:t>automatic</a:t>
            </a:r>
            <a:r>
              <a:rPr lang="en-GB" sz="1500">
                <a:solidFill>
                  <a:schemeClr val="dk1"/>
                </a:solidFill>
              </a:rPr>
              <a:t> vulnerability discovery and automatic exploit generation.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A tool that allows creating an exploit for a contract given only its binary bytecode and is completely Solidity agnostic.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Smart Contract </a:t>
            </a:r>
            <a:r>
              <a:rPr lang="en-GB"/>
              <a:t>Vulnerabilities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Contracts only allow “authorized” Ethereum accounts to receive coins that are stored in the contract.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In this context, a contract is </a:t>
            </a:r>
            <a:r>
              <a:rPr i="1" lang="en-GB" sz="1500">
                <a:solidFill>
                  <a:schemeClr val="dk1"/>
                </a:solidFill>
              </a:rPr>
              <a:t>vulnerable</a:t>
            </a:r>
            <a:r>
              <a:rPr lang="en-GB" sz="1500">
                <a:solidFill>
                  <a:schemeClr val="dk1"/>
                </a:solidFill>
              </a:rPr>
              <a:t>, if it allows an attacker to transfer Ether from the contract to an attacker-controlled address.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From such vulnerable contracts, an attacker can steal all (or at least parts of) the Ether stored in them, which can result in a total loss of value for the contract owner.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Idea is to statically analyze a contract’s code to reveal critical code parts that might be abused to steal Ether stored in a contract.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Now we discuss the </a:t>
            </a:r>
            <a:r>
              <a:rPr lang="en-GB" sz="1500">
                <a:solidFill>
                  <a:schemeClr val="dk1"/>
                </a:solidFill>
              </a:rPr>
              <a:t>vulnerabilities</a:t>
            </a:r>
            <a:r>
              <a:rPr lang="en-GB" sz="1500">
                <a:solidFill>
                  <a:schemeClr val="dk1"/>
                </a:solidFill>
              </a:rPr>
              <a:t> that map to EVM instructions.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