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1" r:id="rId4"/>
    <p:sldId id="274" r:id="rId5"/>
    <p:sldId id="262" r:id="rId6"/>
    <p:sldId id="273" r:id="rId7"/>
    <p:sldId id="263" r:id="rId8"/>
    <p:sldId id="264" r:id="rId9"/>
    <p:sldId id="258" r:id="rId10"/>
    <p:sldId id="269" r:id="rId11"/>
    <p:sldId id="265" r:id="rId12"/>
    <p:sldId id="271" r:id="rId13"/>
    <p:sldId id="266" r:id="rId14"/>
    <p:sldId id="268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83" autoAdjust="0"/>
    <p:restoredTop sz="94660"/>
  </p:normalViewPr>
  <p:slideViewPr>
    <p:cSldViewPr snapToGrid="0">
      <p:cViewPr varScale="1">
        <p:scale>
          <a:sx n="96" d="100"/>
          <a:sy n="96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8586-6410-43A1-A67B-D94BF345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D6D6-76C3-48AE-94EC-B71DB4E4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0107-90C7-46BB-9CC1-277E4519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A08-189F-4D70-9A4F-5BCD75D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9A8-7967-44D3-95ED-1E1F45E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9D8-5993-4E38-AF16-6181DAA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B03-5E36-4A96-9085-DDF1CF86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12F1-6D51-4D53-B85E-2CB6DC8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EE17-2137-4D56-8523-7F5531B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CAE6-F5A3-4C6C-BFD8-DEF1528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04EC-96CD-4C1D-A3CF-5FA5EC69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68F1-25A3-453D-ADFC-466E028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D4B1-F821-4075-A39D-D27DEDE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2F12-A3DF-49EE-995C-07E2874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CB8F-F595-4022-BB97-34DFC39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FB-7687-4FC4-A9B5-A9549C8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34E-46B2-4A4D-AD2C-FEB98537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F56-9C20-400D-9F6A-13B4FA0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644-50E4-4935-8A85-A452F9F0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F850-B526-4E0E-829E-CF9A6AF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D9-F5FA-416A-AB60-FFC7C0F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20FC-35AE-4343-ACBD-A4735E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F9C-2FC1-45A2-81B9-2D0440C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CFB4-731F-4000-A4A6-0F8C068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E1D-81E0-4AF3-8100-DF1B368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E98-BD5E-457D-82DF-AB51248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8C0C-1F01-47C5-B284-3BE76036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C1A83-CC59-40D3-99EE-BE8E38FC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6117-2F46-4B98-8874-9FAF3C6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7C1-4D0E-45E2-B9AA-4CC2B5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884-4C98-4C4B-B1C4-1EE5EC9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406-A2A7-451C-A4D2-64CEF6D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80A3-9F27-42FB-BE19-26D402C0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4E9F-3EFC-4EC2-AE6E-0013DDA4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FFE2-6E2A-4069-8D3C-B54A00070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E6D7-2392-49DE-97B5-3AEB547B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BAED-B9A2-4457-BA94-105F4DF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659C-6ABD-416B-9C01-88CB82C1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8C55-1BA0-4B85-B945-C0BC0F6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5019-E735-4AC6-86C2-88AC4EF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910C-EBCD-4B3A-892C-93E6CCD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2A28-412D-411B-8B5F-E03A06E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14B-97E6-477A-8752-DB52EF0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B6A8-DDFA-49C2-8743-1EF8D8C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78D2-0774-4330-9858-84A3E14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CA54-6565-4967-9648-FEA7072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FDB6-F5E9-4BAD-915B-77A59F7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710-D8E6-4607-B19D-C1C1BBB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3409-7D77-48AC-9CE3-33287A7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EBFE-CAC0-462E-8E97-E9419A5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5A2E-591F-4B30-8FC7-5BA0725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83FE-43B4-4404-AC7A-CA07728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C35-E28A-4BF3-8DCA-220465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8AAF-A1C3-4F82-A161-CC27B9D8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4A1-6870-4E92-A37F-18B8CD4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E66-F59A-4645-827C-F409340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E507-909F-4A68-A2DC-3276D82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194-DCAA-49D4-912F-CF9C236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93487-5D32-4F27-A7CD-EF9894D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9C97-FFD1-4B61-9D96-734E6DA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718-C644-4900-9FFD-A196CD17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348-59B8-4DC5-8DD5-F40876E9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E07-7938-4F6D-9395-17216D39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1987A-4C07-48B3-8BC9-DD2B8714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COVID-19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9F54-FCBB-4522-8B4F-BFE5526A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676" y="4619624"/>
            <a:ext cx="7090028" cy="1038225"/>
          </a:xfrm>
        </p:spPr>
        <p:txBody>
          <a:bodyPr>
            <a:normAutofit/>
          </a:bodyPr>
          <a:lstStyle/>
          <a:p>
            <a:pPr algn="r"/>
            <a:endParaRPr lang="en-US" sz="1900" dirty="0"/>
          </a:p>
          <a:p>
            <a:pPr algn="r"/>
            <a:r>
              <a:rPr lang="en-US" sz="1900" dirty="0"/>
              <a:t>Jennie Cinelli, John Russell, Mohamed Ismael, Pallavi </a:t>
            </a:r>
            <a:r>
              <a:rPr lang="en-US" sz="1900" dirty="0" err="1"/>
              <a:t>Umap</a:t>
            </a:r>
            <a:endParaRPr lang="en-US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12E-2C71-4FC3-A715-6EA7AEB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4214-1624-4766-8D3F-611B88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 (Scatter Plot – regression)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Income (if we have time)</a:t>
            </a:r>
          </a:p>
          <a:p>
            <a:pPr lvl="1"/>
            <a:endParaRPr lang="en-US" dirty="0"/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Vaccination roll out</a:t>
            </a:r>
          </a:p>
          <a:p>
            <a:pPr lvl="1"/>
            <a:endParaRPr lang="en-US" dirty="0"/>
          </a:p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Urban/Metropolitan populations (if we have time)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5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1400" dirty="0"/>
              <a:t>Does having accessible healthcare effect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171972"/>
            <a:ext cx="958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47F4F45-1EBD-A947-8304-0ABEA14C7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2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1400" dirty="0"/>
              <a:t>Does having accessible healthcare effect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171972"/>
            <a:ext cx="958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619428C-B256-C74B-AF11-7D48398FF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32" y="1690688"/>
            <a:ext cx="6555335" cy="43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Preventative Measures [John]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histogram on same plot – death rate with mask and without mask</a:t>
            </a:r>
          </a:p>
          <a:p>
            <a:r>
              <a:rPr lang="en-US" dirty="0"/>
              <a:t>2 Sample t-test – is there a difference?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420489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Rollout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% complete versus death rate</a:t>
            </a:r>
          </a:p>
          <a:p>
            <a:r>
              <a:rPr lang="en-US" dirty="0"/>
              <a:t>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51842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3256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9045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0DD-F988-44E7-829D-58EB9B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460-6D93-4965-B2C4-76963A20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group, we decided that we wanted to analyze data from the COVID-19 pandemic in the United States and find out which US states overall ranked best and worst by death rate and other factors.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1. What is the death rate for each state?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400" dirty="0"/>
              <a:t>We can rank states by death rate.</a:t>
            </a:r>
          </a:p>
          <a:p>
            <a:pPr marL="0" indent="0">
              <a:buNone/>
            </a:pPr>
            <a:r>
              <a:rPr lang="en-US" sz="1600" dirty="0"/>
              <a:t>2. What is the death rate for each state normalized by age?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400" dirty="0"/>
              <a:t>We already knew that age is a defining factor in death rate, but what if we normalized it by comparing each state with the same </a:t>
            </a:r>
          </a:p>
          <a:p>
            <a:pPr marL="0" indent="0">
              <a:buNone/>
            </a:pPr>
            <a:r>
              <a:rPr lang="en-US" sz="1400" dirty="0"/>
              <a:t>	population parameters.</a:t>
            </a:r>
          </a:p>
          <a:p>
            <a:pPr marL="0" indent="0">
              <a:buNone/>
            </a:pPr>
            <a:r>
              <a:rPr lang="en-US" sz="1600" dirty="0"/>
              <a:t>3. What is the excess death for each state in comparison to death rate?</a:t>
            </a:r>
          </a:p>
          <a:p>
            <a:pPr marL="0" indent="0">
              <a:buNone/>
            </a:pPr>
            <a:r>
              <a:rPr lang="en-US" sz="1300" dirty="0"/>
              <a:t>	</a:t>
            </a:r>
          </a:p>
          <a:p>
            <a:pPr marL="0" indent="0">
              <a:buNone/>
            </a:pPr>
            <a:r>
              <a:rPr lang="en-US" sz="1600" dirty="0"/>
              <a:t>4. What other factors affect death rate?</a:t>
            </a:r>
          </a:p>
          <a:p>
            <a:pPr marL="0" indent="0">
              <a:buNone/>
            </a:pPr>
            <a:r>
              <a:rPr lang="en-US" sz="1400" dirty="0"/>
              <a:t>	1.  Geographic</a:t>
            </a:r>
          </a:p>
          <a:p>
            <a:pPr marL="0" indent="0">
              <a:buNone/>
            </a:pPr>
            <a:r>
              <a:rPr lang="en-US" sz="1400" dirty="0"/>
              <a:t>	2. Healthcare</a:t>
            </a:r>
          </a:p>
          <a:p>
            <a:pPr marL="0" indent="0">
              <a:buNone/>
            </a:pPr>
            <a:r>
              <a:rPr lang="en-US" sz="1400" dirty="0"/>
              <a:t>	3. Preventative Measures</a:t>
            </a:r>
          </a:p>
        </p:txBody>
      </p:sp>
    </p:spTree>
    <p:extLst>
      <p:ext uri="{BB962C8B-B14F-4D97-AF65-F5344CB8AC3E}">
        <p14:creationId xmlns:p14="http://schemas.microsoft.com/office/powerpoint/2010/main" val="175003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</a:t>
            </a:r>
            <a:br>
              <a:rPr lang="en-US" dirty="0"/>
            </a:br>
            <a:r>
              <a:rPr lang="en-US" sz="1400" dirty="0"/>
              <a:t>Death rate ranked by US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6B6520F-DC6D-9A40-9634-D526F7C04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122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</a:t>
            </a:r>
            <a:br>
              <a:rPr lang="en-US" dirty="0"/>
            </a:br>
            <a:r>
              <a:rPr lang="en-US" sz="1400" dirty="0"/>
              <a:t>Is age a factor in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46544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A23E581-B2D4-8D4E-A56F-F5B10EB5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72" y="1690688"/>
            <a:ext cx="6514663" cy="39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</a:t>
            </a:r>
            <a:br>
              <a:rPr lang="en-US" dirty="0"/>
            </a:br>
            <a:r>
              <a:rPr lang="en-US" sz="2000" dirty="0"/>
              <a:t>Normalized Death Rate by Age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46544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4D755F1-716B-6247-919F-DA95CD58D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9FED5C-3292-5046-9782-F17312B1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8" y="1597573"/>
            <a:ext cx="4351283" cy="409903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Death Rate: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lower quartile of the death rate for all states is: 1.35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upper quartile of the death rate for all states is: 1.83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interquartile range of the death rate for all states is: 0.48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median of the death rate for all states is: 1.61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below 0.64 could be outliers.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above 2.55 could be outliers.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Adjusted Death Rate by Age: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lower quartile of the adjusted death rate for all states is: 1.31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upper quartile of the adjusted death rate for all states is: 1.89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interquartile range of the adjusted death rate for all states is: 0.58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median of the adjusted death rate for all states is: 1.56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below 0.44 could be outliers.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above 2.75 could be outliers.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9F611-F42B-B24E-B9E5-3FA12EF22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90" y="814814"/>
            <a:ext cx="6945610" cy="522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1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Deaths</a:t>
            </a:r>
            <a:br>
              <a:rPr lang="en-US" dirty="0"/>
            </a:br>
            <a:r>
              <a:rPr lang="en-US" sz="3200" dirty="0"/>
              <a:t>Are states reporting consistently? Does it affect the death rate?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Excess deaths are typically defined as the difference between the observed numbers of deaths in specific time periods and expected numbers of deaths in the same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time periods.</a:t>
            </a:r>
            <a:endParaRPr lang="en-US" sz="1200" dirty="0"/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821FD-AFB1-45B8-98B0-51EDBE3D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790115"/>
            <a:ext cx="5485714" cy="36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B7FC6-BE06-442B-B016-662E7A2F3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79" y="179011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01B-F803-4DC7-95D3-9844DB7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95A-742B-48D5-BF10-2EEC2FE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Quality of health care =&gt; hospital beds per capita</a:t>
            </a:r>
          </a:p>
          <a:p>
            <a:pPr lvl="1"/>
            <a:r>
              <a:rPr lang="en-US" dirty="0"/>
              <a:t>Scatter plot normalized death rate versus hospital beds</a:t>
            </a:r>
          </a:p>
          <a:p>
            <a:pPr lvl="1"/>
            <a:r>
              <a:rPr lang="en-US" dirty="0"/>
              <a:t>Regression analysis</a:t>
            </a:r>
          </a:p>
          <a:p>
            <a:pPr lvl="1"/>
            <a:endParaRPr lang="en-US" dirty="0"/>
          </a:p>
          <a:p>
            <a:r>
              <a:rPr lang="en-US" dirty="0"/>
              <a:t>Preventative Measures</a:t>
            </a:r>
          </a:p>
          <a:p>
            <a:pPr lvl="1"/>
            <a:r>
              <a:rPr lang="en-US" dirty="0"/>
              <a:t>Mask mandate data (by month)</a:t>
            </a:r>
          </a:p>
          <a:p>
            <a:pPr lvl="1"/>
            <a:r>
              <a:rPr lang="en-US" dirty="0"/>
              <a:t>Yes or no</a:t>
            </a:r>
          </a:p>
          <a:p>
            <a:pPr lvl="1"/>
            <a:r>
              <a:rPr lang="en-US" dirty="0"/>
              <a:t>2-sample t-test</a:t>
            </a:r>
          </a:p>
        </p:txBody>
      </p:sp>
    </p:spTree>
    <p:extLst>
      <p:ext uri="{BB962C8B-B14F-4D97-AF65-F5344CB8AC3E}">
        <p14:creationId xmlns:p14="http://schemas.microsoft.com/office/powerpoint/2010/main" val="398493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931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Office Theme</vt:lpstr>
      <vt:lpstr>COVID-19 </vt:lpstr>
      <vt:lpstr>Motivation &amp; Summary</vt:lpstr>
      <vt:lpstr>Death Rate Death rate ranked by US State</vt:lpstr>
      <vt:lpstr>Death Rate Is age a factor in death rate?</vt:lpstr>
      <vt:lpstr>Death Rate Normalized Death Rate by Age Group</vt:lpstr>
      <vt:lpstr>Death Rate</vt:lpstr>
      <vt:lpstr>Excess Deaths Are states reporting consistently? Does it affect the death rate?</vt:lpstr>
      <vt:lpstr>Conclusions [All]</vt:lpstr>
      <vt:lpstr>Mitigating / Explanations</vt:lpstr>
      <vt:lpstr>Mitigating / Explanations</vt:lpstr>
      <vt:lpstr>Health Care : Hospital Beds versus Death Rate Does having accessible healthcare effect death rate?</vt:lpstr>
      <vt:lpstr>Health Care : Hospital Beds versus Death Rate Does having accessible healthcare effect death rate?</vt:lpstr>
      <vt:lpstr>Preventative Measures [John] High-level conclusion</vt:lpstr>
      <vt:lpstr>Vaccination Rollout [?] High-level conclusion</vt:lpstr>
      <vt:lpstr>Demographics [?] High-level conclusion</vt:lpstr>
      <vt:lpstr>Overall Conclusions [All]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Cinelli, Jennie</cp:lastModifiedBy>
  <cp:revision>31</cp:revision>
  <dcterms:created xsi:type="dcterms:W3CDTF">2021-05-05T00:04:12Z</dcterms:created>
  <dcterms:modified xsi:type="dcterms:W3CDTF">2021-05-07T20:59:49Z</dcterms:modified>
</cp:coreProperties>
</file>