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9" r:id="rId9"/>
    <p:sldId id="265" r:id="rId10"/>
    <p:sldId id="266" r:id="rId11"/>
    <p:sldId id="268" r:id="rId12"/>
    <p:sldId id="267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8586-6410-43A1-A67B-D94BF345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D6D6-76C3-48AE-94EC-B71DB4E4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0107-90C7-46BB-9CC1-277E4519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8A08-189F-4D70-9A4F-5BCD75D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09A8-7967-44D3-95ED-1E1F45E0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79D8-5993-4E38-AF16-6181DAA7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3B03-5E36-4A96-9085-DDF1CF86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12F1-6D51-4D53-B85E-2CB6DC8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EE17-2137-4D56-8523-7F5531B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CAE6-F5A3-4C6C-BFD8-DEF1528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704EC-96CD-4C1D-A3CF-5FA5EC69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68F1-25A3-453D-ADFC-466E0281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D4B1-F821-4075-A39D-D27DEDED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2F12-A3DF-49EE-995C-07E2874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CB8F-F595-4022-BB97-34DFC39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2BFB-7687-4FC4-A9B5-A9549C8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34E-46B2-4A4D-AD2C-FEB98537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F56-9C20-400D-9F6A-13B4FA02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7644-50E4-4935-8A85-A452F9F0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F850-B526-4E0E-829E-CF9A6AF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CFD9-F5FA-416A-AB60-FFC7C0FE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20FC-35AE-4343-ACBD-A4735E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CF9C-2FC1-45A2-81B9-2D0440C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CFB4-731F-4000-A4A6-0F8C068C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7E1D-81E0-4AF3-8100-DF1B3687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E98-BD5E-457D-82DF-AB51248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8C0C-1F01-47C5-B284-3BE760364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C1A83-CC59-40D3-99EE-BE8E38FC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6117-2F46-4B98-8874-9FAF3C6C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07C1-4D0E-45E2-B9AA-4CC2B5EB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F884-4C98-4C4B-B1C4-1EE5EC91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7406-A2A7-451C-A4D2-64CEF6D2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80A3-9F27-42FB-BE19-26D402C0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4E9F-3EFC-4EC2-AE6E-0013DDA4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FFE2-6E2A-4069-8D3C-B54A00070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E6D7-2392-49DE-97B5-3AEB547B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1BAED-B9A2-4457-BA94-105F4DF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8659C-6ABD-416B-9C01-88CB82C1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A8C55-1BA0-4B85-B945-C0BC0F61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5019-E735-4AC6-86C2-88AC4EF5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910C-EBCD-4B3A-892C-93E6CCD9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2A28-412D-411B-8B5F-E03A06E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F14B-97E6-477A-8752-DB52EF0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B6A8-DDFA-49C2-8743-1EF8D8C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78D2-0774-4330-9858-84A3E14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CA54-6565-4967-9648-FEA7072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FDB6-F5E9-4BAD-915B-77A59F7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0710-D8E6-4607-B19D-C1C1BBBB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3409-7D77-48AC-9CE3-33287A7E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EBFE-CAC0-462E-8E97-E9419A5D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5A2E-591F-4B30-8FC7-5BA07259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83FE-43B4-4404-AC7A-CA07728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C35-E28A-4BF3-8DCA-220465D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8AAF-A1C3-4F82-A161-CC27B9D8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54A1-6870-4E92-A37F-18B8CD4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CE66-F59A-4645-827C-F409340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E507-909F-4A68-A2DC-3276D82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5194-DCAA-49D4-912F-CF9C236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93487-5D32-4F27-A7CD-EF9894D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9C97-FFD1-4B61-9D96-734E6DA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9718-C644-4900-9FFD-A196CD17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BC1A-C169-4E52-B4D1-E3FCE31958F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0348-59B8-4DC5-8DD5-F40876E93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0E07-7938-4F6D-9395-17216D39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987A-4C07-48B3-8BC9-DD2B8714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4308629" cy="999400"/>
          </a:xfrm>
        </p:spPr>
        <p:txBody>
          <a:bodyPr/>
          <a:lstStyle/>
          <a:p>
            <a:pPr algn="l"/>
            <a:r>
              <a:rPr lang="en-US" b="1" dirty="0"/>
              <a:t>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9F54-FCBB-4522-8B4F-BFE5526A8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u="sng" dirty="0"/>
              <a:t>Research Question: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Which US states have managed the Covid-19 pandemic the best and which the worst? What factors may have affected their performance?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D82D05-236C-4171-843D-79AA3A77847C}"/>
              </a:ext>
            </a:extLst>
          </p:cNvPr>
          <p:cNvSpPr txBox="1">
            <a:spLocks/>
          </p:cNvSpPr>
          <p:nvPr/>
        </p:nvSpPr>
        <p:spPr>
          <a:xfrm>
            <a:off x="5937682" y="1122363"/>
            <a:ext cx="4308629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Mohamed Ismael</a:t>
            </a:r>
          </a:p>
          <a:p>
            <a:pPr algn="l"/>
            <a:r>
              <a:rPr lang="en-US" sz="2800" dirty="0"/>
              <a:t>Pallavi </a:t>
            </a:r>
            <a:r>
              <a:rPr lang="en-US" sz="2800" dirty="0" err="1"/>
              <a:t>Umap</a:t>
            </a:r>
            <a:endParaRPr lang="en-US" sz="2800" dirty="0"/>
          </a:p>
          <a:p>
            <a:pPr algn="l"/>
            <a:r>
              <a:rPr lang="en-US" sz="2800" dirty="0"/>
              <a:t>Jennie Cinelli</a:t>
            </a:r>
          </a:p>
          <a:p>
            <a:pPr algn="l"/>
            <a:r>
              <a:rPr lang="en-US" sz="2800" dirty="0"/>
              <a:t>John Russell</a:t>
            </a:r>
          </a:p>
        </p:txBody>
      </p:sp>
    </p:spTree>
    <p:extLst>
      <p:ext uri="{BB962C8B-B14F-4D97-AF65-F5344CB8AC3E}">
        <p14:creationId xmlns:p14="http://schemas.microsoft.com/office/powerpoint/2010/main" val="25558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Preventative Measures [John]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histogram on same plot – death rate with mask and without mask</a:t>
            </a:r>
          </a:p>
          <a:p>
            <a:r>
              <a:rPr lang="en-US" dirty="0"/>
              <a:t>2 Sample t-test – is there a difference?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420489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Rollout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% complete versus death rate</a:t>
            </a:r>
          </a:p>
          <a:p>
            <a:r>
              <a:rPr lang="en-US" dirty="0"/>
              <a:t>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51842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3256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90454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9383-E7C7-4DD9-B148-EE11B299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37D8-100C-44EC-8EF6-2A74500F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</a:t>
            </a:r>
          </a:p>
          <a:p>
            <a:r>
              <a:rPr lang="en-US" dirty="0"/>
              <a:t>Weekly</a:t>
            </a:r>
          </a:p>
          <a:p>
            <a:r>
              <a:rPr lang="en-US" dirty="0"/>
              <a:t>Not time bound</a:t>
            </a:r>
          </a:p>
        </p:txBody>
      </p:sp>
    </p:spTree>
    <p:extLst>
      <p:ext uri="{BB962C8B-B14F-4D97-AF65-F5344CB8AC3E}">
        <p14:creationId xmlns:p14="http://schemas.microsoft.com/office/powerpoint/2010/main" val="189907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0DD-F988-44E7-829D-58EB9BA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 is best / worst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2460-6D93-4965-B2C4-76963A20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Death Rate by State (bar graph – sorted top to bottom)</a:t>
            </a:r>
          </a:p>
          <a:p>
            <a:pPr lvl="1"/>
            <a:r>
              <a:rPr lang="en-US" dirty="0"/>
              <a:t>1. Death Rate = Covid Deaths / Covid Infections [ ~ 1%]</a:t>
            </a:r>
          </a:p>
          <a:p>
            <a:pPr lvl="1"/>
            <a:r>
              <a:rPr lang="en-US" dirty="0"/>
              <a:t>2. Death Rate = Covid Deaths / Total Population [         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Death Rate normalized by 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Deaths by age group (month) / population by age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Excess Deaths….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% difference at end of March (weekly)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Ranks states first to last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Missing: Population by age group by state / Covid infections by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 by State [Pallavi]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 – death rate versus state</a:t>
            </a:r>
          </a:p>
          <a:p>
            <a:r>
              <a:rPr lang="en-US" dirty="0"/>
              <a:t>Box Plot - 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0906F-6366-4FBA-AEB0-88F7FB3B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45541" cy="38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 normalized by age [Jennie]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 – % deaths by age / % population by age</a:t>
            </a:r>
          </a:p>
          <a:p>
            <a:r>
              <a:rPr lang="en-US" dirty="0"/>
              <a:t>Bar Chart – normalized death rate by age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364976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Excess Deaths</a:t>
            </a:r>
            <a:br>
              <a:rPr lang="en-US" dirty="0"/>
            </a:br>
            <a:r>
              <a:rPr lang="en-US" sz="2000" dirty="0"/>
              <a:t>Excess deaths range from ~20% (NE) to ~100% (AK) higher than Covid-19. The discrepancy provides very weak or little explanation of death rate or there are stronger confounding  variables.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Excess deaths are typically defined as the difference between the observed numbers of deaths in specific time periods and expected numbers of deaths in the same time periods.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821FD-AFB1-45B8-98B0-51EDBE3D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790115"/>
            <a:ext cx="5485714" cy="36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2B7FC6-BE06-442B-B016-662E7A2F3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79" y="179011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7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01B-F803-4DC7-95D3-9844DB73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295A-742B-48D5-BF10-2EEC2FE7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Quality of health care =&gt; hospital beds per capita</a:t>
            </a:r>
          </a:p>
          <a:p>
            <a:pPr lvl="1"/>
            <a:r>
              <a:rPr lang="en-US" dirty="0"/>
              <a:t>Scatter plot normalized death rate versus hospital beds</a:t>
            </a:r>
          </a:p>
          <a:p>
            <a:pPr lvl="1"/>
            <a:r>
              <a:rPr lang="en-US" dirty="0"/>
              <a:t>Regression analysis</a:t>
            </a:r>
          </a:p>
          <a:p>
            <a:pPr lvl="1"/>
            <a:endParaRPr lang="en-US" dirty="0"/>
          </a:p>
          <a:p>
            <a:r>
              <a:rPr lang="en-US" dirty="0"/>
              <a:t>Preventative Measures</a:t>
            </a:r>
          </a:p>
          <a:p>
            <a:pPr lvl="1"/>
            <a:r>
              <a:rPr lang="en-US" dirty="0"/>
              <a:t>Mask mandate data (by month)</a:t>
            </a:r>
          </a:p>
          <a:p>
            <a:pPr lvl="1"/>
            <a:r>
              <a:rPr lang="en-US" dirty="0"/>
              <a:t>Yes or no</a:t>
            </a:r>
          </a:p>
          <a:p>
            <a:pPr lvl="1"/>
            <a:r>
              <a:rPr lang="en-US" dirty="0"/>
              <a:t>2-sample t-test</a:t>
            </a:r>
          </a:p>
        </p:txBody>
      </p:sp>
    </p:spTree>
    <p:extLst>
      <p:ext uri="{BB962C8B-B14F-4D97-AF65-F5344CB8AC3E}">
        <p14:creationId xmlns:p14="http://schemas.microsoft.com/office/powerpoint/2010/main" val="398493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E12E-2C71-4FC3-A715-6EA7AEBF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4214-1624-4766-8D3F-611B88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Demographics (Scatter Plot – regression)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Income (if we have time)</a:t>
            </a:r>
          </a:p>
          <a:p>
            <a:pPr lvl="1"/>
            <a:endParaRPr lang="en-US" dirty="0"/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Vaccination roll out</a:t>
            </a:r>
          </a:p>
          <a:p>
            <a:pPr lvl="1"/>
            <a:endParaRPr lang="en-US" dirty="0"/>
          </a:p>
          <a:p>
            <a:r>
              <a:rPr lang="en-US" dirty="0"/>
              <a:t>Geography</a:t>
            </a:r>
          </a:p>
          <a:p>
            <a:pPr lvl="1"/>
            <a:r>
              <a:rPr lang="en-US" dirty="0"/>
              <a:t>Urban/Metropolitan populations (if we have time)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3200" dirty="0"/>
              <a:t>High-level conclusion [Mohamed]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Plot – hospital beds versus death rate (by state)</a:t>
            </a:r>
          </a:p>
          <a:p>
            <a:r>
              <a:rPr lang="en-US" dirty="0"/>
              <a:t>Scatter Plot - regression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364552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756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Group 2</vt:lpstr>
      <vt:lpstr>Which state is best / worst</vt:lpstr>
      <vt:lpstr>Death Rate by State [Pallavi] High-level conclusion</vt:lpstr>
      <vt:lpstr>Death Rate normalized by age [Jennie] High-level conclusion</vt:lpstr>
      <vt:lpstr>Excess Deaths Excess deaths range from ~20% (NE) to ~100% (AK) higher than Covid-19. The discrepancy provides very weak or little explanation of death rate or there are stronger confounding  variables.</vt:lpstr>
      <vt:lpstr>Conclusions [All]</vt:lpstr>
      <vt:lpstr>Mitigating / Explanations</vt:lpstr>
      <vt:lpstr>Mitigating / Explanations</vt:lpstr>
      <vt:lpstr>Health Care : Hospital Beds versus Death Rate High-level conclusion [Mohamed]</vt:lpstr>
      <vt:lpstr>Preventative Measures [John] High-level conclusion</vt:lpstr>
      <vt:lpstr>Vaccination Rollout [?] High-level conclusion</vt:lpstr>
      <vt:lpstr>Demographics [?] High-level conclusion</vt:lpstr>
      <vt:lpstr>Overall Conclusions [All]</vt:lpstr>
      <vt:lpstr>DataFrames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John Russell</cp:lastModifiedBy>
  <cp:revision>26</cp:revision>
  <dcterms:created xsi:type="dcterms:W3CDTF">2021-05-05T00:04:12Z</dcterms:created>
  <dcterms:modified xsi:type="dcterms:W3CDTF">2021-05-07T18:45:46Z</dcterms:modified>
</cp:coreProperties>
</file>