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3" r:id="rId5"/>
    <p:sldId id="262" r:id="rId6"/>
    <p:sldId id="263" r:id="rId7"/>
    <p:sldId id="264" r:id="rId8"/>
    <p:sldId id="258" r:id="rId9"/>
    <p:sldId id="269" r:id="rId10"/>
    <p:sldId id="265" r:id="rId11"/>
    <p:sldId id="271" r:id="rId12"/>
    <p:sldId id="266" r:id="rId13"/>
    <p:sldId id="268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8586-6410-43A1-A67B-D94BF3450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FD6D6-76C3-48AE-94EC-B71DB4E4D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0107-90C7-46BB-9CC1-277E4519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48A08-189F-4D70-9A4F-5BCD75D2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209A8-7967-44D3-95ED-1E1F45E0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3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79D8-5993-4E38-AF16-6181DAA7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C3B03-5E36-4A96-9085-DDF1CF864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12F1-6D51-4D53-B85E-2CB6DC83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2EE17-2137-4D56-8523-7F5531B2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ECAE6-F5A3-4C6C-BFD8-DEF15284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8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704EC-96CD-4C1D-A3CF-5FA5EC692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A68F1-25A3-453D-ADFC-466E0281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FD4B1-F821-4075-A39D-D27DEDED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42F12-A3DF-49EE-995C-07E2874A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BCB8F-F595-4022-BB97-34DFC39E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8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2BFB-7687-4FC4-A9B5-A9549C88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334E-46B2-4A4D-AD2C-FEB98537E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B6F56-9C20-400D-9F6A-13B4FA02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97644-50E4-4935-8A85-A452F9F0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9F850-B526-4E0E-829E-CF9A6AF8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6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CFD9-F5FA-416A-AB60-FFC7C0FE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420FC-35AE-4343-ACBD-A4735E22A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1CF9C-2FC1-45A2-81B9-2D0440CA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1CFB4-731F-4000-A4A6-0F8C068C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E7E1D-81E0-4AF3-8100-DF1B3687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9E98-BD5E-457D-82DF-AB51248C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F8C0C-1F01-47C5-B284-3BE760364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C1A83-CC59-40D3-99EE-BE8E38FC8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E6117-2F46-4B98-8874-9FAF3C6C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D07C1-4D0E-45E2-B9AA-4CC2B5EB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9F884-4C98-4C4B-B1C4-1EE5EC91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7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7406-A2A7-451C-A4D2-64CEF6D2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880A3-9F27-42FB-BE19-26D402C0F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34E9F-3EFC-4EC2-AE6E-0013DDA43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BFFE2-6E2A-4069-8D3C-B54A00070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0E6D7-2392-49DE-97B5-3AEB547B3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1BAED-B9A2-4457-BA94-105F4DFA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28659C-6ABD-416B-9C01-88CB82C1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6A8C55-1BA0-4B85-B945-C0BC0F61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1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5019-E735-4AC6-86C2-88AC4EF5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D910C-EBCD-4B3A-892C-93E6CCD9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62A28-412D-411B-8B5F-E03A06E2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8F14B-97E6-477A-8752-DB52EF0E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0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FB6A8-DDFA-49C2-8743-1EF8D8CD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778D2-0774-4330-9858-84A3E14E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9CA54-6565-4967-9648-FEA7072E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2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FDB6-F5E9-4BAD-915B-77A59F7D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0710-D8E6-4607-B19D-C1C1BBBB1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93409-7D77-48AC-9CE3-33287A7E6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6EBFE-CAC0-462E-8E97-E9419A5D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75A2E-591F-4B30-8FC7-5BA07259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383FE-43B4-4404-AC7A-CA07728F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1C35-E28A-4BF3-8DCA-220465D7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78AAF-A1C3-4F82-A161-CC27B9D8B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654A1-6870-4E92-A37F-18B8CD41D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CE66-F59A-4645-827C-F409340D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E507-909F-4A68-A2DC-3276D82C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E5194-DCAA-49D4-912F-CF9C2366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7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93487-5D32-4F27-A7CD-EF9894D5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F9C97-FFD1-4B61-9D96-734E6DA83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D9718-C644-4900-9FFD-A196CD170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E0348-59B8-4DC5-8DD5-F40876E93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00E07-7938-4F6D-9395-17216D396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1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1987A-4C07-48B3-8BC9-DD2B87140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COVID-19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E9F54-FCBB-4522-8B4F-BFE5526A8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7676" y="4619624"/>
            <a:ext cx="7090028" cy="1038225"/>
          </a:xfrm>
        </p:spPr>
        <p:txBody>
          <a:bodyPr>
            <a:normAutofit/>
          </a:bodyPr>
          <a:lstStyle/>
          <a:p>
            <a:pPr algn="r"/>
            <a:endParaRPr lang="en-US" sz="1900" dirty="0"/>
          </a:p>
          <a:p>
            <a:pPr algn="r"/>
            <a:r>
              <a:rPr lang="en-US" sz="1900" dirty="0"/>
              <a:t>Jennie Cinelli, John Russell, Mohamed Ismael, Pallavi </a:t>
            </a:r>
            <a:r>
              <a:rPr lang="en-US" sz="1900" dirty="0" err="1"/>
              <a:t>Umap</a:t>
            </a:r>
            <a:endParaRPr lang="en-US" sz="1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583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Care : Hospital Beds versus Death Rate</a:t>
            </a:r>
            <a:br>
              <a:rPr lang="en-US" dirty="0"/>
            </a:br>
            <a:r>
              <a:rPr lang="en-US" sz="3200" dirty="0"/>
              <a:t>Does having accessible healthcare effect death rate?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200" y="6171972"/>
            <a:ext cx="9589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  <a:r>
              <a:rPr lang="en-US" sz="1200" dirty="0"/>
              <a:t>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68618AA-81E2-8C47-AF2E-15853D4AF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29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Care : Hospital Beds versus Death Rate</a:t>
            </a:r>
            <a:br>
              <a:rPr lang="en-US" dirty="0"/>
            </a:br>
            <a:r>
              <a:rPr lang="en-US" sz="3200" dirty="0"/>
              <a:t>Does having accessible healthcare effect death rate?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200" y="6171972"/>
            <a:ext cx="9589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  <a:r>
              <a:rPr lang="en-US" sz="1200" dirty="0"/>
              <a:t>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738CF0A2-1A7E-3744-AA6A-80CC811A9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378" y="1620566"/>
            <a:ext cx="6893243" cy="459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75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Preventative Measures [John]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histogram on same plot – death rate with mask and without mask</a:t>
            </a:r>
          </a:p>
          <a:p>
            <a:r>
              <a:rPr lang="en-US" dirty="0"/>
              <a:t>2 Sample t-test – is there a difference?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420489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Vaccination Rollout [?]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Scatter % complete versus death rate</a:t>
            </a:r>
          </a:p>
          <a:p>
            <a:r>
              <a:rPr lang="en-US" dirty="0"/>
              <a:t>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2518426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 [?]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232561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BA51-5CA8-47D3-BBDF-9027CDFC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Conclusions [All]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9807-BD61-448C-AECF-F0035C09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r>
              <a:rPr lang="en-US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290454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E0DD-F988-44E7-829D-58EB9BA9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state is best / worst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92460-6D93-4965-B2C4-76963A206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Death Rate by State (bar graph – sorted top to bottom)</a:t>
            </a:r>
          </a:p>
          <a:p>
            <a:pPr lvl="1"/>
            <a:r>
              <a:rPr lang="en-US" dirty="0"/>
              <a:t>1. Death Rate = Covid Deaths / Covid Infections [ ~ 1%]</a:t>
            </a:r>
          </a:p>
          <a:p>
            <a:pPr lvl="1"/>
            <a:r>
              <a:rPr lang="en-US" dirty="0"/>
              <a:t>2. Death Rate = Covid Deaths / Total Population [         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Death Rate normalized by 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Deaths by age group (month) / population by age 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Excess Deaths….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% difference at end of March (weekly)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Ranks states first to last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Missing: Population by age group by state / Covid infections by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Rate by State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14946" y="5993110"/>
            <a:ext cx="958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6B6520F-DC6D-9A40-9634-D526F7C04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4122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3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Rate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944" y="2766218"/>
            <a:ext cx="4710111" cy="1325563"/>
          </a:xfrm>
        </p:spPr>
        <p:txBody>
          <a:bodyPr>
            <a:normAutofit/>
          </a:bodyPr>
          <a:lstStyle/>
          <a:p>
            <a:r>
              <a:rPr lang="en-US" dirty="0"/>
              <a:t>Box Plot - outliers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14946" y="5993110"/>
            <a:ext cx="958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7621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Death Rate by Age</a:t>
            </a:r>
            <a:br>
              <a:rPr lang="en-US" dirty="0"/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400" y="1690688"/>
            <a:ext cx="4196255" cy="36923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Bar Chart – normalized death rate by age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200" y="5846544"/>
            <a:ext cx="958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January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A23E581-B2D4-8D4E-A56F-F5B10EB54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968500"/>
            <a:ext cx="58420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6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Excess Deaths</a:t>
            </a:r>
            <a:br>
              <a:rPr lang="en-US" dirty="0"/>
            </a:br>
            <a:r>
              <a:rPr lang="en-US" sz="3200" dirty="0"/>
              <a:t>Are states reporting consistently? Does it affect the death rate?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Excess deaths are typically defined as the difference between the observed numbers of deaths in specific time periods and expected numbers of deaths in the same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time periods.</a:t>
            </a:r>
            <a:endParaRPr lang="en-US" sz="1200" dirty="0"/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F821FD-AFB1-45B8-98B0-51EDBE3DE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6" y="1790115"/>
            <a:ext cx="5485714" cy="3657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2B7FC6-BE06-442B-B016-662E7A2F3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379" y="1790115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3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BA51-5CA8-47D3-BBDF-9027CDFC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[All]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9807-BD61-448C-AECF-F0035C09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7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E01B-F803-4DC7-95D3-9844DB73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/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9295A-742B-48D5-BF10-2EEC2FE7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</a:t>
            </a:r>
          </a:p>
          <a:p>
            <a:pPr lvl="1"/>
            <a:r>
              <a:rPr lang="en-US" dirty="0"/>
              <a:t>Quality of health care =&gt; hospital beds per capita</a:t>
            </a:r>
          </a:p>
          <a:p>
            <a:pPr lvl="1"/>
            <a:r>
              <a:rPr lang="en-US" dirty="0"/>
              <a:t>Scatter plot normalized death rate versus hospital beds</a:t>
            </a:r>
          </a:p>
          <a:p>
            <a:pPr lvl="1"/>
            <a:r>
              <a:rPr lang="en-US" dirty="0"/>
              <a:t>Regression analysis</a:t>
            </a:r>
          </a:p>
          <a:p>
            <a:pPr lvl="1"/>
            <a:endParaRPr lang="en-US" dirty="0"/>
          </a:p>
          <a:p>
            <a:r>
              <a:rPr lang="en-US" dirty="0"/>
              <a:t>Preventative Measures</a:t>
            </a:r>
          </a:p>
          <a:p>
            <a:pPr lvl="1"/>
            <a:r>
              <a:rPr lang="en-US" dirty="0"/>
              <a:t>Mask mandate data (by month)</a:t>
            </a:r>
          </a:p>
          <a:p>
            <a:pPr lvl="1"/>
            <a:r>
              <a:rPr lang="en-US" dirty="0"/>
              <a:t>Yes or no</a:t>
            </a:r>
          </a:p>
          <a:p>
            <a:pPr lvl="1"/>
            <a:r>
              <a:rPr lang="en-US" dirty="0"/>
              <a:t>2-sample t-test</a:t>
            </a:r>
          </a:p>
        </p:txBody>
      </p:sp>
    </p:spTree>
    <p:extLst>
      <p:ext uri="{BB962C8B-B14F-4D97-AF65-F5344CB8AC3E}">
        <p14:creationId xmlns:p14="http://schemas.microsoft.com/office/powerpoint/2010/main" val="398493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E12E-2C71-4FC3-A715-6EA7AEBF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/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B4214-1624-4766-8D3F-611B882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Demographics (Scatter Plot – regression)</a:t>
            </a:r>
          </a:p>
          <a:p>
            <a:pPr lvl="1"/>
            <a:r>
              <a:rPr lang="en-US" dirty="0"/>
              <a:t>Sex</a:t>
            </a:r>
          </a:p>
          <a:p>
            <a:pPr lvl="1"/>
            <a:r>
              <a:rPr lang="en-US" dirty="0"/>
              <a:t>Race</a:t>
            </a:r>
          </a:p>
          <a:p>
            <a:pPr lvl="1"/>
            <a:r>
              <a:rPr lang="en-US" dirty="0"/>
              <a:t>Income (if we have time)</a:t>
            </a:r>
          </a:p>
          <a:p>
            <a:pPr lvl="1"/>
            <a:endParaRPr lang="en-US" dirty="0"/>
          </a:p>
          <a:p>
            <a:r>
              <a:rPr lang="en-US" dirty="0"/>
              <a:t>Timing</a:t>
            </a:r>
          </a:p>
          <a:p>
            <a:pPr lvl="1"/>
            <a:r>
              <a:rPr lang="en-US" dirty="0"/>
              <a:t>Vaccination roll out</a:t>
            </a:r>
          </a:p>
          <a:p>
            <a:pPr lvl="1"/>
            <a:endParaRPr lang="en-US" dirty="0"/>
          </a:p>
          <a:p>
            <a:r>
              <a:rPr lang="en-US" dirty="0"/>
              <a:t>Geography</a:t>
            </a:r>
          </a:p>
          <a:p>
            <a:pPr lvl="1"/>
            <a:r>
              <a:rPr lang="en-US" dirty="0"/>
              <a:t>Urban/Metropolitan populations (if we have time)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54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1353</TotalTime>
  <Words>690</Words>
  <Application>Microsoft Macintosh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Open Sans</vt:lpstr>
      <vt:lpstr>Office Theme</vt:lpstr>
      <vt:lpstr>COVID-19 </vt:lpstr>
      <vt:lpstr>Which state is best / worst</vt:lpstr>
      <vt:lpstr>Death Rate by State High-level conclusion</vt:lpstr>
      <vt:lpstr>Death Rate by State</vt:lpstr>
      <vt:lpstr>Death Rate by Age </vt:lpstr>
      <vt:lpstr>Excess Deaths Are states reporting consistently? Does it affect the death rate?</vt:lpstr>
      <vt:lpstr>Conclusions [All]</vt:lpstr>
      <vt:lpstr>Mitigating / Explanations</vt:lpstr>
      <vt:lpstr>Mitigating / Explanations</vt:lpstr>
      <vt:lpstr>Health Care : Hospital Beds versus Death Rate Does having accessible healthcare effect death rate?</vt:lpstr>
      <vt:lpstr>Health Care : Hospital Beds versus Death Rate Does having accessible healthcare effect death rate?</vt:lpstr>
      <vt:lpstr>Preventative Measures [John] High-level conclusion</vt:lpstr>
      <vt:lpstr>Vaccination Rollout [?] High-level conclusion</vt:lpstr>
      <vt:lpstr>Demographics [?] High-level conclusion</vt:lpstr>
      <vt:lpstr>Overall Conclusions [All]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Russell</dc:creator>
  <cp:lastModifiedBy>Cinelli, Jennie</cp:lastModifiedBy>
  <cp:revision>26</cp:revision>
  <dcterms:created xsi:type="dcterms:W3CDTF">2021-05-05T00:04:12Z</dcterms:created>
  <dcterms:modified xsi:type="dcterms:W3CDTF">2021-05-07T14:35:11Z</dcterms:modified>
</cp:coreProperties>
</file>