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1" r:id="rId4"/>
    <p:sldId id="274" r:id="rId5"/>
    <p:sldId id="262" r:id="rId6"/>
    <p:sldId id="273" r:id="rId7"/>
    <p:sldId id="263" r:id="rId8"/>
    <p:sldId id="264" r:id="rId9"/>
    <p:sldId id="258" r:id="rId10"/>
    <p:sldId id="265" r:id="rId11"/>
    <p:sldId id="271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8586-6410-43A1-A67B-D94BF3450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FD6D6-76C3-48AE-94EC-B71DB4E4D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0107-90C7-46BB-9CC1-277E4519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48A08-189F-4D70-9A4F-5BCD75D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209A8-7967-44D3-95ED-1E1F45E0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3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79D8-5993-4E38-AF16-6181DAA7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C3B03-5E36-4A96-9085-DDF1CF864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12F1-6D51-4D53-B85E-2CB6DC83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2EE17-2137-4D56-8523-7F5531B2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ECAE6-F5A3-4C6C-BFD8-DEF15284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704EC-96CD-4C1D-A3CF-5FA5EC692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A68F1-25A3-453D-ADFC-466E0281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FD4B1-F821-4075-A39D-D27DEDED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42F12-A3DF-49EE-995C-07E2874A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CB8F-F595-4022-BB97-34DFC39E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2BFB-7687-4FC4-A9B5-A9549C88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334E-46B2-4A4D-AD2C-FEB98537E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B6F56-9C20-400D-9F6A-13B4FA02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97644-50E4-4935-8A85-A452F9F0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F850-B526-4E0E-829E-CF9A6AF8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6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CFD9-F5FA-416A-AB60-FFC7C0FE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20FC-35AE-4343-ACBD-A4735E22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CF9C-2FC1-45A2-81B9-2D0440CA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CFB4-731F-4000-A4A6-0F8C068C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E7E1D-81E0-4AF3-8100-DF1B3687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9E98-BD5E-457D-82DF-AB51248C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8C0C-1F01-47C5-B284-3BE760364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C1A83-CC59-40D3-99EE-BE8E38FC8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E6117-2F46-4B98-8874-9FAF3C6C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D07C1-4D0E-45E2-B9AA-4CC2B5EB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9F884-4C98-4C4B-B1C4-1EE5EC91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7406-A2A7-451C-A4D2-64CEF6D2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880A3-9F27-42FB-BE19-26D402C0F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34E9F-3EFC-4EC2-AE6E-0013DDA43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BFFE2-6E2A-4069-8D3C-B54A00070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0E6D7-2392-49DE-97B5-3AEB547B3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1BAED-B9A2-4457-BA94-105F4DFA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8659C-6ABD-416B-9C01-88CB82C1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A8C55-1BA0-4B85-B945-C0BC0F61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5019-E735-4AC6-86C2-88AC4EF5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D910C-EBCD-4B3A-892C-93E6CCD9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62A28-412D-411B-8B5F-E03A06E2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8F14B-97E6-477A-8752-DB52EF0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FB6A8-DDFA-49C2-8743-1EF8D8CD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778D2-0774-4330-9858-84A3E14E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9CA54-6565-4967-9648-FEA7072E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2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FDB6-F5E9-4BAD-915B-77A59F7D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0710-D8E6-4607-B19D-C1C1BBBB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93409-7D77-48AC-9CE3-33287A7E6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6EBFE-CAC0-462E-8E97-E9419A5D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5A2E-591F-4B30-8FC7-5BA07259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383FE-43B4-4404-AC7A-CA07728F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1C35-E28A-4BF3-8DCA-220465D7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78AAF-A1C3-4F82-A161-CC27B9D8B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654A1-6870-4E92-A37F-18B8CD41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CE66-F59A-4645-827C-F409340D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E507-909F-4A68-A2DC-3276D82C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E5194-DCAA-49D4-912F-CF9C2366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93487-5D32-4F27-A7CD-EF9894D5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F9C97-FFD1-4B61-9D96-734E6DA8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9718-C644-4900-9FFD-A196CD170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0348-59B8-4DC5-8DD5-F40876E93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00E07-7938-4F6D-9395-17216D396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1987A-4C07-48B3-8BC9-DD2B87140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COVID-19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E9F54-FCBB-4522-8B4F-BFE5526A8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7676" y="4619624"/>
            <a:ext cx="7090028" cy="1038225"/>
          </a:xfrm>
        </p:spPr>
        <p:txBody>
          <a:bodyPr>
            <a:normAutofit/>
          </a:bodyPr>
          <a:lstStyle/>
          <a:p>
            <a:pPr algn="r"/>
            <a:endParaRPr lang="en-US" sz="1900" dirty="0"/>
          </a:p>
          <a:p>
            <a:pPr algn="r"/>
            <a:r>
              <a:rPr lang="en-US" sz="1900" dirty="0"/>
              <a:t>Jennie Cinelli, John Russell, Mohamed Ismael, Pallavi </a:t>
            </a:r>
            <a:r>
              <a:rPr lang="en-US" sz="1900" dirty="0" err="1"/>
              <a:t>Umap</a:t>
            </a:r>
            <a:endParaRPr lang="en-US" sz="1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83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 : Hospital Beds versus Death Rate</a:t>
            </a:r>
            <a:br>
              <a:rPr lang="en-US" dirty="0"/>
            </a:br>
            <a:r>
              <a:rPr lang="en-US" sz="1400" dirty="0"/>
              <a:t>Does having accessible healthcare effect death rate?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6171972"/>
            <a:ext cx="958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  <a:r>
              <a:rPr lang="en-US" sz="1200" dirty="0"/>
              <a:t>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47F4F45-1EBD-A947-8304-0ABEA14C7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2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 : Hospital Beds versus Death Rate</a:t>
            </a:r>
            <a:br>
              <a:rPr lang="en-US" dirty="0"/>
            </a:br>
            <a:r>
              <a:rPr lang="en-US" sz="1400" dirty="0"/>
              <a:t>Does having accessible healthcare effect death rate?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6171972"/>
            <a:ext cx="958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  <a:r>
              <a:rPr lang="en-US" sz="1200" dirty="0"/>
              <a:t>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619428C-B256-C74B-AF11-7D48398FF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155" y="1344459"/>
            <a:ext cx="7145067" cy="476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7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Preventative Measures</a:t>
            </a:r>
            <a:br>
              <a:rPr lang="en-US" dirty="0"/>
            </a:br>
            <a:r>
              <a:rPr lang="en-US" sz="2400" dirty="0"/>
              <a:t>States with no mask mandate have better outcomes than those with &gt;80% mandates.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1CAC79-63C8-4CC2-92B8-8E4E72A57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8" y="1367162"/>
            <a:ext cx="6924358" cy="46162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420489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Geography</a:t>
            </a:r>
            <a:br>
              <a:rPr lang="en-US" dirty="0"/>
            </a:br>
            <a:r>
              <a:rPr lang="en-US" sz="2000" dirty="0"/>
              <a:t>“Distancing” is a factor in the spread of Covid-19. Death Rate shows a very weak correlation with population density.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E1CE41-05E0-4993-AE36-07D89FD05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140" y="1257518"/>
            <a:ext cx="7128917" cy="475261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23256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BA51-5CA8-47D3-BBDF-9027CDFC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807-BD61-448C-AECF-F0035C09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difficult to make a judgement on best or worst</a:t>
            </a:r>
          </a:p>
          <a:p>
            <a:pPr lvl="1"/>
            <a:r>
              <a:rPr lang="en-US" dirty="0"/>
              <a:t>Surprised that data was not more conclusive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Lessons learned</a:t>
            </a:r>
          </a:p>
          <a:p>
            <a:pPr lvl="1"/>
            <a:r>
              <a:rPr lang="en-US" dirty="0"/>
              <a:t>Collaborating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Finding the data was difficult</a:t>
            </a:r>
          </a:p>
          <a:p>
            <a:pPr lvl="1"/>
            <a:r>
              <a:rPr lang="en-US" dirty="0"/>
              <a:t>CDC data is amazing / CDC API</a:t>
            </a:r>
          </a:p>
          <a:p>
            <a:pPr lvl="1"/>
            <a:r>
              <a:rPr lang="en-US" dirty="0"/>
              <a:t>Used Census data API</a:t>
            </a:r>
          </a:p>
          <a:p>
            <a:pPr lvl="1"/>
            <a:r>
              <a:rPr lang="en-US" dirty="0"/>
              <a:t>A lot pandas manipulation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4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E0DD-F988-44E7-829D-58EB9BA9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2460-6D93-4965-B2C4-76963A206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group, we decided that we wanted to analyze data from the COVID-19 pandemic in the United States and find out which US states overall ranked best and worst by death rate and other factors.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1. What is the death rate for each state?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400" dirty="0"/>
              <a:t>We can rank states by death rate.</a:t>
            </a:r>
          </a:p>
          <a:p>
            <a:pPr marL="0" indent="0">
              <a:buNone/>
            </a:pPr>
            <a:r>
              <a:rPr lang="en-US" sz="1600" dirty="0"/>
              <a:t>2. What is the death rate for each state normalized by age?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400" dirty="0"/>
              <a:t>We already knew that age is a defining factor in death rate, but what if we normalized it by comparing each state with the same </a:t>
            </a:r>
          </a:p>
          <a:p>
            <a:pPr marL="0" indent="0">
              <a:buNone/>
            </a:pPr>
            <a:r>
              <a:rPr lang="en-US" sz="1400" dirty="0"/>
              <a:t>	population parameters.</a:t>
            </a:r>
          </a:p>
          <a:p>
            <a:pPr marL="0" indent="0">
              <a:buNone/>
            </a:pPr>
            <a:r>
              <a:rPr lang="en-US" sz="1600" dirty="0"/>
              <a:t>3. What is the excess death for each state in comparison to death rate?</a:t>
            </a:r>
          </a:p>
          <a:p>
            <a:pPr marL="0" indent="0">
              <a:buNone/>
            </a:pPr>
            <a:r>
              <a:rPr lang="en-US" sz="1300" dirty="0"/>
              <a:t>	</a:t>
            </a:r>
          </a:p>
          <a:p>
            <a:pPr marL="0" indent="0">
              <a:buNone/>
            </a:pPr>
            <a:r>
              <a:rPr lang="en-US" sz="1600" dirty="0"/>
              <a:t>4. What other factors affect death rate?</a:t>
            </a:r>
          </a:p>
          <a:p>
            <a:pPr marL="0" indent="0">
              <a:buNone/>
            </a:pPr>
            <a:r>
              <a:rPr lang="en-US" sz="1400" dirty="0"/>
              <a:t>	1.  Geographic</a:t>
            </a:r>
          </a:p>
          <a:p>
            <a:pPr marL="0" indent="0">
              <a:buNone/>
            </a:pPr>
            <a:r>
              <a:rPr lang="en-US" sz="1400" dirty="0"/>
              <a:t>	2. Healthcare</a:t>
            </a:r>
          </a:p>
          <a:p>
            <a:pPr marL="0" indent="0">
              <a:buNone/>
            </a:pPr>
            <a:r>
              <a:rPr lang="en-US" sz="1400" dirty="0"/>
              <a:t>	3. Preventative Measures</a:t>
            </a:r>
          </a:p>
        </p:txBody>
      </p:sp>
    </p:spTree>
    <p:extLst>
      <p:ext uri="{BB962C8B-B14F-4D97-AF65-F5344CB8AC3E}">
        <p14:creationId xmlns:p14="http://schemas.microsoft.com/office/powerpoint/2010/main" val="175003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Rate</a:t>
            </a:r>
            <a:br>
              <a:rPr lang="en-US" dirty="0"/>
            </a:br>
            <a:r>
              <a:rPr lang="en-US" sz="1400" dirty="0"/>
              <a:t>Death rate ranked by US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14946" y="5993110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6B6520F-DC6D-9A40-9634-D526F7C04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122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3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Death Rate</a:t>
            </a:r>
            <a:br>
              <a:rPr lang="en-US" dirty="0"/>
            </a:br>
            <a:r>
              <a:rPr lang="en-US" sz="1400" dirty="0"/>
              <a:t>Is age a factor in death rate?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5846544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January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A23E581-B2D4-8D4E-A56F-F5B10EB54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72" y="1690688"/>
            <a:ext cx="6514663" cy="393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9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Death Rate</a:t>
            </a:r>
            <a:br>
              <a:rPr lang="en-US" dirty="0"/>
            </a:br>
            <a:r>
              <a:rPr lang="en-US" sz="2000" dirty="0"/>
              <a:t>Normalized Death Rate by Age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5846544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January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4D755F1-716B-6247-919F-DA95CD58D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6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14946" y="5993110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9FED5C-3292-5046-9782-F17312B13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048" y="1597573"/>
            <a:ext cx="4351283" cy="409903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Death Rate: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lower quartile of the death rate for all states is: 1.35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upper quartile of the death rate for all states is: 1.83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interquartile range of the death rate for all states is: 0.48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median of the death rate for all states is: 1.61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Values below 0.64 could be outliers.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Values above 2.55 could be outliers.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Adjusted Death Rate by Age: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lower quartile of the adjusted death rate for all states is: 1.31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upper quartile of the adjusted death rate for all states is: 1.89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interquartile range of the adjusted death rate for all states is: 0.58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median of the adjusted death rate for all states is: 1.56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Values below 0.44 could be outliers.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Values above 2.75 could be outliers.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9F611-F42B-B24E-B9E5-3FA12EF22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590" y="814814"/>
            <a:ext cx="6945610" cy="522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1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Excess Deaths</a:t>
            </a:r>
            <a:br>
              <a:rPr lang="en-US" dirty="0"/>
            </a:br>
            <a:r>
              <a:rPr lang="en-US" sz="2200" dirty="0"/>
              <a:t>Excess deaths range from ~20% (NE) to ~96% (AK) higher than Covid-19. The discrepancy provides very weak or little explanation of death rate or there are stronger confounding  variables.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Excess deaths are typically defined as the difference between the observed numbers of deaths in specific time periods and expected numbers of deaths in the same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time periods.</a:t>
            </a:r>
            <a:endParaRPr lang="en-US" sz="1200" dirty="0"/>
          </a:p>
          <a:p>
            <a:r>
              <a:rPr lang="en-US" sz="1200" dirty="0"/>
              <a:t>Data Sources: Center for Disease Control (CDC) website: cdc.gov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F821FD-AFB1-45B8-98B0-51EDBE3DE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6" y="1790115"/>
            <a:ext cx="5485714" cy="36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4DE894-F2C5-486F-8BCF-0286059CA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545" y="1790115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3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BA51-5CA8-47D3-BBDF-9027CDFC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Conclusions (1</a:t>
            </a:r>
            <a:r>
              <a:rPr lang="en-US" baseline="30000" dirty="0"/>
              <a:t>st</a:t>
            </a:r>
            <a:r>
              <a:rPr lang="en-US" dirty="0"/>
              <a:t> = NE, last = 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807-BD61-448C-AECF-F0035C09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Best performing states:</a:t>
            </a:r>
          </a:p>
          <a:p>
            <a:pPr lvl="1"/>
            <a:r>
              <a:rPr lang="en-US" dirty="0"/>
              <a:t>AK, UT, NE, VT and ID</a:t>
            </a:r>
          </a:p>
          <a:p>
            <a:pPr lvl="1"/>
            <a:r>
              <a:rPr lang="en-US" dirty="0"/>
              <a:t>small, sparse states </a:t>
            </a:r>
          </a:p>
          <a:p>
            <a:pPr lvl="1"/>
            <a:r>
              <a:rPr lang="en-US" dirty="0"/>
              <a:t>some of which may have underreported (not NE)</a:t>
            </a:r>
          </a:p>
          <a:p>
            <a:r>
              <a:rPr lang="en-US" dirty="0"/>
              <a:t>Worst performing states:</a:t>
            </a:r>
          </a:p>
          <a:p>
            <a:pPr lvl="1"/>
            <a:r>
              <a:rPr lang="en-US" dirty="0"/>
              <a:t>MA, NJ, CT, MS, LA</a:t>
            </a:r>
          </a:p>
          <a:p>
            <a:pPr lvl="1"/>
            <a:r>
              <a:rPr lang="en-US" dirty="0"/>
              <a:t>3 North Eastern states with very high population densities</a:t>
            </a:r>
          </a:p>
          <a:p>
            <a:r>
              <a:rPr lang="en-US" dirty="0"/>
              <a:t>Over 65s make up 78% of all Covid Deaths</a:t>
            </a:r>
          </a:p>
          <a:p>
            <a:pPr lvl="1"/>
            <a:r>
              <a:rPr lang="en-US" dirty="0"/>
              <a:t>States with a “younger population”: AK, UT, CO, TX, GA – adjusted went up</a:t>
            </a:r>
          </a:p>
          <a:p>
            <a:pPr lvl="1"/>
            <a:r>
              <a:rPr lang="en-US" dirty="0"/>
              <a:t>States with “older populations”:  ME, FL, CT, WV, HI, RI</a:t>
            </a:r>
          </a:p>
          <a:p>
            <a:r>
              <a:rPr lang="en-US" dirty="0"/>
              <a:t>If an adjustment was made for excess deaths this would make a large impact on death rate.</a:t>
            </a:r>
          </a:p>
        </p:txBody>
      </p:sp>
    </p:spTree>
    <p:extLst>
      <p:ext uri="{BB962C8B-B14F-4D97-AF65-F5344CB8AC3E}">
        <p14:creationId xmlns:p14="http://schemas.microsoft.com/office/powerpoint/2010/main" val="366567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E01B-F803-4DC7-95D3-9844DB73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/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9295A-742B-48D5-BF10-2EEC2FE7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Health</a:t>
            </a:r>
          </a:p>
          <a:p>
            <a:pPr lvl="1"/>
            <a:r>
              <a:rPr lang="en-US" dirty="0"/>
              <a:t>Quality of health care =&gt; hospital beds per capita</a:t>
            </a:r>
          </a:p>
          <a:p>
            <a:r>
              <a:rPr lang="en-US" dirty="0"/>
              <a:t>Preventative Measures</a:t>
            </a:r>
          </a:p>
          <a:p>
            <a:pPr lvl="1"/>
            <a:r>
              <a:rPr lang="en-US" dirty="0"/>
              <a:t>Mask mandates</a:t>
            </a:r>
          </a:p>
          <a:p>
            <a:r>
              <a:rPr lang="en-US" dirty="0"/>
              <a:t>Demographics</a:t>
            </a:r>
          </a:p>
          <a:p>
            <a:pPr lvl="1"/>
            <a:r>
              <a:rPr lang="en-US" dirty="0"/>
              <a:t>Sex, race, income</a:t>
            </a:r>
          </a:p>
          <a:p>
            <a:r>
              <a:rPr lang="en-US" dirty="0"/>
              <a:t>Timing</a:t>
            </a:r>
          </a:p>
          <a:p>
            <a:pPr lvl="1"/>
            <a:r>
              <a:rPr lang="en-US" dirty="0"/>
              <a:t>Vaccination roll out</a:t>
            </a:r>
          </a:p>
          <a:p>
            <a:r>
              <a:rPr lang="en-US" dirty="0"/>
              <a:t>Geography</a:t>
            </a:r>
          </a:p>
          <a:p>
            <a:pPr lvl="1"/>
            <a:r>
              <a:rPr lang="en-US" dirty="0"/>
              <a:t>Urban/Metropolitan populations</a:t>
            </a:r>
          </a:p>
        </p:txBody>
      </p:sp>
    </p:spTree>
    <p:extLst>
      <p:ext uri="{BB962C8B-B14F-4D97-AF65-F5344CB8AC3E}">
        <p14:creationId xmlns:p14="http://schemas.microsoft.com/office/powerpoint/2010/main" val="398493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1657</TotalTime>
  <Words>1016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Office Theme</vt:lpstr>
      <vt:lpstr>COVID-19 </vt:lpstr>
      <vt:lpstr>Motivation &amp; Summary</vt:lpstr>
      <vt:lpstr>Death Rate Death rate ranked by US State</vt:lpstr>
      <vt:lpstr>Death Rate Is age a factor in death rate?</vt:lpstr>
      <vt:lpstr>Death Rate Normalized Death Rate by Age Group</vt:lpstr>
      <vt:lpstr>Death Rate</vt:lpstr>
      <vt:lpstr>Excess Deaths Excess deaths range from ~20% (NE) to ~96% (AK) higher than Covid-19. The discrepancy provides very weak or little explanation of death rate or there are stronger confounding  variables.</vt:lpstr>
      <vt:lpstr>Initial Conclusions (1st = NE, last = MA)</vt:lpstr>
      <vt:lpstr>Mitigating / Explanations</vt:lpstr>
      <vt:lpstr>Health Care : Hospital Beds versus Death Rate Does having accessible healthcare effect death rate?</vt:lpstr>
      <vt:lpstr>Health Care : Hospital Beds versus Death Rate Does having accessible healthcare effect death rate?</vt:lpstr>
      <vt:lpstr>Preventative Measures States with no mask mandate have better outcomes than those with &gt;80% mandates. </vt:lpstr>
      <vt:lpstr>Geography “Distancing” is a factor in the spread of Covid-19. Death Rate shows a very weak correlation with population density. </vt:lpstr>
      <vt:lpstr>Overall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Russell</dc:creator>
  <cp:lastModifiedBy>John Russell</cp:lastModifiedBy>
  <cp:revision>49</cp:revision>
  <dcterms:created xsi:type="dcterms:W3CDTF">2021-05-05T00:04:12Z</dcterms:created>
  <dcterms:modified xsi:type="dcterms:W3CDTF">2021-05-08T03:25:47Z</dcterms:modified>
</cp:coreProperties>
</file>